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2"/>
  </p:notesMasterIdLst>
  <p:sldIdLst>
    <p:sldId id="773" r:id="rId2"/>
    <p:sldId id="848" r:id="rId3"/>
    <p:sldId id="1161" r:id="rId4"/>
    <p:sldId id="1162" r:id="rId5"/>
    <p:sldId id="1163" r:id="rId6"/>
    <p:sldId id="1164" r:id="rId7"/>
    <p:sldId id="1165" r:id="rId8"/>
    <p:sldId id="1166" r:id="rId9"/>
    <p:sldId id="1169" r:id="rId10"/>
    <p:sldId id="1170" r:id="rId11"/>
    <p:sldId id="981" r:id="rId12"/>
    <p:sldId id="1172" r:id="rId13"/>
    <p:sldId id="920" r:id="rId14"/>
    <p:sldId id="856" r:id="rId15"/>
    <p:sldId id="1174" r:id="rId16"/>
    <p:sldId id="1175" r:id="rId17"/>
    <p:sldId id="1176" r:id="rId18"/>
    <p:sldId id="1177" r:id="rId19"/>
    <p:sldId id="1178" r:id="rId20"/>
    <p:sldId id="1179" r:id="rId21"/>
    <p:sldId id="1180" r:id="rId22"/>
    <p:sldId id="1181" r:id="rId23"/>
    <p:sldId id="1264" r:id="rId24"/>
    <p:sldId id="1182" r:id="rId25"/>
    <p:sldId id="1183" r:id="rId26"/>
    <p:sldId id="1184" r:id="rId27"/>
    <p:sldId id="1185" r:id="rId28"/>
    <p:sldId id="862" r:id="rId29"/>
    <p:sldId id="1186" r:id="rId30"/>
    <p:sldId id="1187" r:id="rId31"/>
    <p:sldId id="1188" r:id="rId32"/>
    <p:sldId id="1189" r:id="rId33"/>
    <p:sldId id="1190" r:id="rId34"/>
    <p:sldId id="1191" r:id="rId35"/>
    <p:sldId id="865" r:id="rId36"/>
    <p:sldId id="1193" r:id="rId37"/>
    <p:sldId id="1194" r:id="rId38"/>
    <p:sldId id="867" r:id="rId39"/>
    <p:sldId id="868" r:id="rId40"/>
    <p:sldId id="990" r:id="rId41"/>
    <p:sldId id="869" r:id="rId42"/>
    <p:sldId id="1197" r:id="rId43"/>
    <p:sldId id="1198" r:id="rId44"/>
    <p:sldId id="1199" r:id="rId45"/>
    <p:sldId id="870" r:id="rId46"/>
    <p:sldId id="1201" r:id="rId47"/>
    <p:sldId id="1202" r:id="rId48"/>
    <p:sldId id="1203" r:id="rId49"/>
    <p:sldId id="1204" r:id="rId50"/>
    <p:sldId id="1205" r:id="rId51"/>
    <p:sldId id="1206" r:id="rId52"/>
    <p:sldId id="1207" r:id="rId53"/>
    <p:sldId id="1208" r:id="rId54"/>
    <p:sldId id="1209" r:id="rId55"/>
    <p:sldId id="1210" r:id="rId56"/>
    <p:sldId id="1211" r:id="rId57"/>
    <p:sldId id="1212" r:id="rId58"/>
    <p:sldId id="1213" r:id="rId59"/>
    <p:sldId id="1214" r:id="rId60"/>
    <p:sldId id="1215" r:id="rId61"/>
    <p:sldId id="1216" r:id="rId62"/>
    <p:sldId id="1217" r:id="rId63"/>
    <p:sldId id="1218" r:id="rId64"/>
    <p:sldId id="1219" r:id="rId65"/>
    <p:sldId id="1220" r:id="rId66"/>
    <p:sldId id="1221" r:id="rId67"/>
    <p:sldId id="1222" r:id="rId68"/>
    <p:sldId id="1223" r:id="rId69"/>
    <p:sldId id="1224" r:id="rId70"/>
    <p:sldId id="1225" r:id="rId71"/>
    <p:sldId id="1226" r:id="rId72"/>
    <p:sldId id="1227" r:id="rId73"/>
    <p:sldId id="1228" r:id="rId74"/>
    <p:sldId id="1229" r:id="rId75"/>
    <p:sldId id="1232" r:id="rId76"/>
    <p:sldId id="1230" r:id="rId77"/>
    <p:sldId id="893" r:id="rId78"/>
    <p:sldId id="1231" r:id="rId79"/>
    <p:sldId id="1233" r:id="rId80"/>
    <p:sldId id="1234" r:id="rId81"/>
    <p:sldId id="896" r:id="rId82"/>
    <p:sldId id="1236" r:id="rId83"/>
    <p:sldId id="1237" r:id="rId84"/>
    <p:sldId id="1238" r:id="rId85"/>
    <p:sldId id="1239" r:id="rId86"/>
    <p:sldId id="900" r:id="rId87"/>
    <p:sldId id="1241" r:id="rId88"/>
    <p:sldId id="1242" r:id="rId89"/>
    <p:sldId id="1243" r:id="rId90"/>
    <p:sldId id="1244" r:id="rId91"/>
    <p:sldId id="1245" r:id="rId92"/>
    <p:sldId id="1246" r:id="rId93"/>
    <p:sldId id="1247" r:id="rId94"/>
    <p:sldId id="1248" r:id="rId95"/>
    <p:sldId id="1249" r:id="rId96"/>
    <p:sldId id="1250" r:id="rId97"/>
    <p:sldId id="1251" r:id="rId98"/>
    <p:sldId id="1252" r:id="rId99"/>
    <p:sldId id="1253" r:id="rId100"/>
    <p:sldId id="1254" r:id="rId101"/>
    <p:sldId id="1255" r:id="rId102"/>
    <p:sldId id="1256" r:id="rId103"/>
    <p:sldId id="1257" r:id="rId104"/>
    <p:sldId id="1258" r:id="rId105"/>
    <p:sldId id="1259" r:id="rId106"/>
    <p:sldId id="1260" r:id="rId107"/>
    <p:sldId id="1261" r:id="rId108"/>
    <p:sldId id="1262" r:id="rId109"/>
    <p:sldId id="1263" r:id="rId110"/>
    <p:sldId id="1160" r:id="rId111"/>
  </p:sldIdLst>
  <p:sldSz cx="9144000" cy="6858000" type="screen4x3"/>
  <p:notesSz cx="6858000" cy="9144000"/>
  <p:defaultTextStyle>
    <a:defPPr>
      <a:defRPr lang="en"/>
    </a:defPPr>
    <a:lvl1pPr algn="l" rtl="0" eaLnBrk="0" fontAlgn="base" hangingPunct="0">
      <a:spcBef>
        <a:spcPct val="50000"/>
      </a:spcBef>
      <a:spcAft>
        <a:spcPct val="0"/>
      </a:spcAft>
      <a:defRPr sz="3000" kern="1200">
        <a:solidFill>
          <a:srgbClr val="FFFF66"/>
        </a:solidFill>
        <a:latin typeface="Times New Roman" pitchFamily="18" charset="0"/>
        <a:ea typeface="+mn-ea"/>
        <a:cs typeface="+mn-cs"/>
      </a:defRPr>
    </a:lvl1pPr>
    <a:lvl2pPr marL="457200" algn="l" rtl="0" eaLnBrk="0" fontAlgn="base" hangingPunct="0">
      <a:spcBef>
        <a:spcPct val="50000"/>
      </a:spcBef>
      <a:spcAft>
        <a:spcPct val="0"/>
      </a:spcAft>
      <a:defRPr sz="3000" kern="1200">
        <a:solidFill>
          <a:srgbClr val="FFFF66"/>
        </a:solidFill>
        <a:latin typeface="Times New Roman" pitchFamily="18" charset="0"/>
        <a:ea typeface="+mn-ea"/>
        <a:cs typeface="+mn-cs"/>
      </a:defRPr>
    </a:lvl2pPr>
    <a:lvl3pPr marL="914400" algn="l" rtl="0" eaLnBrk="0" fontAlgn="base" hangingPunct="0">
      <a:spcBef>
        <a:spcPct val="50000"/>
      </a:spcBef>
      <a:spcAft>
        <a:spcPct val="0"/>
      </a:spcAft>
      <a:defRPr sz="3000" kern="1200">
        <a:solidFill>
          <a:srgbClr val="FFFF66"/>
        </a:solidFill>
        <a:latin typeface="Times New Roman" pitchFamily="18" charset="0"/>
        <a:ea typeface="+mn-ea"/>
        <a:cs typeface="+mn-cs"/>
      </a:defRPr>
    </a:lvl3pPr>
    <a:lvl4pPr marL="1371600" algn="l" rtl="0" eaLnBrk="0" fontAlgn="base" hangingPunct="0">
      <a:spcBef>
        <a:spcPct val="50000"/>
      </a:spcBef>
      <a:spcAft>
        <a:spcPct val="0"/>
      </a:spcAft>
      <a:defRPr sz="3000" kern="1200">
        <a:solidFill>
          <a:srgbClr val="FFFF66"/>
        </a:solidFill>
        <a:latin typeface="Times New Roman" pitchFamily="18" charset="0"/>
        <a:ea typeface="+mn-ea"/>
        <a:cs typeface="+mn-cs"/>
      </a:defRPr>
    </a:lvl4pPr>
    <a:lvl5pPr marL="1828800" algn="l" rtl="0" eaLnBrk="0" fontAlgn="base" hangingPunct="0">
      <a:spcBef>
        <a:spcPct val="50000"/>
      </a:spcBef>
      <a:spcAft>
        <a:spcPct val="0"/>
      </a:spcAft>
      <a:defRPr sz="3000" kern="1200">
        <a:solidFill>
          <a:srgbClr val="FFFF66"/>
        </a:solidFill>
        <a:latin typeface="Times New Roman" pitchFamily="18" charset="0"/>
        <a:ea typeface="+mn-ea"/>
        <a:cs typeface="+mn-cs"/>
      </a:defRPr>
    </a:lvl5pPr>
    <a:lvl6pPr marL="2286000" algn="l" defTabSz="914400" rtl="0" eaLnBrk="1" latinLnBrk="0" hangingPunct="1">
      <a:defRPr sz="3000" kern="1200">
        <a:solidFill>
          <a:srgbClr val="FFFF66"/>
        </a:solidFill>
        <a:latin typeface="Times New Roman" pitchFamily="18" charset="0"/>
        <a:ea typeface="+mn-ea"/>
        <a:cs typeface="+mn-cs"/>
      </a:defRPr>
    </a:lvl6pPr>
    <a:lvl7pPr marL="2743200" algn="l" defTabSz="914400" rtl="0" eaLnBrk="1" latinLnBrk="0" hangingPunct="1">
      <a:defRPr sz="3000" kern="1200">
        <a:solidFill>
          <a:srgbClr val="FFFF66"/>
        </a:solidFill>
        <a:latin typeface="Times New Roman" pitchFamily="18" charset="0"/>
        <a:ea typeface="+mn-ea"/>
        <a:cs typeface="+mn-cs"/>
      </a:defRPr>
    </a:lvl7pPr>
    <a:lvl8pPr marL="3200400" algn="l" defTabSz="914400" rtl="0" eaLnBrk="1" latinLnBrk="0" hangingPunct="1">
      <a:defRPr sz="3000" kern="1200">
        <a:solidFill>
          <a:srgbClr val="FFFF66"/>
        </a:solidFill>
        <a:latin typeface="Times New Roman" pitchFamily="18" charset="0"/>
        <a:ea typeface="+mn-ea"/>
        <a:cs typeface="+mn-cs"/>
      </a:defRPr>
    </a:lvl8pPr>
    <a:lvl9pPr marL="3657600" algn="l" defTabSz="914400" rtl="0" eaLnBrk="1" latinLnBrk="0" hangingPunct="1">
      <a:defRPr sz="3000" kern="1200">
        <a:solidFill>
          <a:srgbClr val="FFFF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66"/>
    <a:srgbClr val="CC99FF"/>
    <a:srgbClr val="FF3300"/>
    <a:srgbClr val="66FFFF"/>
    <a:srgbClr val="3399FF"/>
    <a:srgbClr val="00CCFF"/>
    <a:srgbClr val="5F5F5F"/>
    <a:srgbClr val="00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82" autoAdjust="0"/>
    <p:restoredTop sz="94551" autoAdjust="0"/>
  </p:normalViewPr>
  <p:slideViewPr>
    <p:cSldViewPr>
      <p:cViewPr>
        <p:scale>
          <a:sx n="73" d="100"/>
          <a:sy n="73" d="100"/>
        </p:scale>
        <p:origin x="1133" y="355"/>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12162"/>
    </p:cViewPr>
  </p:sorterViewPr>
  <p:notesViewPr>
    <p:cSldViewPr>
      <p:cViewPr varScale="1">
        <p:scale>
          <a:sx n="55" d="100"/>
          <a:sy n="55" d="100"/>
        </p:scale>
        <p:origin x="-15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defRPr>
            </a:lvl1pPr>
          </a:lstStyle>
          <a:p>
            <a:pPr>
              <a:defRPr/>
            </a:pPr>
            <a:endParaRPr lang="fr-F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defRPr>
            </a:lvl1pPr>
          </a:lstStyle>
          <a:p>
            <a:pPr>
              <a:defRPr/>
            </a:pPr>
            <a:fld id="{E9BA5E56-3D67-43CB-AB71-0FAADF8C72E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9BA5E56-3D67-43CB-AB71-0FAADF8C72E8}"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517DB4-5A3E-42F0-85C1-C8C52F311F44}" type="slidenum">
              <a:rPr lang="fr-FR" sz="1200">
                <a:solidFill>
                  <a:schemeClr val="tx1"/>
                </a:solidFill>
              </a:rPr>
              <a:pPr algn="r" eaLnBrk="0" hangingPunct="0"/>
              <a:t>22</a:t>
            </a:fld>
            <a:endParaRPr lang="fr-FR" sz="1200">
              <a:solidFill>
                <a:schemeClr val="tx1"/>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517DB4-5A3E-42F0-85C1-C8C52F311F44}" type="slidenum">
              <a:rPr lang="fr-FR" sz="1200">
                <a:solidFill>
                  <a:schemeClr val="tx1"/>
                </a:solidFill>
              </a:rPr>
              <a:pPr algn="r" eaLnBrk="0" hangingPunct="0"/>
              <a:t>23</a:t>
            </a:fld>
            <a:endParaRPr lang="fr-FR" sz="1200">
              <a:solidFill>
                <a:schemeClr val="tx1"/>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372494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3FC8B3D-5682-440C-9AD3-162283EE840F}" type="slidenum">
              <a:rPr lang="fr-FR" sz="1200">
                <a:solidFill>
                  <a:schemeClr val="tx1"/>
                </a:solidFill>
              </a:rPr>
              <a:pPr algn="r" eaLnBrk="0" hangingPunct="0"/>
              <a:t>34</a:t>
            </a:fld>
            <a:endParaRPr lang="fr-FR" sz="1200">
              <a:solidFill>
                <a:schemeClr val="tx1"/>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p:cNvSpPr>
          <p:nvPr>
            <p:ph type="sldImg"/>
          </p:nvPr>
        </p:nvSpPr>
        <p:spPr>
          <a:ln/>
        </p:spPr>
      </p:sp>
      <p:sp>
        <p:nvSpPr>
          <p:cNvPr id="150530" name="Espace réservé des commentaires 2"/>
          <p:cNvSpPr>
            <a:spLocks noGrp="1"/>
          </p:cNvSpPr>
          <p:nvPr>
            <p:ph type="body" idx="1"/>
          </p:nvPr>
        </p:nvSpPr>
        <p:spPr>
          <a:noFill/>
          <a:ln/>
        </p:spPr>
        <p:txBody>
          <a:bodyPr/>
          <a:lstStyle/>
          <a:p>
            <a:endParaRPr lang="fr-FR"/>
          </a:p>
        </p:txBody>
      </p:sp>
      <p:sp>
        <p:nvSpPr>
          <p:cNvPr id="150531" name="Espace réservé du numéro de diapositive 3"/>
          <p:cNvSpPr>
            <a:spLocks noGrp="1"/>
          </p:cNvSpPr>
          <p:nvPr>
            <p:ph type="sldNum" sz="quarter" idx="5"/>
          </p:nvPr>
        </p:nvSpPr>
        <p:spPr>
          <a:noFill/>
        </p:spPr>
        <p:txBody>
          <a:bodyPr/>
          <a:lstStyle/>
          <a:p>
            <a:fld id="{A0FEDCAF-AA8C-4B4D-8EA8-E70104918FC0}" type="slidenum">
              <a:rPr lang="fr-FR" smtClean="0">
                <a:cs typeface="Arial" charset="0"/>
              </a:rPr>
              <a:pPr/>
              <a:t>65</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738BA2B-F364-4B80-A957-0E0C5EC5E546}" type="slidenum">
              <a:rPr lang="fr-FR" altLang="fr-FR" sz="1200">
                <a:solidFill>
                  <a:schemeClr val="tx1"/>
                </a:solidFill>
              </a:rPr>
              <a:pPr algn="r" eaLnBrk="0" hangingPunct="0"/>
              <a:t>108</a:t>
            </a:fld>
            <a:endParaRPr lang="fr-FR" altLang="fr-FR" sz="1200">
              <a:solidFill>
                <a:schemeClr val="tx1"/>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2773836-36A1-4E41-9342-AE586F12EB0D}" type="slidenum">
              <a:rPr lang="fr-FR" altLang="fr-FR" sz="1200">
                <a:solidFill>
                  <a:schemeClr val="tx1"/>
                </a:solidFill>
              </a:rPr>
              <a:pPr algn="r" eaLnBrk="0" hangingPunct="0"/>
              <a:t>109</a:t>
            </a:fld>
            <a:endParaRPr lang="fr-FR" altLang="fr-FR" sz="1200">
              <a:solidFill>
                <a:schemeClr val="tx1"/>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5175C5-D6AB-4449-8FCB-83BE5CF1FC8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542B22-795D-40DB-92B4-7B8F7A8A34F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797498-7007-4D45-B156-CB156BFF028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E5E3B20-03FF-4682-8450-6A6131DFEDC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C19337-0BF2-4AD0-8956-12EBE456E076}"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DF3683-462E-4E2C-954A-3D6A5BCB9D9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154339-0CE1-4F29-9AAD-2134CBA3BAF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FC55C3-D506-4DAB-9D3A-856F0300CA4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D3457F-9C25-4C0D-AC2B-B77BDC5A1A4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FF76C6-C865-440E-B803-B23073405AB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90BEADF-B63E-42A7-8F8D-96737A5219B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26CB285-4E40-449E-8657-F526F45A364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30D89E-BD25-4E12-A3EB-2D302D2E9B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D723C2-FE08-437F-AF5E-76BBD55BB29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defRPr>
            </a:lvl1pPr>
          </a:lstStyle>
          <a:p>
            <a:pPr>
              <a:defRPr/>
            </a:pPr>
            <a:fld id="{2D051E2E-24DB-4C08-B229-572973D7DD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imagesforum.doctissimo.fr/mesimages/1081543/mes%20pieds1.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dx.doi.org/10.2147/OAS.S81138"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396536" cy="7540526"/>
          </a:xfrm>
          <a:prstGeom prst="rect">
            <a:avLst/>
          </a:prstGeom>
          <a:solidFill>
            <a:schemeClr val="accent2"/>
          </a:solidFill>
        </p:spPr>
        <p:txBody>
          <a:bodyPr wrap="square" rtlCol="0">
            <a:spAutoFit/>
          </a:bodyPr>
          <a:lstStyle/>
          <a:p>
            <a:endParaRPr lang="es-ES_tradnl"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algn="ctr"/>
            <a:r>
              <a:rPr lang="en" sz="3200" b="1" dirty="0">
                <a:solidFill>
                  <a:schemeClr val="bg1"/>
                </a:solidFill>
              </a:rPr>
              <a:t>Hemodynamic bases for a better diagnosis and a better therapeutic strategy in arterial and venous vascular pathology. </a:t>
            </a:r>
            <a:r>
              <a:rPr lang="en" sz="2400" b="1" dirty="0">
                <a:solidFill>
                  <a:schemeClr val="bg1"/>
                </a:solidFill>
              </a:rPr>
              <a:t>Reading</a:t>
            </a:r>
            <a:endParaRPr lang="fr-FR" sz="3200" b="1" dirty="0">
              <a:solidFill>
                <a:schemeClr val="bg1"/>
              </a:solidFill>
            </a:endParaRPr>
          </a:p>
          <a:p>
            <a:r>
              <a:rPr lang="en" sz="2400" b="1" dirty="0">
                <a:solidFill>
                  <a:schemeClr val="bg1"/>
                </a:solidFill>
              </a:rPr>
              <a:t>Claude Franceschi</a:t>
            </a:r>
          </a:p>
          <a:p>
            <a:endParaRPr lang="es-ES_tradnl" sz="2400" b="1" dirty="0">
              <a:solidFill>
                <a:schemeClr val="bg1"/>
              </a:solidFill>
            </a:endParaRPr>
          </a:p>
          <a:p>
            <a:endParaRPr lang="es-ES_tradnl" sz="2400" b="1" dirty="0">
              <a:solidFill>
                <a:schemeClr val="bg1"/>
              </a:solidFill>
            </a:endParaRPr>
          </a:p>
          <a:p>
            <a:endParaRPr lang="fr-FR" b="1" dirty="0">
              <a:solidFill>
                <a:schemeClr val="bg1"/>
              </a:solidFill>
            </a:endParaRPr>
          </a:p>
          <a:p>
            <a:endParaRPr lang="fr-FR" dirty="0">
              <a:solidFill>
                <a:schemeClr val="bg1"/>
              </a:solidFill>
            </a:endParaRPr>
          </a:p>
        </p:txBody>
      </p:sp>
      <p:grpSp>
        <p:nvGrpSpPr>
          <p:cNvPr id="57" name="Groupe 56"/>
          <p:cNvGrpSpPr/>
          <p:nvPr/>
        </p:nvGrpSpPr>
        <p:grpSpPr>
          <a:xfrm>
            <a:off x="1979712" y="4446586"/>
            <a:ext cx="6840760" cy="2411414"/>
            <a:chOff x="107504" y="3140968"/>
            <a:chExt cx="9704388" cy="3590925"/>
          </a:xfrm>
        </p:grpSpPr>
        <p:grpSp>
          <p:nvGrpSpPr>
            <p:cNvPr id="3" name="Groupe 2"/>
            <p:cNvGrpSpPr>
              <a:grpSpLocks/>
            </p:cNvGrpSpPr>
            <p:nvPr/>
          </p:nvGrpSpPr>
          <p:grpSpPr bwMode="auto">
            <a:xfrm>
              <a:off x="2071242" y="3212406"/>
              <a:ext cx="7740650" cy="3519487"/>
              <a:chOff x="1687513" y="2581275"/>
              <a:chExt cx="7740352" cy="3519488"/>
            </a:xfrm>
          </p:grpSpPr>
          <p:sp>
            <p:nvSpPr>
              <p:cNvPr id="5" name="Rectangle 3"/>
              <p:cNvSpPr>
                <a:spLocks noChangeArrowheads="1"/>
              </p:cNvSpPr>
              <p:nvPr/>
            </p:nvSpPr>
            <p:spPr bwMode="auto">
              <a:xfrm flipH="1">
                <a:off x="5942409" y="3733402"/>
                <a:ext cx="3485456" cy="1768895"/>
              </a:xfrm>
              <a:prstGeom prst="rect">
                <a:avLst/>
              </a:prstGeom>
              <a:noFill/>
              <a:ln w="9525">
                <a:noFill/>
                <a:miter lim="800000"/>
                <a:headEnd/>
                <a:tailEnd/>
              </a:ln>
            </p:spPr>
            <p:txBody>
              <a:bodyPr lIns="92075" tIns="46038" rIns="92075" bIns="46038">
                <a:spAutoFit/>
              </a:bodyPr>
              <a:lstStyle/>
              <a:p>
                <a:pPr algn="ctr" defTabSz="762000" eaLnBrk="0" hangingPunct="0"/>
                <a:r>
                  <a:rPr lang="en" sz="1100" b="1">
                    <a:solidFill>
                      <a:srgbClr val="FFFF00"/>
                    </a:solidFill>
                  </a:rPr>
                  <a:t>External pressure</a:t>
                </a:r>
              </a:p>
              <a:p>
                <a:pPr algn="ctr" defTabSz="762000" eaLnBrk="0" hangingPunct="0"/>
                <a:r>
                  <a:rPr lang="en" sz="1100" b="1">
                    <a:solidFill>
                      <a:srgbClr val="FFFF00"/>
                    </a:solidFill>
                  </a:rPr>
                  <a:t>=</a:t>
                </a:r>
              </a:p>
              <a:p>
                <a:pPr algn="ctr" defTabSz="762000" eaLnBrk="0" hangingPunct="0"/>
                <a:r>
                  <a:rPr lang="en" sz="1100" b="1">
                    <a:solidFill>
                      <a:srgbClr val="FFFF00"/>
                    </a:solidFill>
                  </a:rPr>
                  <a:t>Tissue P. +</a:t>
                </a:r>
              </a:p>
              <a:p>
                <a:pPr algn="ctr" defTabSz="762000" eaLnBrk="0" hangingPunct="0"/>
                <a:r>
                  <a:rPr lang="en" sz="1100" b="1">
                    <a:solidFill>
                      <a:srgbClr val="FFFF00"/>
                    </a:solidFill>
                  </a:rPr>
                  <a:t>atmospheric p.</a:t>
                </a:r>
              </a:p>
            </p:txBody>
          </p:sp>
          <p:sp>
            <p:nvSpPr>
              <p:cNvPr id="6"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sz="1400">
                  <a:solidFill>
                    <a:srgbClr val="FFFF00"/>
                  </a:solidFill>
                </a:endParaRPr>
              </a:p>
            </p:txBody>
          </p:sp>
          <p:grpSp>
            <p:nvGrpSpPr>
              <p:cNvPr id="7" name="Group 10"/>
              <p:cNvGrpSpPr>
                <a:grpSpLocks/>
              </p:cNvGrpSpPr>
              <p:nvPr/>
            </p:nvGrpSpPr>
            <p:grpSpPr bwMode="auto">
              <a:xfrm>
                <a:off x="1687513" y="4181475"/>
                <a:ext cx="2659062" cy="1919288"/>
                <a:chOff x="1910" y="2576"/>
                <a:chExt cx="1884" cy="1209"/>
              </a:xfrm>
            </p:grpSpPr>
            <p:sp>
              <p:nvSpPr>
                <p:cNvPr id="29"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sz="1400">
                    <a:solidFill>
                      <a:srgbClr val="FFFF00"/>
                    </a:solidFill>
                  </a:endParaRPr>
                </a:p>
              </p:txBody>
            </p:sp>
            <p:grpSp>
              <p:nvGrpSpPr>
                <p:cNvPr id="30" name="Group 12"/>
                <p:cNvGrpSpPr>
                  <a:grpSpLocks/>
                </p:cNvGrpSpPr>
                <p:nvPr/>
              </p:nvGrpSpPr>
              <p:grpSpPr bwMode="auto">
                <a:xfrm flipH="1">
                  <a:off x="2895" y="2832"/>
                  <a:ext cx="173" cy="338"/>
                  <a:chOff x="3762" y="2168"/>
                  <a:chExt cx="208" cy="504"/>
                </a:xfrm>
              </p:grpSpPr>
              <p:sp>
                <p:nvSpPr>
                  <p:cNvPr id="53"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sp>
                <p:nvSpPr>
                  <p:cNvPr id="54"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grpSp>
            <p:sp>
              <p:nvSpPr>
                <p:cNvPr id="31"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2"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3"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sz="1400">
                    <a:solidFill>
                      <a:srgbClr val="FFFF00"/>
                    </a:solidFill>
                  </a:endParaRPr>
                </a:p>
              </p:txBody>
            </p:sp>
            <p:sp>
              <p:nvSpPr>
                <p:cNvPr id="34"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5"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6"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7"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8"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9"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0"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1"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2"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3"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4"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45"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46"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47" name="Group 31"/>
                <p:cNvGrpSpPr>
                  <a:grpSpLocks/>
                </p:cNvGrpSpPr>
                <p:nvPr/>
              </p:nvGrpSpPr>
              <p:grpSpPr bwMode="auto">
                <a:xfrm flipH="1">
                  <a:off x="2810" y="3042"/>
                  <a:ext cx="152" cy="142"/>
                  <a:chOff x="3891" y="2483"/>
                  <a:chExt cx="184" cy="212"/>
                </a:xfrm>
              </p:grpSpPr>
              <p:sp>
                <p:nvSpPr>
                  <p:cNvPr id="50"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51"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52"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grpSp>
            <p:sp>
              <p:nvSpPr>
                <p:cNvPr id="48"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9"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grpSp>
          <p:grpSp>
            <p:nvGrpSpPr>
              <p:cNvPr id="8" name="Group 37"/>
              <p:cNvGrpSpPr>
                <a:grpSpLocks/>
              </p:cNvGrpSpPr>
              <p:nvPr/>
            </p:nvGrpSpPr>
            <p:grpSpPr bwMode="auto">
              <a:xfrm>
                <a:off x="4506913" y="4333875"/>
                <a:ext cx="2743200" cy="1651000"/>
                <a:chOff x="2645" y="1871"/>
                <a:chExt cx="2016" cy="1424"/>
              </a:xfrm>
            </p:grpSpPr>
            <p:sp>
              <p:nvSpPr>
                <p:cNvPr id="9"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0"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11" name="Group 40"/>
                <p:cNvGrpSpPr>
                  <a:grpSpLocks/>
                </p:cNvGrpSpPr>
                <p:nvPr/>
              </p:nvGrpSpPr>
              <p:grpSpPr bwMode="auto">
                <a:xfrm>
                  <a:off x="2809" y="1887"/>
                  <a:ext cx="1852" cy="1314"/>
                  <a:chOff x="2809" y="1887"/>
                  <a:chExt cx="1852" cy="1314"/>
                </a:xfrm>
              </p:grpSpPr>
              <p:sp>
                <p:nvSpPr>
                  <p:cNvPr id="12"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3"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4"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5"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6"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7"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8"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9"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20"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sp>
                <p:nvSpPr>
                  <p:cNvPr id="21"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nvGrpSpPr>
                  <p:cNvPr id="22" name="Group 51"/>
                  <p:cNvGrpSpPr>
                    <a:grpSpLocks/>
                  </p:cNvGrpSpPr>
                  <p:nvPr/>
                </p:nvGrpSpPr>
                <p:grpSpPr bwMode="auto">
                  <a:xfrm flipH="1">
                    <a:off x="2980" y="2295"/>
                    <a:ext cx="115" cy="135"/>
                    <a:chOff x="651" y="3667"/>
                    <a:chExt cx="30" cy="52"/>
                  </a:xfrm>
                </p:grpSpPr>
                <p:sp>
                  <p:nvSpPr>
                    <p:cNvPr id="25"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26" name="Group 53"/>
                    <p:cNvGrpSpPr>
                      <a:grpSpLocks/>
                    </p:cNvGrpSpPr>
                    <p:nvPr/>
                  </p:nvGrpSpPr>
                  <p:grpSpPr bwMode="auto">
                    <a:xfrm>
                      <a:off x="659" y="3697"/>
                      <a:ext cx="22" cy="22"/>
                      <a:chOff x="659" y="3697"/>
                      <a:chExt cx="22" cy="22"/>
                    </a:xfrm>
                  </p:grpSpPr>
                  <p:sp>
                    <p:nvSpPr>
                      <p:cNvPr id="27"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sz="1400">
                          <a:solidFill>
                            <a:srgbClr val="FFFF00"/>
                          </a:solidFill>
                        </a:endParaRPr>
                      </a:p>
                    </p:txBody>
                  </p:sp>
                  <p:sp>
                    <p:nvSpPr>
                      <p:cNvPr id="28"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sz="1400">
                          <a:solidFill>
                            <a:srgbClr val="FFFF00"/>
                          </a:solidFill>
                        </a:endParaRPr>
                      </a:p>
                    </p:txBody>
                  </p:sp>
                </p:grpSp>
              </p:grpSp>
              <p:sp>
                <p:nvSpPr>
                  <p:cNvPr id="23"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sz="1400">
                      <a:solidFill>
                        <a:srgbClr val="FFFF00"/>
                      </a:solidFill>
                    </a:endParaRPr>
                  </a:p>
                </p:txBody>
              </p:sp>
              <p:sp>
                <p:nvSpPr>
                  <p:cNvPr id="24"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grpSp>
        </p:grpSp>
        <p:sp>
          <p:nvSpPr>
            <p:cNvPr id="55" name="Rectangle 9"/>
            <p:cNvSpPr>
              <a:spLocks noChangeArrowheads="1"/>
            </p:cNvSpPr>
            <p:nvPr/>
          </p:nvSpPr>
          <p:spPr bwMode="auto">
            <a:xfrm>
              <a:off x="107504" y="4293492"/>
              <a:ext cx="3908426" cy="1768895"/>
            </a:xfrm>
            <a:prstGeom prst="rect">
              <a:avLst/>
            </a:prstGeom>
            <a:noFill/>
            <a:ln w="9525">
              <a:noFill/>
              <a:miter lim="800000"/>
              <a:headEnd/>
              <a:tailEnd/>
            </a:ln>
          </p:spPr>
          <p:txBody>
            <a:bodyPr lIns="92075" tIns="46038" rIns="92075" bIns="46038">
              <a:spAutoFit/>
            </a:bodyPr>
            <a:lstStyle/>
            <a:p>
              <a:pPr algn="ctr" defTabSz="762000" eaLnBrk="0" hangingPunct="0"/>
              <a:r>
                <a:rPr lang="en" sz="1100" b="1">
                  <a:solidFill>
                    <a:srgbClr val="FFFF00"/>
                  </a:solidFill>
                </a:rPr>
                <a:t>Lateral vasal pressure</a:t>
              </a:r>
            </a:p>
            <a:p>
              <a:pPr algn="ctr" defTabSz="762000" eaLnBrk="0" hangingPunct="0"/>
              <a:r>
                <a:rPr lang="en" sz="1100" b="1">
                  <a:solidFill>
                    <a:srgbClr val="FFFF00"/>
                  </a:solidFill>
                </a:rPr>
                <a:t>=</a:t>
              </a:r>
            </a:p>
            <a:p>
              <a:pPr algn="ctr" defTabSz="762000" eaLnBrk="0" hangingPunct="0"/>
              <a:r>
                <a:rPr lang="en" sz="1100" b="1">
                  <a:solidFill>
                    <a:srgbClr val="FFFF00"/>
                  </a:solidFill>
                </a:rPr>
                <a:t>P. Hydrostatic +</a:t>
              </a:r>
            </a:p>
            <a:p>
              <a:pPr algn="ctr" defTabSz="762000" eaLnBrk="0" hangingPunct="0"/>
              <a:r>
                <a:rPr lang="en" sz="1100" b="1">
                  <a:solidFill>
                    <a:srgbClr val="FFFF00"/>
                  </a:solidFill>
                </a:rPr>
                <a:t>Motor P.</a:t>
              </a:r>
            </a:p>
          </p:txBody>
        </p:sp>
        <p:sp>
          <p:nvSpPr>
            <p:cNvPr id="56" name="Rectangle 5"/>
            <p:cNvSpPr>
              <a:spLocks noChangeArrowheads="1"/>
            </p:cNvSpPr>
            <p:nvPr/>
          </p:nvSpPr>
          <p:spPr bwMode="auto">
            <a:xfrm>
              <a:off x="3549205" y="3140968"/>
              <a:ext cx="2554287" cy="1649271"/>
            </a:xfrm>
            <a:prstGeom prst="rect">
              <a:avLst/>
            </a:prstGeom>
            <a:noFill/>
            <a:ln w="9525">
              <a:noFill/>
              <a:miter lim="800000"/>
              <a:headEnd/>
              <a:tailEnd/>
            </a:ln>
          </p:spPr>
          <p:txBody>
            <a:bodyPr lIns="92075" tIns="46038" rIns="92075" bIns="46038">
              <a:spAutoFit/>
            </a:bodyPr>
            <a:lstStyle/>
            <a:p>
              <a:pPr algn="ctr" defTabSz="762000" eaLnBrk="0" hangingPunct="0"/>
              <a:r>
                <a:rPr lang="en" sz="1400" b="1" dirty="0" err="1">
                  <a:solidFill>
                    <a:srgbClr val="FFFF00"/>
                  </a:solidFill>
                </a:rPr>
                <a:t>Pressure</a:t>
              </a:r>
              <a:endParaRPr lang="fr-FR" sz="1400" b="1" dirty="0">
                <a:solidFill>
                  <a:srgbClr val="FFFF00"/>
                </a:solidFill>
              </a:endParaRPr>
            </a:p>
            <a:p>
              <a:pPr algn="ctr" defTabSz="762000" eaLnBrk="0" hangingPunct="0"/>
              <a:r>
                <a:rPr lang="en" sz="1400" b="1" dirty="0" err="1">
                  <a:solidFill>
                    <a:srgbClr val="FFFF00"/>
                  </a:solidFill>
                </a:rPr>
                <a:t>Transmural</a:t>
              </a:r>
              <a:endParaRPr lang="fr-FR" sz="1400" b="1" dirty="0">
                <a:solidFill>
                  <a:srgbClr val="FFFF00"/>
                </a:solidFill>
              </a:endParaRPr>
            </a:p>
            <a:p>
              <a:pPr algn="ctr" defTabSz="762000" eaLnBrk="0" hangingPunct="0"/>
              <a:r>
                <a:rPr lang="en" sz="1400" b="1" dirty="0">
                  <a:solidFill>
                    <a:srgbClr val="FFFF00"/>
                  </a:solidFill>
                </a:rPr>
                <a:t>=</a:t>
              </a:r>
            </a:p>
          </p:txBody>
        </p:sp>
      </p:grpSp>
      <p:pic>
        <p:nvPicPr>
          <p:cNvPr id="91137" name="Picture 1"/>
          <p:cNvPicPr>
            <a:picLocks noChangeAspect="1" noChangeArrowheads="1"/>
          </p:cNvPicPr>
          <p:nvPr/>
        </p:nvPicPr>
        <p:blipFill>
          <a:blip r:embed="rId3" cstate="print"/>
          <a:srcRect/>
          <a:stretch>
            <a:fillRect/>
          </a:stretch>
        </p:blipFill>
        <p:spPr bwMode="auto">
          <a:xfrm>
            <a:off x="1738744" y="199659"/>
            <a:ext cx="5137512" cy="279729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0" y="0"/>
            <a:ext cx="9144000" cy="7461250"/>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buFontTx/>
              <a:buAutoNum type="arabicPlain" startAt="7"/>
            </a:pPr>
            <a:r>
              <a:rPr lang="en" sz="4400" b="1" dirty="0">
                <a:solidFill>
                  <a:schemeClr val="bg1"/>
                </a:solidFill>
              </a:rPr>
              <a:t>For this reason, specialists and researchers have to deepen their knowledge in hemodynamics and </a:t>
            </a:r>
            <a:r>
              <a:rPr lang="en" sz="4400" b="1" dirty="0" err="1">
                <a:solidFill>
                  <a:srgbClr val="FFFF00"/>
                </a:solidFill>
              </a:rPr>
              <a:t>Doppler </a:t>
            </a:r>
            <a:r>
              <a:rPr lang="en" sz="4400" b="1" dirty="0">
                <a:solidFill>
                  <a:srgbClr val="FFFF00"/>
                </a:solidFill>
              </a:rPr>
              <a:t>scanning .</a:t>
            </a:r>
          </a:p>
          <a:p>
            <a:pPr marL="742950" indent="-742950" eaLnBrk="0" hangingPunct="0">
              <a:spcBef>
                <a:spcPct val="50000"/>
              </a:spcBef>
            </a:pPr>
            <a:r>
              <a:rPr lang="en" sz="4400" b="1" dirty="0">
                <a:solidFill>
                  <a:srgbClr val="FF0000"/>
                </a:solidFill>
              </a:rPr>
              <a:t>, prejudices and statements in official recommendations </a:t>
            </a:r>
            <a:r>
              <a:rPr lang="en" sz="4400" b="1" dirty="0">
                <a:solidFill>
                  <a:schemeClr val="bg1"/>
                </a:solidFill>
              </a:rPr>
              <a:t>can be analyzed, criticized and corrected </a:t>
            </a:r>
            <a:r>
              <a:rPr lang="en" sz="4400" b="1" dirty="0">
                <a:solidFill>
                  <a:srgbClr val="FFC000"/>
                </a:solidFill>
              </a:rPr>
              <a:t>.</a:t>
            </a:r>
            <a:endParaRPr lang="fr-FR" sz="4400" b="1" dirty="0">
              <a:solidFill>
                <a:srgbClr val="FFC000"/>
              </a:solidFill>
            </a:endParaRPr>
          </a:p>
          <a:p>
            <a:pPr marL="742950" indent="-742950" eaLnBrk="0" hangingPunct="0">
              <a:spcBef>
                <a:spcPct val="50000"/>
              </a:spcBef>
            </a:pPr>
            <a:endParaRPr lang="fr-FR" sz="4400" dirty="0">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5346"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5347"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539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539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539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5359"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0"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3"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55"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5356"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5357"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5358"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5359"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5360"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5361"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5362"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5363"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5364"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66"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70"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5375"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5376"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5377"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5378"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5379"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5380"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82"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84"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P. </a:t>
            </a:r>
            <a:r>
              <a:rPr lang="en" sz="3200" b="1" dirty="0" err="1">
                <a:solidFill>
                  <a:schemeClr val="accent3"/>
                </a:solidFill>
                <a:cs typeface="+mn-cs"/>
              </a:rPr>
              <a:t>Atmospheric</a:t>
            </a:r>
            <a:r>
              <a:rPr lang="en" sz="3200" b="1" dirty="0">
                <a:solidFill>
                  <a:schemeClr val="accent3"/>
                </a:solidFill>
                <a:cs typeface="+mn-cs"/>
              </a:rPr>
              <a:t>       </a:t>
            </a:r>
            <a:r>
              <a:rPr lang="en" sz="3200" b="1" u="sng" dirty="0">
                <a:solidFill>
                  <a:schemeClr val="accent3"/>
                </a:solidFill>
                <a:cs typeface="+mn-cs"/>
              </a:rPr>
              <a:t>COMPRESSION</a:t>
            </a:r>
            <a:r>
              <a:rPr lang="en" sz="3200" b="1" dirty="0">
                <a:solidFill>
                  <a:schemeClr val="accent3"/>
                </a:solidFill>
                <a:cs typeface="+mn-cs"/>
              </a:rPr>
              <a:t>      </a:t>
            </a:r>
            <a:r>
              <a:rPr lang="en" sz="3200" b="1" dirty="0">
                <a:cs typeface="+mn-cs"/>
              </a:rPr>
              <a:t>PTM Drain</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88" name="Connecteur droit avec flèche 49"/>
          <p:cNvCxnSpPr>
            <a:cxnSpLocks noChangeShapeType="1"/>
          </p:cNvCxnSpPr>
          <p:nvPr/>
        </p:nvCxnSpPr>
        <p:spPr bwMode="auto">
          <a:xfrm flipV="1">
            <a:off x="1476375"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3419475" y="1628775"/>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92825" y="188913"/>
            <a:ext cx="350838"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3" name="Connecteur droit avec flèche 62"/>
          <p:cNvCxnSpPr>
            <a:cxnSpLocks noChangeShapeType="1"/>
          </p:cNvCxnSpPr>
          <p:nvPr/>
        </p:nvCxnSpPr>
        <p:spPr bwMode="auto">
          <a:xfrm>
            <a:off x="7667625" y="188913"/>
            <a:ext cx="352425" cy="360362"/>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637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6371" name="Connecteur droit avec flèche 45"/>
          <p:cNvCxnSpPr>
            <a:cxnSpLocks noChangeShapeType="1"/>
          </p:cNvCxnSpPr>
          <p:nvPr/>
        </p:nvCxnSpPr>
        <p:spPr bwMode="auto">
          <a:xfrm flipH="1">
            <a:off x="2916238" y="1951038"/>
            <a:ext cx="406400" cy="38100"/>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641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642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642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638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37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638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638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638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638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638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638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638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638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638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639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640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640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640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640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640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40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40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P. </a:t>
            </a:r>
            <a:r>
              <a:rPr lang="en" sz="3200" b="1" dirty="0" err="1">
                <a:solidFill>
                  <a:schemeClr val="accent3"/>
                </a:solidFill>
                <a:cs typeface="+mn-cs"/>
              </a:rPr>
              <a:t>Oncotica</a:t>
            </a:r>
            <a:r>
              <a:rPr lang="en" sz="3200" b="1" dirty="0">
                <a:solidFill>
                  <a:schemeClr val="accent3"/>
                </a:solidFill>
                <a:cs typeface="+mn-cs"/>
              </a:rPr>
              <a:t> </a:t>
            </a:r>
            <a:r>
              <a:rPr lang="en" sz="3200" b="1" dirty="0" err="1">
                <a:solidFill>
                  <a:schemeClr val="accent3"/>
                </a:solidFill>
                <a:cs typeface="+mn-cs"/>
              </a:rPr>
              <a:t>plasmatic </a:t>
            </a:r>
            <a:r>
              <a:rPr lang="en" sz="3200" b="1" dirty="0">
                <a:solidFill>
                  <a:schemeClr val="accent3"/>
                </a:solidFill>
                <a:cs typeface="+mn-cs"/>
              </a:rPr>
              <a:t>and/or P </a:t>
            </a:r>
            <a:r>
              <a:rPr lang="en" sz="3200" b="1" dirty="0" err="1">
                <a:solidFill>
                  <a:schemeClr val="accent3"/>
                </a:solidFill>
                <a:cs typeface="+mn-cs"/>
              </a:rPr>
              <a:t>Onctotic</a:t>
            </a:r>
            <a:r>
              <a:rPr lang="en" sz="3200" b="1" dirty="0">
                <a:solidFill>
                  <a:schemeClr val="accent3"/>
                </a:solidFill>
                <a:cs typeface="+mn-cs"/>
              </a:rPr>
              <a:t> </a:t>
            </a:r>
            <a:r>
              <a:rPr lang="en" sz="3200" b="1" dirty="0" err="1">
                <a:solidFill>
                  <a:schemeClr val="accent3"/>
                </a:solidFill>
                <a:cs typeface="+mn-cs"/>
              </a:rPr>
              <a:t>Intertical </a:t>
            </a:r>
            <a:r>
              <a:rPr lang="en" sz="3200" b="1" dirty="0">
                <a:solidFill>
                  <a:schemeClr val="accent3"/>
                </a:solidFill>
                <a:cs typeface="+mn-cs"/>
              </a:rPr>
              <a:t>Gradient </a:t>
            </a:r>
            <a:r>
              <a:rPr lang="en" sz="3200" b="1" dirty="0" err="1">
                <a:solidFill>
                  <a:schemeClr val="bg1"/>
                </a:solidFill>
                <a:cs typeface="+mn-cs"/>
              </a:rPr>
              <a:t>Oncotic </a:t>
            </a:r>
            <a:r>
              <a:rPr lang="en" sz="3200" b="1" dirty="0">
                <a:solidFill>
                  <a:srgbClr val="FFFF00"/>
                </a:solidFill>
                <a:cs typeface="+mn-cs"/>
              </a:rPr>
              <a:t>Drainage</a:t>
            </a: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2" name="Connecteur droit avec flèche 49"/>
          <p:cNvCxnSpPr>
            <a:cxnSpLocks noChangeShapeType="1"/>
          </p:cNvCxnSpPr>
          <p:nvPr/>
        </p:nvCxnSpPr>
        <p:spPr bwMode="auto">
          <a:xfrm>
            <a:off x="3635375" y="692150"/>
            <a:ext cx="352425"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4"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7" name="Connecteur droit avec flèche 53"/>
          <p:cNvCxnSpPr>
            <a:cxnSpLocks noChangeShapeType="1"/>
          </p:cNvCxnSpPr>
          <p:nvPr/>
        </p:nvCxnSpPr>
        <p:spPr bwMode="auto">
          <a:xfrm>
            <a:off x="5948363" y="692150"/>
            <a:ext cx="352425" cy="360363"/>
          </a:xfrm>
          <a:prstGeom prst="straightConnector1">
            <a:avLst/>
          </a:prstGeom>
          <a:noFill/>
          <a:ln w="76200" algn="ctr">
            <a:solidFill>
              <a:srgbClr val="FF3300"/>
            </a:solidFill>
            <a:round/>
            <a:headEnd/>
            <a:tailEnd type="arrow" w="med" len="med"/>
          </a:ln>
        </p:spPr>
      </p:cxnSp>
      <p:cxnSp>
        <p:nvCxnSpPr>
          <p:cNvPr id="186418"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sp>
        <p:nvSpPr>
          <p:cNvPr id="55" name="Ellipse 54"/>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739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7395" name="Connecteur droit avec flèche 45"/>
          <p:cNvCxnSpPr>
            <a:cxnSpLocks noChangeShapeType="1"/>
          </p:cNvCxnSpPr>
          <p:nvPr/>
        </p:nvCxnSpPr>
        <p:spPr bwMode="auto">
          <a:xfrm flipH="1" flipV="1">
            <a:off x="1547813" y="1916113"/>
            <a:ext cx="1774825"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7445"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7446"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7447"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740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39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0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0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740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740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740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740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740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740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741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741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741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742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742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742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742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742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742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3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3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P. </a:t>
            </a:r>
            <a:r>
              <a:rPr lang="en" sz="3200" b="1" dirty="0" err="1">
                <a:solidFill>
                  <a:schemeClr val="accent3"/>
                </a:solidFill>
                <a:cs typeface="+mn-cs"/>
              </a:rPr>
              <a:t>Oncotica</a:t>
            </a:r>
            <a:r>
              <a:rPr lang="en" sz="3200" b="1" dirty="0">
                <a:solidFill>
                  <a:schemeClr val="accent3"/>
                </a:solidFill>
                <a:cs typeface="+mn-cs"/>
              </a:rPr>
              <a:t> </a:t>
            </a:r>
            <a:r>
              <a:rPr lang="en" sz="3200" b="1" dirty="0" err="1">
                <a:solidFill>
                  <a:schemeClr val="accent3"/>
                </a:solidFill>
                <a:cs typeface="+mn-cs"/>
              </a:rPr>
              <a:t>plasmatic </a:t>
            </a:r>
            <a:r>
              <a:rPr lang="en" sz="3200" b="1" dirty="0">
                <a:solidFill>
                  <a:schemeClr val="accent3"/>
                </a:solidFill>
                <a:cs typeface="+mn-cs"/>
              </a:rPr>
              <a:t>and/or P </a:t>
            </a:r>
            <a:r>
              <a:rPr lang="en" sz="3200" b="1" dirty="0" err="1">
                <a:solidFill>
                  <a:schemeClr val="accent3"/>
                </a:solidFill>
                <a:cs typeface="+mn-cs"/>
              </a:rPr>
              <a:t>Onctotic</a:t>
            </a:r>
            <a:r>
              <a:rPr lang="en" sz="3200" b="1" dirty="0">
                <a:solidFill>
                  <a:schemeClr val="accent3"/>
                </a:solidFill>
                <a:cs typeface="+mn-cs"/>
              </a:rPr>
              <a:t> </a:t>
            </a:r>
            <a:r>
              <a:rPr lang="en" sz="3200" b="1" dirty="0" err="1">
                <a:solidFill>
                  <a:schemeClr val="accent3"/>
                </a:solidFill>
                <a:cs typeface="+mn-cs"/>
              </a:rPr>
              <a:t>Intertical Oncotic </a:t>
            </a:r>
            <a:r>
              <a:rPr lang="en" sz="3200" b="1" dirty="0">
                <a:solidFill>
                  <a:schemeClr val="accent3"/>
                </a:solidFill>
                <a:cs typeface="+mn-cs"/>
              </a:rPr>
              <a:t>Gradient     </a:t>
            </a:r>
            <a:r>
              <a:rPr lang="en" sz="3200" b="1" u="sng" dirty="0">
                <a:solidFill>
                  <a:schemeClr val="accent3"/>
                </a:solidFill>
                <a:cs typeface="+mn-cs"/>
              </a:rPr>
              <a:t>COMPRESSION </a:t>
            </a:r>
            <a:r>
              <a:rPr lang="en" sz="3200" b="1" dirty="0">
                <a:solidFill>
                  <a:schemeClr val="accent3"/>
                </a:solidFill>
                <a:cs typeface="+mn-cs"/>
              </a:rPr>
              <a:t>Drainage</a:t>
            </a:r>
            <a:endParaRPr lang="es-ES" sz="3200" b="1" dirty="0">
              <a:cs typeface="+mn-cs"/>
            </a:endParaRP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6" name="Connecteur droit avec flèche 49"/>
          <p:cNvCxnSpPr>
            <a:cxnSpLocks noChangeShapeType="1"/>
          </p:cNvCxnSpPr>
          <p:nvPr/>
        </p:nvCxnSpPr>
        <p:spPr bwMode="auto">
          <a:xfrm>
            <a:off x="3492500"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8"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41" name="Connecteur droit avec flèche 53"/>
          <p:cNvCxnSpPr>
            <a:cxnSpLocks noChangeShapeType="1"/>
          </p:cNvCxnSpPr>
          <p:nvPr/>
        </p:nvCxnSpPr>
        <p:spPr bwMode="auto">
          <a:xfrm flipV="1">
            <a:off x="6884988" y="620713"/>
            <a:ext cx="350837" cy="360362"/>
          </a:xfrm>
          <a:prstGeom prst="straightConnector1">
            <a:avLst/>
          </a:prstGeom>
          <a:noFill/>
          <a:ln w="76200" algn="ctr">
            <a:solidFill>
              <a:schemeClr val="bg1"/>
            </a:solidFill>
            <a:round/>
            <a:headEnd/>
            <a:tailEnd type="arrow" w="med" len="med"/>
          </a:ln>
        </p:spPr>
      </p:cxnSp>
      <p:cxnSp>
        <p:nvCxnSpPr>
          <p:cNvPr id="187442"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cxnSp>
        <p:nvCxnSpPr>
          <p:cNvPr id="187443" name="Connecteur droit avec flèche 55"/>
          <p:cNvCxnSpPr>
            <a:cxnSpLocks noChangeShapeType="1"/>
          </p:cNvCxnSpPr>
          <p:nvPr/>
        </p:nvCxnSpPr>
        <p:spPr bwMode="auto">
          <a:xfrm flipV="1">
            <a:off x="8748713" y="620713"/>
            <a:ext cx="350837" cy="360362"/>
          </a:xfrm>
          <a:prstGeom prst="straightConnector1">
            <a:avLst/>
          </a:prstGeom>
          <a:noFill/>
          <a:ln w="76200" algn="ctr">
            <a:solidFill>
              <a:srgbClr val="FF3300"/>
            </a:solidFill>
            <a:round/>
            <a:headEnd/>
            <a:tailEnd type="arrow" w="med" len="med"/>
          </a:ln>
        </p:spPr>
      </p:cxnSp>
      <p:cxnSp>
        <p:nvCxnSpPr>
          <p:cNvPr id="63" name="Connecteur droit avec flèche 62"/>
          <p:cNvCxnSpPr/>
          <p:nvPr/>
        </p:nvCxnSpPr>
        <p:spPr bwMode="auto">
          <a:xfrm flipV="1">
            <a:off x="3492500" y="14843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ZoneTexte 3"/>
          <p:cNvSpPr txBox="1">
            <a:spLocks noChangeArrowheads="1"/>
          </p:cNvSpPr>
          <p:nvPr/>
        </p:nvSpPr>
        <p:spPr bwMode="auto">
          <a:xfrm>
            <a:off x="0" y="0"/>
            <a:ext cx="9144000" cy="7170738"/>
          </a:xfrm>
          <a:prstGeom prst="rect">
            <a:avLst/>
          </a:prstGeom>
          <a:solidFill>
            <a:schemeClr val="accent2"/>
          </a:solidFill>
          <a:ln w="9525">
            <a:noFill/>
            <a:miter lim="800000"/>
            <a:headEnd/>
            <a:tailEnd/>
          </a:ln>
        </p:spPr>
        <p:txBody>
          <a:bodyPr>
            <a:spAutoFit/>
          </a:bodyPr>
          <a:lstStyle/>
          <a:p>
            <a:pPr marL="514350" indent="-514350" algn="ctr" eaLnBrk="0" hangingPunct="0">
              <a:spcBef>
                <a:spcPct val="50000"/>
              </a:spcBef>
            </a:pPr>
            <a:r>
              <a:rPr lang="en" sz="8000" b="1">
                <a:solidFill>
                  <a:srgbClr val="FFFF00"/>
                </a:solidFill>
              </a:rPr>
              <a:t>external compression</a:t>
            </a:r>
          </a:p>
          <a:p>
            <a:pPr marL="514350" indent="-514350" algn="ctr" eaLnBrk="0" hangingPunct="0">
              <a:spcBef>
                <a:spcPct val="50000"/>
              </a:spcBef>
            </a:pPr>
            <a:r>
              <a:rPr lang="en" sz="8000" b="1">
                <a:solidFill>
                  <a:srgbClr val="FFFF00"/>
                </a:solidFill>
              </a:rPr>
              <a:t>Reinforces</a:t>
            </a:r>
          </a:p>
          <a:p>
            <a:pPr marL="514350" indent="-514350" algn="ctr" eaLnBrk="0" hangingPunct="0">
              <a:spcBef>
                <a:spcPct val="50000"/>
              </a:spcBef>
            </a:pPr>
            <a:r>
              <a:rPr lang="en" sz="8000" b="1">
                <a:solidFill>
                  <a:srgbClr val="FFFF00"/>
                </a:solidFill>
              </a:rPr>
              <a:t>External Pressure</a:t>
            </a:r>
          </a:p>
          <a:p>
            <a:pPr marL="514350" indent="-514350" eaLnBrk="0" hangingPunct="0">
              <a:spcBef>
                <a:spcPct val="50000"/>
              </a:spcBef>
            </a:pPr>
            <a:endParaRPr lang="es-ES_tradnl" sz="4000" b="1">
              <a:solidFill>
                <a:srgbClr val="FFFF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ZoneTexte 3"/>
          <p:cNvSpPr txBox="1">
            <a:spLocks noChangeArrowheads="1"/>
          </p:cNvSpPr>
          <p:nvPr/>
        </p:nvSpPr>
        <p:spPr bwMode="auto">
          <a:xfrm>
            <a:off x="0" y="0"/>
            <a:ext cx="9144000" cy="655564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rgbClr val="FFFF00"/>
                </a:solidFill>
              </a:rPr>
              <a:t>When elastic compression is Active </a:t>
            </a:r>
            <a:r>
              <a:rPr lang="en" b="1" dirty="0">
                <a:solidFill>
                  <a:srgbClr val="FFFFFF"/>
                </a:solidFill>
              </a:rPr>
              <a:t>: its volume varies like that of the leg, maintaining its pressure. It can be dangerous and </a:t>
            </a:r>
            <a:r>
              <a:rPr lang="en" b="1" u="sng" dirty="0">
                <a:solidFill>
                  <a:srgbClr val="FFFF00"/>
                </a:solidFill>
              </a:rPr>
              <a:t>ischemic when blood pressure drops </a:t>
            </a:r>
            <a:r>
              <a:rPr lang="en" b="1" dirty="0">
                <a:solidFill>
                  <a:srgbClr val="FFFFFF"/>
                </a:solidFill>
              </a:rPr>
              <a:t>due to a drop in Motor or Hydrostatic Pressure (for example, going from standing to recumbent).</a:t>
            </a:r>
          </a:p>
          <a:p>
            <a:pPr eaLnBrk="0" hangingPunct="0">
              <a:spcBef>
                <a:spcPct val="50000"/>
              </a:spcBef>
            </a:pPr>
            <a:endParaRPr lang="en" b="1" dirty="0">
              <a:solidFill>
                <a:srgbClr val="FFFFFF"/>
              </a:solidFill>
            </a:endParaRPr>
          </a:p>
          <a:p>
            <a:pPr eaLnBrk="0" hangingPunct="0">
              <a:spcBef>
                <a:spcPct val="50000"/>
              </a:spcBef>
            </a:pPr>
            <a:r>
              <a:rPr lang="en" b="1" dirty="0">
                <a:solidFill>
                  <a:srgbClr val="FFFFFF"/>
                </a:solidFill>
              </a:rPr>
              <a:t>          </a:t>
            </a:r>
            <a:r>
              <a:rPr lang="en" b="1" dirty="0">
                <a:solidFill>
                  <a:srgbClr val="FFFF00"/>
                </a:solidFill>
              </a:rPr>
              <a:t>When </a:t>
            </a:r>
            <a:r>
              <a:rPr lang="en" sz="3600" b="1" dirty="0">
                <a:solidFill>
                  <a:srgbClr val="FFFF00"/>
                </a:solidFill>
              </a:rPr>
              <a:t>inelastic compression is Passive </a:t>
            </a:r>
            <a:r>
              <a:rPr lang="en" b="1" dirty="0">
                <a:solidFill>
                  <a:srgbClr val="FFFFFF"/>
                </a:solidFill>
              </a:rPr>
              <a:t>: its volume does not vary with that of the leg. Since it cannot dilate when the leg is dilated, it reinforces calf systole during walking. But, its effect decreases with ambulation since the volume of the leg is reduced. .</a:t>
            </a:r>
            <a:endParaRPr lang="fr-FR" b="1" dirty="0">
              <a:solidFill>
                <a:srgbClr val="FFFFFF"/>
              </a:solidFill>
            </a:endParaRPr>
          </a:p>
          <a:p>
            <a:pPr eaLnBrk="0" hangingPunct="0">
              <a:spcBef>
                <a:spcPct val="50000"/>
              </a:spcBef>
            </a:pPr>
            <a:endParaRPr lang="fr-FR" dirty="0">
              <a:solidFill>
                <a:srgbClr val="FFFFFF"/>
              </a:solidFill>
            </a:endParaRPr>
          </a:p>
        </p:txBody>
      </p:sp>
      <p:pic>
        <p:nvPicPr>
          <p:cNvPr id="189442" name="Picture 2"/>
          <p:cNvPicPr>
            <a:picLocks noChangeAspect="1" noChangeArrowheads="1"/>
          </p:cNvPicPr>
          <p:nvPr/>
        </p:nvPicPr>
        <p:blipFill>
          <a:blip r:embed="rId2" cstate="print"/>
          <a:srcRect t="65137" r="4506" b="5548"/>
          <a:stretch>
            <a:fillRect/>
          </a:stretch>
        </p:blipFill>
        <p:spPr bwMode="auto">
          <a:xfrm>
            <a:off x="2931684" y="5733256"/>
            <a:ext cx="3159125" cy="649288"/>
          </a:xfrm>
          <a:prstGeom prst="rect">
            <a:avLst/>
          </a:prstGeom>
          <a:noFill/>
          <a:ln w="9525">
            <a:noFill/>
            <a:miter lim="800000"/>
            <a:headEnd/>
            <a:tailEnd/>
          </a:ln>
        </p:spPr>
      </p:pic>
      <p:pic>
        <p:nvPicPr>
          <p:cNvPr id="189443" name="Picture 2"/>
          <p:cNvPicPr>
            <a:picLocks noChangeAspect="1" noChangeArrowheads="1"/>
          </p:cNvPicPr>
          <p:nvPr/>
        </p:nvPicPr>
        <p:blipFill>
          <a:blip r:embed="rId2" cstate="print"/>
          <a:srcRect t="9325" r="4030" b="62692"/>
          <a:stretch>
            <a:fillRect/>
          </a:stretch>
        </p:blipFill>
        <p:spPr bwMode="auto">
          <a:xfrm>
            <a:off x="2899029" y="2573384"/>
            <a:ext cx="3095625" cy="719138"/>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n" sz="4000" b="1">
                <a:solidFill>
                  <a:srgbClr val="FFFF00"/>
                </a:solidFill>
              </a:rPr>
              <a:t>In the veins: External compression is very important.</a:t>
            </a:r>
          </a:p>
          <a:p>
            <a:pPr marL="514350" indent="-514350" eaLnBrk="0" hangingPunct="0">
              <a:spcBef>
                <a:spcPct val="50000"/>
              </a:spcBef>
            </a:pPr>
            <a:r>
              <a:rPr lang="en" b="1">
                <a:solidFill>
                  <a:srgbClr val="FFFF00"/>
                </a:solidFill>
              </a:rPr>
              <a:t>ITS MAIN ACTION is:</a:t>
            </a:r>
          </a:p>
          <a:p>
            <a:pPr marL="514350" indent="-514350" eaLnBrk="0" hangingPunct="0">
              <a:spcBef>
                <a:spcPct val="50000"/>
              </a:spcBef>
            </a:pPr>
            <a:r>
              <a:rPr lang="en" b="1">
                <a:solidFill>
                  <a:srgbClr val="FFFF00"/>
                </a:solidFill>
              </a:rPr>
              <a:t>MICRO-CIRCULATORY </a:t>
            </a:r>
            <a:r>
              <a:rPr lang="en" b="1">
                <a:solidFill>
                  <a:schemeClr val="bg1"/>
                </a:solidFill>
              </a:rPr>
              <a:t>REDUCTION of TMP, that is, facilitates drainage: Edema, skin disorders and venous ulcers</a:t>
            </a:r>
          </a:p>
          <a:p>
            <a:pPr marL="514350" indent="-514350" eaLnBrk="0" hangingPunct="0">
              <a:spcBef>
                <a:spcPct val="50000"/>
              </a:spcBef>
            </a:pPr>
            <a:r>
              <a:rPr lang="en" b="1">
                <a:solidFill>
                  <a:schemeClr val="bg1"/>
                </a:solidFill>
              </a:rPr>
              <a:t>ITS SECONDARY ACTION is:</a:t>
            </a:r>
          </a:p>
          <a:p>
            <a:pPr marL="514350" indent="-514350" eaLnBrk="0" hangingPunct="0">
              <a:spcBef>
                <a:spcPct val="50000"/>
              </a:spcBef>
            </a:pPr>
            <a:r>
              <a:rPr lang="en" b="1">
                <a:solidFill>
                  <a:schemeClr val="bg1"/>
                </a:solidFill>
              </a:rPr>
              <a:t>Reduction in the caliber of the veins. </a:t>
            </a:r>
            <a:r>
              <a:rPr lang="en" b="1">
                <a:solidFill>
                  <a:srgbClr val="FFFF00"/>
                </a:solidFill>
              </a:rPr>
              <a:t>It reduces the pressure of the deep veins more than the superficial ones, </a:t>
            </a:r>
            <a:r>
              <a:rPr lang="en" b="1">
                <a:solidFill>
                  <a:schemeClr val="bg1"/>
                </a:solidFill>
              </a:rPr>
              <a:t>due to the superficial drainage pressure gradient: superficial pressure greater than the deep one.</a:t>
            </a:r>
            <a:endParaRPr lang="fr-FR">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ZoneTexte 3"/>
          <p:cNvSpPr txBox="1">
            <a:spLocks noChangeArrowheads="1"/>
          </p:cNvSpPr>
          <p:nvPr/>
        </p:nvSpPr>
        <p:spPr bwMode="auto">
          <a:xfrm>
            <a:off x="0" y="0"/>
            <a:ext cx="9144000" cy="695325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rgbClr val="FFFFFF"/>
                </a:solidFill>
              </a:rPr>
              <a:t>The solution is to first </a:t>
            </a:r>
            <a:r>
              <a:rPr lang="en" sz="3600" b="1" dirty="0">
                <a:solidFill>
                  <a:srgbClr val="FFFF00"/>
                </a:solidFill>
              </a:rPr>
              <a:t>deflate the leg to the maximum with the feet up posture (suitcase method </a:t>
            </a:r>
            <a:r>
              <a:rPr lang="en" sz="3600" b="1" dirty="0">
                <a:solidFill>
                  <a:srgbClr val="FFFFFF"/>
                </a:solidFill>
              </a:rPr>
              <a:t>) for 2 hours and then, band (inelastic) with </a:t>
            </a:r>
            <a:r>
              <a:rPr lang="en" sz="3600" b="1" dirty="0" err="1">
                <a:solidFill>
                  <a:srgbClr val="FFFF00"/>
                </a:solidFill>
              </a:rPr>
              <a:t>Doppler </a:t>
            </a:r>
            <a:r>
              <a:rPr lang="en" sz="3600" b="1" dirty="0">
                <a:solidFill>
                  <a:srgbClr val="FFFF00"/>
                </a:solidFill>
              </a:rPr>
              <a:t>arterial flow control in the</a:t>
            </a:r>
            <a:r>
              <a:rPr lang="en" sz="3600" b="1" dirty="0">
                <a:solidFill>
                  <a:srgbClr val="FFFFFF"/>
                </a:solidFill>
              </a:rPr>
              <a:t> </a:t>
            </a:r>
            <a:r>
              <a:rPr lang="en" sz="3600" b="1" dirty="0" err="1">
                <a:solidFill>
                  <a:srgbClr val="FFFFFF"/>
                </a:solidFill>
              </a:rPr>
              <a:t>forefoot</a:t>
            </a:r>
            <a:r>
              <a:rPr lang="en" sz="3600" b="1" dirty="0">
                <a:solidFill>
                  <a:srgbClr val="FFFFFF"/>
                </a:solidFill>
              </a:rPr>
              <a:t>​</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fr-FR" b="1" dirty="0">
              <a:solidFill>
                <a:srgbClr val="FFFFFF"/>
              </a:solidFill>
            </a:endParaRPr>
          </a:p>
          <a:p>
            <a:pPr eaLnBrk="0" hangingPunct="0">
              <a:spcBef>
                <a:spcPct val="50000"/>
              </a:spcBef>
            </a:pPr>
            <a:endParaRPr lang="fr-FR" dirty="0">
              <a:solidFill>
                <a:srgbClr val="FFFFFF"/>
              </a:solidFill>
            </a:endParaRPr>
          </a:p>
        </p:txBody>
      </p:sp>
      <p:grpSp>
        <p:nvGrpSpPr>
          <p:cNvPr id="2" name="Groupe 2"/>
          <p:cNvGrpSpPr>
            <a:grpSpLocks/>
          </p:cNvGrpSpPr>
          <p:nvPr/>
        </p:nvGrpSpPr>
        <p:grpSpPr bwMode="auto">
          <a:xfrm>
            <a:off x="468313" y="3429000"/>
            <a:ext cx="3681412" cy="2438400"/>
            <a:chOff x="581025" y="2359025"/>
            <a:chExt cx="3681413" cy="2438400"/>
          </a:xfrm>
        </p:grpSpPr>
        <p:sp>
          <p:nvSpPr>
            <p:cNvPr id="5" name="Ellipse 4"/>
            <p:cNvSpPr/>
            <p:nvPr/>
          </p:nvSpPr>
          <p:spPr>
            <a:xfrm rot="16200000">
              <a:off x="526256" y="3998119"/>
              <a:ext cx="598488" cy="48895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cxnSp>
          <p:nvCxnSpPr>
            <p:cNvPr id="6" name="Connecteur droit 5"/>
            <p:cNvCxnSpPr>
              <a:stCxn id="5" idx="4"/>
            </p:cNvCxnSpPr>
            <p:nvPr/>
          </p:nvCxnSpPr>
          <p:spPr>
            <a:xfrm rot="16200000">
              <a:off x="1874838" y="3436937"/>
              <a:ext cx="0" cy="160972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679701" y="2879725"/>
              <a:ext cx="1582737" cy="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6200000">
              <a:off x="1955007" y="3577432"/>
              <a:ext cx="14493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6200000" flipH="1">
              <a:off x="1808162" y="3925888"/>
              <a:ext cx="554037" cy="118903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4211638" y="2359025"/>
              <a:ext cx="0" cy="56515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6388" y="2924175"/>
              <a:ext cx="1346200" cy="1317625"/>
            </a:xfrm>
            <a:prstGeom prst="rect">
              <a:avLst/>
            </a:pr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ZoneTexte 3"/>
          <p:cNvSpPr txBox="1">
            <a:spLocks noChangeArrowheads="1"/>
          </p:cNvSpPr>
          <p:nvPr/>
        </p:nvSpPr>
        <p:spPr bwMode="auto">
          <a:xfrm>
            <a:off x="0" y="0"/>
            <a:ext cx="9144000" cy="77755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 sz="9600" b="1" dirty="0">
                <a:solidFill>
                  <a:srgbClr val="FFFFFF"/>
                </a:solidFill>
              </a:rPr>
              <a:t>ALWAYS</a:t>
            </a:r>
          </a:p>
          <a:p>
            <a:pPr algn="ctr" eaLnBrk="0" hangingPunct="0">
              <a:spcBef>
                <a:spcPct val="50000"/>
              </a:spcBef>
            </a:pPr>
            <a:r>
              <a:rPr lang="en" sz="9600" b="1" dirty="0">
                <a:solidFill>
                  <a:srgbClr val="FFFFFF"/>
                </a:solidFill>
              </a:rPr>
              <a:t>THINK</a:t>
            </a:r>
          </a:p>
          <a:p>
            <a:pPr algn="ctr"/>
            <a:r>
              <a:rPr lang="en" sz="9600" b="1" dirty="0">
                <a:solidFill>
                  <a:srgbClr val="FFFFFF"/>
                </a:solidFill>
              </a:rPr>
              <a:t>At the TMP!!!!</a:t>
            </a:r>
          </a:p>
          <a:p>
            <a:pPr algn="ctr" eaLnBrk="0" hangingPunct="0">
              <a:spcBef>
                <a:spcPct val="50000"/>
              </a:spcBef>
            </a:pPr>
            <a:endParaRPr lang="fr-FR" sz="8000" dirty="0">
              <a:solidFill>
                <a:srgbClr val="FFFFFF"/>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3538" name="Picture 2" descr="mes%2520pieds1">
            <a:hlinkClick r:id="rId3"/>
          </p:cNvPr>
          <p:cNvPicPr>
            <a:picLocks noChangeAspect="1" noChangeArrowheads="1"/>
          </p:cNvPicPr>
          <p:nvPr/>
        </p:nvPicPr>
        <p:blipFill>
          <a:blip r:embed="rId4" cstate="print"/>
          <a:srcRect/>
          <a:stretch>
            <a:fillRect/>
          </a:stretch>
        </p:blipFill>
        <p:spPr bwMode="auto">
          <a:xfrm>
            <a:off x="6934200" y="2895600"/>
            <a:ext cx="1843088" cy="1295400"/>
          </a:xfrm>
          <a:prstGeom prst="rect">
            <a:avLst/>
          </a:prstGeom>
          <a:noFill/>
          <a:ln w="9525">
            <a:noFill/>
            <a:miter lim="800000"/>
            <a:headEnd/>
            <a:tailEnd/>
          </a:ln>
        </p:spPr>
      </p:pic>
      <p:pic>
        <p:nvPicPr>
          <p:cNvPr id="193539" name="Picture 3" descr="ulcere"/>
          <p:cNvPicPr>
            <a:picLocks noChangeAspect="1" noChangeArrowheads="1"/>
          </p:cNvPicPr>
          <p:nvPr/>
        </p:nvPicPr>
        <p:blipFill>
          <a:blip r:embed="rId5" cstate="print"/>
          <a:srcRect/>
          <a:stretch>
            <a:fillRect/>
          </a:stretch>
        </p:blipFill>
        <p:spPr bwMode="auto">
          <a:xfrm>
            <a:off x="3708400" y="5084763"/>
            <a:ext cx="2051050" cy="1541462"/>
          </a:xfrm>
          <a:prstGeom prst="rect">
            <a:avLst/>
          </a:prstGeom>
          <a:noFill/>
          <a:ln w="9525">
            <a:noFill/>
            <a:miter lim="800000"/>
            <a:headEnd/>
            <a:tailEnd/>
          </a:ln>
        </p:spPr>
      </p:pic>
      <p:pic>
        <p:nvPicPr>
          <p:cNvPr id="193540" name="Picture 4" descr="shapeimage_2"/>
          <p:cNvPicPr>
            <a:picLocks noChangeAspect="1" noChangeArrowheads="1"/>
          </p:cNvPicPr>
          <p:nvPr/>
        </p:nvPicPr>
        <p:blipFill>
          <a:blip r:embed="rId6" cstate="print"/>
          <a:srcRect/>
          <a:stretch>
            <a:fillRect/>
          </a:stretch>
        </p:blipFill>
        <p:spPr bwMode="auto">
          <a:xfrm>
            <a:off x="228600" y="2895600"/>
            <a:ext cx="1544638" cy="2924175"/>
          </a:xfrm>
          <a:prstGeom prst="rect">
            <a:avLst/>
          </a:prstGeom>
          <a:noFill/>
          <a:ln w="9525">
            <a:noFill/>
            <a:miter lim="800000"/>
            <a:headEnd/>
            <a:tailEnd/>
          </a:ln>
        </p:spPr>
      </p:pic>
      <p:grpSp>
        <p:nvGrpSpPr>
          <p:cNvPr id="2" name="Group 5"/>
          <p:cNvGrpSpPr>
            <a:grpSpLocks/>
          </p:cNvGrpSpPr>
          <p:nvPr/>
        </p:nvGrpSpPr>
        <p:grpSpPr bwMode="auto">
          <a:xfrm>
            <a:off x="1371600" y="3429000"/>
            <a:ext cx="5905500" cy="1944688"/>
            <a:chOff x="884" y="2181"/>
            <a:chExt cx="3720" cy="1225"/>
          </a:xfrm>
        </p:grpSpPr>
        <p:sp>
          <p:nvSpPr>
            <p:cNvPr id="193549" name="Line 6"/>
            <p:cNvSpPr>
              <a:spLocks noChangeShapeType="1"/>
            </p:cNvSpPr>
            <p:nvPr/>
          </p:nvSpPr>
          <p:spPr bwMode="auto">
            <a:xfrm>
              <a:off x="884" y="2181"/>
              <a:ext cx="3720" cy="45"/>
            </a:xfrm>
            <a:prstGeom prst="line">
              <a:avLst/>
            </a:prstGeom>
            <a:noFill/>
            <a:ln w="76200">
              <a:solidFill>
                <a:srgbClr val="FF3300"/>
              </a:solidFill>
              <a:round/>
              <a:headEnd type="triangle" w="med" len="med"/>
              <a:tailEnd type="triangle" w="med" len="med"/>
            </a:ln>
          </p:spPr>
          <p:txBody>
            <a:bodyPr/>
            <a:lstStyle/>
            <a:p>
              <a:endParaRPr lang="es-ES"/>
            </a:p>
          </p:txBody>
        </p:sp>
        <p:sp>
          <p:nvSpPr>
            <p:cNvPr id="193550"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3542" name="Rectangle 8"/>
          <p:cNvSpPr>
            <a:spLocks noChangeArrowheads="1"/>
          </p:cNvSpPr>
          <p:nvPr/>
        </p:nvSpPr>
        <p:spPr bwMode="auto">
          <a:xfrm>
            <a:off x="304800" y="1066800"/>
            <a:ext cx="8448675"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n" altLang="fr-FR" sz="3600">
                <a:solidFill>
                  <a:srgbClr val="FF3300"/>
                </a:solidFill>
              </a:rPr>
              <a:t> </a:t>
            </a:r>
            <a:r>
              <a:rPr lang="en" altLang="fr-FR" sz="3600">
                <a:solidFill>
                  <a:schemeClr val="accent2"/>
                </a:solidFill>
              </a:rPr>
              <a:t>Edema, Varicose veins, Trophic disorders, Ulcer</a:t>
            </a:r>
          </a:p>
        </p:txBody>
      </p:sp>
      <p:sp>
        <p:nvSpPr>
          <p:cNvPr id="193543"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n" altLang="fr-FR" sz="3200">
                <a:solidFill>
                  <a:schemeClr val="accent2"/>
                </a:solidFill>
              </a:rPr>
              <a:t>A cause</a:t>
            </a:r>
          </a:p>
        </p:txBody>
      </p:sp>
      <p:grpSp>
        <p:nvGrpSpPr>
          <p:cNvPr id="3" name="Group 10"/>
          <p:cNvGrpSpPr>
            <a:grpSpLocks/>
          </p:cNvGrpSpPr>
          <p:nvPr/>
        </p:nvGrpSpPr>
        <p:grpSpPr bwMode="auto">
          <a:xfrm>
            <a:off x="3132138" y="2420938"/>
            <a:ext cx="2808287" cy="2519362"/>
            <a:chOff x="1837" y="1525"/>
            <a:chExt cx="1769" cy="1587"/>
          </a:xfrm>
        </p:grpSpPr>
        <p:sp>
          <p:nvSpPr>
            <p:cNvPr id="193546"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3547" name="Text Box 12"/>
            <p:cNvSpPr txBox="1">
              <a:spLocks noChangeArrowheads="1"/>
            </p:cNvSpPr>
            <p:nvPr/>
          </p:nvSpPr>
          <p:spPr bwMode="auto">
            <a:xfrm>
              <a:off x="1837" y="1843"/>
              <a:ext cx="1769" cy="446"/>
            </a:xfrm>
            <a:prstGeom prst="rect">
              <a:avLst/>
            </a:prstGeom>
            <a:solidFill>
              <a:schemeClr val="bg1"/>
            </a:solidFill>
            <a:ln w="9525">
              <a:noFill/>
              <a:miter lim="800000"/>
              <a:headEnd/>
              <a:tailEnd/>
            </a:ln>
          </p:spPr>
          <p:txBody>
            <a:bodyPr>
              <a:spAutoFit/>
            </a:bodyPr>
            <a:lstStyle/>
            <a:p>
              <a:pPr algn="ctr"/>
              <a:r>
                <a:rPr lang="en" altLang="fr-FR" sz="4000" dirty="0">
                  <a:solidFill>
                    <a:srgbClr val="FF3300"/>
                  </a:solidFill>
                </a:rPr>
                <a:t>TMP </a:t>
              </a:r>
              <a:endParaRPr lang="es-ES_tradnl" altLang="fr-FR" sz="2800" dirty="0">
                <a:solidFill>
                  <a:srgbClr val="FF3300"/>
                </a:solidFill>
              </a:endParaRPr>
            </a:p>
          </p:txBody>
        </p:sp>
        <p:sp>
          <p:nvSpPr>
            <p:cNvPr id="193548" name="Line 13"/>
            <p:cNvSpPr>
              <a:spLocks noChangeShapeType="1"/>
            </p:cNvSpPr>
            <p:nvPr/>
          </p:nvSpPr>
          <p:spPr bwMode="auto">
            <a:xfrm flipV="1">
              <a:off x="3325" y="2437"/>
              <a:ext cx="181" cy="226"/>
            </a:xfrm>
            <a:prstGeom prst="line">
              <a:avLst/>
            </a:prstGeom>
            <a:noFill/>
            <a:ln w="76200" cmpd="tri">
              <a:solidFill>
                <a:srgbClr val="FF3300"/>
              </a:solidFill>
              <a:round/>
              <a:headEnd/>
              <a:tailEnd type="triangle" w="med" len="med"/>
            </a:ln>
          </p:spPr>
          <p:txBody>
            <a:bodyPr/>
            <a:lstStyle/>
            <a:p>
              <a:endParaRPr lang="es-ES"/>
            </a:p>
          </p:txBody>
        </p:sp>
      </p:grpSp>
      <p:sp>
        <p:nvSpPr>
          <p:cNvPr id="193545"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eaLnBrk="0" hangingPunct="0">
              <a:spcBef>
                <a:spcPct val="50000"/>
              </a:spcBef>
            </a:pPr>
            <a:r>
              <a:rPr lang="en" altLang="fr-FR" sz="3600">
                <a:solidFill>
                  <a:schemeClr val="accent2"/>
                </a:solidFill>
              </a:rPr>
              <a:t>Venous insufficiency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5586" name="Picture 3" descr="ulcere"/>
          <p:cNvPicPr>
            <a:picLocks noChangeAspect="1" noChangeArrowheads="1"/>
          </p:cNvPicPr>
          <p:nvPr/>
        </p:nvPicPr>
        <p:blipFill>
          <a:blip r:embed="rId3" cstate="print"/>
          <a:srcRect/>
          <a:stretch>
            <a:fillRect/>
          </a:stretch>
        </p:blipFill>
        <p:spPr bwMode="auto">
          <a:xfrm>
            <a:off x="3708400" y="5084763"/>
            <a:ext cx="2051050" cy="1541462"/>
          </a:xfrm>
          <a:prstGeom prst="rect">
            <a:avLst/>
          </a:prstGeom>
          <a:noFill/>
          <a:ln w="9525">
            <a:noFill/>
            <a:miter lim="800000"/>
            <a:headEnd/>
            <a:tailEnd/>
          </a:ln>
        </p:spPr>
      </p:pic>
      <p:grpSp>
        <p:nvGrpSpPr>
          <p:cNvPr id="2" name="Group 5"/>
          <p:cNvGrpSpPr>
            <a:grpSpLocks/>
          </p:cNvGrpSpPr>
          <p:nvPr/>
        </p:nvGrpSpPr>
        <p:grpSpPr bwMode="auto">
          <a:xfrm>
            <a:off x="2051050" y="3467100"/>
            <a:ext cx="5226050" cy="1906588"/>
            <a:chOff x="1312" y="2205"/>
            <a:chExt cx="3292" cy="1201"/>
          </a:xfrm>
        </p:grpSpPr>
        <p:sp>
          <p:nvSpPr>
            <p:cNvPr id="195597" name="Line 6"/>
            <p:cNvSpPr>
              <a:spLocks noChangeShapeType="1"/>
            </p:cNvSpPr>
            <p:nvPr/>
          </p:nvSpPr>
          <p:spPr bwMode="auto">
            <a:xfrm flipV="1">
              <a:off x="1312" y="2226"/>
              <a:ext cx="3292" cy="46"/>
            </a:xfrm>
            <a:prstGeom prst="line">
              <a:avLst/>
            </a:prstGeom>
            <a:noFill/>
            <a:ln w="76200">
              <a:solidFill>
                <a:srgbClr val="FF3300"/>
              </a:solidFill>
              <a:round/>
              <a:headEnd type="triangle" w="med" len="med"/>
              <a:tailEnd type="triangle" w="med" len="med"/>
            </a:ln>
          </p:spPr>
          <p:txBody>
            <a:bodyPr/>
            <a:lstStyle/>
            <a:p>
              <a:endParaRPr lang="es-ES"/>
            </a:p>
          </p:txBody>
        </p:sp>
        <p:sp>
          <p:nvSpPr>
            <p:cNvPr id="195598"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5588" name="Rectangle 8"/>
          <p:cNvSpPr>
            <a:spLocks noChangeArrowheads="1"/>
          </p:cNvSpPr>
          <p:nvPr/>
        </p:nvSpPr>
        <p:spPr bwMode="auto">
          <a:xfrm>
            <a:off x="1403350" y="981075"/>
            <a:ext cx="6224588"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n" altLang="fr-FR" sz="3600">
                <a:solidFill>
                  <a:schemeClr val="accent2"/>
                </a:solidFill>
              </a:rPr>
              <a:t>Claudication, Ulcer, Gangrene</a:t>
            </a:r>
          </a:p>
        </p:txBody>
      </p:sp>
      <p:sp>
        <p:nvSpPr>
          <p:cNvPr id="195589"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n" altLang="fr-FR" sz="3200">
                <a:solidFill>
                  <a:schemeClr val="accent2"/>
                </a:solidFill>
              </a:rPr>
              <a:t>A cause</a:t>
            </a:r>
          </a:p>
        </p:txBody>
      </p:sp>
      <p:grpSp>
        <p:nvGrpSpPr>
          <p:cNvPr id="3" name="Group 10"/>
          <p:cNvGrpSpPr>
            <a:grpSpLocks/>
          </p:cNvGrpSpPr>
          <p:nvPr/>
        </p:nvGrpSpPr>
        <p:grpSpPr bwMode="auto">
          <a:xfrm>
            <a:off x="3132138" y="2420938"/>
            <a:ext cx="2808287" cy="2519362"/>
            <a:chOff x="1837" y="1525"/>
            <a:chExt cx="1769" cy="1587"/>
          </a:xfrm>
        </p:grpSpPr>
        <p:sp>
          <p:nvSpPr>
            <p:cNvPr id="195594"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5595" name="Text Box 12"/>
            <p:cNvSpPr txBox="1">
              <a:spLocks noChangeArrowheads="1"/>
            </p:cNvSpPr>
            <p:nvPr/>
          </p:nvSpPr>
          <p:spPr bwMode="auto">
            <a:xfrm>
              <a:off x="1837" y="1843"/>
              <a:ext cx="1769" cy="118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 altLang="fr-FR" sz="2800" dirty="0" err="1">
                  <a:solidFill>
                    <a:schemeClr val="accent2"/>
                  </a:solidFill>
                </a:rPr>
                <a:t>Trans </a:t>
              </a:r>
              <a:r>
                <a:rPr lang="en" altLang="fr-FR" sz="2800" dirty="0">
                  <a:solidFill>
                    <a:schemeClr val="accent2"/>
                  </a:solidFill>
                </a:rPr>
                <a:t>Mural Pressure</a:t>
              </a:r>
            </a:p>
            <a:p>
              <a:pPr algn="ctr"/>
              <a:r>
                <a:rPr lang="en" altLang="fr-FR" sz="4000" dirty="0">
                  <a:solidFill>
                    <a:srgbClr val="FF3300"/>
                  </a:solidFill>
                </a:rPr>
                <a:t>TM</a:t>
              </a:r>
              <a:r>
                <a:rPr lang="en" altLang="fr-FR" sz="2800" dirty="0">
                  <a:solidFill>
                    <a:srgbClr val="FF3300"/>
                  </a:solidFill>
                </a:rPr>
                <a:t>P</a:t>
              </a:r>
              <a:endParaRPr lang="es-ES_tradnl" altLang="fr-FR" sz="2800" dirty="0">
                <a:solidFill>
                  <a:srgbClr val="FF3300"/>
                </a:solidFill>
              </a:endParaRPr>
            </a:p>
          </p:txBody>
        </p:sp>
        <p:sp>
          <p:nvSpPr>
            <p:cNvPr id="195596" name="Line 13"/>
            <p:cNvSpPr>
              <a:spLocks noChangeShapeType="1"/>
            </p:cNvSpPr>
            <p:nvPr/>
          </p:nvSpPr>
          <p:spPr bwMode="auto">
            <a:xfrm>
              <a:off x="3107" y="2523"/>
              <a:ext cx="236" cy="268"/>
            </a:xfrm>
            <a:prstGeom prst="line">
              <a:avLst/>
            </a:prstGeom>
            <a:noFill/>
            <a:ln w="76200" cmpd="tri">
              <a:solidFill>
                <a:srgbClr val="FF3300"/>
              </a:solidFill>
              <a:round/>
              <a:headEnd/>
              <a:tailEnd type="triangle" w="med" len="med"/>
            </a:ln>
          </p:spPr>
          <p:txBody>
            <a:bodyPr/>
            <a:lstStyle/>
            <a:p>
              <a:endParaRPr lang="es-ES"/>
            </a:p>
          </p:txBody>
        </p:sp>
      </p:grpSp>
      <p:sp>
        <p:nvSpPr>
          <p:cNvPr id="195591"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n" altLang="fr-FR" sz="3600">
                <a:solidFill>
                  <a:schemeClr val="accent2"/>
                </a:solidFill>
              </a:rPr>
              <a:t>Arterial insufficiency</a:t>
            </a:r>
          </a:p>
        </p:txBody>
      </p:sp>
      <p:pic>
        <p:nvPicPr>
          <p:cNvPr id="195592" name="Picture 2" descr="C:\Users\claude\Dropbox\dossiers communs 2 ordinateurs\A FAIRE\congres et cours\espagne\valencia lectura octubre 2017\photos\is (5).jpg"/>
          <p:cNvPicPr>
            <a:picLocks noChangeAspect="1" noChangeArrowheads="1"/>
          </p:cNvPicPr>
          <p:nvPr/>
        </p:nvPicPr>
        <p:blipFill>
          <a:blip r:embed="rId4" cstate="print"/>
          <a:srcRect/>
          <a:stretch>
            <a:fillRect/>
          </a:stretch>
        </p:blipFill>
        <p:spPr bwMode="auto">
          <a:xfrm>
            <a:off x="7235825" y="3068638"/>
            <a:ext cx="1673225" cy="1081087"/>
          </a:xfrm>
          <a:prstGeom prst="rect">
            <a:avLst/>
          </a:prstGeom>
          <a:noFill/>
          <a:ln w="9525">
            <a:noFill/>
            <a:miter lim="800000"/>
            <a:headEnd/>
            <a:tailEnd/>
          </a:ln>
        </p:spPr>
      </p:pic>
      <p:pic>
        <p:nvPicPr>
          <p:cNvPr id="195593" name="Picture 3" descr="C:\Users\claude\Dropbox\dossiers communs 2 ordinateurs\A FAIRE\congres et cours\espagne\valencia lectura octubre 2017\photos\is (4).jpg"/>
          <p:cNvPicPr>
            <a:picLocks noChangeAspect="1" noChangeArrowheads="1"/>
          </p:cNvPicPr>
          <p:nvPr/>
        </p:nvPicPr>
        <p:blipFill>
          <a:blip r:embed="rId5" cstate="print"/>
          <a:srcRect/>
          <a:stretch>
            <a:fillRect/>
          </a:stretch>
        </p:blipFill>
        <p:spPr bwMode="auto">
          <a:xfrm>
            <a:off x="179388" y="2924175"/>
            <a:ext cx="1847850" cy="13827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25027"/>
          </a:xfrm>
          <a:prstGeom prst="rect">
            <a:avLst/>
          </a:prstGeom>
          <a:solidFill>
            <a:schemeClr val="accent2"/>
          </a:solidFill>
        </p:spPr>
        <p:txBody>
          <a:bodyPr wrap="square" rtlCol="0">
            <a:spAutoFit/>
          </a:bodyPr>
          <a:lstStyle/>
          <a:p>
            <a:pPr algn="ctr"/>
            <a:endParaRPr lang="es-ES_tradnl" sz="4000" b="1" dirty="0">
              <a:solidFill>
                <a:srgbClr val="FFFF00"/>
              </a:solidFill>
            </a:endParaRPr>
          </a:p>
          <a:p>
            <a:pPr algn="ctr"/>
            <a:r>
              <a:rPr lang="en" sz="6600" b="1" dirty="0" err="1">
                <a:solidFill>
                  <a:srgbClr val="FFFF00"/>
                </a:solidFill>
              </a:rPr>
              <a:t>Physiopathological </a:t>
            </a:r>
            <a:r>
              <a:rPr lang="en" sz="6600" b="1" dirty="0">
                <a:solidFill>
                  <a:srgbClr val="FFFF00"/>
                </a:solidFill>
              </a:rPr>
              <a:t>definition of hemodynamic insufficiency</a:t>
            </a:r>
            <a:endParaRPr lang="es-ES_tradnl" sz="4000" b="1" dirty="0">
              <a:solidFill>
                <a:srgbClr val="FFFF00"/>
              </a:solidFill>
            </a:endParaRPr>
          </a:p>
          <a:p>
            <a:pPr algn="ctr"/>
            <a:endParaRPr lang="fr-FR" sz="4000" b="1" dirty="0">
              <a:solidFill>
                <a:srgbClr val="FFFF00"/>
              </a:solidFill>
            </a:endParaRPr>
          </a:p>
          <a:p>
            <a:pPr algn="ctr"/>
            <a:r>
              <a:rPr lang="en" sz="4000" b="1" dirty="0">
                <a:solidFill>
                  <a:srgbClr val="FFFF00"/>
                </a:solidFill>
              </a:rPr>
              <a:t> </a:t>
            </a:r>
            <a:endParaRPr lang="fr-FR" sz="4000" dirty="0">
              <a:solidFill>
                <a:srgbClr val="FFFF0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848600"/>
          </a:xfrm>
          <a:prstGeom prst="rect">
            <a:avLst/>
          </a:prstGeom>
          <a:solidFill>
            <a:schemeClr val="accent2"/>
          </a:solidFill>
        </p:spPr>
        <p:txBody>
          <a:bodyPr>
            <a:spAutoFit/>
          </a:bodyPr>
          <a:lstStyle/>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r>
              <a:rPr lang="en" sz="9600" b="1" dirty="0">
                <a:solidFill>
                  <a:schemeClr val="accent3"/>
                </a:solidFill>
                <a:cs typeface="+mn-cs"/>
              </a:rPr>
              <a:t>Thank you so much</a:t>
            </a:r>
          </a:p>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endParaRPr lang="fr-FR" sz="8000" dirty="0">
              <a:solidFill>
                <a:schemeClr val="accent3"/>
              </a:solidFill>
              <a:cs typeface="+mn-cs"/>
            </a:endParaRPr>
          </a:p>
        </p:txBody>
      </p:sp>
      <p:sp>
        <p:nvSpPr>
          <p:cNvPr id="3" name="Ellipse 2"/>
          <p:cNvSpPr/>
          <p:nvPr/>
        </p:nvSpPr>
        <p:spPr bwMode="auto">
          <a:xfrm>
            <a:off x="2771800" y="3645024"/>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ZoneTexte 3"/>
          <p:cNvSpPr txBox="1">
            <a:spLocks noChangeArrowheads="1"/>
          </p:cNvSpPr>
          <p:nvPr/>
        </p:nvSpPr>
        <p:spPr bwMode="auto">
          <a:xfrm>
            <a:off x="0" y="0"/>
            <a:ext cx="9144000" cy="655564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000" b="1" dirty="0">
                <a:solidFill>
                  <a:schemeClr val="bg1"/>
                </a:solidFill>
              </a:rPr>
              <a:t>8</a:t>
            </a:r>
            <a:endParaRPr lang="fr-FR" sz="4000" b="1" dirty="0">
              <a:solidFill>
                <a:schemeClr val="bg1"/>
              </a:solidFill>
            </a:endParaRPr>
          </a:p>
          <a:p>
            <a:pPr eaLnBrk="0" hangingPunct="0">
              <a:spcBef>
                <a:spcPct val="50000"/>
              </a:spcBef>
            </a:pPr>
            <a:r>
              <a:rPr lang="en" sz="4000" b="1" dirty="0">
                <a:solidFill>
                  <a:schemeClr val="bg1"/>
                </a:solidFill>
              </a:rPr>
              <a:t> </a:t>
            </a:r>
            <a:r>
              <a:rPr lang="en" sz="4000" b="1" dirty="0">
                <a:solidFill>
                  <a:srgbClr val="FF0000"/>
                </a:solidFill>
              </a:rPr>
              <a:t>Arterial insufficiency </a:t>
            </a:r>
            <a:r>
              <a:rPr lang="en" sz="4000" b="1" dirty="0">
                <a:solidFill>
                  <a:schemeClr val="bg1"/>
                </a:solidFill>
              </a:rPr>
              <a:t>is the inability of the arterial system to ensure:</a:t>
            </a:r>
          </a:p>
          <a:p>
            <a:pPr eaLnBrk="0" hangingPunct="0">
              <a:spcBef>
                <a:spcPct val="50000"/>
              </a:spcBef>
            </a:pPr>
            <a:r>
              <a:rPr lang="en" sz="4000" b="1" dirty="0">
                <a:solidFill>
                  <a:schemeClr val="bg1"/>
                </a:solidFill>
              </a:rPr>
              <a:t> - </a:t>
            </a:r>
            <a:r>
              <a:rPr lang="en" sz="4000" b="1" dirty="0">
                <a:solidFill>
                  <a:srgbClr val="FFFF00"/>
                </a:solidFill>
              </a:rPr>
              <a:t>Cardiofugal flow with </a:t>
            </a:r>
          </a:p>
          <a:p>
            <a:pPr eaLnBrk="0" hangingPunct="0">
              <a:spcBef>
                <a:spcPct val="50000"/>
              </a:spcBef>
            </a:pPr>
            <a:r>
              <a:rPr lang="en" sz="4000" b="1" dirty="0">
                <a:solidFill>
                  <a:srgbClr val="FFFF00"/>
                </a:solidFill>
              </a:rPr>
              <a:t>-Flow and Pressure </a:t>
            </a:r>
            <a:r>
              <a:rPr lang="en" sz="4000" b="1" dirty="0">
                <a:solidFill>
                  <a:schemeClr val="bg1"/>
                </a:solidFill>
              </a:rPr>
              <a:t>adapted to the irrigation needs </a:t>
            </a:r>
            <a:r>
              <a:rPr lang="en" sz="4000" b="1" dirty="0">
                <a:solidFill>
                  <a:srgbClr val="FFFF00"/>
                </a:solidFill>
              </a:rPr>
              <a:t>of the tissues </a:t>
            </a:r>
            <a:r>
              <a:rPr lang="en" sz="4000" b="1" dirty="0">
                <a:solidFill>
                  <a:schemeClr val="bg1"/>
                </a:solidFill>
              </a:rPr>
              <a:t>.</a:t>
            </a:r>
          </a:p>
          <a:p>
            <a:pPr eaLnBrk="0" hangingPunct="0">
              <a:spcBef>
                <a:spcPct val="50000"/>
              </a:spcBef>
            </a:pPr>
            <a:endParaRPr lang="es-ES_tradnl" sz="4000" b="1" dirty="0">
              <a:solidFill>
                <a:schemeClr val="bg1"/>
              </a:solidFill>
            </a:endParaRPr>
          </a:p>
          <a:p>
            <a:pPr eaLnBrk="0" hangingPunct="0">
              <a:spcBef>
                <a:spcPct val="50000"/>
              </a:spcBef>
            </a:pPr>
            <a:endParaRPr lang="fr-FR"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496" y="44624"/>
            <a:ext cx="9144000" cy="7417415"/>
          </a:xfrm>
          <a:prstGeom prst="rect">
            <a:avLst/>
          </a:prstGeom>
          <a:solidFill>
            <a:schemeClr val="accent2"/>
          </a:solidFill>
        </p:spPr>
        <p:txBody>
          <a:bodyPr wrap="square" rtlCol="0">
            <a:spAutoFit/>
          </a:bodyPr>
          <a:lstStyle/>
          <a:p>
            <a:r>
              <a:rPr lang="en" sz="3600" b="1" dirty="0">
                <a:solidFill>
                  <a:schemeClr val="bg1"/>
                </a:solidFill>
              </a:rPr>
              <a:t>8</a:t>
            </a:r>
            <a:r>
              <a:rPr lang="en" sz="4400" b="1" dirty="0">
                <a:solidFill>
                  <a:srgbClr val="66FFFF"/>
                </a:solidFill>
              </a:rPr>
              <a:t>Venous insufficiency </a:t>
            </a:r>
            <a:r>
              <a:rPr lang="en" sz="3600" b="1" dirty="0">
                <a:solidFill>
                  <a:schemeClr val="bg1"/>
                </a:solidFill>
              </a:rPr>
              <a:t>is the inability of the venous system to </a:t>
            </a:r>
          </a:p>
          <a:p>
            <a:r>
              <a:rPr lang="en" sz="3600" b="1" dirty="0">
                <a:solidFill>
                  <a:schemeClr val="bg1"/>
                </a:solidFill>
              </a:rPr>
              <a:t>-ensure a </a:t>
            </a:r>
            <a:r>
              <a:rPr lang="en" sz="3600" b="1" dirty="0">
                <a:solidFill>
                  <a:srgbClr val="FFFF00"/>
                </a:solidFill>
              </a:rPr>
              <a:t>unidirectional cardiopetal flow </a:t>
            </a:r>
            <a:r>
              <a:rPr lang="en" sz="3600" b="1" dirty="0">
                <a:solidFill>
                  <a:schemeClr val="bg1"/>
                </a:solidFill>
              </a:rPr>
              <a:t>with the output and pressure </a:t>
            </a:r>
          </a:p>
          <a:p>
            <a:r>
              <a:rPr lang="en" sz="3600" b="1" dirty="0">
                <a:solidFill>
                  <a:schemeClr val="bg1"/>
                </a:solidFill>
              </a:rPr>
              <a:t>-adapted to the needs </a:t>
            </a:r>
          </a:p>
          <a:p>
            <a:r>
              <a:rPr lang="en" sz="3600" b="1" dirty="0">
                <a:solidFill>
                  <a:schemeClr val="bg1"/>
                </a:solidFill>
              </a:rPr>
              <a:t>	-</a:t>
            </a:r>
            <a:r>
              <a:rPr lang="en" sz="3600" b="1" dirty="0">
                <a:solidFill>
                  <a:srgbClr val="FFC000"/>
                </a:solidFill>
              </a:rPr>
              <a:t>of tissue </a:t>
            </a:r>
            <a:r>
              <a:rPr lang="en" sz="3600" b="1" dirty="0">
                <a:solidFill>
                  <a:srgbClr val="66FFFF"/>
                </a:solidFill>
              </a:rPr>
              <a:t>drainage , </a:t>
            </a:r>
          </a:p>
          <a:p>
            <a:r>
              <a:rPr lang="en" sz="3600" b="1" dirty="0">
                <a:solidFill>
                  <a:srgbClr val="66FFFF"/>
                </a:solidFill>
              </a:rPr>
              <a:t>	-thermoregulation </a:t>
            </a:r>
            <a:r>
              <a:rPr lang="en" sz="3600" b="1" dirty="0">
                <a:solidFill>
                  <a:srgbClr val="FFC000"/>
                </a:solidFill>
              </a:rPr>
              <a:t>and </a:t>
            </a:r>
          </a:p>
          <a:p>
            <a:r>
              <a:rPr lang="en" sz="3600" b="1" dirty="0">
                <a:solidFill>
                  <a:srgbClr val="FFC000"/>
                </a:solidFill>
              </a:rPr>
              <a:t>	-hemodynamic </a:t>
            </a:r>
            <a:r>
              <a:rPr lang="en" sz="3600" b="1" dirty="0">
                <a:solidFill>
                  <a:srgbClr val="66FFFF"/>
                </a:solidFill>
              </a:rPr>
              <a:t>reserve </a:t>
            </a:r>
            <a:r>
              <a:rPr lang="en" sz="3600" b="1" dirty="0">
                <a:solidFill>
                  <a:srgbClr val="FFFF00"/>
                </a:solidFill>
              </a:rPr>
              <a:t>regardless of position and muscle activity.</a:t>
            </a:r>
            <a:endParaRPr lang="fr-FR" sz="3600" b="1" dirty="0">
              <a:solidFill>
                <a:srgbClr val="FFFF00"/>
              </a:solidFill>
            </a:endParaRPr>
          </a:p>
          <a:p>
            <a:endParaRPr lang="fr-FR"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8892480" cy="6186309"/>
          </a:xfrm>
          <a:prstGeom prst="rect">
            <a:avLst/>
          </a:prstGeom>
          <a:solidFill>
            <a:schemeClr val="accent2"/>
          </a:solidFill>
        </p:spPr>
        <p:txBody>
          <a:bodyPr wrap="square" rtlCol="0">
            <a:spAutoFit/>
          </a:bodyPr>
          <a:lstStyle/>
          <a:p>
            <a:pPr algn="ctr"/>
            <a:r>
              <a:rPr lang="en" sz="4000" b="1" dirty="0">
                <a:solidFill>
                  <a:schemeClr val="bg1"/>
                </a:solidFill>
              </a:rPr>
              <a:t>9, </a:t>
            </a:r>
            <a:r>
              <a:rPr lang="en" sz="4800" b="1" dirty="0">
                <a:solidFill>
                  <a:srgbClr val="FFFF00"/>
                </a:solidFill>
              </a:rPr>
              <a:t>Physical bases of fluid mechanics</a:t>
            </a:r>
            <a:endParaRPr lang="fr-FR" sz="4000" b="1" dirty="0">
              <a:solidFill>
                <a:srgbClr val="FFFF00"/>
              </a:solidFill>
            </a:endParaRPr>
          </a:p>
          <a:p>
            <a:r>
              <a:rPr lang="en" sz="4000" b="1" dirty="0">
                <a:solidFill>
                  <a:schemeClr val="bg1"/>
                </a:solidFill>
              </a:rPr>
              <a:t>Pascal: PH= ῤgh ,</a:t>
            </a:r>
            <a:endParaRPr lang="fr-FR" sz="4000" b="1" dirty="0">
              <a:solidFill>
                <a:schemeClr val="bg1"/>
              </a:solidFill>
            </a:endParaRPr>
          </a:p>
          <a:p>
            <a:r>
              <a:rPr lang="en" sz="4000" b="1" dirty="0">
                <a:solidFill>
                  <a:schemeClr val="bg1"/>
                </a:solidFill>
              </a:rPr>
              <a:t>Bernoulli : ΔP = p + (1/2) mv </a:t>
            </a:r>
            <a:r>
              <a:rPr lang="en" sz="4000" b="1" baseline="30000" dirty="0">
                <a:solidFill>
                  <a:schemeClr val="bg1"/>
                </a:solidFill>
              </a:rPr>
              <a:t>2 </a:t>
            </a:r>
            <a:r>
              <a:rPr lang="en" sz="4000" b="1" dirty="0">
                <a:solidFill>
                  <a:schemeClr val="bg1"/>
                </a:solidFill>
              </a:rPr>
              <a:t>+ ῤ gh  </a:t>
            </a:r>
            <a:endParaRPr lang="fr-FR" sz="4000" b="1" dirty="0">
              <a:solidFill>
                <a:schemeClr val="bg1"/>
              </a:solidFill>
            </a:endParaRPr>
          </a:p>
          <a:p>
            <a:r>
              <a:rPr lang="en" sz="4000" b="1" dirty="0">
                <a:solidFill>
                  <a:schemeClr val="bg1"/>
                </a:solidFill>
              </a:rPr>
              <a:t>Poiseuille : Δ P = 8 L μ Q/ π r </a:t>
            </a:r>
            <a:r>
              <a:rPr lang="en" sz="4000" b="1" baseline="30000" dirty="0">
                <a:solidFill>
                  <a:schemeClr val="bg1"/>
                </a:solidFill>
              </a:rPr>
              <a:t>4</a:t>
            </a:r>
            <a:r>
              <a:rPr lang="en" sz="4000" b="1" dirty="0">
                <a:solidFill>
                  <a:schemeClr val="bg1"/>
                </a:solidFill>
              </a:rPr>
              <a:t>  </a:t>
            </a:r>
          </a:p>
          <a:p>
            <a:r>
              <a:rPr lang="en" sz="4000" b="1" dirty="0">
                <a:solidFill>
                  <a:schemeClr val="bg1"/>
                </a:solidFill>
              </a:rPr>
              <a:t>Reynolds: Re= VL/v</a:t>
            </a:r>
            <a:endParaRPr lang="fr-FR" sz="4000" b="1" dirty="0">
              <a:solidFill>
                <a:schemeClr val="bg1"/>
              </a:solidFill>
            </a:endParaRPr>
          </a:p>
          <a:p>
            <a:r>
              <a:rPr lang="en" sz="4000" b="1" dirty="0" err="1">
                <a:solidFill>
                  <a:schemeClr val="bg1"/>
                </a:solidFill>
              </a:rPr>
              <a:t>Navier </a:t>
            </a:r>
            <a:r>
              <a:rPr lang="en" sz="4000" b="1" dirty="0">
                <a:solidFill>
                  <a:schemeClr val="bg1"/>
                </a:solidFill>
              </a:rPr>
              <a:t>-Stokes   </a:t>
            </a:r>
            <a:endParaRPr lang="fr-FR" sz="4000" dirty="0">
              <a:solidFill>
                <a:schemeClr val="bg1"/>
              </a:solidFill>
            </a:endParaRPr>
          </a:p>
        </p:txBody>
      </p:sp>
      <p:pic>
        <p:nvPicPr>
          <p:cNvPr id="3" name="Image 2" descr="http://res-nlp.univ-lemans.fr/NLP_C_M02_G02/res/Eq_C_ext_065.png"/>
          <p:cNvPicPr/>
          <p:nvPr/>
        </p:nvPicPr>
        <p:blipFill>
          <a:blip r:embed="rId2" cstate="print"/>
          <a:srcRect/>
          <a:stretch>
            <a:fillRect/>
          </a:stretch>
        </p:blipFill>
        <p:spPr bwMode="auto">
          <a:xfrm>
            <a:off x="3923928" y="5577805"/>
            <a:ext cx="2808312" cy="8755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3"/>
          <p:cNvSpPr txBox="1">
            <a:spLocks noChangeArrowheads="1"/>
          </p:cNvSpPr>
          <p:nvPr/>
        </p:nvSpPr>
        <p:spPr bwMode="auto">
          <a:xfrm>
            <a:off x="71438" y="93663"/>
            <a:ext cx="7237412" cy="692497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u="sng" dirty="0">
                <a:solidFill>
                  <a:schemeClr val="bg1"/>
                </a:solidFill>
              </a:rPr>
              <a:t>10 </a:t>
            </a:r>
            <a:r>
              <a:rPr lang="en" sz="4800" b="1" dirty="0">
                <a:solidFill>
                  <a:srgbClr val="FFFF00"/>
                </a:solidFill>
              </a:rPr>
              <a:t>Definition of Pressure:</a:t>
            </a:r>
            <a:endParaRPr lang="fr-FR" sz="3600" b="1" dirty="0">
              <a:solidFill>
                <a:srgbClr val="FFFF00"/>
              </a:solidFill>
            </a:endParaRPr>
          </a:p>
          <a:p>
            <a:pPr eaLnBrk="0" hangingPunct="0">
              <a:spcBef>
                <a:spcPct val="50000"/>
              </a:spcBef>
            </a:pPr>
            <a:r>
              <a:rPr lang="en" sz="3600" b="1" dirty="0">
                <a:solidFill>
                  <a:schemeClr val="bg1"/>
                </a:solidFill>
              </a:rPr>
              <a:t> </a:t>
            </a:r>
            <a:r>
              <a:rPr lang="en" sz="3600" b="1" dirty="0">
                <a:solidFill>
                  <a:srgbClr val="FFFF00"/>
                </a:solidFill>
              </a:rPr>
              <a:t>Absolute pressure </a:t>
            </a:r>
            <a:r>
              <a:rPr lang="en" sz="3600" b="1" dirty="0">
                <a:solidFill>
                  <a:schemeClr val="bg1"/>
                </a:solidFill>
              </a:rPr>
              <a:t>: Pressure </a:t>
            </a:r>
            <a:r>
              <a:rPr lang="en" sz="3600" b="1" dirty="0">
                <a:solidFill>
                  <a:srgbClr val="FFFF00"/>
                </a:solidFill>
              </a:rPr>
              <a:t>with respect to vacuum.</a:t>
            </a:r>
          </a:p>
          <a:p>
            <a:pPr eaLnBrk="0" hangingPunct="0">
              <a:spcBef>
                <a:spcPct val="50000"/>
              </a:spcBef>
            </a:pPr>
            <a:r>
              <a:rPr lang="en" sz="3600" b="1" dirty="0">
                <a:solidFill>
                  <a:srgbClr val="FFFF00"/>
                </a:solidFill>
              </a:rPr>
              <a:t> Relative pressure </a:t>
            </a:r>
            <a:r>
              <a:rPr lang="en" sz="3600" b="1" dirty="0">
                <a:solidFill>
                  <a:schemeClr val="bg1"/>
                </a:solidFill>
              </a:rPr>
              <a:t>is the pressure with respect to atmospheric pressure. It is the one </a:t>
            </a:r>
            <a:r>
              <a:rPr lang="en" sz="3600" b="1" dirty="0">
                <a:solidFill>
                  <a:srgbClr val="FF0000"/>
                </a:solidFill>
              </a:rPr>
              <a:t>used in practice,</a:t>
            </a:r>
            <a:r>
              <a:rPr lang="en" sz="3600" b="1" dirty="0">
                <a:solidFill>
                  <a:schemeClr val="bg1"/>
                </a:solidFill>
              </a:rPr>
              <a:t>  </a:t>
            </a:r>
            <a:r>
              <a:rPr lang="en" sz="3600" b="1" dirty="0">
                <a:solidFill>
                  <a:srgbClr val="FFFF00"/>
                </a:solidFill>
              </a:rPr>
              <a:t>It is conventionally called negative pressure </a:t>
            </a:r>
            <a:r>
              <a:rPr lang="en" sz="3600" b="1" dirty="0">
                <a:solidFill>
                  <a:schemeClr val="bg1"/>
                </a:solidFill>
              </a:rPr>
              <a:t>when it is less than the atmospheric pressure (0 to 760 mmHg) of the absolute pressure.</a:t>
            </a:r>
            <a:endParaRPr lang="fr-FR" sz="3600" b="1" dirty="0">
              <a:solidFill>
                <a:schemeClr val="bg1"/>
              </a:solidFill>
            </a:endParaRPr>
          </a:p>
        </p:txBody>
      </p:sp>
      <p:cxnSp>
        <p:nvCxnSpPr>
          <p:cNvPr id="102402" name="Connecteur droit avec flèche 5"/>
          <p:cNvCxnSpPr>
            <a:cxnSpLocks noChangeShapeType="1"/>
          </p:cNvCxnSpPr>
          <p:nvPr/>
        </p:nvCxnSpPr>
        <p:spPr bwMode="auto">
          <a:xfrm flipV="1">
            <a:off x="8027988" y="4508500"/>
            <a:ext cx="0" cy="1873250"/>
          </a:xfrm>
          <a:prstGeom prst="straightConnector1">
            <a:avLst/>
          </a:prstGeom>
          <a:noFill/>
          <a:ln w="76200" algn="ctr">
            <a:solidFill>
              <a:srgbClr val="FF3300"/>
            </a:solidFill>
            <a:round/>
            <a:headEnd/>
            <a:tailEnd type="arrow" w="med" len="med"/>
          </a:ln>
        </p:spPr>
      </p:cxnSp>
      <p:cxnSp>
        <p:nvCxnSpPr>
          <p:cNvPr id="102403" name="Connecteur droit avec flèche 6"/>
          <p:cNvCxnSpPr>
            <a:cxnSpLocks noChangeShapeType="1"/>
          </p:cNvCxnSpPr>
          <p:nvPr/>
        </p:nvCxnSpPr>
        <p:spPr bwMode="auto">
          <a:xfrm flipV="1">
            <a:off x="8027988" y="476250"/>
            <a:ext cx="0" cy="3744913"/>
          </a:xfrm>
          <a:prstGeom prst="straightConnector1">
            <a:avLst/>
          </a:prstGeom>
          <a:noFill/>
          <a:ln w="76200" algn="ctr">
            <a:solidFill>
              <a:srgbClr val="FF3300"/>
            </a:solidFill>
            <a:round/>
            <a:headEnd/>
            <a:tailEnd type="arrow" w="med" len="med"/>
          </a:ln>
        </p:spPr>
      </p:cxnSp>
      <p:cxnSp>
        <p:nvCxnSpPr>
          <p:cNvPr id="102404" name="Connecteur droit avec flèche 8"/>
          <p:cNvCxnSpPr>
            <a:cxnSpLocks noChangeShapeType="1"/>
          </p:cNvCxnSpPr>
          <p:nvPr/>
        </p:nvCxnSpPr>
        <p:spPr bwMode="auto">
          <a:xfrm flipV="1">
            <a:off x="7812088" y="476250"/>
            <a:ext cx="0" cy="5905500"/>
          </a:xfrm>
          <a:prstGeom prst="straightConnector1">
            <a:avLst/>
          </a:prstGeom>
          <a:noFill/>
          <a:ln w="76200" algn="ctr">
            <a:solidFill>
              <a:srgbClr val="FF3300"/>
            </a:solidFill>
            <a:round/>
            <a:headEnd/>
            <a:tailEnd type="arrow" w="med" len="med"/>
          </a:ln>
        </p:spPr>
      </p:cxnSp>
      <p:sp>
        <p:nvSpPr>
          <p:cNvPr id="12" name="ZoneTexte 11"/>
          <p:cNvSpPr txBox="1"/>
          <p:nvPr/>
        </p:nvSpPr>
        <p:spPr>
          <a:xfrm>
            <a:off x="7885113" y="4098925"/>
            <a:ext cx="431800" cy="554038"/>
          </a:xfrm>
          <a:prstGeom prst="rect">
            <a:avLst/>
          </a:prstGeom>
          <a:noFill/>
        </p:spPr>
        <p:txBody>
          <a:bodyPr>
            <a:spAutoFit/>
          </a:bodyPr>
          <a:lstStyle/>
          <a:p>
            <a:pPr eaLnBrk="0" hangingPunct="0">
              <a:spcBef>
                <a:spcPct val="50000"/>
              </a:spcBef>
              <a:defRPr/>
            </a:pPr>
            <a:r>
              <a:rPr lang="en" b="1" dirty="0">
                <a:solidFill>
                  <a:schemeClr val="accent4"/>
                </a:solidFill>
                <a:cs typeface="+mn-cs"/>
              </a:rPr>
              <a:t>0</a:t>
            </a:r>
          </a:p>
        </p:txBody>
      </p:sp>
      <p:sp>
        <p:nvSpPr>
          <p:cNvPr id="13" name="ZoneTexte 12"/>
          <p:cNvSpPr txBox="1"/>
          <p:nvPr/>
        </p:nvSpPr>
        <p:spPr>
          <a:xfrm>
            <a:off x="8101013" y="6021388"/>
            <a:ext cx="1366837" cy="830262"/>
          </a:xfrm>
          <a:prstGeom prst="rect">
            <a:avLst/>
          </a:prstGeom>
          <a:noFill/>
        </p:spPr>
        <p:txBody>
          <a:bodyPr>
            <a:spAutoFit/>
          </a:bodyPr>
          <a:lstStyle/>
          <a:p>
            <a:pPr eaLnBrk="0" hangingPunct="0">
              <a:spcBef>
                <a:spcPct val="50000"/>
              </a:spcBef>
              <a:defRPr/>
            </a:pPr>
            <a:r>
              <a:rPr lang="en" sz="2400" b="1" dirty="0">
                <a:solidFill>
                  <a:schemeClr val="accent4"/>
                </a:solidFill>
                <a:cs typeface="+mn-cs"/>
              </a:rPr>
              <a:t>-76mmHg</a:t>
            </a:r>
          </a:p>
        </p:txBody>
      </p:sp>
      <p:sp>
        <p:nvSpPr>
          <p:cNvPr id="14" name="ZoneTexte 13"/>
          <p:cNvSpPr txBox="1"/>
          <p:nvPr/>
        </p:nvSpPr>
        <p:spPr>
          <a:xfrm>
            <a:off x="7451725" y="6043613"/>
            <a:ext cx="433388" cy="554037"/>
          </a:xfrm>
          <a:prstGeom prst="rect">
            <a:avLst/>
          </a:prstGeom>
          <a:noFill/>
        </p:spPr>
        <p:txBody>
          <a:bodyPr>
            <a:spAutoFit/>
          </a:bodyPr>
          <a:lstStyle/>
          <a:p>
            <a:pPr eaLnBrk="0" hangingPunct="0">
              <a:spcBef>
                <a:spcPct val="50000"/>
              </a:spcBef>
              <a:defRPr/>
            </a:pPr>
            <a:r>
              <a:rPr lang="en" b="1" dirty="0">
                <a:solidFill>
                  <a:schemeClr val="accent4"/>
                </a:solidFill>
                <a:cs typeface="+mn-cs"/>
              </a:rPr>
              <a:t>0</a:t>
            </a:r>
          </a:p>
        </p:txBody>
      </p:sp>
      <p:sp>
        <p:nvSpPr>
          <p:cNvPr id="15" name="ZoneTexte 14"/>
          <p:cNvSpPr txBox="1"/>
          <p:nvPr/>
        </p:nvSpPr>
        <p:spPr>
          <a:xfrm rot="5400000">
            <a:off x="6757194" y="3475851"/>
            <a:ext cx="3384550" cy="553998"/>
          </a:xfrm>
          <a:prstGeom prst="rect">
            <a:avLst/>
          </a:prstGeom>
          <a:noFill/>
        </p:spPr>
        <p:txBody>
          <a:bodyPr>
            <a:spAutoFit/>
          </a:bodyPr>
          <a:lstStyle/>
          <a:p>
            <a:pPr>
              <a:defRPr/>
            </a:pPr>
            <a:r>
              <a:rPr lang="en" b="1" dirty="0">
                <a:solidFill>
                  <a:schemeClr val="accent4"/>
                </a:solidFill>
              </a:rPr>
              <a:t>Relative </a:t>
            </a:r>
            <a:r>
              <a:rPr lang="en" b="1" dirty="0">
                <a:solidFill>
                  <a:schemeClr val="accent4"/>
                </a:solidFill>
                <a:cs typeface="+mn-cs"/>
              </a:rPr>
              <a:t>Pressure</a:t>
            </a:r>
          </a:p>
        </p:txBody>
      </p:sp>
      <p:sp>
        <p:nvSpPr>
          <p:cNvPr id="16" name="ZoneTexte 15"/>
          <p:cNvSpPr txBox="1"/>
          <p:nvPr/>
        </p:nvSpPr>
        <p:spPr>
          <a:xfrm rot="5400000">
            <a:off x="5893594" y="3404394"/>
            <a:ext cx="3384550" cy="554038"/>
          </a:xfrm>
          <a:prstGeom prst="rect">
            <a:avLst/>
          </a:prstGeom>
          <a:noFill/>
        </p:spPr>
        <p:txBody>
          <a:bodyPr>
            <a:spAutoFit/>
          </a:bodyPr>
          <a:lstStyle/>
          <a:p>
            <a:pPr>
              <a:defRPr/>
            </a:pPr>
            <a:r>
              <a:rPr lang="en" b="1" dirty="0">
                <a:solidFill>
                  <a:schemeClr val="accent4"/>
                </a:solidFill>
              </a:rPr>
              <a:t>Absolute Pressure</a:t>
            </a:r>
            <a:endParaRPr lang="en" b="1" dirty="0">
              <a:solidFill>
                <a:schemeClr val="accent4"/>
              </a:solidFill>
              <a:cs typeface="+mn-cs"/>
            </a:endParaRPr>
          </a:p>
        </p:txBody>
      </p:sp>
      <p:sp>
        <p:nvSpPr>
          <p:cNvPr id="18" name="ZoneTexte 17"/>
          <p:cNvSpPr txBox="1"/>
          <p:nvPr/>
        </p:nvSpPr>
        <p:spPr>
          <a:xfrm>
            <a:off x="8172450" y="1196975"/>
            <a:ext cx="431800" cy="769938"/>
          </a:xfrm>
          <a:prstGeom prst="rect">
            <a:avLst/>
          </a:prstGeom>
          <a:noFill/>
          <a:ln>
            <a:solidFill>
              <a:srgbClr val="FF0000"/>
            </a:solidFill>
          </a:ln>
        </p:spPr>
        <p:txBody>
          <a:bodyPr>
            <a:spAutoFit/>
          </a:bodyPr>
          <a:lstStyle/>
          <a:p>
            <a:pPr eaLnBrk="0" hangingPunct="0">
              <a:spcBef>
                <a:spcPct val="50000"/>
              </a:spcBef>
              <a:defRPr/>
            </a:pPr>
            <a:r>
              <a:rPr lang="en" sz="4400" b="1" dirty="0">
                <a:solidFill>
                  <a:schemeClr val="accent4"/>
                </a:solidFill>
                <a:cs typeface="+mn-cs"/>
              </a:rPr>
              <a:t>+</a:t>
            </a:r>
          </a:p>
        </p:txBody>
      </p:sp>
      <p:sp>
        <p:nvSpPr>
          <p:cNvPr id="19" name="ZoneTexte 18"/>
          <p:cNvSpPr txBox="1"/>
          <p:nvPr/>
        </p:nvSpPr>
        <p:spPr>
          <a:xfrm>
            <a:off x="8172450" y="5157788"/>
            <a:ext cx="431800" cy="768350"/>
          </a:xfrm>
          <a:prstGeom prst="rect">
            <a:avLst/>
          </a:prstGeom>
          <a:noFill/>
          <a:ln>
            <a:solidFill>
              <a:srgbClr val="FF0000"/>
            </a:solidFill>
          </a:ln>
        </p:spPr>
        <p:txBody>
          <a:bodyPr>
            <a:spAutoFit/>
          </a:bodyPr>
          <a:lstStyle/>
          <a:p>
            <a:pPr eaLnBrk="0" hangingPunct="0">
              <a:spcBef>
                <a:spcPct val="50000"/>
              </a:spcBef>
              <a:defRPr/>
            </a:pPr>
            <a:r>
              <a:rPr lang="en" sz="4400" b="1" dirty="0">
                <a:solidFill>
                  <a:schemeClr val="accent4"/>
                </a:solidFill>
                <a:cs typeface="+mn-cs"/>
              </a:rPr>
              <a:t>-</a:t>
            </a:r>
          </a:p>
        </p:txBody>
      </p:sp>
      <p:sp>
        <p:nvSpPr>
          <p:cNvPr id="20" name="ZoneTexte 19"/>
          <p:cNvSpPr txBox="1"/>
          <p:nvPr/>
        </p:nvSpPr>
        <p:spPr>
          <a:xfrm>
            <a:off x="7380288" y="1268413"/>
            <a:ext cx="431800" cy="769937"/>
          </a:xfrm>
          <a:prstGeom prst="rect">
            <a:avLst/>
          </a:prstGeom>
          <a:noFill/>
          <a:ln>
            <a:solidFill>
              <a:srgbClr val="FF0000"/>
            </a:solidFill>
          </a:ln>
        </p:spPr>
        <p:txBody>
          <a:bodyPr>
            <a:spAutoFit/>
          </a:bodyPr>
          <a:lstStyle/>
          <a:p>
            <a:pPr eaLnBrk="0" hangingPunct="0">
              <a:spcBef>
                <a:spcPct val="50000"/>
              </a:spcBef>
              <a:defRPr/>
            </a:pPr>
            <a:r>
              <a:rPr lang="en" sz="4400" b="1" dirty="0">
                <a:solidFill>
                  <a:schemeClr val="accent4"/>
                </a:solidFill>
                <a:cs typeface="+mn-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ZoneTexte 3"/>
          <p:cNvSpPr txBox="1">
            <a:spLocks noChangeArrowheads="1"/>
          </p:cNvSpPr>
          <p:nvPr/>
        </p:nvSpPr>
        <p:spPr bwMode="auto">
          <a:xfrm>
            <a:off x="250825" y="404813"/>
            <a:ext cx="8893175" cy="34321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 b="1" u="sng" dirty="0">
                <a:solidFill>
                  <a:schemeClr val="bg1"/>
                </a:solidFill>
              </a:rPr>
              <a:t>11</a:t>
            </a:r>
            <a:r>
              <a:rPr lang="en" b="1" dirty="0">
                <a:solidFill>
                  <a:schemeClr val="bg1"/>
                </a:solidFill>
              </a:rPr>
              <a:t> </a:t>
            </a:r>
            <a:r>
              <a:rPr lang="en" sz="3600" b="1" dirty="0">
                <a:solidFill>
                  <a:srgbClr val="FFFF00"/>
                </a:solidFill>
              </a:rPr>
              <a:t>Definition of Pressure-Volume-Resistance-Compliance: P/V/R/C</a:t>
            </a:r>
            <a:endParaRPr lang="fr-FR" b="1" dirty="0">
              <a:solidFill>
                <a:srgbClr val="FFFF00"/>
              </a:solidFill>
            </a:endParaRPr>
          </a:p>
          <a:p>
            <a:pPr eaLnBrk="0" hangingPunct="0">
              <a:spcBef>
                <a:spcPct val="50000"/>
              </a:spcBef>
            </a:pPr>
            <a:r>
              <a:rPr lang="en" b="1" dirty="0">
                <a:solidFill>
                  <a:schemeClr val="bg1"/>
                </a:solidFill>
              </a:rPr>
              <a:t>      </a:t>
            </a:r>
            <a:r>
              <a:rPr lang="en" b="1" dirty="0">
                <a:solidFill>
                  <a:srgbClr val="FFFF00"/>
                </a:solidFill>
              </a:rPr>
              <a:t>In a rigid tube, </a:t>
            </a:r>
            <a:r>
              <a:rPr lang="en" b="1" dirty="0">
                <a:solidFill>
                  <a:schemeClr val="bg1"/>
                </a:solidFill>
              </a:rPr>
              <a:t>the flow rate Q varies only with the Pressure P / resistances R: Q=P/R. </a:t>
            </a:r>
            <a:r>
              <a:rPr lang="en" b="1" dirty="0">
                <a:solidFill>
                  <a:srgbClr val="FFFF00"/>
                </a:solidFill>
              </a:rPr>
              <a:t>In a distensible tube </a:t>
            </a:r>
            <a:r>
              <a:rPr lang="en" b="1" dirty="0">
                <a:solidFill>
                  <a:schemeClr val="bg1"/>
                </a:solidFill>
              </a:rPr>
              <a:t>, </a:t>
            </a:r>
            <a:r>
              <a:rPr lang="en" sz="3600" b="1" dirty="0">
                <a:solidFill>
                  <a:srgbClr val="FF0000"/>
                </a:solidFill>
              </a:rPr>
              <a:t>the flow rate Q can vary without a variation in pressure d </a:t>
            </a:r>
            <a:r>
              <a:rPr lang="en" b="1" dirty="0">
                <a:solidFill>
                  <a:srgbClr val="FF0000"/>
                </a:solidFill>
              </a:rPr>
              <a:t>P.</a:t>
            </a:r>
            <a:r>
              <a:rPr lang="en" b="1" dirty="0">
                <a:solidFill>
                  <a:schemeClr val="bg1"/>
                </a:solidFill>
              </a:rPr>
              <a:t>  </a:t>
            </a:r>
            <a:endParaRPr lang="fr-FR" dirty="0">
              <a:solidFill>
                <a:schemeClr val="bg1"/>
              </a:solidFill>
            </a:endParaRPr>
          </a:p>
        </p:txBody>
      </p:sp>
      <p:grpSp>
        <p:nvGrpSpPr>
          <p:cNvPr id="2" name="Groupe 36"/>
          <p:cNvGrpSpPr>
            <a:grpSpLocks/>
          </p:cNvGrpSpPr>
          <p:nvPr/>
        </p:nvGrpSpPr>
        <p:grpSpPr bwMode="auto">
          <a:xfrm>
            <a:off x="-36513" y="4437063"/>
            <a:ext cx="5903913" cy="2087562"/>
            <a:chOff x="-36512" y="4437112"/>
            <a:chExt cx="5904656" cy="2088232"/>
          </a:xfrm>
        </p:grpSpPr>
        <p:sp>
          <p:nvSpPr>
            <p:cNvPr id="103427" name="Rectangle 37"/>
            <p:cNvSpPr>
              <a:spLocks noChangeArrowheads="1"/>
            </p:cNvSpPr>
            <p:nvPr/>
          </p:nvSpPr>
          <p:spPr bwMode="auto">
            <a:xfrm>
              <a:off x="2051720" y="4437112"/>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8" name="Rectangle 38"/>
            <p:cNvSpPr>
              <a:spLocks noChangeArrowheads="1"/>
            </p:cNvSpPr>
            <p:nvPr/>
          </p:nvSpPr>
          <p:spPr bwMode="auto">
            <a:xfrm>
              <a:off x="2051720" y="5661248"/>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9" name="Ellipse 39"/>
            <p:cNvSpPr>
              <a:spLocks noChangeArrowheads="1"/>
            </p:cNvSpPr>
            <p:nvPr/>
          </p:nvSpPr>
          <p:spPr bwMode="auto">
            <a:xfrm>
              <a:off x="3059832" y="5229200"/>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3430" name="ZoneTexte 40"/>
            <p:cNvSpPr txBox="1">
              <a:spLocks noChangeArrowheads="1"/>
            </p:cNvSpPr>
            <p:nvPr/>
          </p:nvSpPr>
          <p:spPr bwMode="auto">
            <a:xfrm>
              <a:off x="755576" y="4509120"/>
              <a:ext cx="3240360"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Rigid</a:t>
              </a:r>
              <a:endParaRPr lang="fr-FR">
                <a:solidFill>
                  <a:schemeClr val="tx2"/>
                </a:solidFill>
              </a:endParaRPr>
            </a:p>
          </p:txBody>
        </p:sp>
        <p:sp>
          <p:nvSpPr>
            <p:cNvPr id="103431" name="ZoneTexte 41"/>
            <p:cNvSpPr txBox="1">
              <a:spLocks noChangeArrowheads="1"/>
            </p:cNvSpPr>
            <p:nvPr/>
          </p:nvSpPr>
          <p:spPr bwMode="auto">
            <a:xfrm>
              <a:off x="-36512" y="5661467"/>
              <a:ext cx="4248685" cy="549451"/>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Distensible</a:t>
              </a:r>
              <a:endParaRPr lang="fr-FR">
                <a:solidFill>
                  <a:schemeClr val="tx2"/>
                </a:solidFill>
              </a:endParaRPr>
            </a:p>
          </p:txBody>
        </p:sp>
        <p:sp>
          <p:nvSpPr>
            <p:cNvPr id="103432" name="ZoneTexte 42"/>
            <p:cNvSpPr txBox="1">
              <a:spLocks noChangeArrowheads="1"/>
            </p:cNvSpPr>
            <p:nvPr/>
          </p:nvSpPr>
          <p:spPr bwMode="auto">
            <a:xfrm>
              <a:off x="3203848" y="4437112"/>
              <a:ext cx="1872208"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1"/>
                  </a:solidFill>
                </a:rPr>
                <a:t>P= Q. R</a:t>
              </a:r>
              <a:endParaRPr lang="fr-FR">
                <a:solidFill>
                  <a:schemeClr val="tx1"/>
                </a:solidFill>
              </a:endParaRPr>
            </a:p>
          </p:txBody>
        </p:sp>
        <p:grpSp>
          <p:nvGrpSpPr>
            <p:cNvPr id="3" name="Groupe 43"/>
            <p:cNvGrpSpPr>
              <a:grpSpLocks/>
            </p:cNvGrpSpPr>
            <p:nvPr/>
          </p:nvGrpSpPr>
          <p:grpSpPr bwMode="auto">
            <a:xfrm>
              <a:off x="3059832" y="5445224"/>
              <a:ext cx="2736304" cy="977662"/>
              <a:chOff x="6804248" y="4445496"/>
              <a:chExt cx="2736304" cy="977662"/>
            </a:xfrm>
          </p:grpSpPr>
          <p:sp>
            <p:nvSpPr>
              <p:cNvPr id="103434" name="ZoneTexte 44"/>
              <p:cNvSpPr txBox="1">
                <a:spLocks noChangeArrowheads="1"/>
              </p:cNvSpPr>
              <p:nvPr/>
            </p:nvSpPr>
            <p:spPr bwMode="auto">
              <a:xfrm>
                <a:off x="6804248" y="4445496"/>
                <a:ext cx="1872208"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1"/>
                    </a:solidFill>
                  </a:rPr>
                  <a:t>P </a:t>
                </a:r>
                <a:r>
                  <a:rPr lang="en">
                    <a:solidFill>
                      <a:schemeClr val="tx1"/>
                    </a:solidFill>
                  </a:rPr>
                  <a:t>= </a:t>
                </a:r>
                <a:r>
                  <a:rPr lang="en" b="1">
                    <a:solidFill>
                      <a:schemeClr val="tx1"/>
                    </a:solidFill>
                  </a:rPr>
                  <a:t>Q. R</a:t>
                </a:r>
                <a:endParaRPr lang="fr-FR">
                  <a:solidFill>
                    <a:schemeClr val="tx1"/>
                  </a:solidFill>
                </a:endParaRPr>
              </a:p>
            </p:txBody>
          </p:sp>
          <p:sp>
            <p:nvSpPr>
              <p:cNvPr id="103435" name="ZoneTexte 45"/>
              <p:cNvSpPr txBox="1">
                <a:spLocks noChangeArrowheads="1"/>
              </p:cNvSpPr>
              <p:nvPr/>
            </p:nvSpPr>
            <p:spPr bwMode="auto">
              <a:xfrm>
                <a:off x="7668344" y="4869160"/>
                <a:ext cx="1872208" cy="553998"/>
              </a:xfrm>
              <a:prstGeom prst="rect">
                <a:avLst/>
              </a:prstGeom>
              <a:noFill/>
              <a:ln w="9525">
                <a:noFill/>
                <a:miter lim="800000"/>
                <a:headEnd/>
                <a:tailEnd/>
              </a:ln>
            </p:spPr>
            <p:txBody>
              <a:bodyPr>
                <a:spAutoFit/>
              </a:bodyPr>
              <a:lstStyle/>
              <a:p>
                <a:pPr eaLnBrk="0" hangingPunct="0">
                  <a:spcBef>
                    <a:spcPct val="50000"/>
                  </a:spcBef>
                </a:pPr>
                <a:r>
                  <a:rPr lang="en" b="1">
                    <a:solidFill>
                      <a:srgbClr val="FF0000"/>
                    </a:solidFill>
                  </a:rPr>
                  <a:t>c</a:t>
                </a:r>
                <a:endParaRPr lang="fr-FR">
                  <a:solidFill>
                    <a:srgbClr val="FF0000"/>
                  </a:solidFill>
                </a:endParaRPr>
              </a:p>
            </p:txBody>
          </p:sp>
          <p:cxnSp>
            <p:nvCxnSpPr>
              <p:cNvPr id="103436" name="Connecteur droit 46"/>
              <p:cNvCxnSpPr>
                <a:cxnSpLocks noChangeShapeType="1"/>
              </p:cNvCxnSpPr>
              <p:nvPr/>
            </p:nvCxnSpPr>
            <p:spPr bwMode="auto">
              <a:xfrm>
                <a:off x="7452320" y="4941168"/>
                <a:ext cx="1008112" cy="0"/>
              </a:xfrm>
              <a:prstGeom prst="line">
                <a:avLst/>
              </a:prstGeom>
              <a:noFill/>
              <a:ln w="38100" algn="ctr">
                <a:solidFill>
                  <a:schemeClr val="tx1"/>
                </a:solidFill>
                <a:round/>
                <a:headEnd/>
                <a:tailEnd/>
              </a:ln>
            </p:spPr>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oneTexte 3"/>
          <p:cNvSpPr txBox="1">
            <a:spLocks noChangeArrowheads="1"/>
          </p:cNvSpPr>
          <p:nvPr/>
        </p:nvSpPr>
        <p:spPr bwMode="auto">
          <a:xfrm>
            <a:off x="107950" y="188913"/>
            <a:ext cx="8891588" cy="336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fr-FR" b="1" u="sng" dirty="0">
                <a:solidFill>
                  <a:schemeClr val="bg1"/>
                </a:solidFill>
              </a:rPr>
              <a:t>12</a:t>
            </a:r>
            <a:endParaRPr lang="es-ES_tradnl" b="1" dirty="0">
              <a:solidFill>
                <a:schemeClr val="bg1"/>
              </a:solidFill>
            </a:endParaRPr>
          </a:p>
          <a:p>
            <a:pPr eaLnBrk="0" hangingPunct="0">
              <a:spcBef>
                <a:spcPct val="50000"/>
              </a:spcBef>
            </a:pPr>
            <a:r>
              <a:rPr lang="en" b="1" dirty="0">
                <a:solidFill>
                  <a:schemeClr val="bg1"/>
                </a:solidFill>
              </a:rPr>
              <a:t>  </a:t>
            </a:r>
            <a:r>
              <a:rPr lang="en" sz="3200" b="1" dirty="0">
                <a:solidFill>
                  <a:srgbClr val="FFFF00"/>
                </a:solidFill>
              </a:rPr>
              <a:t>Definition of Pressure-Volume-Resistance-Compliance: P/V/R/C</a:t>
            </a:r>
          </a:p>
          <a:p>
            <a:pPr eaLnBrk="0" hangingPunct="0">
              <a:spcBef>
                <a:spcPct val="50000"/>
              </a:spcBef>
            </a:pPr>
            <a:r>
              <a:rPr lang="en" b="1" dirty="0">
                <a:solidFill>
                  <a:schemeClr val="bg1"/>
                </a:solidFill>
              </a:rPr>
              <a:t>In effect, this tube can expand its caliber, increasing its radius r without a change in pressure dP. The reason is compliance</a:t>
            </a:r>
            <a:endParaRPr lang="fr-FR" dirty="0">
              <a:solidFill>
                <a:schemeClr val="bg1"/>
              </a:solidFill>
            </a:endParaRPr>
          </a:p>
        </p:txBody>
      </p:sp>
      <p:grpSp>
        <p:nvGrpSpPr>
          <p:cNvPr id="2" name="Groupe 15"/>
          <p:cNvGrpSpPr>
            <a:grpSpLocks/>
          </p:cNvGrpSpPr>
          <p:nvPr/>
        </p:nvGrpSpPr>
        <p:grpSpPr bwMode="auto">
          <a:xfrm>
            <a:off x="0" y="3573463"/>
            <a:ext cx="8893175" cy="3001962"/>
            <a:chOff x="251520" y="3861048"/>
            <a:chExt cx="8892480" cy="3002270"/>
          </a:xfrm>
        </p:grpSpPr>
        <p:sp>
          <p:nvSpPr>
            <p:cNvPr id="104451" name="Rectangle 16"/>
            <p:cNvSpPr>
              <a:spLocks noChangeArrowheads="1"/>
            </p:cNvSpPr>
            <p:nvPr/>
          </p:nvSpPr>
          <p:spPr bwMode="auto">
            <a:xfrm>
              <a:off x="2627784" y="6309320"/>
              <a:ext cx="3888432" cy="553998"/>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2" name="Rectangle 17"/>
            <p:cNvSpPr>
              <a:spLocks noChangeArrowheads="1"/>
            </p:cNvSpPr>
            <p:nvPr/>
          </p:nvSpPr>
          <p:spPr bwMode="auto">
            <a:xfrm>
              <a:off x="2555776" y="5207134"/>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3" name="Ellipse 18"/>
            <p:cNvSpPr>
              <a:spLocks noChangeArrowheads="1"/>
            </p:cNvSpPr>
            <p:nvPr/>
          </p:nvSpPr>
          <p:spPr bwMode="auto">
            <a:xfrm>
              <a:off x="3419872" y="4919102"/>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4454" name="ZoneTexte 19"/>
            <p:cNvSpPr txBox="1">
              <a:spLocks noChangeArrowheads="1"/>
            </p:cNvSpPr>
            <p:nvPr/>
          </p:nvSpPr>
          <p:spPr bwMode="auto">
            <a:xfrm>
              <a:off x="899592" y="6304002"/>
              <a:ext cx="1584176"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Rigid</a:t>
              </a:r>
              <a:endParaRPr lang="fr-FR">
                <a:solidFill>
                  <a:schemeClr val="tx2"/>
                </a:solidFill>
              </a:endParaRPr>
            </a:p>
          </p:txBody>
        </p:sp>
        <p:sp>
          <p:nvSpPr>
            <p:cNvPr id="104455" name="ZoneTexte 20"/>
            <p:cNvSpPr txBox="1">
              <a:spLocks noChangeArrowheads="1"/>
            </p:cNvSpPr>
            <p:nvPr/>
          </p:nvSpPr>
          <p:spPr bwMode="auto">
            <a:xfrm>
              <a:off x="251520" y="5279142"/>
              <a:ext cx="4248472"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Compliant</a:t>
              </a:r>
              <a:endParaRPr lang="fr-FR">
                <a:solidFill>
                  <a:schemeClr val="tx2"/>
                </a:solidFill>
              </a:endParaRPr>
            </a:p>
          </p:txBody>
        </p:sp>
        <p:sp>
          <p:nvSpPr>
            <p:cNvPr id="104456" name="ZoneTexte 21"/>
            <p:cNvSpPr txBox="1">
              <a:spLocks noChangeArrowheads="1"/>
            </p:cNvSpPr>
            <p:nvPr/>
          </p:nvSpPr>
          <p:spPr bwMode="auto">
            <a:xfrm>
              <a:off x="792815" y="3861048"/>
              <a:ext cx="6298708" cy="549331"/>
            </a:xfrm>
            <a:prstGeom prst="rect">
              <a:avLst/>
            </a:prstGeom>
            <a:noFill/>
            <a:ln w="9525">
              <a:noFill/>
              <a:miter lim="800000"/>
              <a:headEnd/>
              <a:tailEnd/>
            </a:ln>
          </p:spPr>
          <p:txBody>
            <a:bodyPr>
              <a:spAutoFit/>
            </a:bodyPr>
            <a:lstStyle/>
            <a:p>
              <a:pPr eaLnBrk="0" hangingPunct="0">
                <a:spcBef>
                  <a:spcPct val="50000"/>
                </a:spcBef>
              </a:pPr>
              <a:r>
                <a:rPr lang="en" b="1">
                  <a:solidFill>
                    <a:schemeClr val="tx1"/>
                  </a:solidFill>
                </a:rPr>
                <a:t>Compliance C= dT = d( 2π. r)</a:t>
              </a:r>
              <a:endParaRPr lang="fr-FR">
                <a:solidFill>
                  <a:schemeClr val="tx1"/>
                </a:solidFill>
              </a:endParaRPr>
            </a:p>
          </p:txBody>
        </p:sp>
        <p:cxnSp>
          <p:nvCxnSpPr>
            <p:cNvPr id="104457" name="Connecteur droit 22"/>
            <p:cNvCxnSpPr>
              <a:cxnSpLocks noChangeShapeType="1"/>
            </p:cNvCxnSpPr>
            <p:nvPr/>
          </p:nvCxnSpPr>
          <p:spPr bwMode="auto">
            <a:xfrm>
              <a:off x="4355976" y="4365104"/>
              <a:ext cx="1512168" cy="0"/>
            </a:xfrm>
            <a:prstGeom prst="line">
              <a:avLst/>
            </a:prstGeom>
            <a:noFill/>
            <a:ln w="57150" algn="ctr">
              <a:solidFill>
                <a:schemeClr val="tx1"/>
              </a:solidFill>
              <a:round/>
              <a:headEnd/>
              <a:tailEnd/>
            </a:ln>
          </p:spPr>
        </p:cxnSp>
        <p:sp>
          <p:nvSpPr>
            <p:cNvPr id="104458" name="ZoneTexte 23"/>
            <p:cNvSpPr txBox="1">
              <a:spLocks noChangeArrowheads="1"/>
            </p:cNvSpPr>
            <p:nvPr/>
          </p:nvSpPr>
          <p:spPr bwMode="auto">
            <a:xfrm>
              <a:off x="3419872" y="4365104"/>
              <a:ext cx="4248472" cy="553998"/>
            </a:xfrm>
            <a:prstGeom prst="rect">
              <a:avLst/>
            </a:prstGeom>
            <a:noFill/>
            <a:ln w="9525">
              <a:noFill/>
              <a:miter lim="800000"/>
              <a:headEnd/>
              <a:tailEnd/>
            </a:ln>
          </p:spPr>
          <p:txBody>
            <a:bodyPr>
              <a:spAutoFit/>
            </a:bodyPr>
            <a:lstStyle/>
            <a:p>
              <a:pPr eaLnBrk="0" hangingPunct="0">
                <a:spcBef>
                  <a:spcPct val="50000"/>
                </a:spcBef>
              </a:pPr>
              <a:r>
                <a:rPr lang="en" b="1" dirty="0">
                  <a:solidFill>
                    <a:schemeClr val="tx2"/>
                  </a:solidFill>
                </a:rPr>
                <a:t>dP         dP</a:t>
              </a:r>
              <a:endParaRPr lang="fr-FR" dirty="0">
                <a:solidFill>
                  <a:schemeClr val="tx2"/>
                </a:solidFill>
              </a:endParaRPr>
            </a:p>
          </p:txBody>
        </p:sp>
        <p:sp>
          <p:nvSpPr>
            <p:cNvPr id="104459" name="ZoneTexte 24"/>
            <p:cNvSpPr txBox="1">
              <a:spLocks noChangeArrowheads="1"/>
            </p:cNvSpPr>
            <p:nvPr/>
          </p:nvSpPr>
          <p:spPr bwMode="auto">
            <a:xfrm>
              <a:off x="3995936" y="5085184"/>
              <a:ext cx="504056"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r</a:t>
              </a:r>
              <a:endParaRPr lang="fr-FR">
                <a:solidFill>
                  <a:schemeClr val="tx2"/>
                </a:solidFill>
              </a:endParaRPr>
            </a:p>
          </p:txBody>
        </p:sp>
        <p:cxnSp>
          <p:nvCxnSpPr>
            <p:cNvPr id="104460" name="Connecteur droit 25"/>
            <p:cNvCxnSpPr>
              <a:cxnSpLocks noChangeShapeType="1"/>
            </p:cNvCxnSpPr>
            <p:nvPr/>
          </p:nvCxnSpPr>
          <p:spPr bwMode="auto">
            <a:xfrm flipV="1">
              <a:off x="4355976" y="5063118"/>
              <a:ext cx="432048" cy="504056"/>
            </a:xfrm>
            <a:prstGeom prst="line">
              <a:avLst/>
            </a:prstGeom>
            <a:noFill/>
            <a:ln w="76200" algn="ctr">
              <a:solidFill>
                <a:srgbClr val="FF3300"/>
              </a:solidFill>
              <a:round/>
              <a:headEnd/>
              <a:tailEnd/>
            </a:ln>
          </p:spPr>
        </p:cxnSp>
        <p:sp>
          <p:nvSpPr>
            <p:cNvPr id="104461" name="ZoneTexte 26"/>
            <p:cNvSpPr txBox="1">
              <a:spLocks noChangeArrowheads="1"/>
            </p:cNvSpPr>
            <p:nvPr/>
          </p:nvSpPr>
          <p:spPr bwMode="auto">
            <a:xfrm>
              <a:off x="4499992" y="5827330"/>
              <a:ext cx="3240360" cy="461665"/>
            </a:xfrm>
            <a:prstGeom prst="rect">
              <a:avLst/>
            </a:prstGeom>
            <a:noFill/>
            <a:ln w="9525">
              <a:noFill/>
              <a:miter lim="800000"/>
              <a:headEnd/>
              <a:tailEnd/>
            </a:ln>
          </p:spPr>
          <p:txBody>
            <a:bodyPr>
              <a:spAutoFit/>
            </a:bodyPr>
            <a:lstStyle/>
            <a:p>
              <a:pPr eaLnBrk="0" hangingPunct="0">
                <a:spcBef>
                  <a:spcPct val="50000"/>
                </a:spcBef>
              </a:pPr>
              <a:r>
                <a:rPr lang="en" sz="2400" b="1">
                  <a:solidFill>
                    <a:schemeClr val="tx2"/>
                  </a:solidFill>
                </a:rPr>
                <a:t>dP</a:t>
              </a:r>
              <a:endParaRPr lang="fr-FR" sz="2400">
                <a:solidFill>
                  <a:schemeClr val="tx2"/>
                </a:solidFill>
              </a:endParaRPr>
            </a:p>
          </p:txBody>
        </p:sp>
        <p:sp>
          <p:nvSpPr>
            <p:cNvPr id="104462" name="ZoneTexte 27"/>
            <p:cNvSpPr txBox="1">
              <a:spLocks noChangeArrowheads="1"/>
            </p:cNvSpPr>
            <p:nvPr/>
          </p:nvSpPr>
          <p:spPr bwMode="auto">
            <a:xfrm>
              <a:off x="6156176" y="4149080"/>
              <a:ext cx="2987824" cy="830997"/>
            </a:xfrm>
            <a:prstGeom prst="rect">
              <a:avLst/>
            </a:prstGeom>
            <a:noFill/>
            <a:ln w="9525">
              <a:noFill/>
              <a:miter lim="800000"/>
              <a:headEnd/>
              <a:tailEnd/>
            </a:ln>
          </p:spPr>
          <p:txBody>
            <a:bodyPr>
              <a:spAutoFit/>
            </a:bodyPr>
            <a:lstStyle/>
            <a:p>
              <a:pPr eaLnBrk="0" hangingPunct="0">
                <a:spcBef>
                  <a:spcPct val="50000"/>
                </a:spcBef>
              </a:pPr>
              <a:r>
                <a:rPr lang="en" b="1" dirty="0">
                  <a:solidFill>
                    <a:schemeClr val="tx1"/>
                  </a:solidFill>
                </a:rPr>
                <a:t>TensionT = P. r </a:t>
              </a:r>
              <a:r>
                <a:rPr lang="en" sz="1800" b="1" dirty="0">
                  <a:solidFill>
                    <a:schemeClr val="tx1"/>
                  </a:solidFill>
                </a:rPr>
                <a:t>(Laplace's Law).</a:t>
              </a:r>
              <a:endParaRPr lang="fr-FR" dirty="0">
                <a:solidFill>
                  <a:schemeClr val="tx1"/>
                </a:solidFill>
              </a:endParaRPr>
            </a:p>
          </p:txBody>
        </p:sp>
        <p:cxnSp>
          <p:nvCxnSpPr>
            <p:cNvPr id="104463" name="Connecteur droit avec flèche 28"/>
            <p:cNvCxnSpPr>
              <a:cxnSpLocks noChangeShapeType="1"/>
            </p:cNvCxnSpPr>
            <p:nvPr/>
          </p:nvCxnSpPr>
          <p:spPr bwMode="auto">
            <a:xfrm>
              <a:off x="4572000" y="4847094"/>
              <a:ext cx="504056" cy="432048"/>
            </a:xfrm>
            <a:prstGeom prst="straightConnector1">
              <a:avLst/>
            </a:prstGeom>
            <a:noFill/>
            <a:ln w="28575" algn="ctr">
              <a:solidFill>
                <a:srgbClr val="FF3300"/>
              </a:solidFill>
              <a:prstDash val="sysDash"/>
              <a:round/>
              <a:headEnd type="arrow" w="med" len="med"/>
              <a:tailEnd type="arrow" w="med" len="med"/>
            </a:ln>
          </p:spPr>
        </p:cxnSp>
        <p:sp>
          <p:nvSpPr>
            <p:cNvPr id="104464" name="ZoneTexte 29"/>
            <p:cNvSpPr txBox="1">
              <a:spLocks noChangeArrowheads="1"/>
            </p:cNvSpPr>
            <p:nvPr/>
          </p:nvSpPr>
          <p:spPr bwMode="auto">
            <a:xfrm>
              <a:off x="4860032" y="4653136"/>
              <a:ext cx="504056" cy="553998"/>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T</a:t>
              </a:r>
              <a:endParaRPr lang="fr-FR">
                <a:solidFill>
                  <a:schemeClr val="tx2"/>
                </a:solidFill>
              </a:endParaRPr>
            </a:p>
          </p:txBody>
        </p:sp>
        <p:cxnSp>
          <p:nvCxnSpPr>
            <p:cNvPr id="104465" name="Connecteur droit 30"/>
            <p:cNvCxnSpPr>
              <a:cxnSpLocks noChangeShapeType="1"/>
            </p:cNvCxnSpPr>
            <p:nvPr/>
          </p:nvCxnSpPr>
          <p:spPr bwMode="auto">
            <a:xfrm>
              <a:off x="3491880" y="4365104"/>
              <a:ext cx="576064" cy="0"/>
            </a:xfrm>
            <a:prstGeom prst="line">
              <a:avLst/>
            </a:prstGeom>
            <a:noFill/>
            <a:ln w="57150" algn="ctr">
              <a:solidFill>
                <a:schemeClr val="tx1"/>
              </a:solidFill>
              <a:round/>
              <a:headEnd/>
              <a:tailEn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3139321"/>
          </a:xfrm>
          <a:prstGeom prst="rect">
            <a:avLst/>
          </a:prstGeom>
          <a:solidFill>
            <a:schemeClr val="accent6"/>
          </a:solidFill>
        </p:spPr>
        <p:txBody>
          <a:bodyPr wrap="square">
            <a:spAutoFit/>
          </a:bodyPr>
          <a:lstStyle/>
          <a:p>
            <a:pPr eaLnBrk="0" hangingPunct="0">
              <a:spcBef>
                <a:spcPct val="50000"/>
              </a:spcBef>
              <a:defRPr/>
            </a:pPr>
            <a:r>
              <a:rPr lang="fr-FR" sz="3600" b="1" u="sng" dirty="0">
                <a:solidFill>
                  <a:schemeClr val="bg1"/>
                </a:solidFill>
              </a:rPr>
              <a:t>13</a:t>
            </a:r>
            <a:endParaRPr lang="fr-FR" sz="3600" b="1" dirty="0">
              <a:solidFill>
                <a:schemeClr val="bg1"/>
              </a:solidFill>
            </a:endParaRPr>
          </a:p>
          <a:p>
            <a:pPr eaLnBrk="0" hangingPunct="0">
              <a:spcBef>
                <a:spcPct val="50000"/>
              </a:spcBef>
              <a:defRPr/>
            </a:pPr>
            <a:r>
              <a:rPr lang="en" sz="3600" b="1" dirty="0">
                <a:solidFill>
                  <a:schemeClr val="bg1"/>
                </a:solidFill>
              </a:rPr>
              <a:t>Thus, the higher </a:t>
            </a:r>
            <a:r>
              <a:rPr lang="en" sz="3600" b="1" dirty="0">
                <a:solidFill>
                  <a:srgbClr val="FFFF00"/>
                </a:solidFill>
              </a:rPr>
              <a:t>the </a:t>
            </a:r>
            <a:r>
              <a:rPr lang="en" sz="3600" b="1" dirty="0" err="1">
                <a:solidFill>
                  <a:srgbClr val="FFFF00"/>
                </a:solidFill>
              </a:rPr>
              <a:t>Compliance </a:t>
            </a:r>
            <a:r>
              <a:rPr lang="en" sz="3600" b="1" dirty="0">
                <a:solidFill>
                  <a:srgbClr val="FFFF00"/>
                </a:solidFill>
              </a:rPr>
              <a:t>, the more important is the amortization of pressure variations, </a:t>
            </a:r>
            <a:r>
              <a:rPr lang="en" sz="3600" b="1" dirty="0">
                <a:solidFill>
                  <a:schemeClr val="bg1"/>
                </a:solidFill>
              </a:rPr>
              <a:t>between the limits of the Young's Modulus of the walls.</a:t>
            </a:r>
            <a:endParaRPr lang="fr-FR" sz="3600" dirty="0">
              <a:solidFill>
                <a:schemeClr val="bg1"/>
              </a:solidFill>
            </a:endParaRPr>
          </a:p>
        </p:txBody>
      </p:sp>
      <p:sp>
        <p:nvSpPr>
          <p:cNvPr id="105474" name="Rectangle 2"/>
          <p:cNvSpPr>
            <a:spLocks noChangeArrowheads="1"/>
          </p:cNvSpPr>
          <p:nvPr/>
        </p:nvSpPr>
        <p:spPr bwMode="auto">
          <a:xfrm>
            <a:off x="4335668" y="3580505"/>
            <a:ext cx="4892675" cy="135485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 sz="3200" b="1" dirty="0">
                <a:solidFill>
                  <a:schemeClr val="tx1"/>
                </a:solidFill>
              </a:rPr>
              <a:t>Compliance:</a:t>
            </a:r>
          </a:p>
          <a:p>
            <a:pPr eaLnBrk="0" hangingPunct="0">
              <a:spcBef>
                <a:spcPct val="50000"/>
              </a:spcBef>
            </a:pPr>
            <a:r>
              <a:rPr lang="en" sz="2000" dirty="0">
                <a:solidFill>
                  <a:schemeClr val="tx1"/>
                </a:solidFill>
              </a:rPr>
              <a:t>Capacity of a vessel to contain more volume of blood depending on the Pressure</a:t>
            </a:r>
            <a:endParaRPr lang="fr-FR" sz="1600" dirty="0">
              <a:solidFill>
                <a:schemeClr val="tx1"/>
              </a:solidFill>
            </a:endParaRPr>
          </a:p>
        </p:txBody>
      </p:sp>
      <p:sp>
        <p:nvSpPr>
          <p:cNvPr id="105475" name="Rectangle 2"/>
          <p:cNvSpPr>
            <a:spLocks noChangeArrowheads="1"/>
          </p:cNvSpPr>
          <p:nvPr/>
        </p:nvSpPr>
        <p:spPr bwMode="auto">
          <a:xfrm>
            <a:off x="4114800" y="4894263"/>
            <a:ext cx="4267200" cy="182721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
                <a:solidFill>
                  <a:schemeClr val="tx1"/>
                </a:solidFill>
              </a:rPr>
              <a:t> </a:t>
            </a:r>
            <a:r>
              <a:rPr lang="en" sz="2400">
                <a:solidFill>
                  <a:schemeClr val="tx1"/>
                </a:solidFill>
              </a:rPr>
              <a:t>1 </a:t>
            </a:r>
            <a:r>
              <a:rPr lang="en">
                <a:solidFill>
                  <a:schemeClr val="tx1"/>
                </a:solidFill>
              </a:rPr>
              <a:t>- </a:t>
            </a:r>
            <a:r>
              <a:rPr lang="en" sz="2400">
                <a:solidFill>
                  <a:schemeClr val="tx1"/>
                </a:solidFill>
              </a:rPr>
              <a:t>Static compliance SC = </a:t>
            </a:r>
            <a:r>
              <a:rPr lang="en" sz="2400" b="1">
                <a:solidFill>
                  <a:schemeClr val="tx1"/>
                </a:solidFill>
              </a:rPr>
              <a:t>C </a:t>
            </a:r>
            <a:r>
              <a:rPr lang="en" sz="2400">
                <a:solidFill>
                  <a:schemeClr val="tx1"/>
                </a:solidFill>
              </a:rPr>
              <a:t>/P</a:t>
            </a:r>
          </a:p>
          <a:p>
            <a:pPr eaLnBrk="0" hangingPunct="0">
              <a:spcBef>
                <a:spcPct val="50000"/>
              </a:spcBef>
            </a:pPr>
            <a:r>
              <a:rPr lang="en" sz="2400">
                <a:solidFill>
                  <a:schemeClr val="tx1"/>
                </a:solidFill>
              </a:rPr>
              <a:t>2- Dynamic compliance DC = d </a:t>
            </a:r>
            <a:r>
              <a:rPr lang="en" sz="2400" b="1">
                <a:solidFill>
                  <a:schemeClr val="tx1"/>
                </a:solidFill>
              </a:rPr>
              <a:t>C </a:t>
            </a:r>
            <a:r>
              <a:rPr lang="en" sz="2400">
                <a:solidFill>
                  <a:schemeClr val="tx1"/>
                </a:solidFill>
              </a:rPr>
              <a:t>/dP</a:t>
            </a:r>
          </a:p>
        </p:txBody>
      </p:sp>
      <p:sp>
        <p:nvSpPr>
          <p:cNvPr id="105476" name="Rectangle 2"/>
          <p:cNvSpPr>
            <a:spLocks noChangeArrowheads="1"/>
          </p:cNvSpPr>
          <p:nvPr/>
        </p:nvSpPr>
        <p:spPr bwMode="auto">
          <a:xfrm>
            <a:off x="2133600" y="4665663"/>
            <a:ext cx="2819400" cy="157003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 sz="2400" b="1">
                <a:solidFill>
                  <a:schemeClr val="tx1"/>
                </a:solidFill>
              </a:rPr>
              <a:t>C= PTM. CP</a:t>
            </a:r>
          </a:p>
          <a:p>
            <a:pPr eaLnBrk="0" hangingPunct="0">
              <a:spcBef>
                <a:spcPct val="50000"/>
              </a:spcBef>
            </a:pPr>
            <a:r>
              <a:rPr lang="en" sz="2400" b="1">
                <a:solidFill>
                  <a:schemeClr val="tx1"/>
                </a:solidFill>
              </a:rPr>
              <a:t>C: Venous caliber</a:t>
            </a:r>
          </a:p>
          <a:p>
            <a:pPr eaLnBrk="0" hangingPunct="0">
              <a:spcBef>
                <a:spcPct val="50000"/>
              </a:spcBef>
            </a:pPr>
            <a:r>
              <a:rPr lang="en" sz="2400" b="1">
                <a:solidFill>
                  <a:schemeClr val="tx1"/>
                </a:solidFill>
              </a:rPr>
              <a:t>Cp:Compliance</a:t>
            </a:r>
          </a:p>
        </p:txBody>
      </p:sp>
      <p:grpSp>
        <p:nvGrpSpPr>
          <p:cNvPr id="2" name="Groupe 35"/>
          <p:cNvGrpSpPr>
            <a:grpSpLocks/>
          </p:cNvGrpSpPr>
          <p:nvPr/>
        </p:nvGrpSpPr>
        <p:grpSpPr bwMode="auto">
          <a:xfrm>
            <a:off x="304800" y="3535363"/>
            <a:ext cx="2457450" cy="3349625"/>
            <a:chOff x="5318125" y="593725"/>
            <a:chExt cx="3732396" cy="4791827"/>
          </a:xfrm>
        </p:grpSpPr>
        <p:sp>
          <p:nvSpPr>
            <p:cNvPr id="105479" name="Freeform 3"/>
            <p:cNvSpPr>
              <a:spLocks/>
            </p:cNvSpPr>
            <p:nvPr/>
          </p:nvSpPr>
          <p:spPr bwMode="auto">
            <a:xfrm>
              <a:off x="5562600" y="1143000"/>
              <a:ext cx="3430588" cy="3582988"/>
            </a:xfrm>
            <a:custGeom>
              <a:avLst/>
              <a:gdLst>
                <a:gd name="T0" fmla="*/ 0 w 2161"/>
                <a:gd name="T1" fmla="*/ 0 h 2257"/>
                <a:gd name="T2" fmla="*/ 0 w 2161"/>
                <a:gd name="T3" fmla="*/ 2147483647 h 2257"/>
                <a:gd name="T4" fmla="*/ 2147483647 w 2161"/>
                <a:gd name="T5" fmla="*/ 2147483647 h 2257"/>
                <a:gd name="T6" fmla="*/ 0 60000 65536"/>
                <a:gd name="T7" fmla="*/ 0 60000 65536"/>
                <a:gd name="T8" fmla="*/ 0 60000 65536"/>
                <a:gd name="T9" fmla="*/ 0 w 2161"/>
                <a:gd name="T10" fmla="*/ 0 h 2257"/>
                <a:gd name="T11" fmla="*/ 2161 w 2161"/>
                <a:gd name="T12" fmla="*/ 2257 h 2257"/>
              </a:gdLst>
              <a:ahLst/>
              <a:cxnLst>
                <a:cxn ang="T6">
                  <a:pos x="T0" y="T1"/>
                </a:cxn>
                <a:cxn ang="T7">
                  <a:pos x="T2" y="T3"/>
                </a:cxn>
                <a:cxn ang="T8">
                  <a:pos x="T4" y="T5"/>
                </a:cxn>
              </a:cxnLst>
              <a:rect l="T9" t="T10" r="T11" b="T12"/>
              <a:pathLst>
                <a:path w="2161" h="2257">
                  <a:moveTo>
                    <a:pt x="0" y="0"/>
                  </a:moveTo>
                  <a:lnTo>
                    <a:pt x="0" y="2256"/>
                  </a:lnTo>
                  <a:lnTo>
                    <a:pt x="2160" y="2256"/>
                  </a:lnTo>
                </a:path>
              </a:pathLst>
            </a:custGeom>
            <a:noFill/>
            <a:ln w="50800" cap="rnd" cmpd="sng">
              <a:solidFill>
                <a:schemeClr val="tx1"/>
              </a:solidFill>
              <a:prstDash val="solid"/>
              <a:round/>
              <a:headEnd type="stealth" w="med" len="lg"/>
              <a:tailEnd type="stealth" w="med" len="lg"/>
            </a:ln>
          </p:spPr>
          <p:txBody>
            <a:bodyPr/>
            <a:lstStyle/>
            <a:p>
              <a:endParaRPr lang="es-ES"/>
            </a:p>
          </p:txBody>
        </p:sp>
        <p:grpSp>
          <p:nvGrpSpPr>
            <p:cNvPr id="3" name="Groupe 1"/>
            <p:cNvGrpSpPr>
              <a:grpSpLocks/>
            </p:cNvGrpSpPr>
            <p:nvPr/>
          </p:nvGrpSpPr>
          <p:grpSpPr bwMode="auto">
            <a:xfrm>
              <a:off x="5640388" y="1600200"/>
              <a:ext cx="3197225" cy="3124200"/>
              <a:chOff x="5640388" y="1600200"/>
              <a:chExt cx="3197225" cy="3124200"/>
            </a:xfrm>
          </p:grpSpPr>
          <p:sp>
            <p:nvSpPr>
              <p:cNvPr id="105492" name="Arc 4"/>
              <p:cNvSpPr>
                <a:spLocks/>
              </p:cNvSpPr>
              <p:nvPr/>
            </p:nvSpPr>
            <p:spPr bwMode="auto">
              <a:xfrm>
                <a:off x="7389813" y="1600200"/>
                <a:ext cx="1447800" cy="838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50800" cap="rnd">
                <a:solidFill>
                  <a:srgbClr val="FF0000"/>
                </a:solidFill>
                <a:round/>
                <a:headEnd type="none" w="sm" len="sm"/>
                <a:tailEnd type="none" w="sm" len="sm"/>
              </a:ln>
            </p:spPr>
            <p:txBody>
              <a:bodyPr/>
              <a:lstStyle/>
              <a:p>
                <a:endParaRPr lang="es-ES"/>
              </a:p>
            </p:txBody>
          </p:sp>
          <p:sp>
            <p:nvSpPr>
              <p:cNvPr id="105493" name="Arc 5"/>
              <p:cNvSpPr>
                <a:spLocks/>
              </p:cNvSpPr>
              <p:nvPr/>
            </p:nvSpPr>
            <p:spPr bwMode="auto">
              <a:xfrm rot="10800000">
                <a:off x="5640388" y="3886200"/>
                <a:ext cx="1217612" cy="838200"/>
              </a:xfrm>
              <a:custGeom>
                <a:avLst/>
                <a:gdLst>
                  <a:gd name="T0" fmla="*/ 0 w 21091"/>
                  <a:gd name="T1" fmla="*/ 2147483647 h 21600"/>
                  <a:gd name="T2" fmla="*/ 2147483647 w 21091"/>
                  <a:gd name="T3" fmla="*/ 0 h 21600"/>
                  <a:gd name="T4" fmla="*/ 2147483647 w 21091"/>
                  <a:gd name="T5" fmla="*/ 2147483647 h 21600"/>
                  <a:gd name="T6" fmla="*/ 0 60000 65536"/>
                  <a:gd name="T7" fmla="*/ 0 60000 65536"/>
                  <a:gd name="T8" fmla="*/ 0 60000 65536"/>
                  <a:gd name="T9" fmla="*/ 0 w 21091"/>
                  <a:gd name="T10" fmla="*/ 0 h 21600"/>
                  <a:gd name="T11" fmla="*/ 21091 w 21091"/>
                  <a:gd name="T12" fmla="*/ 21600 h 21600"/>
                </a:gdLst>
                <a:ahLst/>
                <a:cxnLst>
                  <a:cxn ang="T6">
                    <a:pos x="T0" y="T1"/>
                  </a:cxn>
                  <a:cxn ang="T7">
                    <a:pos x="T2" y="T3"/>
                  </a:cxn>
                  <a:cxn ang="T8">
                    <a:pos x="T4" y="T5"/>
                  </a:cxn>
                </a:cxnLst>
                <a:rect l="T9" t="T10" r="T11" b="T12"/>
                <a:pathLst>
                  <a:path w="21091" h="21600" fill="none" extrusionOk="0">
                    <a:moveTo>
                      <a:pt x="-1" y="16938"/>
                    </a:moveTo>
                    <a:cubicBezTo>
                      <a:pt x="2184" y="7054"/>
                      <a:pt x="10940" y="12"/>
                      <a:pt x="21064" y="0"/>
                    </a:cubicBezTo>
                  </a:path>
                  <a:path w="21091" h="21600" stroke="0" extrusionOk="0">
                    <a:moveTo>
                      <a:pt x="-1" y="16938"/>
                    </a:moveTo>
                    <a:cubicBezTo>
                      <a:pt x="2184" y="7054"/>
                      <a:pt x="10940" y="12"/>
                      <a:pt x="21064" y="0"/>
                    </a:cubicBezTo>
                    <a:lnTo>
                      <a:pt x="21091" y="21600"/>
                    </a:lnTo>
                    <a:close/>
                  </a:path>
                </a:pathLst>
              </a:custGeom>
              <a:noFill/>
              <a:ln w="50800" cap="rnd">
                <a:solidFill>
                  <a:srgbClr val="FF0000"/>
                </a:solidFill>
                <a:round/>
                <a:headEnd type="none" w="sm" len="sm"/>
                <a:tailEnd type="none" w="sm" len="sm"/>
              </a:ln>
            </p:spPr>
            <p:txBody>
              <a:bodyPr/>
              <a:lstStyle/>
              <a:p>
                <a:endParaRPr lang="es-ES"/>
              </a:p>
            </p:txBody>
          </p:sp>
          <p:sp>
            <p:nvSpPr>
              <p:cNvPr id="105494" name="Line 6"/>
              <p:cNvSpPr>
                <a:spLocks noChangeShapeType="1"/>
              </p:cNvSpPr>
              <p:nvPr/>
            </p:nvSpPr>
            <p:spPr bwMode="auto">
              <a:xfrm flipV="1">
                <a:off x="6858000" y="2362200"/>
                <a:ext cx="533400" cy="1752600"/>
              </a:xfrm>
              <a:prstGeom prst="line">
                <a:avLst/>
              </a:prstGeom>
              <a:noFill/>
              <a:ln w="50800">
                <a:solidFill>
                  <a:srgbClr val="FF0000"/>
                </a:solidFill>
                <a:round/>
                <a:headEnd type="none" w="sm" len="sm"/>
                <a:tailEnd type="none" w="sm" len="sm"/>
              </a:ln>
            </p:spPr>
            <p:txBody>
              <a:bodyPr/>
              <a:lstStyle/>
              <a:p>
                <a:endParaRPr lang="es-ES"/>
              </a:p>
            </p:txBody>
          </p:sp>
        </p:grpSp>
        <p:sp>
          <p:nvSpPr>
            <p:cNvPr id="105481" name="Rectangle 7"/>
            <p:cNvSpPr>
              <a:spLocks noChangeArrowheads="1"/>
            </p:cNvSpPr>
            <p:nvPr/>
          </p:nvSpPr>
          <p:spPr bwMode="auto">
            <a:xfrm>
              <a:off x="5318125" y="593725"/>
              <a:ext cx="62069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 sz="2400" b="1">
                  <a:solidFill>
                    <a:schemeClr val="tx1"/>
                  </a:solidFill>
                </a:rPr>
                <a:t>c</a:t>
              </a:r>
            </a:p>
          </p:txBody>
        </p:sp>
        <p:sp>
          <p:nvSpPr>
            <p:cNvPr id="105482" name="Rectangle 8"/>
            <p:cNvSpPr>
              <a:spLocks noChangeArrowheads="1"/>
            </p:cNvSpPr>
            <p:nvPr/>
          </p:nvSpPr>
          <p:spPr bwMode="auto">
            <a:xfrm>
              <a:off x="8243888" y="4724400"/>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 sz="2400" b="1">
                  <a:solidFill>
                    <a:schemeClr val="tx1"/>
                  </a:solidFill>
                </a:rPr>
                <a:t>Q</a:t>
              </a:r>
            </a:p>
          </p:txBody>
        </p:sp>
        <p:sp>
          <p:nvSpPr>
            <p:cNvPr id="105483" name="Line 9"/>
            <p:cNvSpPr>
              <a:spLocks noChangeShapeType="1"/>
            </p:cNvSpPr>
            <p:nvPr/>
          </p:nvSpPr>
          <p:spPr bwMode="auto">
            <a:xfrm>
              <a:off x="5562600" y="4114800"/>
              <a:ext cx="1219200" cy="0"/>
            </a:xfrm>
            <a:prstGeom prst="line">
              <a:avLst/>
            </a:prstGeom>
            <a:noFill/>
            <a:ln w="12700">
              <a:noFill/>
              <a:round/>
              <a:headEnd type="none" w="sm" len="sm"/>
              <a:tailEnd type="none" w="sm" len="sm"/>
            </a:ln>
          </p:spPr>
          <p:txBody>
            <a:bodyPr/>
            <a:lstStyle/>
            <a:p>
              <a:endParaRPr lang="es-ES"/>
            </a:p>
          </p:txBody>
        </p:sp>
        <p:sp>
          <p:nvSpPr>
            <p:cNvPr id="105484" name="Line 10"/>
            <p:cNvSpPr>
              <a:spLocks noChangeShapeType="1"/>
            </p:cNvSpPr>
            <p:nvPr/>
          </p:nvSpPr>
          <p:spPr bwMode="auto">
            <a:xfrm>
              <a:off x="5562600" y="3124200"/>
              <a:ext cx="1524000" cy="0"/>
            </a:xfrm>
            <a:prstGeom prst="line">
              <a:avLst/>
            </a:prstGeom>
            <a:noFill/>
            <a:ln w="12700">
              <a:noFill/>
              <a:round/>
              <a:headEnd type="none" w="sm" len="sm"/>
              <a:tailEnd type="none" w="sm" len="sm"/>
            </a:ln>
          </p:spPr>
          <p:txBody>
            <a:bodyPr/>
            <a:lstStyle/>
            <a:p>
              <a:endParaRPr lang="es-ES"/>
            </a:p>
          </p:txBody>
        </p:sp>
        <p:sp>
          <p:nvSpPr>
            <p:cNvPr id="105485" name="Line 11"/>
            <p:cNvSpPr>
              <a:spLocks noChangeShapeType="1"/>
            </p:cNvSpPr>
            <p:nvPr/>
          </p:nvSpPr>
          <p:spPr bwMode="auto">
            <a:xfrm>
              <a:off x="6858000" y="4114800"/>
              <a:ext cx="0" cy="609600"/>
            </a:xfrm>
            <a:prstGeom prst="line">
              <a:avLst/>
            </a:prstGeom>
            <a:noFill/>
            <a:ln w="12700">
              <a:solidFill>
                <a:srgbClr val="FF0000"/>
              </a:solidFill>
              <a:round/>
              <a:headEnd type="none" w="sm" len="sm"/>
              <a:tailEnd type="none" w="sm" len="sm"/>
            </a:ln>
          </p:spPr>
          <p:txBody>
            <a:bodyPr/>
            <a:lstStyle/>
            <a:p>
              <a:endParaRPr lang="es-ES"/>
            </a:p>
          </p:txBody>
        </p:sp>
        <p:sp>
          <p:nvSpPr>
            <p:cNvPr id="105486" name="Line 12"/>
            <p:cNvSpPr>
              <a:spLocks noChangeShapeType="1"/>
            </p:cNvSpPr>
            <p:nvPr/>
          </p:nvSpPr>
          <p:spPr bwMode="auto">
            <a:xfrm flipV="1">
              <a:off x="5562600" y="1995576"/>
              <a:ext cx="2708416" cy="2728826"/>
            </a:xfrm>
            <a:prstGeom prst="line">
              <a:avLst/>
            </a:prstGeom>
            <a:noFill/>
            <a:ln w="50800">
              <a:solidFill>
                <a:schemeClr val="tx1"/>
              </a:solidFill>
              <a:prstDash val="lgDash"/>
              <a:round/>
              <a:headEnd type="none" w="sm" len="sm"/>
              <a:tailEnd type="none" w="sm" len="sm"/>
            </a:ln>
          </p:spPr>
          <p:txBody>
            <a:bodyPr/>
            <a:lstStyle/>
            <a:p>
              <a:endParaRPr lang="es-ES"/>
            </a:p>
          </p:txBody>
        </p:sp>
        <p:sp>
          <p:nvSpPr>
            <p:cNvPr id="105487" name="Line 13"/>
            <p:cNvSpPr>
              <a:spLocks noChangeShapeType="1"/>
            </p:cNvSpPr>
            <p:nvPr/>
          </p:nvSpPr>
          <p:spPr bwMode="auto">
            <a:xfrm flipV="1">
              <a:off x="6858000" y="1143000"/>
              <a:ext cx="609600" cy="3581400"/>
            </a:xfrm>
            <a:prstGeom prst="line">
              <a:avLst/>
            </a:prstGeom>
            <a:noFill/>
            <a:ln w="38100">
              <a:solidFill>
                <a:schemeClr val="tx1"/>
              </a:solidFill>
              <a:prstDash val="sysDash"/>
              <a:round/>
              <a:headEnd type="none" w="sm" len="sm"/>
              <a:tailEnd type="none" w="sm" len="sm"/>
            </a:ln>
          </p:spPr>
          <p:txBody>
            <a:bodyPr/>
            <a:lstStyle/>
            <a:p>
              <a:endParaRPr lang="es-ES"/>
            </a:p>
          </p:txBody>
        </p:sp>
        <p:sp>
          <p:nvSpPr>
            <p:cNvPr id="105488" name="Line 14"/>
            <p:cNvSpPr>
              <a:spLocks noChangeShapeType="1"/>
            </p:cNvSpPr>
            <p:nvPr/>
          </p:nvSpPr>
          <p:spPr bwMode="auto">
            <a:xfrm>
              <a:off x="7162800" y="3124200"/>
              <a:ext cx="0" cy="1600200"/>
            </a:xfrm>
            <a:prstGeom prst="line">
              <a:avLst/>
            </a:prstGeom>
            <a:noFill/>
            <a:ln w="12700">
              <a:noFill/>
              <a:round/>
              <a:headEnd type="none" w="sm" len="sm"/>
              <a:tailEnd type="none" w="sm" len="sm"/>
            </a:ln>
          </p:spPr>
          <p:txBody>
            <a:bodyPr/>
            <a:lstStyle/>
            <a:p>
              <a:endParaRPr lang="es-ES"/>
            </a:p>
          </p:txBody>
        </p:sp>
        <p:sp>
          <p:nvSpPr>
            <p:cNvPr id="105489" name="Rectangle 15"/>
            <p:cNvSpPr>
              <a:spLocks noChangeArrowheads="1"/>
            </p:cNvSpPr>
            <p:nvPr/>
          </p:nvSpPr>
          <p:spPr bwMode="auto">
            <a:xfrm>
              <a:off x="7223126" y="898525"/>
              <a:ext cx="121948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 sz="2400" b="1">
                  <a:solidFill>
                    <a:schemeClr val="tx1"/>
                  </a:solidFill>
                </a:rPr>
                <a:t>DCp</a:t>
              </a:r>
            </a:p>
          </p:txBody>
        </p:sp>
        <p:sp>
          <p:nvSpPr>
            <p:cNvPr id="105490" name="Rectangle 16"/>
            <p:cNvSpPr>
              <a:spLocks noChangeArrowheads="1"/>
            </p:cNvSpPr>
            <p:nvPr/>
          </p:nvSpPr>
          <p:spPr bwMode="auto">
            <a:xfrm>
              <a:off x="7908926" y="2041526"/>
              <a:ext cx="1141595"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 sz="2400" b="1">
                  <a:solidFill>
                    <a:schemeClr val="tx1"/>
                  </a:solidFill>
                </a:rPr>
                <a:t>SCp</a:t>
              </a:r>
            </a:p>
          </p:txBody>
        </p:sp>
        <p:sp>
          <p:nvSpPr>
            <p:cNvPr id="105491" name="Rectangle 17"/>
            <p:cNvSpPr>
              <a:spLocks noChangeArrowheads="1"/>
            </p:cNvSpPr>
            <p:nvPr/>
          </p:nvSpPr>
          <p:spPr bwMode="auto">
            <a:xfrm>
              <a:off x="7223126" y="2955925"/>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 sz="2400" b="1">
                  <a:solidFill>
                    <a:schemeClr val="tx1"/>
                  </a:solidFill>
                </a:rPr>
                <a:t>Q</a:t>
              </a:r>
            </a:p>
          </p:txBody>
        </p:sp>
      </p:grpSp>
      <p:sp>
        <p:nvSpPr>
          <p:cNvPr id="105478" name="Rectangle 7"/>
          <p:cNvSpPr>
            <a:spLocks noChangeArrowheads="1"/>
          </p:cNvSpPr>
          <p:nvPr/>
        </p:nvSpPr>
        <p:spPr bwMode="auto">
          <a:xfrm>
            <a:off x="2771775" y="4005263"/>
            <a:ext cx="1944688" cy="4619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 sz="2400" b="1">
                <a:solidFill>
                  <a:schemeClr val="tx1"/>
                </a:solidFill>
              </a:rPr>
              <a:t>Mod. Young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8" y="0"/>
            <a:ext cx="9072562" cy="7017306"/>
          </a:xfrm>
          <a:prstGeom prst="rect">
            <a:avLst/>
          </a:prstGeom>
          <a:solidFill>
            <a:schemeClr val="accent6"/>
          </a:solidFill>
        </p:spPr>
        <p:txBody>
          <a:bodyPr wrap="square">
            <a:spAutoFit/>
          </a:bodyPr>
          <a:lstStyle/>
          <a:p>
            <a:pPr eaLnBrk="0" hangingPunct="0">
              <a:spcBef>
                <a:spcPct val="50000"/>
              </a:spcBef>
            </a:pPr>
            <a:r>
              <a:rPr lang="en" sz="3600" b="1" u="sng" dirty="0">
                <a:solidFill>
                  <a:schemeClr val="bg1"/>
                </a:solidFill>
              </a:rPr>
              <a:t>14</a:t>
            </a:r>
            <a:r>
              <a:rPr lang="en" sz="3600" b="1" dirty="0">
                <a:solidFill>
                  <a:schemeClr val="bg1"/>
                </a:solidFill>
              </a:rPr>
              <a:t> </a:t>
            </a:r>
            <a:r>
              <a:rPr lang="en" sz="3600" b="1" dirty="0">
                <a:solidFill>
                  <a:srgbClr val="FFFF00"/>
                </a:solidFill>
              </a:rPr>
              <a:t>Windkessel effect on the arteries </a:t>
            </a:r>
            <a:r>
              <a:rPr lang="en" sz="3600" b="1" dirty="0">
                <a:solidFill>
                  <a:schemeClr val="bg1"/>
                </a:solidFill>
              </a:rPr>
              <a:t>.</a:t>
            </a:r>
            <a:endParaRPr lang="fr-FR" sz="3600" b="1" dirty="0">
              <a:solidFill>
                <a:schemeClr val="bg1"/>
              </a:solidFill>
            </a:endParaRPr>
          </a:p>
          <a:p>
            <a:pPr eaLnBrk="0" hangingPunct="0">
              <a:spcBef>
                <a:spcPct val="50000"/>
              </a:spcBef>
            </a:pPr>
            <a:r>
              <a:rPr lang="en" sz="3600" b="1" dirty="0">
                <a:solidFill>
                  <a:schemeClr val="bg1"/>
                </a:solidFill>
              </a:rPr>
              <a:t> </a:t>
            </a:r>
            <a:r>
              <a:rPr lang="en" sz="3600" b="1" dirty="0">
                <a:solidFill>
                  <a:srgbClr val="FFFF00"/>
                </a:solidFill>
              </a:rPr>
              <a:t>Compliance​ </a:t>
            </a:r>
            <a:r>
              <a:rPr lang="en" sz="3600" b="1" dirty="0">
                <a:solidFill>
                  <a:schemeClr val="bg1"/>
                </a:solidFill>
              </a:rPr>
              <a:t>of the walls, </a:t>
            </a:r>
            <a:r>
              <a:rPr lang="en" sz="3600" b="1" dirty="0">
                <a:solidFill>
                  <a:srgbClr val="FFFF00"/>
                </a:solidFill>
              </a:rPr>
              <a:t>amortizes the pressure variations of the arteries </a:t>
            </a:r>
            <a:r>
              <a:rPr lang="en" sz="3600" b="1" dirty="0">
                <a:solidFill>
                  <a:schemeClr val="bg1"/>
                </a:solidFill>
              </a:rPr>
              <a:t>,</a:t>
            </a:r>
          </a:p>
          <a:p>
            <a:pPr eaLnBrk="0" hangingPunct="0">
              <a:spcBef>
                <a:spcPct val="50000"/>
              </a:spcBef>
            </a:pPr>
            <a:r>
              <a:rPr lang="en" sz="3600" b="1" dirty="0">
                <a:solidFill>
                  <a:schemeClr val="bg1"/>
                </a:solidFill>
              </a:rPr>
              <a:t>because </a:t>
            </a:r>
            <a:r>
              <a:rPr lang="en" sz="3600" b="1" dirty="0">
                <a:solidFill>
                  <a:srgbClr val="FF0000"/>
                </a:solidFill>
              </a:rPr>
              <a:t>it decreases systolic pressure </a:t>
            </a:r>
            <a:r>
              <a:rPr lang="en" sz="3600" b="1" dirty="0">
                <a:solidFill>
                  <a:schemeClr val="bg1"/>
                </a:solidFill>
              </a:rPr>
              <a:t>and</a:t>
            </a:r>
          </a:p>
          <a:p>
            <a:pPr eaLnBrk="0" hangingPunct="0">
              <a:spcBef>
                <a:spcPct val="50000"/>
              </a:spcBef>
            </a:pPr>
            <a:r>
              <a:rPr lang="en" sz="3600" b="1" dirty="0">
                <a:solidFill>
                  <a:schemeClr val="bg1"/>
                </a:solidFill>
              </a:rPr>
              <a:t> increases </a:t>
            </a:r>
            <a:r>
              <a:rPr lang="en" sz="3600" b="1" dirty="0">
                <a:solidFill>
                  <a:srgbClr val="FF0000"/>
                </a:solidFill>
              </a:rPr>
              <a:t>diastolic pressure </a:t>
            </a:r>
          </a:p>
          <a:p>
            <a:pPr eaLnBrk="0" hangingPunct="0">
              <a:spcBef>
                <a:spcPct val="50000"/>
              </a:spcBef>
            </a:pPr>
            <a:r>
              <a:rPr lang="en" sz="3600" b="1" dirty="0">
                <a:solidFill>
                  <a:schemeClr val="bg1"/>
                </a:solidFill>
              </a:rPr>
              <a:t>due to the recovery of caliber </a:t>
            </a:r>
          </a:p>
          <a:p>
            <a:pPr eaLnBrk="0" hangingPunct="0">
              <a:spcBef>
                <a:spcPct val="50000"/>
              </a:spcBef>
            </a:pPr>
            <a:r>
              <a:rPr lang="en" sz="3600" b="1" dirty="0">
                <a:solidFill>
                  <a:schemeClr val="bg1"/>
                </a:solidFill>
              </a:rPr>
              <a:t>due to arterial elasticity.</a:t>
            </a:r>
          </a:p>
          <a:p>
            <a:pPr eaLnBrk="0" hangingPunct="0">
              <a:spcBef>
                <a:spcPct val="50000"/>
              </a:spcBef>
            </a:pPr>
            <a:endParaRPr lang="es-ES_tradnl" sz="3600" b="1" dirty="0">
              <a:solidFill>
                <a:schemeClr val="bg1"/>
              </a:solidFill>
            </a:endParaRPr>
          </a:p>
          <a:p>
            <a:pPr eaLnBrk="0" hangingPunct="0">
              <a:spcBef>
                <a:spcPct val="50000"/>
              </a:spcBef>
            </a:pPr>
            <a:r>
              <a:rPr lang="en" sz="3600" b="1" dirty="0">
                <a:solidFill>
                  <a:schemeClr val="bg1"/>
                </a:solidFill>
              </a:rPr>
              <a:t>        </a:t>
            </a:r>
            <a:endParaRPr lang="fr-FR" sz="3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ZoneTexte 3"/>
          <p:cNvSpPr txBox="1">
            <a:spLocks noChangeArrowheads="1"/>
          </p:cNvSpPr>
          <p:nvPr/>
        </p:nvSpPr>
        <p:spPr bwMode="auto">
          <a:xfrm>
            <a:off x="179512" y="44624"/>
            <a:ext cx="8820150" cy="6186309"/>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n" sz="3600" b="1" dirty="0">
                <a:solidFill>
                  <a:srgbClr val="FFC000"/>
                </a:solidFill>
              </a:rPr>
              <a:t>1-Hemodynamics </a:t>
            </a:r>
            <a:r>
              <a:rPr lang="en" sz="3600" b="1" dirty="0">
                <a:solidFill>
                  <a:schemeClr val="bg1"/>
                </a:solidFill>
              </a:rPr>
              <a:t>is fluid mechanics applied to blood circulation.</a:t>
            </a:r>
          </a:p>
          <a:p>
            <a:pPr eaLnBrk="0" hangingPunct="0">
              <a:spcBef>
                <a:spcPct val="50000"/>
              </a:spcBef>
            </a:pPr>
            <a:r>
              <a:rPr lang="en" sz="3600" b="1" dirty="0">
                <a:solidFill>
                  <a:schemeClr val="bg1"/>
                </a:solidFill>
              </a:rPr>
              <a:t>-It is made up of pumps and ducts.</a:t>
            </a:r>
          </a:p>
          <a:p>
            <a:pPr eaLnBrk="0" hangingPunct="0">
              <a:spcBef>
                <a:spcPct val="50000"/>
              </a:spcBef>
            </a:pPr>
            <a:r>
              <a:rPr lang="en" sz="3600" b="1" dirty="0">
                <a:solidFill>
                  <a:schemeClr val="bg1"/>
                </a:solidFill>
              </a:rPr>
              <a:t>-Its final function is biological </a:t>
            </a:r>
          </a:p>
          <a:p>
            <a:pPr eaLnBrk="0" hangingPunct="0">
              <a:spcBef>
                <a:spcPct val="50000"/>
              </a:spcBef>
            </a:pPr>
            <a:r>
              <a:rPr lang="en" sz="3600" b="1" dirty="0">
                <a:solidFill>
                  <a:schemeClr val="bg1"/>
                </a:solidFill>
              </a:rPr>
              <a:t>and vital, because it irrigates </a:t>
            </a:r>
          </a:p>
          <a:p>
            <a:pPr eaLnBrk="0" hangingPunct="0">
              <a:spcBef>
                <a:spcPct val="50000"/>
              </a:spcBef>
            </a:pPr>
            <a:r>
              <a:rPr lang="en" sz="3600" b="1" dirty="0">
                <a:solidFill>
                  <a:schemeClr val="bg1"/>
                </a:solidFill>
              </a:rPr>
              <a:t>the tissues with nutrients </a:t>
            </a:r>
          </a:p>
          <a:p>
            <a:pPr eaLnBrk="0" hangingPunct="0">
              <a:spcBef>
                <a:spcPct val="50000"/>
              </a:spcBef>
            </a:pPr>
            <a:r>
              <a:rPr lang="en" sz="3600" b="1" dirty="0">
                <a:solidFill>
                  <a:schemeClr val="bg1"/>
                </a:solidFill>
              </a:rPr>
              <a:t>and drains their catabolites .</a:t>
            </a:r>
          </a:p>
          <a:p>
            <a:pPr eaLnBrk="0" hangingPunct="0">
              <a:spcBef>
                <a:spcPct val="50000"/>
              </a:spcBef>
            </a:pPr>
            <a:endParaRPr lang="fr-FR" sz="3600" dirty="0">
              <a:solidFill>
                <a:schemeClr val="bg1"/>
              </a:solidFill>
            </a:endParaRPr>
          </a:p>
        </p:txBody>
      </p:sp>
      <p:grpSp>
        <p:nvGrpSpPr>
          <p:cNvPr id="3" name="Groupe 2"/>
          <p:cNvGrpSpPr/>
          <p:nvPr/>
        </p:nvGrpSpPr>
        <p:grpSpPr>
          <a:xfrm>
            <a:off x="6023515" y="4337893"/>
            <a:ext cx="792088" cy="1621532"/>
            <a:chOff x="2828925" y="862013"/>
            <a:chExt cx="2581275" cy="5942012"/>
          </a:xfrm>
        </p:grpSpPr>
        <p:grpSp>
          <p:nvGrpSpPr>
            <p:cNvPr id="5" name="Group 4"/>
            <p:cNvGrpSpPr>
              <a:grpSpLocks/>
            </p:cNvGrpSpPr>
            <p:nvPr/>
          </p:nvGrpSpPr>
          <p:grpSpPr bwMode="auto">
            <a:xfrm>
              <a:off x="2828925" y="862013"/>
              <a:ext cx="2581275" cy="5942012"/>
              <a:chOff x="2511" y="259"/>
              <a:chExt cx="1534" cy="3743"/>
            </a:xfrm>
          </p:grpSpPr>
          <p:sp>
            <p:nvSpPr>
              <p:cNvPr id="416" name="Freeform 5"/>
              <p:cNvSpPr>
                <a:spLocks/>
              </p:cNvSpPr>
              <p:nvPr/>
            </p:nvSpPr>
            <p:spPr bwMode="auto">
              <a:xfrm flipH="1">
                <a:off x="3688" y="2153"/>
                <a:ext cx="244" cy="404"/>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17" name="Freeform 6"/>
              <p:cNvSpPr>
                <a:spLocks/>
              </p:cNvSpPr>
              <p:nvPr/>
            </p:nvSpPr>
            <p:spPr bwMode="auto">
              <a:xfrm>
                <a:off x="3163" y="259"/>
                <a:ext cx="529" cy="661"/>
              </a:xfrm>
              <a:custGeom>
                <a:avLst/>
                <a:gdLst>
                  <a:gd name="T0" fmla="*/ 62 w 258"/>
                  <a:gd name="T1" fmla="*/ 14 h 428"/>
                  <a:gd name="T2" fmla="*/ 90 w 258"/>
                  <a:gd name="T3" fmla="*/ 3 h 428"/>
                  <a:gd name="T4" fmla="*/ 126 w 258"/>
                  <a:gd name="T5" fmla="*/ 0 h 428"/>
                  <a:gd name="T6" fmla="*/ 166 w 258"/>
                  <a:gd name="T7" fmla="*/ 13 h 428"/>
                  <a:gd name="T8" fmla="*/ 202 w 258"/>
                  <a:gd name="T9" fmla="*/ 32 h 428"/>
                  <a:gd name="T10" fmla="*/ 223 w 258"/>
                  <a:gd name="T11" fmla="*/ 49 h 428"/>
                  <a:gd name="T12" fmla="*/ 238 w 258"/>
                  <a:gd name="T13" fmla="*/ 70 h 428"/>
                  <a:gd name="T14" fmla="*/ 247 w 258"/>
                  <a:gd name="T15" fmla="*/ 98 h 428"/>
                  <a:gd name="T16" fmla="*/ 248 w 258"/>
                  <a:gd name="T17" fmla="*/ 127 h 428"/>
                  <a:gd name="T18" fmla="*/ 248 w 258"/>
                  <a:gd name="T19" fmla="*/ 152 h 428"/>
                  <a:gd name="T20" fmla="*/ 243 w 258"/>
                  <a:gd name="T21" fmla="*/ 168 h 428"/>
                  <a:gd name="T22" fmla="*/ 242 w 258"/>
                  <a:gd name="T23" fmla="*/ 180 h 428"/>
                  <a:gd name="T24" fmla="*/ 247 w 258"/>
                  <a:gd name="T25" fmla="*/ 196 h 428"/>
                  <a:gd name="T26" fmla="*/ 257 w 258"/>
                  <a:gd name="T27" fmla="*/ 219 h 428"/>
                  <a:gd name="T28" fmla="*/ 258 w 258"/>
                  <a:gd name="T29" fmla="*/ 228 h 428"/>
                  <a:gd name="T30" fmla="*/ 256 w 258"/>
                  <a:gd name="T31" fmla="*/ 235 h 428"/>
                  <a:gd name="T32" fmla="*/ 251 w 258"/>
                  <a:gd name="T33" fmla="*/ 239 h 428"/>
                  <a:gd name="T34" fmla="*/ 244 w 258"/>
                  <a:gd name="T35" fmla="*/ 239 h 428"/>
                  <a:gd name="T36" fmla="*/ 238 w 258"/>
                  <a:gd name="T37" fmla="*/ 240 h 428"/>
                  <a:gd name="T38" fmla="*/ 235 w 258"/>
                  <a:gd name="T39" fmla="*/ 245 h 428"/>
                  <a:gd name="T40" fmla="*/ 238 w 258"/>
                  <a:gd name="T41" fmla="*/ 252 h 428"/>
                  <a:gd name="T42" fmla="*/ 238 w 258"/>
                  <a:gd name="T43" fmla="*/ 256 h 428"/>
                  <a:gd name="T44" fmla="*/ 234 w 258"/>
                  <a:gd name="T45" fmla="*/ 261 h 428"/>
                  <a:gd name="T46" fmla="*/ 229 w 258"/>
                  <a:gd name="T47" fmla="*/ 261 h 428"/>
                  <a:gd name="T48" fmla="*/ 218 w 258"/>
                  <a:gd name="T49" fmla="*/ 257 h 428"/>
                  <a:gd name="T50" fmla="*/ 201 w 258"/>
                  <a:gd name="T51" fmla="*/ 254 h 428"/>
                  <a:gd name="T52" fmla="*/ 196 w 258"/>
                  <a:gd name="T53" fmla="*/ 256 h 428"/>
                  <a:gd name="T54" fmla="*/ 193 w 258"/>
                  <a:gd name="T55" fmla="*/ 260 h 428"/>
                  <a:gd name="T56" fmla="*/ 198 w 258"/>
                  <a:gd name="T57" fmla="*/ 263 h 428"/>
                  <a:gd name="T58" fmla="*/ 214 w 258"/>
                  <a:gd name="T59" fmla="*/ 271 h 428"/>
                  <a:gd name="T60" fmla="*/ 221 w 258"/>
                  <a:gd name="T61" fmla="*/ 277 h 428"/>
                  <a:gd name="T62" fmla="*/ 224 w 258"/>
                  <a:gd name="T63" fmla="*/ 286 h 428"/>
                  <a:gd name="T64" fmla="*/ 216 w 258"/>
                  <a:gd name="T65" fmla="*/ 292 h 428"/>
                  <a:gd name="T66" fmla="*/ 212 w 258"/>
                  <a:gd name="T67" fmla="*/ 299 h 428"/>
                  <a:gd name="T68" fmla="*/ 212 w 258"/>
                  <a:gd name="T69" fmla="*/ 315 h 428"/>
                  <a:gd name="T70" fmla="*/ 197 w 258"/>
                  <a:gd name="T71" fmla="*/ 334 h 428"/>
                  <a:gd name="T72" fmla="*/ 173 w 258"/>
                  <a:gd name="T73" fmla="*/ 334 h 428"/>
                  <a:gd name="T74" fmla="*/ 163 w 258"/>
                  <a:gd name="T75" fmla="*/ 330 h 428"/>
                  <a:gd name="T76" fmla="*/ 157 w 258"/>
                  <a:gd name="T77" fmla="*/ 330 h 428"/>
                  <a:gd name="T78" fmla="*/ 152 w 258"/>
                  <a:gd name="T79" fmla="*/ 334 h 428"/>
                  <a:gd name="T80" fmla="*/ 145 w 258"/>
                  <a:gd name="T81" fmla="*/ 353 h 428"/>
                  <a:gd name="T82" fmla="*/ 127 w 258"/>
                  <a:gd name="T83" fmla="*/ 387 h 428"/>
                  <a:gd name="T84" fmla="*/ 100 w 258"/>
                  <a:gd name="T85" fmla="*/ 415 h 428"/>
                  <a:gd name="T86" fmla="*/ 64 w 258"/>
                  <a:gd name="T87" fmla="*/ 428 h 428"/>
                  <a:gd name="T88" fmla="*/ 25 w 258"/>
                  <a:gd name="T89" fmla="*/ 414 h 428"/>
                  <a:gd name="T90" fmla="*/ 12 w 258"/>
                  <a:gd name="T91" fmla="*/ 376 h 428"/>
                  <a:gd name="T92" fmla="*/ 19 w 258"/>
                  <a:gd name="T93" fmla="*/ 321 h 428"/>
                  <a:gd name="T94" fmla="*/ 31 w 258"/>
                  <a:gd name="T95" fmla="*/ 256 h 428"/>
                  <a:gd name="T96" fmla="*/ 17 w 258"/>
                  <a:gd name="T97" fmla="*/ 210 h 428"/>
                  <a:gd name="T98" fmla="*/ 2 w 258"/>
                  <a:gd name="T99" fmla="*/ 157 h 428"/>
                  <a:gd name="T100" fmla="*/ 3 w 258"/>
                  <a:gd name="T101" fmla="*/ 101 h 428"/>
                  <a:gd name="T102" fmla="*/ 26 w 258"/>
                  <a:gd name="T103" fmla="*/ 47 h 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
                  <a:gd name="T157" fmla="*/ 0 h 428"/>
                  <a:gd name="T158" fmla="*/ 258 w 258"/>
                  <a:gd name="T159" fmla="*/ 428 h 4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 h="428">
                    <a:moveTo>
                      <a:pt x="49" y="23"/>
                    </a:moveTo>
                    <a:lnTo>
                      <a:pt x="62" y="14"/>
                    </a:lnTo>
                    <a:lnTo>
                      <a:pt x="76" y="8"/>
                    </a:lnTo>
                    <a:lnTo>
                      <a:pt x="90" y="3"/>
                    </a:lnTo>
                    <a:lnTo>
                      <a:pt x="106" y="0"/>
                    </a:lnTo>
                    <a:lnTo>
                      <a:pt x="126" y="0"/>
                    </a:lnTo>
                    <a:lnTo>
                      <a:pt x="145" y="5"/>
                    </a:lnTo>
                    <a:lnTo>
                      <a:pt x="166" y="13"/>
                    </a:lnTo>
                    <a:lnTo>
                      <a:pt x="191" y="26"/>
                    </a:lnTo>
                    <a:lnTo>
                      <a:pt x="202" y="32"/>
                    </a:lnTo>
                    <a:lnTo>
                      <a:pt x="212" y="40"/>
                    </a:lnTo>
                    <a:lnTo>
                      <a:pt x="223" y="49"/>
                    </a:lnTo>
                    <a:lnTo>
                      <a:pt x="232" y="59"/>
                    </a:lnTo>
                    <a:lnTo>
                      <a:pt x="238" y="70"/>
                    </a:lnTo>
                    <a:lnTo>
                      <a:pt x="243" y="83"/>
                    </a:lnTo>
                    <a:lnTo>
                      <a:pt x="247" y="98"/>
                    </a:lnTo>
                    <a:lnTo>
                      <a:pt x="248" y="115"/>
                    </a:lnTo>
                    <a:lnTo>
                      <a:pt x="248" y="127"/>
                    </a:lnTo>
                    <a:lnTo>
                      <a:pt x="248" y="139"/>
                    </a:lnTo>
                    <a:lnTo>
                      <a:pt x="248" y="152"/>
                    </a:lnTo>
                    <a:lnTo>
                      <a:pt x="246" y="161"/>
                    </a:lnTo>
                    <a:lnTo>
                      <a:pt x="243" y="168"/>
                    </a:lnTo>
                    <a:lnTo>
                      <a:pt x="242" y="174"/>
                    </a:lnTo>
                    <a:lnTo>
                      <a:pt x="242" y="180"/>
                    </a:lnTo>
                    <a:lnTo>
                      <a:pt x="243" y="187"/>
                    </a:lnTo>
                    <a:lnTo>
                      <a:pt x="247" y="196"/>
                    </a:lnTo>
                    <a:lnTo>
                      <a:pt x="252" y="207"/>
                    </a:lnTo>
                    <a:lnTo>
                      <a:pt x="257" y="219"/>
                    </a:lnTo>
                    <a:lnTo>
                      <a:pt x="258" y="224"/>
                    </a:lnTo>
                    <a:lnTo>
                      <a:pt x="258" y="228"/>
                    </a:lnTo>
                    <a:lnTo>
                      <a:pt x="258" y="231"/>
                    </a:lnTo>
                    <a:lnTo>
                      <a:pt x="256" y="235"/>
                    </a:lnTo>
                    <a:lnTo>
                      <a:pt x="253" y="238"/>
                    </a:lnTo>
                    <a:lnTo>
                      <a:pt x="251" y="239"/>
                    </a:lnTo>
                    <a:lnTo>
                      <a:pt x="247" y="239"/>
                    </a:lnTo>
                    <a:lnTo>
                      <a:pt x="244" y="239"/>
                    </a:lnTo>
                    <a:lnTo>
                      <a:pt x="241" y="239"/>
                    </a:lnTo>
                    <a:lnTo>
                      <a:pt x="238" y="240"/>
                    </a:lnTo>
                    <a:lnTo>
                      <a:pt x="237" y="242"/>
                    </a:lnTo>
                    <a:lnTo>
                      <a:pt x="235" y="245"/>
                    </a:lnTo>
                    <a:lnTo>
                      <a:pt x="237" y="249"/>
                    </a:lnTo>
                    <a:lnTo>
                      <a:pt x="238" y="252"/>
                    </a:lnTo>
                    <a:lnTo>
                      <a:pt x="238" y="254"/>
                    </a:lnTo>
                    <a:lnTo>
                      <a:pt x="238" y="256"/>
                    </a:lnTo>
                    <a:lnTo>
                      <a:pt x="237" y="258"/>
                    </a:lnTo>
                    <a:lnTo>
                      <a:pt x="234" y="261"/>
                    </a:lnTo>
                    <a:lnTo>
                      <a:pt x="232" y="261"/>
                    </a:lnTo>
                    <a:lnTo>
                      <a:pt x="229" y="261"/>
                    </a:lnTo>
                    <a:lnTo>
                      <a:pt x="225" y="260"/>
                    </a:lnTo>
                    <a:lnTo>
                      <a:pt x="218" y="257"/>
                    </a:lnTo>
                    <a:lnTo>
                      <a:pt x="209" y="256"/>
                    </a:lnTo>
                    <a:lnTo>
                      <a:pt x="201" y="254"/>
                    </a:lnTo>
                    <a:lnTo>
                      <a:pt x="197" y="254"/>
                    </a:lnTo>
                    <a:lnTo>
                      <a:pt x="196" y="256"/>
                    </a:lnTo>
                    <a:lnTo>
                      <a:pt x="193" y="257"/>
                    </a:lnTo>
                    <a:lnTo>
                      <a:pt x="193" y="260"/>
                    </a:lnTo>
                    <a:lnTo>
                      <a:pt x="193" y="261"/>
                    </a:lnTo>
                    <a:lnTo>
                      <a:pt x="198" y="263"/>
                    </a:lnTo>
                    <a:lnTo>
                      <a:pt x="206" y="267"/>
                    </a:lnTo>
                    <a:lnTo>
                      <a:pt x="214" y="271"/>
                    </a:lnTo>
                    <a:lnTo>
                      <a:pt x="219" y="274"/>
                    </a:lnTo>
                    <a:lnTo>
                      <a:pt x="221" y="277"/>
                    </a:lnTo>
                    <a:lnTo>
                      <a:pt x="224" y="281"/>
                    </a:lnTo>
                    <a:lnTo>
                      <a:pt x="224" y="286"/>
                    </a:lnTo>
                    <a:lnTo>
                      <a:pt x="221" y="289"/>
                    </a:lnTo>
                    <a:lnTo>
                      <a:pt x="216" y="292"/>
                    </a:lnTo>
                    <a:lnTo>
                      <a:pt x="214" y="295"/>
                    </a:lnTo>
                    <a:lnTo>
                      <a:pt x="212" y="299"/>
                    </a:lnTo>
                    <a:lnTo>
                      <a:pt x="212" y="304"/>
                    </a:lnTo>
                    <a:lnTo>
                      <a:pt x="212" y="315"/>
                    </a:lnTo>
                    <a:lnTo>
                      <a:pt x="207" y="326"/>
                    </a:lnTo>
                    <a:lnTo>
                      <a:pt x="197" y="334"/>
                    </a:lnTo>
                    <a:lnTo>
                      <a:pt x="180" y="335"/>
                    </a:lnTo>
                    <a:lnTo>
                      <a:pt x="173" y="334"/>
                    </a:lnTo>
                    <a:lnTo>
                      <a:pt x="168" y="331"/>
                    </a:lnTo>
                    <a:lnTo>
                      <a:pt x="163" y="330"/>
                    </a:lnTo>
                    <a:lnTo>
                      <a:pt x="160" y="330"/>
                    </a:lnTo>
                    <a:lnTo>
                      <a:pt x="157" y="330"/>
                    </a:lnTo>
                    <a:lnTo>
                      <a:pt x="155" y="331"/>
                    </a:lnTo>
                    <a:lnTo>
                      <a:pt x="152" y="334"/>
                    </a:lnTo>
                    <a:lnTo>
                      <a:pt x="151" y="336"/>
                    </a:lnTo>
                    <a:lnTo>
                      <a:pt x="145" y="353"/>
                    </a:lnTo>
                    <a:lnTo>
                      <a:pt x="137" y="371"/>
                    </a:lnTo>
                    <a:lnTo>
                      <a:pt x="127" y="387"/>
                    </a:lnTo>
                    <a:lnTo>
                      <a:pt x="114" y="403"/>
                    </a:lnTo>
                    <a:lnTo>
                      <a:pt x="100" y="415"/>
                    </a:lnTo>
                    <a:lnTo>
                      <a:pt x="83" y="424"/>
                    </a:lnTo>
                    <a:lnTo>
                      <a:pt x="64" y="428"/>
                    </a:lnTo>
                    <a:lnTo>
                      <a:pt x="44" y="424"/>
                    </a:lnTo>
                    <a:lnTo>
                      <a:pt x="25" y="414"/>
                    </a:lnTo>
                    <a:lnTo>
                      <a:pt x="14" y="398"/>
                    </a:lnTo>
                    <a:lnTo>
                      <a:pt x="12" y="376"/>
                    </a:lnTo>
                    <a:lnTo>
                      <a:pt x="13" y="352"/>
                    </a:lnTo>
                    <a:lnTo>
                      <a:pt x="19" y="321"/>
                    </a:lnTo>
                    <a:lnTo>
                      <a:pt x="27" y="286"/>
                    </a:lnTo>
                    <a:lnTo>
                      <a:pt x="31" y="256"/>
                    </a:lnTo>
                    <a:lnTo>
                      <a:pt x="28" y="233"/>
                    </a:lnTo>
                    <a:lnTo>
                      <a:pt x="17" y="210"/>
                    </a:lnTo>
                    <a:lnTo>
                      <a:pt x="8" y="184"/>
                    </a:lnTo>
                    <a:lnTo>
                      <a:pt x="2" y="157"/>
                    </a:lnTo>
                    <a:lnTo>
                      <a:pt x="0" y="129"/>
                    </a:lnTo>
                    <a:lnTo>
                      <a:pt x="3" y="101"/>
                    </a:lnTo>
                    <a:lnTo>
                      <a:pt x="11" y="73"/>
                    </a:lnTo>
                    <a:lnTo>
                      <a:pt x="26" y="47"/>
                    </a:lnTo>
                    <a:lnTo>
                      <a:pt x="49" y="23"/>
                    </a:lnTo>
                    <a:close/>
                  </a:path>
                </a:pathLst>
              </a:custGeom>
              <a:solidFill>
                <a:srgbClr val="CC998C"/>
              </a:solidFill>
              <a:ln w="9525">
                <a:noFill/>
                <a:round/>
                <a:headEnd/>
                <a:tailEnd/>
              </a:ln>
            </p:spPr>
            <p:txBody>
              <a:bodyPr/>
              <a:lstStyle/>
              <a:p>
                <a:endParaRPr lang="fr-FR" dirty="0"/>
              </a:p>
            </p:txBody>
          </p:sp>
          <p:sp>
            <p:nvSpPr>
              <p:cNvPr id="418" name="Freeform 7"/>
              <p:cNvSpPr>
                <a:spLocks/>
              </p:cNvSpPr>
              <p:nvPr/>
            </p:nvSpPr>
            <p:spPr bwMode="auto">
              <a:xfrm>
                <a:off x="3268" y="819"/>
                <a:ext cx="63" cy="48"/>
              </a:xfrm>
              <a:custGeom>
                <a:avLst/>
                <a:gdLst>
                  <a:gd name="T0" fmla="*/ 12 w 31"/>
                  <a:gd name="T1" fmla="*/ 31 h 31"/>
                  <a:gd name="T2" fmla="*/ 18 w 31"/>
                  <a:gd name="T3" fmla="*/ 31 h 31"/>
                  <a:gd name="T4" fmla="*/ 25 w 31"/>
                  <a:gd name="T5" fmla="*/ 29 h 31"/>
                  <a:gd name="T6" fmla="*/ 29 w 31"/>
                  <a:gd name="T7" fmla="*/ 26 h 31"/>
                  <a:gd name="T8" fmla="*/ 31 w 31"/>
                  <a:gd name="T9" fmla="*/ 19 h 31"/>
                  <a:gd name="T10" fmla="*/ 31 w 31"/>
                  <a:gd name="T11" fmla="*/ 13 h 31"/>
                  <a:gd name="T12" fmla="*/ 30 w 31"/>
                  <a:gd name="T13" fmla="*/ 8 h 31"/>
                  <a:gd name="T14" fmla="*/ 26 w 31"/>
                  <a:gd name="T15" fmla="*/ 3 h 31"/>
                  <a:gd name="T16" fmla="*/ 21 w 31"/>
                  <a:gd name="T17" fmla="*/ 0 h 31"/>
                  <a:gd name="T18" fmla="*/ 14 w 31"/>
                  <a:gd name="T19" fmla="*/ 0 h 31"/>
                  <a:gd name="T20" fmla="*/ 8 w 31"/>
                  <a:gd name="T21" fmla="*/ 1 h 31"/>
                  <a:gd name="T22" fmla="*/ 3 w 31"/>
                  <a:gd name="T23" fmla="*/ 5 h 31"/>
                  <a:gd name="T24" fmla="*/ 0 w 31"/>
                  <a:gd name="T25" fmla="*/ 12 h 31"/>
                  <a:gd name="T26" fmla="*/ 0 w 31"/>
                  <a:gd name="T27" fmla="*/ 18 h 31"/>
                  <a:gd name="T28" fmla="*/ 2 w 31"/>
                  <a:gd name="T29" fmla="*/ 23 h 31"/>
                  <a:gd name="T30" fmla="*/ 6 w 31"/>
                  <a:gd name="T31" fmla="*/ 28 h 31"/>
                  <a:gd name="T32" fmla="*/ 12 w 31"/>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12" y="31"/>
                    </a:moveTo>
                    <a:lnTo>
                      <a:pt x="18" y="31"/>
                    </a:lnTo>
                    <a:lnTo>
                      <a:pt x="25" y="29"/>
                    </a:lnTo>
                    <a:lnTo>
                      <a:pt x="29" y="26"/>
                    </a:lnTo>
                    <a:lnTo>
                      <a:pt x="31" y="19"/>
                    </a:lnTo>
                    <a:lnTo>
                      <a:pt x="31" y="13"/>
                    </a:lnTo>
                    <a:lnTo>
                      <a:pt x="30" y="8"/>
                    </a:lnTo>
                    <a:lnTo>
                      <a:pt x="26" y="3"/>
                    </a:lnTo>
                    <a:lnTo>
                      <a:pt x="21" y="0"/>
                    </a:lnTo>
                    <a:lnTo>
                      <a:pt x="14" y="0"/>
                    </a:lnTo>
                    <a:lnTo>
                      <a:pt x="8" y="1"/>
                    </a:lnTo>
                    <a:lnTo>
                      <a:pt x="3" y="5"/>
                    </a:lnTo>
                    <a:lnTo>
                      <a:pt x="0" y="12"/>
                    </a:lnTo>
                    <a:lnTo>
                      <a:pt x="0" y="18"/>
                    </a:lnTo>
                    <a:lnTo>
                      <a:pt x="2" y="23"/>
                    </a:lnTo>
                    <a:lnTo>
                      <a:pt x="6" y="28"/>
                    </a:lnTo>
                    <a:lnTo>
                      <a:pt x="12" y="31"/>
                    </a:lnTo>
                    <a:close/>
                  </a:path>
                </a:pathLst>
              </a:custGeom>
              <a:solidFill>
                <a:srgbClr val="CC998C"/>
              </a:solidFill>
              <a:ln w="9525">
                <a:noFill/>
                <a:round/>
                <a:headEnd/>
                <a:tailEnd/>
              </a:ln>
            </p:spPr>
            <p:txBody>
              <a:bodyPr/>
              <a:lstStyle/>
              <a:p>
                <a:endParaRPr lang="fr-FR" dirty="0"/>
              </a:p>
            </p:txBody>
          </p:sp>
          <p:sp>
            <p:nvSpPr>
              <p:cNvPr id="419" name="Freeform 8"/>
              <p:cNvSpPr>
                <a:spLocks/>
              </p:cNvSpPr>
              <p:nvPr/>
            </p:nvSpPr>
            <p:spPr bwMode="auto">
              <a:xfrm>
                <a:off x="3235" y="413"/>
                <a:ext cx="66" cy="50"/>
              </a:xfrm>
              <a:custGeom>
                <a:avLst/>
                <a:gdLst>
                  <a:gd name="T0" fmla="*/ 11 w 32"/>
                  <a:gd name="T1" fmla="*/ 32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7 w 32"/>
                  <a:gd name="T21" fmla="*/ 1 h 32"/>
                  <a:gd name="T22" fmla="*/ 2 w 32"/>
                  <a:gd name="T23" fmla="*/ 5 h 32"/>
                  <a:gd name="T24" fmla="*/ 0 w 32"/>
                  <a:gd name="T25" fmla="*/ 11 h 32"/>
                  <a:gd name="T26" fmla="*/ 0 w 32"/>
                  <a:gd name="T27" fmla="*/ 18 h 32"/>
                  <a:gd name="T28" fmla="*/ 2 w 32"/>
                  <a:gd name="T29" fmla="*/ 24 h 32"/>
                  <a:gd name="T30" fmla="*/ 6 w 32"/>
                  <a:gd name="T31" fmla="*/ 29 h 32"/>
                  <a:gd name="T32" fmla="*/ 11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2"/>
                    </a:moveTo>
                    <a:lnTo>
                      <a:pt x="18" y="32"/>
                    </a:lnTo>
                    <a:lnTo>
                      <a:pt x="24" y="29"/>
                    </a:lnTo>
                    <a:lnTo>
                      <a:pt x="29" y="25"/>
                    </a:lnTo>
                    <a:lnTo>
                      <a:pt x="32" y="20"/>
                    </a:lnTo>
                    <a:lnTo>
                      <a:pt x="32" y="14"/>
                    </a:lnTo>
                    <a:lnTo>
                      <a:pt x="30" y="7"/>
                    </a:lnTo>
                    <a:lnTo>
                      <a:pt x="27" y="2"/>
                    </a:lnTo>
                    <a:lnTo>
                      <a:pt x="20" y="0"/>
                    </a:lnTo>
                    <a:lnTo>
                      <a:pt x="14" y="0"/>
                    </a:lnTo>
                    <a:lnTo>
                      <a:pt x="7" y="1"/>
                    </a:lnTo>
                    <a:lnTo>
                      <a:pt x="2" y="5"/>
                    </a:lnTo>
                    <a:lnTo>
                      <a:pt x="0" y="11"/>
                    </a:lnTo>
                    <a:lnTo>
                      <a:pt x="0" y="18"/>
                    </a:lnTo>
                    <a:lnTo>
                      <a:pt x="2" y="24"/>
                    </a:lnTo>
                    <a:lnTo>
                      <a:pt x="6" y="29"/>
                    </a:lnTo>
                    <a:lnTo>
                      <a:pt x="11" y="32"/>
                    </a:lnTo>
                    <a:close/>
                  </a:path>
                </a:pathLst>
              </a:custGeom>
              <a:solidFill>
                <a:srgbClr val="CC998C"/>
              </a:solidFill>
              <a:ln w="9525">
                <a:noFill/>
                <a:round/>
                <a:headEnd/>
                <a:tailEnd/>
              </a:ln>
            </p:spPr>
            <p:txBody>
              <a:bodyPr/>
              <a:lstStyle/>
              <a:p>
                <a:endParaRPr lang="fr-FR" dirty="0"/>
              </a:p>
            </p:txBody>
          </p:sp>
          <p:sp>
            <p:nvSpPr>
              <p:cNvPr id="420" name="Freeform 9"/>
              <p:cNvSpPr>
                <a:spLocks/>
              </p:cNvSpPr>
              <p:nvPr/>
            </p:nvSpPr>
            <p:spPr bwMode="auto">
              <a:xfrm>
                <a:off x="3559" y="651"/>
                <a:ext cx="65" cy="31"/>
              </a:xfrm>
              <a:custGeom>
                <a:avLst/>
                <a:gdLst>
                  <a:gd name="T0" fmla="*/ 26 w 32"/>
                  <a:gd name="T1" fmla="*/ 20 h 20"/>
                  <a:gd name="T2" fmla="*/ 21 w 32"/>
                  <a:gd name="T3" fmla="*/ 17 h 20"/>
                  <a:gd name="T4" fmla="*/ 13 w 32"/>
                  <a:gd name="T5" fmla="*/ 13 h 20"/>
                  <a:gd name="T6" fmla="*/ 5 w 32"/>
                  <a:gd name="T7" fmla="*/ 9 h 20"/>
                  <a:gd name="T8" fmla="*/ 0 w 32"/>
                  <a:gd name="T9" fmla="*/ 7 h 20"/>
                  <a:gd name="T10" fmla="*/ 0 w 32"/>
                  <a:gd name="T11" fmla="*/ 6 h 20"/>
                  <a:gd name="T12" fmla="*/ 0 w 32"/>
                  <a:gd name="T13" fmla="*/ 3 h 20"/>
                  <a:gd name="T14" fmla="*/ 3 w 32"/>
                  <a:gd name="T15" fmla="*/ 2 h 20"/>
                  <a:gd name="T16" fmla="*/ 4 w 32"/>
                  <a:gd name="T17" fmla="*/ 0 h 20"/>
                  <a:gd name="T18" fmla="*/ 8 w 32"/>
                  <a:gd name="T19" fmla="*/ 0 h 20"/>
                  <a:gd name="T20" fmla="*/ 16 w 32"/>
                  <a:gd name="T21" fmla="*/ 2 h 20"/>
                  <a:gd name="T22" fmla="*/ 25 w 32"/>
                  <a:gd name="T23" fmla="*/ 3 h 20"/>
                  <a:gd name="T24" fmla="*/ 32 w 32"/>
                  <a:gd name="T25" fmla="*/ 6 h 20"/>
                  <a:gd name="T26" fmla="*/ 31 w 32"/>
                  <a:gd name="T27" fmla="*/ 11 h 20"/>
                  <a:gd name="T28" fmla="*/ 30 w 32"/>
                  <a:gd name="T29" fmla="*/ 14 h 20"/>
                  <a:gd name="T30" fmla="*/ 27 w 32"/>
                  <a:gd name="T31" fmla="*/ 18 h 20"/>
                  <a:gd name="T32" fmla="*/ 26 w 3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0"/>
                  <a:gd name="T53" fmla="*/ 32 w 3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0">
                    <a:moveTo>
                      <a:pt x="26" y="20"/>
                    </a:moveTo>
                    <a:lnTo>
                      <a:pt x="21" y="17"/>
                    </a:lnTo>
                    <a:lnTo>
                      <a:pt x="13" y="13"/>
                    </a:lnTo>
                    <a:lnTo>
                      <a:pt x="5" y="9"/>
                    </a:lnTo>
                    <a:lnTo>
                      <a:pt x="0" y="7"/>
                    </a:lnTo>
                    <a:lnTo>
                      <a:pt x="0" y="6"/>
                    </a:lnTo>
                    <a:lnTo>
                      <a:pt x="0" y="3"/>
                    </a:lnTo>
                    <a:lnTo>
                      <a:pt x="3" y="2"/>
                    </a:lnTo>
                    <a:lnTo>
                      <a:pt x="4" y="0"/>
                    </a:lnTo>
                    <a:lnTo>
                      <a:pt x="8" y="0"/>
                    </a:lnTo>
                    <a:lnTo>
                      <a:pt x="16" y="2"/>
                    </a:lnTo>
                    <a:lnTo>
                      <a:pt x="25" y="3"/>
                    </a:lnTo>
                    <a:lnTo>
                      <a:pt x="32" y="6"/>
                    </a:lnTo>
                    <a:lnTo>
                      <a:pt x="31" y="11"/>
                    </a:lnTo>
                    <a:lnTo>
                      <a:pt x="30" y="14"/>
                    </a:lnTo>
                    <a:lnTo>
                      <a:pt x="27" y="18"/>
                    </a:lnTo>
                    <a:lnTo>
                      <a:pt x="26" y="20"/>
                    </a:lnTo>
                    <a:close/>
                  </a:path>
                </a:pathLst>
              </a:custGeom>
              <a:solidFill>
                <a:srgbClr val="FFFFFF"/>
              </a:solidFill>
              <a:ln w="9525">
                <a:noFill/>
                <a:round/>
                <a:headEnd/>
                <a:tailEnd/>
              </a:ln>
            </p:spPr>
            <p:txBody>
              <a:bodyPr/>
              <a:lstStyle/>
              <a:p>
                <a:endParaRPr lang="fr-FR" dirty="0"/>
              </a:p>
            </p:txBody>
          </p:sp>
          <p:sp>
            <p:nvSpPr>
              <p:cNvPr id="421" name="Freeform 10"/>
              <p:cNvSpPr>
                <a:spLocks/>
              </p:cNvSpPr>
              <p:nvPr/>
            </p:nvSpPr>
            <p:spPr bwMode="auto">
              <a:xfrm>
                <a:off x="3551" y="483"/>
                <a:ext cx="106" cy="23"/>
              </a:xfrm>
              <a:custGeom>
                <a:avLst/>
                <a:gdLst>
                  <a:gd name="T0" fmla="*/ 4 w 52"/>
                  <a:gd name="T1" fmla="*/ 12 h 15"/>
                  <a:gd name="T2" fmla="*/ 0 w 52"/>
                  <a:gd name="T3" fmla="*/ 14 h 15"/>
                  <a:gd name="T4" fmla="*/ 0 w 52"/>
                  <a:gd name="T5" fmla="*/ 12 h 15"/>
                  <a:gd name="T6" fmla="*/ 0 w 52"/>
                  <a:gd name="T7" fmla="*/ 11 h 15"/>
                  <a:gd name="T8" fmla="*/ 3 w 52"/>
                  <a:gd name="T9" fmla="*/ 10 h 15"/>
                  <a:gd name="T10" fmla="*/ 7 w 52"/>
                  <a:gd name="T11" fmla="*/ 8 h 15"/>
                  <a:gd name="T12" fmla="*/ 11 w 52"/>
                  <a:gd name="T13" fmla="*/ 6 h 15"/>
                  <a:gd name="T14" fmla="*/ 17 w 52"/>
                  <a:gd name="T15" fmla="*/ 3 h 15"/>
                  <a:gd name="T16" fmla="*/ 25 w 52"/>
                  <a:gd name="T17" fmla="*/ 1 h 15"/>
                  <a:gd name="T18" fmla="*/ 35 w 52"/>
                  <a:gd name="T19" fmla="*/ 0 h 15"/>
                  <a:gd name="T20" fmla="*/ 43 w 52"/>
                  <a:gd name="T21" fmla="*/ 1 h 15"/>
                  <a:gd name="T22" fmla="*/ 48 w 52"/>
                  <a:gd name="T23" fmla="*/ 5 h 15"/>
                  <a:gd name="T24" fmla="*/ 52 w 52"/>
                  <a:gd name="T25" fmla="*/ 8 h 15"/>
                  <a:gd name="T26" fmla="*/ 52 w 52"/>
                  <a:gd name="T27" fmla="*/ 10 h 15"/>
                  <a:gd name="T28" fmla="*/ 50 w 52"/>
                  <a:gd name="T29" fmla="*/ 12 h 15"/>
                  <a:gd name="T30" fmla="*/ 48 w 52"/>
                  <a:gd name="T31" fmla="*/ 14 h 15"/>
                  <a:gd name="T32" fmla="*/ 46 w 52"/>
                  <a:gd name="T33" fmla="*/ 15 h 15"/>
                  <a:gd name="T34" fmla="*/ 44 w 52"/>
                  <a:gd name="T35" fmla="*/ 15 h 15"/>
                  <a:gd name="T36" fmla="*/ 43 w 52"/>
                  <a:gd name="T37" fmla="*/ 12 h 15"/>
                  <a:gd name="T38" fmla="*/ 41 w 52"/>
                  <a:gd name="T39" fmla="*/ 11 h 15"/>
                  <a:gd name="T40" fmla="*/ 40 w 52"/>
                  <a:gd name="T41" fmla="*/ 11 h 15"/>
                  <a:gd name="T42" fmla="*/ 34 w 52"/>
                  <a:gd name="T43" fmla="*/ 8 h 15"/>
                  <a:gd name="T44" fmla="*/ 26 w 52"/>
                  <a:gd name="T45" fmla="*/ 7 h 15"/>
                  <a:gd name="T46" fmla="*/ 16 w 52"/>
                  <a:gd name="T47" fmla="*/ 8 h 15"/>
                  <a:gd name="T48" fmla="*/ 4 w 52"/>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5"/>
                  <a:gd name="T77" fmla="*/ 52 w 5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5">
                    <a:moveTo>
                      <a:pt x="4" y="12"/>
                    </a:moveTo>
                    <a:lnTo>
                      <a:pt x="0" y="14"/>
                    </a:lnTo>
                    <a:lnTo>
                      <a:pt x="0" y="12"/>
                    </a:lnTo>
                    <a:lnTo>
                      <a:pt x="0" y="11"/>
                    </a:lnTo>
                    <a:lnTo>
                      <a:pt x="3" y="10"/>
                    </a:lnTo>
                    <a:lnTo>
                      <a:pt x="7" y="8"/>
                    </a:lnTo>
                    <a:lnTo>
                      <a:pt x="11" y="6"/>
                    </a:lnTo>
                    <a:lnTo>
                      <a:pt x="17" y="3"/>
                    </a:lnTo>
                    <a:lnTo>
                      <a:pt x="25" y="1"/>
                    </a:lnTo>
                    <a:lnTo>
                      <a:pt x="35" y="0"/>
                    </a:lnTo>
                    <a:lnTo>
                      <a:pt x="43" y="1"/>
                    </a:lnTo>
                    <a:lnTo>
                      <a:pt x="48" y="5"/>
                    </a:lnTo>
                    <a:lnTo>
                      <a:pt x="52" y="8"/>
                    </a:lnTo>
                    <a:lnTo>
                      <a:pt x="52" y="10"/>
                    </a:lnTo>
                    <a:lnTo>
                      <a:pt x="50" y="12"/>
                    </a:lnTo>
                    <a:lnTo>
                      <a:pt x="48" y="14"/>
                    </a:lnTo>
                    <a:lnTo>
                      <a:pt x="46" y="15"/>
                    </a:lnTo>
                    <a:lnTo>
                      <a:pt x="44" y="15"/>
                    </a:lnTo>
                    <a:lnTo>
                      <a:pt x="43" y="12"/>
                    </a:lnTo>
                    <a:lnTo>
                      <a:pt x="41" y="11"/>
                    </a:lnTo>
                    <a:lnTo>
                      <a:pt x="40" y="11"/>
                    </a:lnTo>
                    <a:lnTo>
                      <a:pt x="34" y="8"/>
                    </a:lnTo>
                    <a:lnTo>
                      <a:pt x="26" y="7"/>
                    </a:lnTo>
                    <a:lnTo>
                      <a:pt x="16" y="8"/>
                    </a:lnTo>
                    <a:lnTo>
                      <a:pt x="4" y="12"/>
                    </a:lnTo>
                    <a:close/>
                  </a:path>
                </a:pathLst>
              </a:custGeom>
              <a:solidFill>
                <a:srgbClr val="47515B"/>
              </a:solidFill>
              <a:ln w="9525">
                <a:noFill/>
                <a:round/>
                <a:headEnd/>
                <a:tailEnd/>
              </a:ln>
            </p:spPr>
            <p:txBody>
              <a:bodyPr/>
              <a:lstStyle/>
              <a:p>
                <a:endParaRPr lang="fr-FR" dirty="0"/>
              </a:p>
            </p:txBody>
          </p:sp>
          <p:sp>
            <p:nvSpPr>
              <p:cNvPr id="422" name="Freeform 11"/>
              <p:cNvSpPr>
                <a:spLocks/>
              </p:cNvSpPr>
              <p:nvPr/>
            </p:nvSpPr>
            <p:spPr bwMode="auto">
              <a:xfrm>
                <a:off x="3563" y="529"/>
                <a:ext cx="70" cy="25"/>
              </a:xfrm>
              <a:custGeom>
                <a:avLst/>
                <a:gdLst>
                  <a:gd name="T0" fmla="*/ 11 w 34"/>
                  <a:gd name="T1" fmla="*/ 3 h 16"/>
                  <a:gd name="T2" fmla="*/ 14 w 34"/>
                  <a:gd name="T3" fmla="*/ 3 h 16"/>
                  <a:gd name="T4" fmla="*/ 19 w 34"/>
                  <a:gd name="T5" fmla="*/ 3 h 16"/>
                  <a:gd name="T6" fmla="*/ 24 w 34"/>
                  <a:gd name="T7" fmla="*/ 1 h 16"/>
                  <a:gd name="T8" fmla="*/ 29 w 34"/>
                  <a:gd name="T9" fmla="*/ 0 h 16"/>
                  <a:gd name="T10" fmla="*/ 30 w 34"/>
                  <a:gd name="T11" fmla="*/ 0 h 16"/>
                  <a:gd name="T12" fmla="*/ 33 w 34"/>
                  <a:gd name="T13" fmla="*/ 0 h 16"/>
                  <a:gd name="T14" fmla="*/ 34 w 34"/>
                  <a:gd name="T15" fmla="*/ 0 h 16"/>
                  <a:gd name="T16" fmla="*/ 34 w 34"/>
                  <a:gd name="T17" fmla="*/ 0 h 16"/>
                  <a:gd name="T18" fmla="*/ 34 w 34"/>
                  <a:gd name="T19" fmla="*/ 1 h 16"/>
                  <a:gd name="T20" fmla="*/ 33 w 34"/>
                  <a:gd name="T21" fmla="*/ 3 h 16"/>
                  <a:gd name="T22" fmla="*/ 30 w 34"/>
                  <a:gd name="T23" fmla="*/ 5 h 16"/>
                  <a:gd name="T24" fmla="*/ 26 w 34"/>
                  <a:gd name="T25" fmla="*/ 7 h 16"/>
                  <a:gd name="T26" fmla="*/ 25 w 34"/>
                  <a:gd name="T27" fmla="*/ 9 h 16"/>
                  <a:gd name="T28" fmla="*/ 25 w 34"/>
                  <a:gd name="T29" fmla="*/ 10 h 16"/>
                  <a:gd name="T30" fmla="*/ 25 w 34"/>
                  <a:gd name="T31" fmla="*/ 13 h 16"/>
                  <a:gd name="T32" fmla="*/ 25 w 34"/>
                  <a:gd name="T33" fmla="*/ 14 h 16"/>
                  <a:gd name="T34" fmla="*/ 26 w 34"/>
                  <a:gd name="T35" fmla="*/ 16 h 16"/>
                  <a:gd name="T36" fmla="*/ 26 w 34"/>
                  <a:gd name="T37" fmla="*/ 16 h 16"/>
                  <a:gd name="T38" fmla="*/ 25 w 34"/>
                  <a:gd name="T39" fmla="*/ 16 h 16"/>
                  <a:gd name="T40" fmla="*/ 24 w 34"/>
                  <a:gd name="T41" fmla="*/ 14 h 16"/>
                  <a:gd name="T42" fmla="*/ 21 w 34"/>
                  <a:gd name="T43" fmla="*/ 13 h 16"/>
                  <a:gd name="T44" fmla="*/ 16 w 34"/>
                  <a:gd name="T45" fmla="*/ 10 h 16"/>
                  <a:gd name="T46" fmla="*/ 11 w 34"/>
                  <a:gd name="T47" fmla="*/ 9 h 16"/>
                  <a:gd name="T48" fmla="*/ 7 w 34"/>
                  <a:gd name="T49" fmla="*/ 8 h 16"/>
                  <a:gd name="T50" fmla="*/ 5 w 34"/>
                  <a:gd name="T51" fmla="*/ 8 h 16"/>
                  <a:gd name="T52" fmla="*/ 3 w 34"/>
                  <a:gd name="T53" fmla="*/ 7 h 16"/>
                  <a:gd name="T54" fmla="*/ 2 w 34"/>
                  <a:gd name="T55" fmla="*/ 5 h 16"/>
                  <a:gd name="T56" fmla="*/ 1 w 34"/>
                  <a:gd name="T57" fmla="*/ 4 h 16"/>
                  <a:gd name="T58" fmla="*/ 0 w 34"/>
                  <a:gd name="T59" fmla="*/ 3 h 16"/>
                  <a:gd name="T60" fmla="*/ 0 w 34"/>
                  <a:gd name="T61" fmla="*/ 1 h 16"/>
                  <a:gd name="T62" fmla="*/ 1 w 34"/>
                  <a:gd name="T63" fmla="*/ 1 h 16"/>
                  <a:gd name="T64" fmla="*/ 3 w 34"/>
                  <a:gd name="T65" fmla="*/ 1 h 16"/>
                  <a:gd name="T66" fmla="*/ 6 w 34"/>
                  <a:gd name="T67" fmla="*/ 3 h 16"/>
                  <a:gd name="T68" fmla="*/ 8 w 34"/>
                  <a:gd name="T69" fmla="*/ 3 h 16"/>
                  <a:gd name="T70" fmla="*/ 10 w 34"/>
                  <a:gd name="T71" fmla="*/ 3 h 16"/>
                  <a:gd name="T72" fmla="*/ 11 w 34"/>
                  <a:gd name="T73" fmla="*/ 3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16"/>
                  <a:gd name="T113" fmla="*/ 34 w 34"/>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16">
                    <a:moveTo>
                      <a:pt x="11" y="3"/>
                    </a:moveTo>
                    <a:lnTo>
                      <a:pt x="14" y="3"/>
                    </a:lnTo>
                    <a:lnTo>
                      <a:pt x="19" y="3"/>
                    </a:lnTo>
                    <a:lnTo>
                      <a:pt x="24" y="1"/>
                    </a:lnTo>
                    <a:lnTo>
                      <a:pt x="29" y="0"/>
                    </a:lnTo>
                    <a:lnTo>
                      <a:pt x="30" y="0"/>
                    </a:lnTo>
                    <a:lnTo>
                      <a:pt x="33" y="0"/>
                    </a:lnTo>
                    <a:lnTo>
                      <a:pt x="34" y="0"/>
                    </a:lnTo>
                    <a:lnTo>
                      <a:pt x="34" y="1"/>
                    </a:lnTo>
                    <a:lnTo>
                      <a:pt x="33" y="3"/>
                    </a:lnTo>
                    <a:lnTo>
                      <a:pt x="30" y="5"/>
                    </a:lnTo>
                    <a:lnTo>
                      <a:pt x="26" y="7"/>
                    </a:lnTo>
                    <a:lnTo>
                      <a:pt x="25" y="9"/>
                    </a:lnTo>
                    <a:lnTo>
                      <a:pt x="25" y="10"/>
                    </a:lnTo>
                    <a:lnTo>
                      <a:pt x="25" y="13"/>
                    </a:lnTo>
                    <a:lnTo>
                      <a:pt x="25" y="14"/>
                    </a:lnTo>
                    <a:lnTo>
                      <a:pt x="26" y="16"/>
                    </a:lnTo>
                    <a:lnTo>
                      <a:pt x="25" y="16"/>
                    </a:lnTo>
                    <a:lnTo>
                      <a:pt x="24" y="14"/>
                    </a:lnTo>
                    <a:lnTo>
                      <a:pt x="21" y="13"/>
                    </a:lnTo>
                    <a:lnTo>
                      <a:pt x="16" y="10"/>
                    </a:lnTo>
                    <a:lnTo>
                      <a:pt x="11" y="9"/>
                    </a:lnTo>
                    <a:lnTo>
                      <a:pt x="7" y="8"/>
                    </a:lnTo>
                    <a:lnTo>
                      <a:pt x="5" y="8"/>
                    </a:lnTo>
                    <a:lnTo>
                      <a:pt x="3" y="7"/>
                    </a:lnTo>
                    <a:lnTo>
                      <a:pt x="2" y="5"/>
                    </a:lnTo>
                    <a:lnTo>
                      <a:pt x="1" y="4"/>
                    </a:lnTo>
                    <a:lnTo>
                      <a:pt x="0" y="3"/>
                    </a:lnTo>
                    <a:lnTo>
                      <a:pt x="0" y="1"/>
                    </a:lnTo>
                    <a:lnTo>
                      <a:pt x="1" y="1"/>
                    </a:lnTo>
                    <a:lnTo>
                      <a:pt x="3" y="1"/>
                    </a:lnTo>
                    <a:lnTo>
                      <a:pt x="6" y="3"/>
                    </a:lnTo>
                    <a:lnTo>
                      <a:pt x="8" y="3"/>
                    </a:lnTo>
                    <a:lnTo>
                      <a:pt x="10" y="3"/>
                    </a:lnTo>
                    <a:lnTo>
                      <a:pt x="11" y="3"/>
                    </a:lnTo>
                    <a:close/>
                  </a:path>
                </a:pathLst>
              </a:custGeom>
              <a:solidFill>
                <a:srgbClr val="000000"/>
              </a:solidFill>
              <a:ln w="9525">
                <a:noFill/>
                <a:round/>
                <a:headEnd/>
                <a:tailEnd/>
              </a:ln>
            </p:spPr>
            <p:txBody>
              <a:bodyPr/>
              <a:lstStyle/>
              <a:p>
                <a:endParaRPr lang="fr-FR" dirty="0"/>
              </a:p>
            </p:txBody>
          </p:sp>
          <p:sp>
            <p:nvSpPr>
              <p:cNvPr id="423" name="Freeform 12"/>
              <p:cNvSpPr>
                <a:spLocks/>
              </p:cNvSpPr>
              <p:nvPr/>
            </p:nvSpPr>
            <p:spPr bwMode="auto">
              <a:xfrm>
                <a:off x="3614" y="495"/>
                <a:ext cx="49" cy="102"/>
              </a:xfrm>
              <a:custGeom>
                <a:avLst/>
                <a:gdLst>
                  <a:gd name="T0" fmla="*/ 5 w 24"/>
                  <a:gd name="T1" fmla="*/ 38 h 66"/>
                  <a:gd name="T2" fmla="*/ 5 w 24"/>
                  <a:gd name="T3" fmla="*/ 34 h 66"/>
                  <a:gd name="T4" fmla="*/ 6 w 24"/>
                  <a:gd name="T5" fmla="*/ 30 h 66"/>
                  <a:gd name="T6" fmla="*/ 6 w 24"/>
                  <a:gd name="T7" fmla="*/ 27 h 66"/>
                  <a:gd name="T8" fmla="*/ 8 w 24"/>
                  <a:gd name="T9" fmla="*/ 26 h 66"/>
                  <a:gd name="T10" fmla="*/ 9 w 24"/>
                  <a:gd name="T11" fmla="*/ 22 h 66"/>
                  <a:gd name="T12" fmla="*/ 10 w 24"/>
                  <a:gd name="T13" fmla="*/ 17 h 66"/>
                  <a:gd name="T14" fmla="*/ 13 w 24"/>
                  <a:gd name="T15" fmla="*/ 11 h 66"/>
                  <a:gd name="T16" fmla="*/ 14 w 24"/>
                  <a:gd name="T17" fmla="*/ 6 h 66"/>
                  <a:gd name="T18" fmla="*/ 17 w 24"/>
                  <a:gd name="T19" fmla="*/ 2 h 66"/>
                  <a:gd name="T20" fmla="*/ 21 w 24"/>
                  <a:gd name="T21" fmla="*/ 0 h 66"/>
                  <a:gd name="T22" fmla="*/ 24 w 24"/>
                  <a:gd name="T23" fmla="*/ 3 h 66"/>
                  <a:gd name="T24" fmla="*/ 24 w 24"/>
                  <a:gd name="T25" fmla="*/ 8 h 66"/>
                  <a:gd name="T26" fmla="*/ 22 w 24"/>
                  <a:gd name="T27" fmla="*/ 20 h 66"/>
                  <a:gd name="T28" fmla="*/ 18 w 24"/>
                  <a:gd name="T29" fmla="*/ 35 h 66"/>
                  <a:gd name="T30" fmla="*/ 13 w 24"/>
                  <a:gd name="T31" fmla="*/ 50 h 66"/>
                  <a:gd name="T32" fmla="*/ 10 w 24"/>
                  <a:gd name="T33" fmla="*/ 61 h 66"/>
                  <a:gd name="T34" fmla="*/ 8 w 24"/>
                  <a:gd name="T35" fmla="*/ 64 h 66"/>
                  <a:gd name="T36" fmla="*/ 4 w 24"/>
                  <a:gd name="T37" fmla="*/ 66 h 66"/>
                  <a:gd name="T38" fmla="*/ 0 w 24"/>
                  <a:gd name="T39" fmla="*/ 63 h 66"/>
                  <a:gd name="T40" fmla="*/ 0 w 24"/>
                  <a:gd name="T41" fmla="*/ 57 h 66"/>
                  <a:gd name="T42" fmla="*/ 0 w 24"/>
                  <a:gd name="T43" fmla="*/ 53 h 66"/>
                  <a:gd name="T44" fmla="*/ 1 w 24"/>
                  <a:gd name="T45" fmla="*/ 48 h 66"/>
                  <a:gd name="T46" fmla="*/ 4 w 24"/>
                  <a:gd name="T47" fmla="*/ 43 h 66"/>
                  <a:gd name="T48" fmla="*/ 5 w 24"/>
                  <a:gd name="T49" fmla="*/ 38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6"/>
                  <a:gd name="T77" fmla="*/ 24 w 2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6">
                    <a:moveTo>
                      <a:pt x="5" y="38"/>
                    </a:moveTo>
                    <a:lnTo>
                      <a:pt x="5" y="34"/>
                    </a:lnTo>
                    <a:lnTo>
                      <a:pt x="6" y="30"/>
                    </a:lnTo>
                    <a:lnTo>
                      <a:pt x="6" y="27"/>
                    </a:lnTo>
                    <a:lnTo>
                      <a:pt x="8" y="26"/>
                    </a:lnTo>
                    <a:lnTo>
                      <a:pt x="9" y="22"/>
                    </a:lnTo>
                    <a:lnTo>
                      <a:pt x="10" y="17"/>
                    </a:lnTo>
                    <a:lnTo>
                      <a:pt x="13" y="11"/>
                    </a:lnTo>
                    <a:lnTo>
                      <a:pt x="14" y="6"/>
                    </a:lnTo>
                    <a:lnTo>
                      <a:pt x="17" y="2"/>
                    </a:lnTo>
                    <a:lnTo>
                      <a:pt x="21" y="0"/>
                    </a:lnTo>
                    <a:lnTo>
                      <a:pt x="24" y="3"/>
                    </a:lnTo>
                    <a:lnTo>
                      <a:pt x="24" y="8"/>
                    </a:lnTo>
                    <a:lnTo>
                      <a:pt x="22" y="20"/>
                    </a:lnTo>
                    <a:lnTo>
                      <a:pt x="18" y="35"/>
                    </a:lnTo>
                    <a:lnTo>
                      <a:pt x="13" y="50"/>
                    </a:lnTo>
                    <a:lnTo>
                      <a:pt x="10" y="61"/>
                    </a:lnTo>
                    <a:lnTo>
                      <a:pt x="8" y="64"/>
                    </a:lnTo>
                    <a:lnTo>
                      <a:pt x="4" y="66"/>
                    </a:lnTo>
                    <a:lnTo>
                      <a:pt x="0" y="63"/>
                    </a:lnTo>
                    <a:lnTo>
                      <a:pt x="0" y="57"/>
                    </a:lnTo>
                    <a:lnTo>
                      <a:pt x="0" y="53"/>
                    </a:lnTo>
                    <a:lnTo>
                      <a:pt x="1" y="48"/>
                    </a:lnTo>
                    <a:lnTo>
                      <a:pt x="4" y="43"/>
                    </a:lnTo>
                    <a:lnTo>
                      <a:pt x="5" y="38"/>
                    </a:lnTo>
                    <a:close/>
                  </a:path>
                </a:pathLst>
              </a:custGeom>
              <a:solidFill>
                <a:srgbClr val="000000"/>
              </a:solidFill>
              <a:ln w="9525">
                <a:noFill/>
                <a:round/>
                <a:headEnd/>
                <a:tailEnd/>
              </a:ln>
            </p:spPr>
            <p:txBody>
              <a:bodyPr/>
              <a:lstStyle/>
              <a:p>
                <a:endParaRPr lang="fr-FR" dirty="0"/>
              </a:p>
            </p:txBody>
          </p:sp>
          <p:sp>
            <p:nvSpPr>
              <p:cNvPr id="424" name="Freeform 13"/>
              <p:cNvSpPr>
                <a:spLocks/>
              </p:cNvSpPr>
              <p:nvPr/>
            </p:nvSpPr>
            <p:spPr bwMode="auto">
              <a:xfrm>
                <a:off x="3360" y="486"/>
                <a:ext cx="271" cy="68"/>
              </a:xfrm>
              <a:custGeom>
                <a:avLst/>
                <a:gdLst>
                  <a:gd name="T0" fmla="*/ 129 w 132"/>
                  <a:gd name="T1" fmla="*/ 44 h 44"/>
                  <a:gd name="T2" fmla="*/ 129 w 132"/>
                  <a:gd name="T3" fmla="*/ 40 h 44"/>
                  <a:gd name="T4" fmla="*/ 130 w 132"/>
                  <a:gd name="T5" fmla="*/ 36 h 44"/>
                  <a:gd name="T6" fmla="*/ 130 w 132"/>
                  <a:gd name="T7" fmla="*/ 33 h 44"/>
                  <a:gd name="T8" fmla="*/ 132 w 132"/>
                  <a:gd name="T9" fmla="*/ 32 h 44"/>
                  <a:gd name="T10" fmla="*/ 124 w 132"/>
                  <a:gd name="T11" fmla="*/ 29 h 44"/>
                  <a:gd name="T12" fmla="*/ 110 w 132"/>
                  <a:gd name="T13" fmla="*/ 27 h 44"/>
                  <a:gd name="T14" fmla="*/ 91 w 132"/>
                  <a:gd name="T15" fmla="*/ 22 h 44"/>
                  <a:gd name="T16" fmla="*/ 69 w 132"/>
                  <a:gd name="T17" fmla="*/ 15 h 44"/>
                  <a:gd name="T18" fmla="*/ 47 w 132"/>
                  <a:gd name="T19" fmla="*/ 10 h 44"/>
                  <a:gd name="T20" fmla="*/ 28 w 132"/>
                  <a:gd name="T21" fmla="*/ 5 h 44"/>
                  <a:gd name="T22" fmla="*/ 14 w 132"/>
                  <a:gd name="T23" fmla="*/ 3 h 44"/>
                  <a:gd name="T24" fmla="*/ 7 w 132"/>
                  <a:gd name="T25" fmla="*/ 0 h 44"/>
                  <a:gd name="T26" fmla="*/ 3 w 132"/>
                  <a:gd name="T27" fmla="*/ 1 h 44"/>
                  <a:gd name="T28" fmla="*/ 0 w 132"/>
                  <a:gd name="T29" fmla="*/ 4 h 44"/>
                  <a:gd name="T30" fmla="*/ 0 w 132"/>
                  <a:gd name="T31" fmla="*/ 9 h 44"/>
                  <a:gd name="T32" fmla="*/ 4 w 132"/>
                  <a:gd name="T33" fmla="*/ 12 h 44"/>
                  <a:gd name="T34" fmla="*/ 13 w 132"/>
                  <a:gd name="T35" fmla="*/ 14 h 44"/>
                  <a:gd name="T36" fmla="*/ 27 w 132"/>
                  <a:gd name="T37" fmla="*/ 18 h 44"/>
                  <a:gd name="T38" fmla="*/ 45 w 132"/>
                  <a:gd name="T39" fmla="*/ 22 h 44"/>
                  <a:gd name="T40" fmla="*/ 65 w 132"/>
                  <a:gd name="T41" fmla="*/ 27 h 44"/>
                  <a:gd name="T42" fmla="*/ 86 w 132"/>
                  <a:gd name="T43" fmla="*/ 32 h 44"/>
                  <a:gd name="T44" fmla="*/ 104 w 132"/>
                  <a:gd name="T45" fmla="*/ 37 h 44"/>
                  <a:gd name="T46" fmla="*/ 119 w 132"/>
                  <a:gd name="T47" fmla="*/ 41 h 44"/>
                  <a:gd name="T48" fmla="*/ 129 w 132"/>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44"/>
                  <a:gd name="T77" fmla="*/ 132 w 132"/>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44">
                    <a:moveTo>
                      <a:pt x="129" y="44"/>
                    </a:moveTo>
                    <a:lnTo>
                      <a:pt x="129" y="40"/>
                    </a:lnTo>
                    <a:lnTo>
                      <a:pt x="130" y="36"/>
                    </a:lnTo>
                    <a:lnTo>
                      <a:pt x="130" y="33"/>
                    </a:lnTo>
                    <a:lnTo>
                      <a:pt x="132" y="32"/>
                    </a:lnTo>
                    <a:lnTo>
                      <a:pt x="124" y="29"/>
                    </a:lnTo>
                    <a:lnTo>
                      <a:pt x="110" y="27"/>
                    </a:lnTo>
                    <a:lnTo>
                      <a:pt x="91" y="22"/>
                    </a:lnTo>
                    <a:lnTo>
                      <a:pt x="69" y="15"/>
                    </a:lnTo>
                    <a:lnTo>
                      <a:pt x="47" y="10"/>
                    </a:lnTo>
                    <a:lnTo>
                      <a:pt x="28" y="5"/>
                    </a:lnTo>
                    <a:lnTo>
                      <a:pt x="14" y="3"/>
                    </a:lnTo>
                    <a:lnTo>
                      <a:pt x="7" y="0"/>
                    </a:lnTo>
                    <a:lnTo>
                      <a:pt x="3" y="1"/>
                    </a:lnTo>
                    <a:lnTo>
                      <a:pt x="0" y="4"/>
                    </a:lnTo>
                    <a:lnTo>
                      <a:pt x="0" y="9"/>
                    </a:lnTo>
                    <a:lnTo>
                      <a:pt x="4" y="12"/>
                    </a:lnTo>
                    <a:lnTo>
                      <a:pt x="13" y="14"/>
                    </a:lnTo>
                    <a:lnTo>
                      <a:pt x="27" y="18"/>
                    </a:lnTo>
                    <a:lnTo>
                      <a:pt x="45" y="22"/>
                    </a:lnTo>
                    <a:lnTo>
                      <a:pt x="65" y="27"/>
                    </a:lnTo>
                    <a:lnTo>
                      <a:pt x="86" y="32"/>
                    </a:lnTo>
                    <a:lnTo>
                      <a:pt x="104" y="37"/>
                    </a:lnTo>
                    <a:lnTo>
                      <a:pt x="119" y="41"/>
                    </a:lnTo>
                    <a:lnTo>
                      <a:pt x="129" y="44"/>
                    </a:lnTo>
                    <a:close/>
                  </a:path>
                </a:pathLst>
              </a:custGeom>
              <a:solidFill>
                <a:srgbClr val="000000"/>
              </a:solidFill>
              <a:ln w="9525">
                <a:noFill/>
                <a:round/>
                <a:headEnd/>
                <a:tailEnd/>
              </a:ln>
            </p:spPr>
            <p:txBody>
              <a:bodyPr/>
              <a:lstStyle/>
              <a:p>
                <a:endParaRPr lang="fr-FR" dirty="0"/>
              </a:p>
            </p:txBody>
          </p:sp>
          <p:sp>
            <p:nvSpPr>
              <p:cNvPr id="425" name="Freeform 14"/>
              <p:cNvSpPr>
                <a:spLocks/>
              </p:cNvSpPr>
              <p:nvPr/>
            </p:nvSpPr>
            <p:spPr bwMode="auto">
              <a:xfrm>
                <a:off x="3544" y="625"/>
                <a:ext cx="113" cy="51"/>
              </a:xfrm>
              <a:custGeom>
                <a:avLst/>
                <a:gdLst>
                  <a:gd name="T0" fmla="*/ 7 w 55"/>
                  <a:gd name="T1" fmla="*/ 3 h 33"/>
                  <a:gd name="T2" fmla="*/ 2 w 55"/>
                  <a:gd name="T3" fmla="*/ 6 h 33"/>
                  <a:gd name="T4" fmla="*/ 0 w 55"/>
                  <a:gd name="T5" fmla="*/ 11 h 33"/>
                  <a:gd name="T6" fmla="*/ 1 w 55"/>
                  <a:gd name="T7" fmla="*/ 15 h 33"/>
                  <a:gd name="T8" fmla="*/ 9 w 55"/>
                  <a:gd name="T9" fmla="*/ 17 h 33"/>
                  <a:gd name="T10" fmla="*/ 19 w 55"/>
                  <a:gd name="T11" fmla="*/ 19 h 33"/>
                  <a:gd name="T12" fmla="*/ 28 w 55"/>
                  <a:gd name="T13" fmla="*/ 21 h 33"/>
                  <a:gd name="T14" fmla="*/ 37 w 55"/>
                  <a:gd name="T15" fmla="*/ 25 h 33"/>
                  <a:gd name="T16" fmla="*/ 42 w 55"/>
                  <a:gd name="T17" fmla="*/ 30 h 33"/>
                  <a:gd name="T18" fmla="*/ 46 w 55"/>
                  <a:gd name="T19" fmla="*/ 33 h 33"/>
                  <a:gd name="T20" fmla="*/ 48 w 55"/>
                  <a:gd name="T21" fmla="*/ 33 h 33"/>
                  <a:gd name="T22" fmla="*/ 51 w 55"/>
                  <a:gd name="T23" fmla="*/ 29 h 33"/>
                  <a:gd name="T24" fmla="*/ 53 w 55"/>
                  <a:gd name="T25" fmla="*/ 24 h 33"/>
                  <a:gd name="T26" fmla="*/ 55 w 55"/>
                  <a:gd name="T27" fmla="*/ 17 h 33"/>
                  <a:gd name="T28" fmla="*/ 55 w 55"/>
                  <a:gd name="T29" fmla="*/ 10 h 33"/>
                  <a:gd name="T30" fmla="*/ 52 w 55"/>
                  <a:gd name="T31" fmla="*/ 5 h 33"/>
                  <a:gd name="T32" fmla="*/ 47 w 55"/>
                  <a:gd name="T33" fmla="*/ 1 h 33"/>
                  <a:gd name="T34" fmla="*/ 43 w 55"/>
                  <a:gd name="T35" fmla="*/ 1 h 33"/>
                  <a:gd name="T36" fmla="*/ 38 w 55"/>
                  <a:gd name="T37" fmla="*/ 0 h 33"/>
                  <a:gd name="T38" fmla="*/ 33 w 55"/>
                  <a:gd name="T39" fmla="*/ 0 h 33"/>
                  <a:gd name="T40" fmla="*/ 28 w 55"/>
                  <a:gd name="T41" fmla="*/ 0 h 33"/>
                  <a:gd name="T42" fmla="*/ 23 w 55"/>
                  <a:gd name="T43" fmla="*/ 1 h 33"/>
                  <a:gd name="T44" fmla="*/ 17 w 55"/>
                  <a:gd name="T45" fmla="*/ 1 h 33"/>
                  <a:gd name="T46" fmla="*/ 12 w 55"/>
                  <a:gd name="T47" fmla="*/ 2 h 33"/>
                  <a:gd name="T48" fmla="*/ 7 w 55"/>
                  <a:gd name="T49" fmla="*/ 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3"/>
                  <a:gd name="T77" fmla="*/ 55 w 5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3">
                    <a:moveTo>
                      <a:pt x="7" y="3"/>
                    </a:moveTo>
                    <a:lnTo>
                      <a:pt x="2" y="6"/>
                    </a:lnTo>
                    <a:lnTo>
                      <a:pt x="0" y="11"/>
                    </a:lnTo>
                    <a:lnTo>
                      <a:pt x="1" y="15"/>
                    </a:lnTo>
                    <a:lnTo>
                      <a:pt x="9" y="17"/>
                    </a:lnTo>
                    <a:lnTo>
                      <a:pt x="19" y="19"/>
                    </a:lnTo>
                    <a:lnTo>
                      <a:pt x="28" y="21"/>
                    </a:lnTo>
                    <a:lnTo>
                      <a:pt x="37" y="25"/>
                    </a:lnTo>
                    <a:lnTo>
                      <a:pt x="42" y="30"/>
                    </a:lnTo>
                    <a:lnTo>
                      <a:pt x="46" y="33"/>
                    </a:lnTo>
                    <a:lnTo>
                      <a:pt x="48" y="33"/>
                    </a:lnTo>
                    <a:lnTo>
                      <a:pt x="51" y="29"/>
                    </a:lnTo>
                    <a:lnTo>
                      <a:pt x="53" y="24"/>
                    </a:lnTo>
                    <a:lnTo>
                      <a:pt x="55" y="17"/>
                    </a:lnTo>
                    <a:lnTo>
                      <a:pt x="55" y="10"/>
                    </a:lnTo>
                    <a:lnTo>
                      <a:pt x="52" y="5"/>
                    </a:lnTo>
                    <a:lnTo>
                      <a:pt x="47" y="1"/>
                    </a:lnTo>
                    <a:lnTo>
                      <a:pt x="43" y="1"/>
                    </a:lnTo>
                    <a:lnTo>
                      <a:pt x="38" y="0"/>
                    </a:lnTo>
                    <a:lnTo>
                      <a:pt x="33" y="0"/>
                    </a:lnTo>
                    <a:lnTo>
                      <a:pt x="28" y="0"/>
                    </a:lnTo>
                    <a:lnTo>
                      <a:pt x="23" y="1"/>
                    </a:lnTo>
                    <a:lnTo>
                      <a:pt x="17" y="1"/>
                    </a:lnTo>
                    <a:lnTo>
                      <a:pt x="12" y="2"/>
                    </a:lnTo>
                    <a:lnTo>
                      <a:pt x="7" y="3"/>
                    </a:lnTo>
                    <a:close/>
                  </a:path>
                </a:pathLst>
              </a:custGeom>
              <a:solidFill>
                <a:srgbClr val="47515B"/>
              </a:solidFill>
              <a:ln w="9525">
                <a:noFill/>
                <a:round/>
                <a:headEnd/>
                <a:tailEnd/>
              </a:ln>
            </p:spPr>
            <p:txBody>
              <a:bodyPr/>
              <a:lstStyle/>
              <a:p>
                <a:endParaRPr lang="fr-FR" dirty="0"/>
              </a:p>
            </p:txBody>
          </p:sp>
          <p:sp>
            <p:nvSpPr>
              <p:cNvPr id="426" name="Freeform 15"/>
              <p:cNvSpPr>
                <a:spLocks/>
              </p:cNvSpPr>
              <p:nvPr/>
            </p:nvSpPr>
            <p:spPr bwMode="auto">
              <a:xfrm>
                <a:off x="3235" y="413"/>
                <a:ext cx="66" cy="50"/>
              </a:xfrm>
              <a:custGeom>
                <a:avLst/>
                <a:gdLst>
                  <a:gd name="T0" fmla="*/ 11 w 32"/>
                  <a:gd name="T1" fmla="*/ 30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9 w 32"/>
                  <a:gd name="T21" fmla="*/ 1 h 32"/>
                  <a:gd name="T22" fmla="*/ 4 w 32"/>
                  <a:gd name="T23" fmla="*/ 5 h 32"/>
                  <a:gd name="T24" fmla="*/ 1 w 32"/>
                  <a:gd name="T25" fmla="*/ 11 h 32"/>
                  <a:gd name="T26" fmla="*/ 0 w 32"/>
                  <a:gd name="T27" fmla="*/ 18 h 32"/>
                  <a:gd name="T28" fmla="*/ 2 w 32"/>
                  <a:gd name="T29" fmla="*/ 23 h 32"/>
                  <a:gd name="T30" fmla="*/ 6 w 32"/>
                  <a:gd name="T31" fmla="*/ 28 h 32"/>
                  <a:gd name="T32" fmla="*/ 11 w 32"/>
                  <a:gd name="T33" fmla="*/ 3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0"/>
                    </a:moveTo>
                    <a:lnTo>
                      <a:pt x="18" y="32"/>
                    </a:lnTo>
                    <a:lnTo>
                      <a:pt x="24" y="29"/>
                    </a:lnTo>
                    <a:lnTo>
                      <a:pt x="29" y="25"/>
                    </a:lnTo>
                    <a:lnTo>
                      <a:pt x="32" y="20"/>
                    </a:lnTo>
                    <a:lnTo>
                      <a:pt x="32" y="14"/>
                    </a:lnTo>
                    <a:lnTo>
                      <a:pt x="30" y="7"/>
                    </a:lnTo>
                    <a:lnTo>
                      <a:pt x="27" y="2"/>
                    </a:lnTo>
                    <a:lnTo>
                      <a:pt x="20" y="0"/>
                    </a:lnTo>
                    <a:lnTo>
                      <a:pt x="14" y="0"/>
                    </a:lnTo>
                    <a:lnTo>
                      <a:pt x="9" y="1"/>
                    </a:lnTo>
                    <a:lnTo>
                      <a:pt x="4" y="5"/>
                    </a:lnTo>
                    <a:lnTo>
                      <a:pt x="1" y="11"/>
                    </a:lnTo>
                    <a:lnTo>
                      <a:pt x="0" y="18"/>
                    </a:lnTo>
                    <a:lnTo>
                      <a:pt x="2" y="23"/>
                    </a:lnTo>
                    <a:lnTo>
                      <a:pt x="6" y="28"/>
                    </a:lnTo>
                    <a:lnTo>
                      <a:pt x="11" y="30"/>
                    </a:lnTo>
                    <a:close/>
                  </a:path>
                </a:pathLst>
              </a:custGeom>
              <a:solidFill>
                <a:srgbClr val="666666"/>
              </a:solidFill>
              <a:ln w="9525">
                <a:noFill/>
                <a:round/>
                <a:headEnd/>
                <a:tailEnd/>
              </a:ln>
            </p:spPr>
            <p:txBody>
              <a:bodyPr/>
              <a:lstStyle/>
              <a:p>
                <a:endParaRPr lang="fr-FR" dirty="0"/>
              </a:p>
            </p:txBody>
          </p:sp>
          <p:sp>
            <p:nvSpPr>
              <p:cNvPr id="427" name="Freeform 16"/>
              <p:cNvSpPr>
                <a:spLocks/>
              </p:cNvSpPr>
              <p:nvPr/>
            </p:nvSpPr>
            <p:spPr bwMode="auto">
              <a:xfrm>
                <a:off x="3130" y="349"/>
                <a:ext cx="304" cy="302"/>
              </a:xfrm>
              <a:custGeom>
                <a:avLst/>
                <a:gdLst>
                  <a:gd name="T0" fmla="*/ 32 w 148"/>
                  <a:gd name="T1" fmla="*/ 3 h 196"/>
                  <a:gd name="T2" fmla="*/ 20 w 148"/>
                  <a:gd name="T3" fmla="*/ 12 h 196"/>
                  <a:gd name="T4" fmla="*/ 12 w 148"/>
                  <a:gd name="T5" fmla="*/ 25 h 196"/>
                  <a:gd name="T6" fmla="*/ 6 w 148"/>
                  <a:gd name="T7" fmla="*/ 40 h 196"/>
                  <a:gd name="T8" fmla="*/ 2 w 148"/>
                  <a:gd name="T9" fmla="*/ 58 h 196"/>
                  <a:gd name="T10" fmla="*/ 0 w 148"/>
                  <a:gd name="T11" fmla="*/ 76 h 196"/>
                  <a:gd name="T12" fmla="*/ 1 w 148"/>
                  <a:gd name="T13" fmla="*/ 93 h 196"/>
                  <a:gd name="T14" fmla="*/ 4 w 148"/>
                  <a:gd name="T15" fmla="*/ 110 h 196"/>
                  <a:gd name="T16" fmla="*/ 10 w 148"/>
                  <a:gd name="T17" fmla="*/ 124 h 196"/>
                  <a:gd name="T18" fmla="*/ 21 w 148"/>
                  <a:gd name="T19" fmla="*/ 145 h 196"/>
                  <a:gd name="T20" fmla="*/ 28 w 148"/>
                  <a:gd name="T21" fmla="*/ 162 h 196"/>
                  <a:gd name="T22" fmla="*/ 32 w 148"/>
                  <a:gd name="T23" fmla="*/ 172 h 196"/>
                  <a:gd name="T24" fmla="*/ 33 w 148"/>
                  <a:gd name="T25" fmla="*/ 181 h 196"/>
                  <a:gd name="T26" fmla="*/ 33 w 148"/>
                  <a:gd name="T27" fmla="*/ 187 h 196"/>
                  <a:gd name="T28" fmla="*/ 34 w 148"/>
                  <a:gd name="T29" fmla="*/ 194 h 196"/>
                  <a:gd name="T30" fmla="*/ 37 w 148"/>
                  <a:gd name="T31" fmla="*/ 196 h 196"/>
                  <a:gd name="T32" fmla="*/ 47 w 148"/>
                  <a:gd name="T33" fmla="*/ 194 h 196"/>
                  <a:gd name="T34" fmla="*/ 55 w 148"/>
                  <a:gd name="T35" fmla="*/ 190 h 196"/>
                  <a:gd name="T36" fmla="*/ 62 w 148"/>
                  <a:gd name="T37" fmla="*/ 187 h 196"/>
                  <a:gd name="T38" fmla="*/ 69 w 148"/>
                  <a:gd name="T39" fmla="*/ 185 h 196"/>
                  <a:gd name="T40" fmla="*/ 74 w 148"/>
                  <a:gd name="T41" fmla="*/ 182 h 196"/>
                  <a:gd name="T42" fmla="*/ 78 w 148"/>
                  <a:gd name="T43" fmla="*/ 181 h 196"/>
                  <a:gd name="T44" fmla="*/ 80 w 148"/>
                  <a:gd name="T45" fmla="*/ 177 h 196"/>
                  <a:gd name="T46" fmla="*/ 81 w 148"/>
                  <a:gd name="T47" fmla="*/ 172 h 196"/>
                  <a:gd name="T48" fmla="*/ 80 w 148"/>
                  <a:gd name="T49" fmla="*/ 164 h 196"/>
                  <a:gd name="T50" fmla="*/ 78 w 148"/>
                  <a:gd name="T51" fmla="*/ 153 h 196"/>
                  <a:gd name="T52" fmla="*/ 76 w 148"/>
                  <a:gd name="T53" fmla="*/ 139 h 196"/>
                  <a:gd name="T54" fmla="*/ 79 w 148"/>
                  <a:gd name="T55" fmla="*/ 125 h 196"/>
                  <a:gd name="T56" fmla="*/ 87 w 148"/>
                  <a:gd name="T57" fmla="*/ 115 h 196"/>
                  <a:gd name="T58" fmla="*/ 97 w 148"/>
                  <a:gd name="T59" fmla="*/ 111 h 196"/>
                  <a:gd name="T60" fmla="*/ 108 w 148"/>
                  <a:gd name="T61" fmla="*/ 113 h 196"/>
                  <a:gd name="T62" fmla="*/ 117 w 148"/>
                  <a:gd name="T63" fmla="*/ 121 h 196"/>
                  <a:gd name="T64" fmla="*/ 119 w 148"/>
                  <a:gd name="T65" fmla="*/ 133 h 196"/>
                  <a:gd name="T66" fmla="*/ 119 w 148"/>
                  <a:gd name="T67" fmla="*/ 140 h 196"/>
                  <a:gd name="T68" fmla="*/ 124 w 148"/>
                  <a:gd name="T69" fmla="*/ 144 h 196"/>
                  <a:gd name="T70" fmla="*/ 129 w 148"/>
                  <a:gd name="T71" fmla="*/ 145 h 196"/>
                  <a:gd name="T72" fmla="*/ 135 w 148"/>
                  <a:gd name="T73" fmla="*/ 140 h 196"/>
                  <a:gd name="T74" fmla="*/ 142 w 148"/>
                  <a:gd name="T75" fmla="*/ 127 h 196"/>
                  <a:gd name="T76" fmla="*/ 147 w 148"/>
                  <a:gd name="T77" fmla="*/ 108 h 196"/>
                  <a:gd name="T78" fmla="*/ 148 w 148"/>
                  <a:gd name="T79" fmla="*/ 87 h 196"/>
                  <a:gd name="T80" fmla="*/ 143 w 148"/>
                  <a:gd name="T81" fmla="*/ 69 h 196"/>
                  <a:gd name="T82" fmla="*/ 136 w 148"/>
                  <a:gd name="T83" fmla="*/ 63 h 196"/>
                  <a:gd name="T84" fmla="*/ 126 w 148"/>
                  <a:gd name="T85" fmla="*/ 57 h 196"/>
                  <a:gd name="T86" fmla="*/ 115 w 148"/>
                  <a:gd name="T87" fmla="*/ 52 h 196"/>
                  <a:gd name="T88" fmla="*/ 102 w 148"/>
                  <a:gd name="T89" fmla="*/ 46 h 196"/>
                  <a:gd name="T90" fmla="*/ 88 w 148"/>
                  <a:gd name="T91" fmla="*/ 40 h 196"/>
                  <a:gd name="T92" fmla="*/ 75 w 148"/>
                  <a:gd name="T93" fmla="*/ 37 h 196"/>
                  <a:gd name="T94" fmla="*/ 65 w 148"/>
                  <a:gd name="T95" fmla="*/ 32 h 196"/>
                  <a:gd name="T96" fmla="*/ 57 w 148"/>
                  <a:gd name="T97" fmla="*/ 28 h 196"/>
                  <a:gd name="T98" fmla="*/ 50 w 148"/>
                  <a:gd name="T99" fmla="*/ 23 h 196"/>
                  <a:gd name="T100" fmla="*/ 44 w 148"/>
                  <a:gd name="T101" fmla="*/ 19 h 196"/>
                  <a:gd name="T102" fmla="*/ 41 w 148"/>
                  <a:gd name="T103" fmla="*/ 14 h 196"/>
                  <a:gd name="T104" fmla="*/ 41 w 148"/>
                  <a:gd name="T105" fmla="*/ 10 h 196"/>
                  <a:gd name="T106" fmla="*/ 43 w 148"/>
                  <a:gd name="T107" fmla="*/ 5 h 196"/>
                  <a:gd name="T108" fmla="*/ 43 w 148"/>
                  <a:gd name="T109" fmla="*/ 1 h 196"/>
                  <a:gd name="T110" fmla="*/ 41 w 148"/>
                  <a:gd name="T111" fmla="*/ 0 h 196"/>
                  <a:gd name="T112" fmla="*/ 32 w 148"/>
                  <a:gd name="T113" fmla="*/ 3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96"/>
                  <a:gd name="T173" fmla="*/ 148 w 14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96">
                    <a:moveTo>
                      <a:pt x="32" y="3"/>
                    </a:moveTo>
                    <a:lnTo>
                      <a:pt x="20" y="12"/>
                    </a:lnTo>
                    <a:lnTo>
                      <a:pt x="12" y="25"/>
                    </a:lnTo>
                    <a:lnTo>
                      <a:pt x="6" y="40"/>
                    </a:lnTo>
                    <a:lnTo>
                      <a:pt x="2" y="58"/>
                    </a:lnTo>
                    <a:lnTo>
                      <a:pt x="0" y="76"/>
                    </a:lnTo>
                    <a:lnTo>
                      <a:pt x="1" y="93"/>
                    </a:lnTo>
                    <a:lnTo>
                      <a:pt x="4" y="110"/>
                    </a:lnTo>
                    <a:lnTo>
                      <a:pt x="10" y="124"/>
                    </a:lnTo>
                    <a:lnTo>
                      <a:pt x="21" y="145"/>
                    </a:lnTo>
                    <a:lnTo>
                      <a:pt x="28" y="162"/>
                    </a:lnTo>
                    <a:lnTo>
                      <a:pt x="32" y="172"/>
                    </a:lnTo>
                    <a:lnTo>
                      <a:pt x="33" y="181"/>
                    </a:lnTo>
                    <a:lnTo>
                      <a:pt x="33" y="187"/>
                    </a:lnTo>
                    <a:lnTo>
                      <a:pt x="34" y="194"/>
                    </a:lnTo>
                    <a:lnTo>
                      <a:pt x="37" y="196"/>
                    </a:lnTo>
                    <a:lnTo>
                      <a:pt x="47" y="194"/>
                    </a:lnTo>
                    <a:lnTo>
                      <a:pt x="55" y="190"/>
                    </a:lnTo>
                    <a:lnTo>
                      <a:pt x="62" y="187"/>
                    </a:lnTo>
                    <a:lnTo>
                      <a:pt x="69" y="185"/>
                    </a:lnTo>
                    <a:lnTo>
                      <a:pt x="74" y="182"/>
                    </a:lnTo>
                    <a:lnTo>
                      <a:pt x="78" y="181"/>
                    </a:lnTo>
                    <a:lnTo>
                      <a:pt x="80" y="177"/>
                    </a:lnTo>
                    <a:lnTo>
                      <a:pt x="81" y="172"/>
                    </a:lnTo>
                    <a:lnTo>
                      <a:pt x="80" y="164"/>
                    </a:lnTo>
                    <a:lnTo>
                      <a:pt x="78" y="153"/>
                    </a:lnTo>
                    <a:lnTo>
                      <a:pt x="76" y="139"/>
                    </a:lnTo>
                    <a:lnTo>
                      <a:pt x="79" y="125"/>
                    </a:lnTo>
                    <a:lnTo>
                      <a:pt x="87" y="115"/>
                    </a:lnTo>
                    <a:lnTo>
                      <a:pt x="97" y="111"/>
                    </a:lnTo>
                    <a:lnTo>
                      <a:pt x="108" y="113"/>
                    </a:lnTo>
                    <a:lnTo>
                      <a:pt x="117" y="121"/>
                    </a:lnTo>
                    <a:lnTo>
                      <a:pt x="119" y="133"/>
                    </a:lnTo>
                    <a:lnTo>
                      <a:pt x="119" y="140"/>
                    </a:lnTo>
                    <a:lnTo>
                      <a:pt x="124" y="144"/>
                    </a:lnTo>
                    <a:lnTo>
                      <a:pt x="129" y="145"/>
                    </a:lnTo>
                    <a:lnTo>
                      <a:pt x="135" y="140"/>
                    </a:lnTo>
                    <a:lnTo>
                      <a:pt x="142" y="127"/>
                    </a:lnTo>
                    <a:lnTo>
                      <a:pt x="147" y="108"/>
                    </a:lnTo>
                    <a:lnTo>
                      <a:pt x="148" y="87"/>
                    </a:lnTo>
                    <a:lnTo>
                      <a:pt x="143" y="69"/>
                    </a:lnTo>
                    <a:lnTo>
                      <a:pt x="136" y="63"/>
                    </a:lnTo>
                    <a:lnTo>
                      <a:pt x="126" y="57"/>
                    </a:lnTo>
                    <a:lnTo>
                      <a:pt x="115" y="52"/>
                    </a:lnTo>
                    <a:lnTo>
                      <a:pt x="102" y="46"/>
                    </a:lnTo>
                    <a:lnTo>
                      <a:pt x="88" y="40"/>
                    </a:lnTo>
                    <a:lnTo>
                      <a:pt x="75" y="37"/>
                    </a:lnTo>
                    <a:lnTo>
                      <a:pt x="65" y="32"/>
                    </a:lnTo>
                    <a:lnTo>
                      <a:pt x="57" y="28"/>
                    </a:lnTo>
                    <a:lnTo>
                      <a:pt x="50" y="23"/>
                    </a:lnTo>
                    <a:lnTo>
                      <a:pt x="44" y="19"/>
                    </a:lnTo>
                    <a:lnTo>
                      <a:pt x="41" y="14"/>
                    </a:lnTo>
                    <a:lnTo>
                      <a:pt x="41" y="10"/>
                    </a:lnTo>
                    <a:lnTo>
                      <a:pt x="43" y="5"/>
                    </a:lnTo>
                    <a:lnTo>
                      <a:pt x="43" y="1"/>
                    </a:lnTo>
                    <a:lnTo>
                      <a:pt x="41" y="0"/>
                    </a:lnTo>
                    <a:lnTo>
                      <a:pt x="32" y="3"/>
                    </a:lnTo>
                    <a:close/>
                  </a:path>
                </a:pathLst>
              </a:custGeom>
              <a:solidFill>
                <a:srgbClr val="47515B"/>
              </a:solidFill>
              <a:ln w="9525">
                <a:noFill/>
                <a:round/>
                <a:headEnd/>
                <a:tailEnd/>
              </a:ln>
            </p:spPr>
            <p:txBody>
              <a:bodyPr/>
              <a:lstStyle/>
              <a:p>
                <a:endParaRPr lang="fr-FR" dirty="0"/>
              </a:p>
            </p:txBody>
          </p:sp>
          <p:sp>
            <p:nvSpPr>
              <p:cNvPr id="428" name="Freeform 17"/>
              <p:cNvSpPr>
                <a:spLocks/>
              </p:cNvSpPr>
              <p:nvPr/>
            </p:nvSpPr>
            <p:spPr bwMode="auto">
              <a:xfrm>
                <a:off x="3132" y="1962"/>
                <a:ext cx="583" cy="1910"/>
              </a:xfrm>
              <a:custGeom>
                <a:avLst/>
                <a:gdLst>
                  <a:gd name="T0" fmla="*/ 157 w 284"/>
                  <a:gd name="T1" fmla="*/ 1 h 1238"/>
                  <a:gd name="T2" fmla="*/ 198 w 284"/>
                  <a:gd name="T3" fmla="*/ 4 h 1238"/>
                  <a:gd name="T4" fmla="*/ 238 w 284"/>
                  <a:gd name="T5" fmla="*/ 23 h 1238"/>
                  <a:gd name="T6" fmla="*/ 267 w 284"/>
                  <a:gd name="T7" fmla="*/ 59 h 1238"/>
                  <a:gd name="T8" fmla="*/ 284 w 284"/>
                  <a:gd name="T9" fmla="*/ 137 h 1238"/>
                  <a:gd name="T10" fmla="*/ 272 w 284"/>
                  <a:gd name="T11" fmla="*/ 255 h 1238"/>
                  <a:gd name="T12" fmla="*/ 259 w 284"/>
                  <a:gd name="T13" fmla="*/ 313 h 1238"/>
                  <a:gd name="T14" fmla="*/ 240 w 284"/>
                  <a:gd name="T15" fmla="*/ 371 h 1238"/>
                  <a:gd name="T16" fmla="*/ 216 w 284"/>
                  <a:gd name="T17" fmla="*/ 437 h 1238"/>
                  <a:gd name="T18" fmla="*/ 197 w 284"/>
                  <a:gd name="T19" fmla="*/ 492 h 1238"/>
                  <a:gd name="T20" fmla="*/ 180 w 284"/>
                  <a:gd name="T21" fmla="*/ 545 h 1238"/>
                  <a:gd name="T22" fmla="*/ 160 w 284"/>
                  <a:gd name="T23" fmla="*/ 641 h 1238"/>
                  <a:gd name="T24" fmla="*/ 157 w 284"/>
                  <a:gd name="T25" fmla="*/ 698 h 1238"/>
                  <a:gd name="T26" fmla="*/ 166 w 284"/>
                  <a:gd name="T27" fmla="*/ 789 h 1238"/>
                  <a:gd name="T28" fmla="*/ 164 w 284"/>
                  <a:gd name="T29" fmla="*/ 841 h 1238"/>
                  <a:gd name="T30" fmla="*/ 152 w 284"/>
                  <a:gd name="T31" fmla="*/ 891 h 1238"/>
                  <a:gd name="T32" fmla="*/ 133 w 284"/>
                  <a:gd name="T33" fmla="*/ 954 h 1238"/>
                  <a:gd name="T34" fmla="*/ 111 w 284"/>
                  <a:gd name="T35" fmla="*/ 1016 h 1238"/>
                  <a:gd name="T36" fmla="*/ 87 w 284"/>
                  <a:gd name="T37" fmla="*/ 1068 h 1238"/>
                  <a:gd name="T38" fmla="*/ 72 w 284"/>
                  <a:gd name="T39" fmla="*/ 1114 h 1238"/>
                  <a:gd name="T40" fmla="*/ 61 w 284"/>
                  <a:gd name="T41" fmla="*/ 1152 h 1238"/>
                  <a:gd name="T42" fmla="*/ 55 w 284"/>
                  <a:gd name="T43" fmla="*/ 1183 h 1238"/>
                  <a:gd name="T44" fmla="*/ 46 w 284"/>
                  <a:gd name="T45" fmla="*/ 1212 h 1238"/>
                  <a:gd name="T46" fmla="*/ 31 w 284"/>
                  <a:gd name="T47" fmla="*/ 1236 h 1238"/>
                  <a:gd name="T48" fmla="*/ 18 w 284"/>
                  <a:gd name="T49" fmla="*/ 1232 h 1238"/>
                  <a:gd name="T50" fmla="*/ 8 w 284"/>
                  <a:gd name="T51" fmla="*/ 1212 h 1238"/>
                  <a:gd name="T52" fmla="*/ 0 w 284"/>
                  <a:gd name="T53" fmla="*/ 1183 h 1238"/>
                  <a:gd name="T54" fmla="*/ 4 w 284"/>
                  <a:gd name="T55" fmla="*/ 1140 h 1238"/>
                  <a:gd name="T56" fmla="*/ 14 w 284"/>
                  <a:gd name="T57" fmla="*/ 1089 h 1238"/>
                  <a:gd name="T58" fmla="*/ 27 w 284"/>
                  <a:gd name="T59" fmla="*/ 982 h 1238"/>
                  <a:gd name="T60" fmla="*/ 24 w 284"/>
                  <a:gd name="T61" fmla="*/ 919 h 1238"/>
                  <a:gd name="T62" fmla="*/ 19 w 284"/>
                  <a:gd name="T63" fmla="*/ 858 h 1238"/>
                  <a:gd name="T64" fmla="*/ 29 w 284"/>
                  <a:gd name="T65" fmla="*/ 794 h 1238"/>
                  <a:gd name="T66" fmla="*/ 45 w 284"/>
                  <a:gd name="T67" fmla="*/ 698 h 1238"/>
                  <a:gd name="T68" fmla="*/ 46 w 284"/>
                  <a:gd name="T69" fmla="*/ 637 h 1238"/>
                  <a:gd name="T70" fmla="*/ 43 w 284"/>
                  <a:gd name="T71" fmla="*/ 565 h 1238"/>
                  <a:gd name="T72" fmla="*/ 51 w 284"/>
                  <a:gd name="T73" fmla="*/ 527 h 1238"/>
                  <a:gd name="T74" fmla="*/ 57 w 284"/>
                  <a:gd name="T75" fmla="*/ 496 h 1238"/>
                  <a:gd name="T76" fmla="*/ 55 w 284"/>
                  <a:gd name="T77" fmla="*/ 430 h 1238"/>
                  <a:gd name="T78" fmla="*/ 43 w 284"/>
                  <a:gd name="T79" fmla="*/ 221 h 1238"/>
                  <a:gd name="T80" fmla="*/ 55 w 284"/>
                  <a:gd name="T81" fmla="*/ 119 h 1238"/>
                  <a:gd name="T82" fmla="*/ 78 w 284"/>
                  <a:gd name="T83" fmla="*/ 67 h 1238"/>
                  <a:gd name="T84" fmla="*/ 103 w 284"/>
                  <a:gd name="T85" fmla="*/ 31 h 1238"/>
                  <a:gd name="T86" fmla="*/ 128 w 284"/>
                  <a:gd name="T87" fmla="*/ 10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1238"/>
                  <a:gd name="T134" fmla="*/ 284 w 284"/>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1238">
                    <a:moveTo>
                      <a:pt x="138" y="5"/>
                    </a:moveTo>
                    <a:lnTo>
                      <a:pt x="157" y="1"/>
                    </a:lnTo>
                    <a:lnTo>
                      <a:pt x="178" y="0"/>
                    </a:lnTo>
                    <a:lnTo>
                      <a:pt x="198" y="4"/>
                    </a:lnTo>
                    <a:lnTo>
                      <a:pt x="218" y="12"/>
                    </a:lnTo>
                    <a:lnTo>
                      <a:pt x="238" y="23"/>
                    </a:lnTo>
                    <a:lnTo>
                      <a:pt x="254" y="39"/>
                    </a:lnTo>
                    <a:lnTo>
                      <a:pt x="267" y="59"/>
                    </a:lnTo>
                    <a:lnTo>
                      <a:pt x="277" y="83"/>
                    </a:lnTo>
                    <a:lnTo>
                      <a:pt x="284" y="137"/>
                    </a:lnTo>
                    <a:lnTo>
                      <a:pt x="281" y="197"/>
                    </a:lnTo>
                    <a:lnTo>
                      <a:pt x="272" y="255"/>
                    </a:lnTo>
                    <a:lnTo>
                      <a:pt x="264" y="295"/>
                    </a:lnTo>
                    <a:lnTo>
                      <a:pt x="259" y="313"/>
                    </a:lnTo>
                    <a:lnTo>
                      <a:pt x="250" y="340"/>
                    </a:lnTo>
                    <a:lnTo>
                      <a:pt x="240" y="371"/>
                    </a:lnTo>
                    <a:lnTo>
                      <a:pt x="229" y="404"/>
                    </a:lnTo>
                    <a:lnTo>
                      <a:pt x="216" y="437"/>
                    </a:lnTo>
                    <a:lnTo>
                      <a:pt x="206" y="467"/>
                    </a:lnTo>
                    <a:lnTo>
                      <a:pt x="197" y="492"/>
                    </a:lnTo>
                    <a:lnTo>
                      <a:pt x="190" y="509"/>
                    </a:lnTo>
                    <a:lnTo>
                      <a:pt x="180" y="545"/>
                    </a:lnTo>
                    <a:lnTo>
                      <a:pt x="169" y="593"/>
                    </a:lnTo>
                    <a:lnTo>
                      <a:pt x="160" y="641"/>
                    </a:lnTo>
                    <a:lnTo>
                      <a:pt x="155" y="670"/>
                    </a:lnTo>
                    <a:lnTo>
                      <a:pt x="157" y="698"/>
                    </a:lnTo>
                    <a:lnTo>
                      <a:pt x="162" y="742"/>
                    </a:lnTo>
                    <a:lnTo>
                      <a:pt x="166" y="789"/>
                    </a:lnTo>
                    <a:lnTo>
                      <a:pt x="166" y="825"/>
                    </a:lnTo>
                    <a:lnTo>
                      <a:pt x="164" y="841"/>
                    </a:lnTo>
                    <a:lnTo>
                      <a:pt x="158" y="864"/>
                    </a:lnTo>
                    <a:lnTo>
                      <a:pt x="152" y="891"/>
                    </a:lnTo>
                    <a:lnTo>
                      <a:pt x="143" y="922"/>
                    </a:lnTo>
                    <a:lnTo>
                      <a:pt x="133" y="954"/>
                    </a:lnTo>
                    <a:lnTo>
                      <a:pt x="123" y="986"/>
                    </a:lnTo>
                    <a:lnTo>
                      <a:pt x="111" y="1016"/>
                    </a:lnTo>
                    <a:lnTo>
                      <a:pt x="98" y="1043"/>
                    </a:lnTo>
                    <a:lnTo>
                      <a:pt x="87" y="1068"/>
                    </a:lnTo>
                    <a:lnTo>
                      <a:pt x="78" y="1092"/>
                    </a:lnTo>
                    <a:lnTo>
                      <a:pt x="72" y="1114"/>
                    </a:lnTo>
                    <a:lnTo>
                      <a:pt x="66" y="1134"/>
                    </a:lnTo>
                    <a:lnTo>
                      <a:pt x="61" y="1152"/>
                    </a:lnTo>
                    <a:lnTo>
                      <a:pt x="59" y="1169"/>
                    </a:lnTo>
                    <a:lnTo>
                      <a:pt x="55" y="1183"/>
                    </a:lnTo>
                    <a:lnTo>
                      <a:pt x="52" y="1194"/>
                    </a:lnTo>
                    <a:lnTo>
                      <a:pt x="46" y="1212"/>
                    </a:lnTo>
                    <a:lnTo>
                      <a:pt x="38" y="1227"/>
                    </a:lnTo>
                    <a:lnTo>
                      <a:pt x="31" y="1236"/>
                    </a:lnTo>
                    <a:lnTo>
                      <a:pt x="24" y="1238"/>
                    </a:lnTo>
                    <a:lnTo>
                      <a:pt x="18" y="1232"/>
                    </a:lnTo>
                    <a:lnTo>
                      <a:pt x="13" y="1223"/>
                    </a:lnTo>
                    <a:lnTo>
                      <a:pt x="8" y="1212"/>
                    </a:lnTo>
                    <a:lnTo>
                      <a:pt x="3" y="1199"/>
                    </a:lnTo>
                    <a:lnTo>
                      <a:pt x="0" y="1183"/>
                    </a:lnTo>
                    <a:lnTo>
                      <a:pt x="1" y="1162"/>
                    </a:lnTo>
                    <a:lnTo>
                      <a:pt x="4" y="1140"/>
                    </a:lnTo>
                    <a:lnTo>
                      <a:pt x="8" y="1121"/>
                    </a:lnTo>
                    <a:lnTo>
                      <a:pt x="14" y="1089"/>
                    </a:lnTo>
                    <a:lnTo>
                      <a:pt x="22" y="1037"/>
                    </a:lnTo>
                    <a:lnTo>
                      <a:pt x="27" y="982"/>
                    </a:lnTo>
                    <a:lnTo>
                      <a:pt x="28" y="945"/>
                    </a:lnTo>
                    <a:lnTo>
                      <a:pt x="24" y="919"/>
                    </a:lnTo>
                    <a:lnTo>
                      <a:pt x="22" y="889"/>
                    </a:lnTo>
                    <a:lnTo>
                      <a:pt x="19" y="858"/>
                    </a:lnTo>
                    <a:lnTo>
                      <a:pt x="22" y="831"/>
                    </a:lnTo>
                    <a:lnTo>
                      <a:pt x="29" y="794"/>
                    </a:lnTo>
                    <a:lnTo>
                      <a:pt x="37" y="744"/>
                    </a:lnTo>
                    <a:lnTo>
                      <a:pt x="45" y="698"/>
                    </a:lnTo>
                    <a:lnTo>
                      <a:pt x="50" y="671"/>
                    </a:lnTo>
                    <a:lnTo>
                      <a:pt x="46" y="637"/>
                    </a:lnTo>
                    <a:lnTo>
                      <a:pt x="45" y="598"/>
                    </a:lnTo>
                    <a:lnTo>
                      <a:pt x="43" y="565"/>
                    </a:lnTo>
                    <a:lnTo>
                      <a:pt x="46" y="542"/>
                    </a:lnTo>
                    <a:lnTo>
                      <a:pt x="51" y="527"/>
                    </a:lnTo>
                    <a:lnTo>
                      <a:pt x="55" y="511"/>
                    </a:lnTo>
                    <a:lnTo>
                      <a:pt x="57" y="496"/>
                    </a:lnTo>
                    <a:lnTo>
                      <a:pt x="59" y="482"/>
                    </a:lnTo>
                    <a:lnTo>
                      <a:pt x="55" y="430"/>
                    </a:lnTo>
                    <a:lnTo>
                      <a:pt x="49" y="327"/>
                    </a:lnTo>
                    <a:lnTo>
                      <a:pt x="43" y="221"/>
                    </a:lnTo>
                    <a:lnTo>
                      <a:pt x="46" y="154"/>
                    </a:lnTo>
                    <a:lnTo>
                      <a:pt x="55" y="119"/>
                    </a:lnTo>
                    <a:lnTo>
                      <a:pt x="66" y="91"/>
                    </a:lnTo>
                    <a:lnTo>
                      <a:pt x="78" y="67"/>
                    </a:lnTo>
                    <a:lnTo>
                      <a:pt x="91" y="46"/>
                    </a:lnTo>
                    <a:lnTo>
                      <a:pt x="103" y="31"/>
                    </a:lnTo>
                    <a:lnTo>
                      <a:pt x="116" y="18"/>
                    </a:lnTo>
                    <a:lnTo>
                      <a:pt x="128" y="10"/>
                    </a:lnTo>
                    <a:lnTo>
                      <a:pt x="138" y="5"/>
                    </a:lnTo>
                    <a:close/>
                  </a:path>
                </a:pathLst>
              </a:custGeom>
              <a:solidFill>
                <a:srgbClr val="CC998C"/>
              </a:solidFill>
              <a:ln w="9525">
                <a:noFill/>
                <a:round/>
                <a:headEnd/>
                <a:tailEnd/>
              </a:ln>
            </p:spPr>
            <p:txBody>
              <a:bodyPr/>
              <a:lstStyle/>
              <a:p>
                <a:endParaRPr lang="fr-FR" dirty="0"/>
              </a:p>
            </p:txBody>
          </p:sp>
          <p:sp>
            <p:nvSpPr>
              <p:cNvPr id="429" name="Freeform 18"/>
              <p:cNvSpPr>
                <a:spLocks/>
              </p:cNvSpPr>
              <p:nvPr/>
            </p:nvSpPr>
            <p:spPr bwMode="auto">
              <a:xfrm>
                <a:off x="3485" y="2076"/>
                <a:ext cx="66" cy="49"/>
              </a:xfrm>
              <a:custGeom>
                <a:avLst/>
                <a:gdLst>
                  <a:gd name="T0" fmla="*/ 0 w 32"/>
                  <a:gd name="T1" fmla="*/ 21 h 32"/>
                  <a:gd name="T2" fmla="*/ 0 w 32"/>
                  <a:gd name="T3" fmla="*/ 14 h 32"/>
                  <a:gd name="T4" fmla="*/ 2 w 32"/>
                  <a:gd name="T5" fmla="*/ 9 h 32"/>
                  <a:gd name="T6" fmla="*/ 6 w 32"/>
                  <a:gd name="T7" fmla="*/ 4 h 32"/>
                  <a:gd name="T8" fmla="*/ 12 w 32"/>
                  <a:gd name="T9" fmla="*/ 2 h 32"/>
                  <a:gd name="T10" fmla="*/ 18 w 32"/>
                  <a:gd name="T11" fmla="*/ 0 h 32"/>
                  <a:gd name="T12" fmla="*/ 23 w 32"/>
                  <a:gd name="T13" fmla="*/ 3 h 32"/>
                  <a:gd name="T14" fmla="*/ 29 w 32"/>
                  <a:gd name="T15" fmla="*/ 7 h 32"/>
                  <a:gd name="T16" fmla="*/ 31 w 32"/>
                  <a:gd name="T17" fmla="*/ 12 h 32"/>
                  <a:gd name="T18" fmla="*/ 32 w 32"/>
                  <a:gd name="T19" fmla="*/ 18 h 32"/>
                  <a:gd name="T20" fmla="*/ 31 w 32"/>
                  <a:gd name="T21" fmla="*/ 25 h 32"/>
                  <a:gd name="T22" fmla="*/ 27 w 32"/>
                  <a:gd name="T23" fmla="*/ 30 h 32"/>
                  <a:gd name="T24" fmla="*/ 21 w 32"/>
                  <a:gd name="T25" fmla="*/ 32 h 32"/>
                  <a:gd name="T26" fmla="*/ 15 w 32"/>
                  <a:gd name="T27" fmla="*/ 32 h 32"/>
                  <a:gd name="T28" fmla="*/ 8 w 32"/>
                  <a:gd name="T29" fmla="*/ 31 h 32"/>
                  <a:gd name="T30" fmla="*/ 3 w 32"/>
                  <a:gd name="T31" fmla="*/ 27 h 32"/>
                  <a:gd name="T32" fmla="*/ 0 w 32"/>
                  <a:gd name="T33" fmla="*/ 2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1"/>
                    </a:moveTo>
                    <a:lnTo>
                      <a:pt x="0" y="14"/>
                    </a:lnTo>
                    <a:lnTo>
                      <a:pt x="2" y="9"/>
                    </a:lnTo>
                    <a:lnTo>
                      <a:pt x="6" y="4"/>
                    </a:lnTo>
                    <a:lnTo>
                      <a:pt x="12" y="2"/>
                    </a:lnTo>
                    <a:lnTo>
                      <a:pt x="18" y="0"/>
                    </a:lnTo>
                    <a:lnTo>
                      <a:pt x="23" y="3"/>
                    </a:lnTo>
                    <a:lnTo>
                      <a:pt x="29" y="7"/>
                    </a:lnTo>
                    <a:lnTo>
                      <a:pt x="31" y="12"/>
                    </a:lnTo>
                    <a:lnTo>
                      <a:pt x="32" y="18"/>
                    </a:lnTo>
                    <a:lnTo>
                      <a:pt x="31" y="25"/>
                    </a:lnTo>
                    <a:lnTo>
                      <a:pt x="27" y="30"/>
                    </a:lnTo>
                    <a:lnTo>
                      <a:pt x="21" y="32"/>
                    </a:lnTo>
                    <a:lnTo>
                      <a:pt x="15" y="32"/>
                    </a:lnTo>
                    <a:lnTo>
                      <a:pt x="8" y="31"/>
                    </a:lnTo>
                    <a:lnTo>
                      <a:pt x="3" y="27"/>
                    </a:lnTo>
                    <a:lnTo>
                      <a:pt x="0" y="21"/>
                    </a:lnTo>
                    <a:close/>
                  </a:path>
                </a:pathLst>
              </a:custGeom>
              <a:solidFill>
                <a:srgbClr val="CC998C"/>
              </a:solidFill>
              <a:ln w="9525">
                <a:noFill/>
                <a:round/>
                <a:headEnd/>
                <a:tailEnd/>
              </a:ln>
            </p:spPr>
            <p:txBody>
              <a:bodyPr/>
              <a:lstStyle/>
              <a:p>
                <a:endParaRPr lang="fr-FR" dirty="0"/>
              </a:p>
            </p:txBody>
          </p:sp>
          <p:sp>
            <p:nvSpPr>
              <p:cNvPr id="430" name="Freeform 19"/>
              <p:cNvSpPr>
                <a:spLocks/>
              </p:cNvSpPr>
              <p:nvPr/>
            </p:nvSpPr>
            <p:spPr bwMode="auto">
              <a:xfrm>
                <a:off x="3153" y="3746"/>
                <a:ext cx="66" cy="49"/>
              </a:xfrm>
              <a:custGeom>
                <a:avLst/>
                <a:gdLst>
                  <a:gd name="T0" fmla="*/ 0 w 32"/>
                  <a:gd name="T1" fmla="*/ 20 h 32"/>
                  <a:gd name="T2" fmla="*/ 0 w 32"/>
                  <a:gd name="T3" fmla="*/ 14 h 32"/>
                  <a:gd name="T4" fmla="*/ 1 w 32"/>
                  <a:gd name="T5" fmla="*/ 7 h 32"/>
                  <a:gd name="T6" fmla="*/ 5 w 32"/>
                  <a:gd name="T7" fmla="*/ 2 h 32"/>
                  <a:gd name="T8" fmla="*/ 12 w 32"/>
                  <a:gd name="T9" fmla="*/ 0 h 32"/>
                  <a:gd name="T10" fmla="*/ 18 w 32"/>
                  <a:gd name="T11" fmla="*/ 0 h 32"/>
                  <a:gd name="T12" fmla="*/ 23 w 32"/>
                  <a:gd name="T13" fmla="*/ 1 h 32"/>
                  <a:gd name="T14" fmla="*/ 28 w 32"/>
                  <a:gd name="T15" fmla="*/ 5 h 32"/>
                  <a:gd name="T16" fmla="*/ 31 w 32"/>
                  <a:gd name="T17" fmla="*/ 11 h 32"/>
                  <a:gd name="T18" fmla="*/ 32 w 32"/>
                  <a:gd name="T19" fmla="*/ 18 h 32"/>
                  <a:gd name="T20" fmla="*/ 30 w 32"/>
                  <a:gd name="T21" fmla="*/ 23 h 32"/>
                  <a:gd name="T22" fmla="*/ 26 w 32"/>
                  <a:gd name="T23" fmla="*/ 28 h 32"/>
                  <a:gd name="T24" fmla="*/ 21 w 32"/>
                  <a:gd name="T25" fmla="*/ 30 h 32"/>
                  <a:gd name="T26" fmla="*/ 14 w 32"/>
                  <a:gd name="T27" fmla="*/ 32 h 32"/>
                  <a:gd name="T28" fmla="*/ 8 w 32"/>
                  <a:gd name="T29" fmla="*/ 29 h 32"/>
                  <a:gd name="T30" fmla="*/ 3 w 32"/>
                  <a:gd name="T31" fmla="*/ 25 h 32"/>
                  <a:gd name="T32" fmla="*/ 0 w 32"/>
                  <a:gd name="T33" fmla="*/ 2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0"/>
                    </a:moveTo>
                    <a:lnTo>
                      <a:pt x="0" y="14"/>
                    </a:lnTo>
                    <a:lnTo>
                      <a:pt x="1" y="7"/>
                    </a:lnTo>
                    <a:lnTo>
                      <a:pt x="5" y="2"/>
                    </a:lnTo>
                    <a:lnTo>
                      <a:pt x="12" y="0"/>
                    </a:lnTo>
                    <a:lnTo>
                      <a:pt x="18" y="0"/>
                    </a:lnTo>
                    <a:lnTo>
                      <a:pt x="23" y="1"/>
                    </a:lnTo>
                    <a:lnTo>
                      <a:pt x="28" y="5"/>
                    </a:lnTo>
                    <a:lnTo>
                      <a:pt x="31" y="11"/>
                    </a:lnTo>
                    <a:lnTo>
                      <a:pt x="32" y="18"/>
                    </a:lnTo>
                    <a:lnTo>
                      <a:pt x="30" y="23"/>
                    </a:lnTo>
                    <a:lnTo>
                      <a:pt x="26" y="28"/>
                    </a:lnTo>
                    <a:lnTo>
                      <a:pt x="21" y="30"/>
                    </a:lnTo>
                    <a:lnTo>
                      <a:pt x="14" y="32"/>
                    </a:lnTo>
                    <a:lnTo>
                      <a:pt x="8" y="29"/>
                    </a:lnTo>
                    <a:lnTo>
                      <a:pt x="3" y="25"/>
                    </a:lnTo>
                    <a:lnTo>
                      <a:pt x="0" y="20"/>
                    </a:lnTo>
                    <a:close/>
                  </a:path>
                </a:pathLst>
              </a:custGeom>
              <a:solidFill>
                <a:srgbClr val="CC998C"/>
              </a:solidFill>
              <a:ln w="9525">
                <a:noFill/>
                <a:round/>
                <a:headEnd/>
                <a:tailEnd/>
              </a:ln>
            </p:spPr>
            <p:txBody>
              <a:bodyPr/>
              <a:lstStyle/>
              <a:p>
                <a:endParaRPr lang="fr-FR" dirty="0"/>
              </a:p>
            </p:txBody>
          </p:sp>
          <p:sp>
            <p:nvSpPr>
              <p:cNvPr id="431" name="Freeform 20"/>
              <p:cNvSpPr>
                <a:spLocks/>
              </p:cNvSpPr>
              <p:nvPr/>
            </p:nvSpPr>
            <p:spPr bwMode="auto">
              <a:xfrm>
                <a:off x="3075" y="3692"/>
                <a:ext cx="410" cy="310"/>
              </a:xfrm>
              <a:custGeom>
                <a:avLst/>
                <a:gdLst>
                  <a:gd name="T0" fmla="*/ 55 w 200"/>
                  <a:gd name="T1" fmla="*/ 3 h 201"/>
                  <a:gd name="T2" fmla="*/ 34 w 200"/>
                  <a:gd name="T3" fmla="*/ 18 h 201"/>
                  <a:gd name="T4" fmla="*/ 24 w 200"/>
                  <a:gd name="T5" fmla="*/ 37 h 201"/>
                  <a:gd name="T6" fmla="*/ 19 w 200"/>
                  <a:gd name="T7" fmla="*/ 55 h 201"/>
                  <a:gd name="T8" fmla="*/ 8 w 200"/>
                  <a:gd name="T9" fmla="*/ 78 h 201"/>
                  <a:gd name="T10" fmla="*/ 0 w 200"/>
                  <a:gd name="T11" fmla="*/ 111 h 201"/>
                  <a:gd name="T12" fmla="*/ 10 w 200"/>
                  <a:gd name="T13" fmla="*/ 123 h 201"/>
                  <a:gd name="T14" fmla="*/ 22 w 200"/>
                  <a:gd name="T15" fmla="*/ 127 h 201"/>
                  <a:gd name="T16" fmla="*/ 32 w 200"/>
                  <a:gd name="T17" fmla="*/ 132 h 201"/>
                  <a:gd name="T18" fmla="*/ 41 w 200"/>
                  <a:gd name="T19" fmla="*/ 138 h 201"/>
                  <a:gd name="T20" fmla="*/ 52 w 200"/>
                  <a:gd name="T21" fmla="*/ 147 h 201"/>
                  <a:gd name="T22" fmla="*/ 70 w 200"/>
                  <a:gd name="T23" fmla="*/ 165 h 201"/>
                  <a:gd name="T24" fmla="*/ 92 w 200"/>
                  <a:gd name="T25" fmla="*/ 184 h 201"/>
                  <a:gd name="T26" fmla="*/ 114 w 200"/>
                  <a:gd name="T27" fmla="*/ 198 h 201"/>
                  <a:gd name="T28" fmla="*/ 135 w 200"/>
                  <a:gd name="T29" fmla="*/ 201 h 201"/>
                  <a:gd name="T30" fmla="*/ 158 w 200"/>
                  <a:gd name="T31" fmla="*/ 201 h 201"/>
                  <a:gd name="T32" fmla="*/ 180 w 200"/>
                  <a:gd name="T33" fmla="*/ 198 h 201"/>
                  <a:gd name="T34" fmla="*/ 194 w 200"/>
                  <a:gd name="T35" fmla="*/ 193 h 201"/>
                  <a:gd name="T36" fmla="*/ 200 w 200"/>
                  <a:gd name="T37" fmla="*/ 183 h 201"/>
                  <a:gd name="T38" fmla="*/ 193 w 200"/>
                  <a:gd name="T39" fmla="*/ 165 h 201"/>
                  <a:gd name="T40" fmla="*/ 186 w 200"/>
                  <a:gd name="T41" fmla="*/ 154 h 201"/>
                  <a:gd name="T42" fmla="*/ 177 w 200"/>
                  <a:gd name="T43" fmla="*/ 145 h 201"/>
                  <a:gd name="T44" fmla="*/ 166 w 200"/>
                  <a:gd name="T45" fmla="*/ 134 h 201"/>
                  <a:gd name="T46" fmla="*/ 154 w 200"/>
                  <a:gd name="T47" fmla="*/ 125 h 201"/>
                  <a:gd name="T48" fmla="*/ 143 w 200"/>
                  <a:gd name="T49" fmla="*/ 117 h 201"/>
                  <a:gd name="T50" fmla="*/ 128 w 200"/>
                  <a:gd name="T51" fmla="*/ 106 h 201"/>
                  <a:gd name="T52" fmla="*/ 114 w 200"/>
                  <a:gd name="T53" fmla="*/ 94 h 201"/>
                  <a:gd name="T54" fmla="*/ 105 w 200"/>
                  <a:gd name="T55" fmla="*/ 82 h 201"/>
                  <a:gd name="T56" fmla="*/ 100 w 200"/>
                  <a:gd name="T57" fmla="*/ 69 h 201"/>
                  <a:gd name="T58" fmla="*/ 94 w 200"/>
                  <a:gd name="T59" fmla="*/ 48 h 201"/>
                  <a:gd name="T60" fmla="*/ 85 w 200"/>
                  <a:gd name="T61" fmla="*/ 23 h 201"/>
                  <a:gd name="T62" fmla="*/ 73 w 200"/>
                  <a:gd name="T63" fmla="*/ 4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01"/>
                  <a:gd name="T98" fmla="*/ 200 w 200"/>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01">
                    <a:moveTo>
                      <a:pt x="64" y="0"/>
                    </a:moveTo>
                    <a:lnTo>
                      <a:pt x="55" y="3"/>
                    </a:lnTo>
                    <a:lnTo>
                      <a:pt x="45" y="9"/>
                    </a:lnTo>
                    <a:lnTo>
                      <a:pt x="34" y="18"/>
                    </a:lnTo>
                    <a:lnTo>
                      <a:pt x="28" y="27"/>
                    </a:lnTo>
                    <a:lnTo>
                      <a:pt x="24" y="37"/>
                    </a:lnTo>
                    <a:lnTo>
                      <a:pt x="22" y="46"/>
                    </a:lnTo>
                    <a:lnTo>
                      <a:pt x="19" y="55"/>
                    </a:lnTo>
                    <a:lnTo>
                      <a:pt x="14" y="64"/>
                    </a:lnTo>
                    <a:lnTo>
                      <a:pt x="8" y="78"/>
                    </a:lnTo>
                    <a:lnTo>
                      <a:pt x="2" y="96"/>
                    </a:lnTo>
                    <a:lnTo>
                      <a:pt x="0" y="111"/>
                    </a:lnTo>
                    <a:lnTo>
                      <a:pt x="5" y="122"/>
                    </a:lnTo>
                    <a:lnTo>
                      <a:pt x="10" y="123"/>
                    </a:lnTo>
                    <a:lnTo>
                      <a:pt x="16" y="125"/>
                    </a:lnTo>
                    <a:lnTo>
                      <a:pt x="22" y="127"/>
                    </a:lnTo>
                    <a:lnTo>
                      <a:pt x="27" y="129"/>
                    </a:lnTo>
                    <a:lnTo>
                      <a:pt x="32" y="132"/>
                    </a:lnTo>
                    <a:lnTo>
                      <a:pt x="36" y="134"/>
                    </a:lnTo>
                    <a:lnTo>
                      <a:pt x="41" y="138"/>
                    </a:lnTo>
                    <a:lnTo>
                      <a:pt x="46" y="142"/>
                    </a:lnTo>
                    <a:lnTo>
                      <a:pt x="52" y="147"/>
                    </a:lnTo>
                    <a:lnTo>
                      <a:pt x="60" y="156"/>
                    </a:lnTo>
                    <a:lnTo>
                      <a:pt x="70" y="165"/>
                    </a:lnTo>
                    <a:lnTo>
                      <a:pt x="80" y="175"/>
                    </a:lnTo>
                    <a:lnTo>
                      <a:pt x="92" y="184"/>
                    </a:lnTo>
                    <a:lnTo>
                      <a:pt x="103" y="192"/>
                    </a:lnTo>
                    <a:lnTo>
                      <a:pt x="114" y="198"/>
                    </a:lnTo>
                    <a:lnTo>
                      <a:pt x="125" y="201"/>
                    </a:lnTo>
                    <a:lnTo>
                      <a:pt x="135" y="201"/>
                    </a:lnTo>
                    <a:lnTo>
                      <a:pt x="147" y="201"/>
                    </a:lnTo>
                    <a:lnTo>
                      <a:pt x="158" y="201"/>
                    </a:lnTo>
                    <a:lnTo>
                      <a:pt x="170" y="200"/>
                    </a:lnTo>
                    <a:lnTo>
                      <a:pt x="180" y="198"/>
                    </a:lnTo>
                    <a:lnTo>
                      <a:pt x="188" y="196"/>
                    </a:lnTo>
                    <a:lnTo>
                      <a:pt x="194" y="193"/>
                    </a:lnTo>
                    <a:lnTo>
                      <a:pt x="198" y="191"/>
                    </a:lnTo>
                    <a:lnTo>
                      <a:pt x="200" y="183"/>
                    </a:lnTo>
                    <a:lnTo>
                      <a:pt x="198" y="174"/>
                    </a:lnTo>
                    <a:lnTo>
                      <a:pt x="193" y="165"/>
                    </a:lnTo>
                    <a:lnTo>
                      <a:pt x="189" y="157"/>
                    </a:lnTo>
                    <a:lnTo>
                      <a:pt x="186" y="154"/>
                    </a:lnTo>
                    <a:lnTo>
                      <a:pt x="181" y="150"/>
                    </a:lnTo>
                    <a:lnTo>
                      <a:pt x="177" y="145"/>
                    </a:lnTo>
                    <a:lnTo>
                      <a:pt x="171" y="140"/>
                    </a:lnTo>
                    <a:lnTo>
                      <a:pt x="166" y="134"/>
                    </a:lnTo>
                    <a:lnTo>
                      <a:pt x="160" y="129"/>
                    </a:lnTo>
                    <a:lnTo>
                      <a:pt x="154" y="125"/>
                    </a:lnTo>
                    <a:lnTo>
                      <a:pt x="149" y="122"/>
                    </a:lnTo>
                    <a:lnTo>
                      <a:pt x="143" y="117"/>
                    </a:lnTo>
                    <a:lnTo>
                      <a:pt x="135" y="111"/>
                    </a:lnTo>
                    <a:lnTo>
                      <a:pt x="128" y="106"/>
                    </a:lnTo>
                    <a:lnTo>
                      <a:pt x="120" y="100"/>
                    </a:lnTo>
                    <a:lnTo>
                      <a:pt x="114" y="94"/>
                    </a:lnTo>
                    <a:lnTo>
                      <a:pt x="108" y="87"/>
                    </a:lnTo>
                    <a:lnTo>
                      <a:pt x="105" y="82"/>
                    </a:lnTo>
                    <a:lnTo>
                      <a:pt x="102" y="77"/>
                    </a:lnTo>
                    <a:lnTo>
                      <a:pt x="100" y="69"/>
                    </a:lnTo>
                    <a:lnTo>
                      <a:pt x="97" y="60"/>
                    </a:lnTo>
                    <a:lnTo>
                      <a:pt x="94" y="48"/>
                    </a:lnTo>
                    <a:lnTo>
                      <a:pt x="91" y="35"/>
                    </a:lnTo>
                    <a:lnTo>
                      <a:pt x="85" y="23"/>
                    </a:lnTo>
                    <a:lnTo>
                      <a:pt x="79" y="13"/>
                    </a:lnTo>
                    <a:lnTo>
                      <a:pt x="73" y="4"/>
                    </a:lnTo>
                    <a:lnTo>
                      <a:pt x="64" y="0"/>
                    </a:lnTo>
                    <a:close/>
                  </a:path>
                </a:pathLst>
              </a:custGeom>
              <a:solidFill>
                <a:srgbClr val="CC998C"/>
              </a:solidFill>
              <a:ln w="9525">
                <a:noFill/>
                <a:round/>
                <a:headEnd/>
                <a:tailEnd/>
              </a:ln>
            </p:spPr>
            <p:txBody>
              <a:bodyPr/>
              <a:lstStyle/>
              <a:p>
                <a:endParaRPr lang="fr-FR" dirty="0"/>
              </a:p>
            </p:txBody>
          </p:sp>
          <p:sp>
            <p:nvSpPr>
              <p:cNvPr id="432" name="Freeform 21"/>
              <p:cNvSpPr>
                <a:spLocks/>
              </p:cNvSpPr>
              <p:nvPr/>
            </p:nvSpPr>
            <p:spPr bwMode="auto">
              <a:xfrm>
                <a:off x="3153" y="3746"/>
                <a:ext cx="66" cy="49"/>
              </a:xfrm>
              <a:custGeom>
                <a:avLst/>
                <a:gdLst>
                  <a:gd name="T0" fmla="*/ 14 w 32"/>
                  <a:gd name="T1" fmla="*/ 32 h 32"/>
                  <a:gd name="T2" fmla="*/ 21 w 32"/>
                  <a:gd name="T3" fmla="*/ 30 h 32"/>
                  <a:gd name="T4" fmla="*/ 26 w 32"/>
                  <a:gd name="T5" fmla="*/ 28 h 32"/>
                  <a:gd name="T6" fmla="*/ 30 w 32"/>
                  <a:gd name="T7" fmla="*/ 23 h 32"/>
                  <a:gd name="T8" fmla="*/ 32 w 32"/>
                  <a:gd name="T9" fmla="*/ 16 h 32"/>
                  <a:gd name="T10" fmla="*/ 31 w 32"/>
                  <a:gd name="T11" fmla="*/ 10 h 32"/>
                  <a:gd name="T12" fmla="*/ 28 w 32"/>
                  <a:gd name="T13" fmla="*/ 5 h 32"/>
                  <a:gd name="T14" fmla="*/ 23 w 32"/>
                  <a:gd name="T15" fmla="*/ 1 h 32"/>
                  <a:gd name="T16" fmla="*/ 17 w 32"/>
                  <a:gd name="T17" fmla="*/ 0 h 32"/>
                  <a:gd name="T18" fmla="*/ 10 w 32"/>
                  <a:gd name="T19" fmla="*/ 0 h 32"/>
                  <a:gd name="T20" fmla="*/ 5 w 32"/>
                  <a:gd name="T21" fmla="*/ 2 h 32"/>
                  <a:gd name="T22" fmla="*/ 1 w 32"/>
                  <a:gd name="T23" fmla="*/ 7 h 32"/>
                  <a:gd name="T24" fmla="*/ 0 w 32"/>
                  <a:gd name="T25" fmla="*/ 14 h 32"/>
                  <a:gd name="T26" fmla="*/ 0 w 32"/>
                  <a:gd name="T27" fmla="*/ 20 h 32"/>
                  <a:gd name="T28" fmla="*/ 4 w 32"/>
                  <a:gd name="T29" fmla="*/ 25 h 32"/>
                  <a:gd name="T30" fmla="*/ 9 w 32"/>
                  <a:gd name="T31" fmla="*/ 29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0"/>
                    </a:lnTo>
                    <a:lnTo>
                      <a:pt x="26" y="28"/>
                    </a:lnTo>
                    <a:lnTo>
                      <a:pt x="30" y="23"/>
                    </a:lnTo>
                    <a:lnTo>
                      <a:pt x="32" y="16"/>
                    </a:lnTo>
                    <a:lnTo>
                      <a:pt x="31" y="10"/>
                    </a:lnTo>
                    <a:lnTo>
                      <a:pt x="28" y="5"/>
                    </a:lnTo>
                    <a:lnTo>
                      <a:pt x="23" y="1"/>
                    </a:lnTo>
                    <a:lnTo>
                      <a:pt x="17" y="0"/>
                    </a:lnTo>
                    <a:lnTo>
                      <a:pt x="10" y="0"/>
                    </a:lnTo>
                    <a:lnTo>
                      <a:pt x="5" y="2"/>
                    </a:lnTo>
                    <a:lnTo>
                      <a:pt x="1" y="7"/>
                    </a:lnTo>
                    <a:lnTo>
                      <a:pt x="0" y="14"/>
                    </a:lnTo>
                    <a:lnTo>
                      <a:pt x="0" y="20"/>
                    </a:lnTo>
                    <a:lnTo>
                      <a:pt x="4" y="25"/>
                    </a:lnTo>
                    <a:lnTo>
                      <a:pt x="9" y="29"/>
                    </a:lnTo>
                    <a:lnTo>
                      <a:pt x="14" y="32"/>
                    </a:lnTo>
                    <a:close/>
                  </a:path>
                </a:pathLst>
              </a:custGeom>
              <a:solidFill>
                <a:srgbClr val="CC998C"/>
              </a:solidFill>
              <a:ln w="9525">
                <a:noFill/>
                <a:round/>
                <a:headEnd/>
                <a:tailEnd/>
              </a:ln>
            </p:spPr>
            <p:txBody>
              <a:bodyPr/>
              <a:lstStyle/>
              <a:p>
                <a:endParaRPr lang="fr-FR" dirty="0"/>
              </a:p>
            </p:txBody>
          </p:sp>
          <p:sp>
            <p:nvSpPr>
              <p:cNvPr id="433" name="Freeform 22"/>
              <p:cNvSpPr>
                <a:spLocks/>
              </p:cNvSpPr>
              <p:nvPr/>
            </p:nvSpPr>
            <p:spPr bwMode="auto">
              <a:xfrm>
                <a:off x="2702" y="1982"/>
                <a:ext cx="570" cy="1742"/>
              </a:xfrm>
              <a:custGeom>
                <a:avLst/>
                <a:gdLst>
                  <a:gd name="T0" fmla="*/ 227 w 278"/>
                  <a:gd name="T1" fmla="*/ 11 h 1129"/>
                  <a:gd name="T2" fmla="*/ 241 w 278"/>
                  <a:gd name="T3" fmla="*/ 27 h 1129"/>
                  <a:gd name="T4" fmla="*/ 255 w 278"/>
                  <a:gd name="T5" fmla="*/ 49 h 1129"/>
                  <a:gd name="T6" fmla="*/ 266 w 278"/>
                  <a:gd name="T7" fmla="*/ 72 h 1129"/>
                  <a:gd name="T8" fmla="*/ 276 w 278"/>
                  <a:gd name="T9" fmla="*/ 105 h 1129"/>
                  <a:gd name="T10" fmla="*/ 276 w 278"/>
                  <a:gd name="T11" fmla="*/ 167 h 1129"/>
                  <a:gd name="T12" fmla="*/ 265 w 278"/>
                  <a:gd name="T13" fmla="*/ 238 h 1129"/>
                  <a:gd name="T14" fmla="*/ 251 w 278"/>
                  <a:gd name="T15" fmla="*/ 303 h 1129"/>
                  <a:gd name="T16" fmla="*/ 239 w 278"/>
                  <a:gd name="T17" fmla="*/ 351 h 1129"/>
                  <a:gd name="T18" fmla="*/ 228 w 278"/>
                  <a:gd name="T19" fmla="*/ 387 h 1129"/>
                  <a:gd name="T20" fmla="*/ 216 w 278"/>
                  <a:gd name="T21" fmla="*/ 414 h 1129"/>
                  <a:gd name="T22" fmla="*/ 206 w 278"/>
                  <a:gd name="T23" fmla="*/ 438 h 1129"/>
                  <a:gd name="T24" fmla="*/ 195 w 278"/>
                  <a:gd name="T25" fmla="*/ 474 h 1129"/>
                  <a:gd name="T26" fmla="*/ 192 w 278"/>
                  <a:gd name="T27" fmla="*/ 518 h 1129"/>
                  <a:gd name="T28" fmla="*/ 186 w 278"/>
                  <a:gd name="T29" fmla="*/ 560 h 1129"/>
                  <a:gd name="T30" fmla="*/ 177 w 278"/>
                  <a:gd name="T31" fmla="*/ 587 h 1129"/>
                  <a:gd name="T32" fmla="*/ 164 w 278"/>
                  <a:gd name="T33" fmla="*/ 612 h 1129"/>
                  <a:gd name="T34" fmla="*/ 152 w 278"/>
                  <a:gd name="T35" fmla="*/ 631 h 1129"/>
                  <a:gd name="T36" fmla="*/ 144 w 278"/>
                  <a:gd name="T37" fmla="*/ 654 h 1129"/>
                  <a:gd name="T38" fmla="*/ 144 w 278"/>
                  <a:gd name="T39" fmla="*/ 700 h 1129"/>
                  <a:gd name="T40" fmla="*/ 146 w 278"/>
                  <a:gd name="T41" fmla="*/ 741 h 1129"/>
                  <a:gd name="T42" fmla="*/ 137 w 278"/>
                  <a:gd name="T43" fmla="*/ 777 h 1129"/>
                  <a:gd name="T44" fmla="*/ 123 w 278"/>
                  <a:gd name="T45" fmla="*/ 819 h 1129"/>
                  <a:gd name="T46" fmla="*/ 106 w 278"/>
                  <a:gd name="T47" fmla="*/ 864 h 1129"/>
                  <a:gd name="T48" fmla="*/ 85 w 278"/>
                  <a:gd name="T49" fmla="*/ 941 h 1129"/>
                  <a:gd name="T50" fmla="*/ 72 w 278"/>
                  <a:gd name="T51" fmla="*/ 1061 h 1129"/>
                  <a:gd name="T52" fmla="*/ 62 w 278"/>
                  <a:gd name="T53" fmla="*/ 1104 h 1129"/>
                  <a:gd name="T54" fmla="*/ 49 w 278"/>
                  <a:gd name="T55" fmla="*/ 1125 h 1129"/>
                  <a:gd name="T56" fmla="*/ 32 w 278"/>
                  <a:gd name="T57" fmla="*/ 1122 h 1129"/>
                  <a:gd name="T58" fmla="*/ 13 w 278"/>
                  <a:gd name="T59" fmla="*/ 1083 h 1129"/>
                  <a:gd name="T60" fmla="*/ 12 w 278"/>
                  <a:gd name="T61" fmla="*/ 1032 h 1129"/>
                  <a:gd name="T62" fmla="*/ 14 w 278"/>
                  <a:gd name="T63" fmla="*/ 939 h 1129"/>
                  <a:gd name="T64" fmla="*/ 0 w 278"/>
                  <a:gd name="T65" fmla="*/ 823 h 1129"/>
                  <a:gd name="T66" fmla="*/ 4 w 278"/>
                  <a:gd name="T67" fmla="*/ 729 h 1129"/>
                  <a:gd name="T68" fmla="*/ 16 w 278"/>
                  <a:gd name="T69" fmla="*/ 674 h 1129"/>
                  <a:gd name="T70" fmla="*/ 27 w 278"/>
                  <a:gd name="T71" fmla="*/ 634 h 1129"/>
                  <a:gd name="T72" fmla="*/ 40 w 278"/>
                  <a:gd name="T73" fmla="*/ 596 h 1129"/>
                  <a:gd name="T74" fmla="*/ 50 w 278"/>
                  <a:gd name="T75" fmla="*/ 566 h 1129"/>
                  <a:gd name="T76" fmla="*/ 53 w 278"/>
                  <a:gd name="T77" fmla="*/ 498 h 1129"/>
                  <a:gd name="T78" fmla="*/ 44 w 278"/>
                  <a:gd name="T79" fmla="*/ 251 h 1129"/>
                  <a:gd name="T80" fmla="*/ 62 w 278"/>
                  <a:gd name="T81" fmla="*/ 98 h 1129"/>
                  <a:gd name="T82" fmla="*/ 81 w 278"/>
                  <a:gd name="T83" fmla="*/ 51 h 1129"/>
                  <a:gd name="T84" fmla="*/ 118 w 278"/>
                  <a:gd name="T85" fmla="*/ 14 h 1129"/>
                  <a:gd name="T86" fmla="*/ 178 w 278"/>
                  <a:gd name="T87" fmla="*/ 0 h 1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129"/>
                  <a:gd name="T134" fmla="*/ 278 w 278"/>
                  <a:gd name="T135" fmla="*/ 1129 h 1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129">
                    <a:moveTo>
                      <a:pt x="219" y="8"/>
                    </a:moveTo>
                    <a:lnTo>
                      <a:pt x="227" y="11"/>
                    </a:lnTo>
                    <a:lnTo>
                      <a:pt x="233" y="18"/>
                    </a:lnTo>
                    <a:lnTo>
                      <a:pt x="241" y="27"/>
                    </a:lnTo>
                    <a:lnTo>
                      <a:pt x="248" y="37"/>
                    </a:lnTo>
                    <a:lnTo>
                      <a:pt x="255" y="49"/>
                    </a:lnTo>
                    <a:lnTo>
                      <a:pt x="261" y="60"/>
                    </a:lnTo>
                    <a:lnTo>
                      <a:pt x="266" y="72"/>
                    </a:lnTo>
                    <a:lnTo>
                      <a:pt x="271" y="82"/>
                    </a:lnTo>
                    <a:lnTo>
                      <a:pt x="276" y="105"/>
                    </a:lnTo>
                    <a:lnTo>
                      <a:pt x="278" y="134"/>
                    </a:lnTo>
                    <a:lnTo>
                      <a:pt x="276" y="167"/>
                    </a:lnTo>
                    <a:lnTo>
                      <a:pt x="271" y="202"/>
                    </a:lnTo>
                    <a:lnTo>
                      <a:pt x="265" y="238"/>
                    </a:lnTo>
                    <a:lnTo>
                      <a:pt x="257" y="271"/>
                    </a:lnTo>
                    <a:lnTo>
                      <a:pt x="251" y="303"/>
                    </a:lnTo>
                    <a:lnTo>
                      <a:pt x="244" y="330"/>
                    </a:lnTo>
                    <a:lnTo>
                      <a:pt x="239" y="351"/>
                    </a:lnTo>
                    <a:lnTo>
                      <a:pt x="233" y="371"/>
                    </a:lnTo>
                    <a:lnTo>
                      <a:pt x="228" y="387"/>
                    </a:lnTo>
                    <a:lnTo>
                      <a:pt x="221" y="401"/>
                    </a:lnTo>
                    <a:lnTo>
                      <a:pt x="216" y="414"/>
                    </a:lnTo>
                    <a:lnTo>
                      <a:pt x="211" y="427"/>
                    </a:lnTo>
                    <a:lnTo>
                      <a:pt x="206" y="438"/>
                    </a:lnTo>
                    <a:lnTo>
                      <a:pt x="201" y="451"/>
                    </a:lnTo>
                    <a:lnTo>
                      <a:pt x="195" y="474"/>
                    </a:lnTo>
                    <a:lnTo>
                      <a:pt x="193" y="496"/>
                    </a:lnTo>
                    <a:lnTo>
                      <a:pt x="192" y="518"/>
                    </a:lnTo>
                    <a:lnTo>
                      <a:pt x="190" y="545"/>
                    </a:lnTo>
                    <a:lnTo>
                      <a:pt x="186" y="560"/>
                    </a:lnTo>
                    <a:lnTo>
                      <a:pt x="182" y="574"/>
                    </a:lnTo>
                    <a:lnTo>
                      <a:pt x="177" y="587"/>
                    </a:lnTo>
                    <a:lnTo>
                      <a:pt x="170" y="599"/>
                    </a:lnTo>
                    <a:lnTo>
                      <a:pt x="164" y="612"/>
                    </a:lnTo>
                    <a:lnTo>
                      <a:pt x="158" y="622"/>
                    </a:lnTo>
                    <a:lnTo>
                      <a:pt x="152" y="631"/>
                    </a:lnTo>
                    <a:lnTo>
                      <a:pt x="149" y="639"/>
                    </a:lnTo>
                    <a:lnTo>
                      <a:pt x="144" y="654"/>
                    </a:lnTo>
                    <a:lnTo>
                      <a:pt x="144" y="676"/>
                    </a:lnTo>
                    <a:lnTo>
                      <a:pt x="144" y="700"/>
                    </a:lnTo>
                    <a:lnTo>
                      <a:pt x="146" y="727"/>
                    </a:lnTo>
                    <a:lnTo>
                      <a:pt x="146" y="741"/>
                    </a:lnTo>
                    <a:lnTo>
                      <a:pt x="142" y="759"/>
                    </a:lnTo>
                    <a:lnTo>
                      <a:pt x="137" y="777"/>
                    </a:lnTo>
                    <a:lnTo>
                      <a:pt x="131" y="798"/>
                    </a:lnTo>
                    <a:lnTo>
                      <a:pt x="123" y="819"/>
                    </a:lnTo>
                    <a:lnTo>
                      <a:pt x="114" y="841"/>
                    </a:lnTo>
                    <a:lnTo>
                      <a:pt x="106" y="864"/>
                    </a:lnTo>
                    <a:lnTo>
                      <a:pt x="98" y="886"/>
                    </a:lnTo>
                    <a:lnTo>
                      <a:pt x="85" y="941"/>
                    </a:lnTo>
                    <a:lnTo>
                      <a:pt x="77" y="1005"/>
                    </a:lnTo>
                    <a:lnTo>
                      <a:pt x="72" y="1061"/>
                    </a:lnTo>
                    <a:lnTo>
                      <a:pt x="68" y="1092"/>
                    </a:lnTo>
                    <a:lnTo>
                      <a:pt x="62" y="1104"/>
                    </a:lnTo>
                    <a:lnTo>
                      <a:pt x="55" y="1116"/>
                    </a:lnTo>
                    <a:lnTo>
                      <a:pt x="49" y="1125"/>
                    </a:lnTo>
                    <a:lnTo>
                      <a:pt x="41" y="1129"/>
                    </a:lnTo>
                    <a:lnTo>
                      <a:pt x="32" y="1122"/>
                    </a:lnTo>
                    <a:lnTo>
                      <a:pt x="22" y="1106"/>
                    </a:lnTo>
                    <a:lnTo>
                      <a:pt x="13" y="1083"/>
                    </a:lnTo>
                    <a:lnTo>
                      <a:pt x="9" y="1060"/>
                    </a:lnTo>
                    <a:lnTo>
                      <a:pt x="12" y="1032"/>
                    </a:lnTo>
                    <a:lnTo>
                      <a:pt x="14" y="991"/>
                    </a:lnTo>
                    <a:lnTo>
                      <a:pt x="14" y="939"/>
                    </a:lnTo>
                    <a:lnTo>
                      <a:pt x="8" y="881"/>
                    </a:lnTo>
                    <a:lnTo>
                      <a:pt x="0" y="823"/>
                    </a:lnTo>
                    <a:lnTo>
                      <a:pt x="0" y="772"/>
                    </a:lnTo>
                    <a:lnTo>
                      <a:pt x="4" y="729"/>
                    </a:lnTo>
                    <a:lnTo>
                      <a:pt x="11" y="692"/>
                    </a:lnTo>
                    <a:lnTo>
                      <a:pt x="16" y="674"/>
                    </a:lnTo>
                    <a:lnTo>
                      <a:pt x="21" y="654"/>
                    </a:lnTo>
                    <a:lnTo>
                      <a:pt x="27" y="634"/>
                    </a:lnTo>
                    <a:lnTo>
                      <a:pt x="34" y="614"/>
                    </a:lnTo>
                    <a:lnTo>
                      <a:pt x="40" y="596"/>
                    </a:lnTo>
                    <a:lnTo>
                      <a:pt x="46" y="579"/>
                    </a:lnTo>
                    <a:lnTo>
                      <a:pt x="50" y="566"/>
                    </a:lnTo>
                    <a:lnTo>
                      <a:pt x="53" y="557"/>
                    </a:lnTo>
                    <a:lnTo>
                      <a:pt x="53" y="498"/>
                    </a:lnTo>
                    <a:lnTo>
                      <a:pt x="46" y="386"/>
                    </a:lnTo>
                    <a:lnTo>
                      <a:pt x="44" y="251"/>
                    </a:lnTo>
                    <a:lnTo>
                      <a:pt x="57" y="121"/>
                    </a:lnTo>
                    <a:lnTo>
                      <a:pt x="62" y="98"/>
                    </a:lnTo>
                    <a:lnTo>
                      <a:pt x="69" y="75"/>
                    </a:lnTo>
                    <a:lnTo>
                      <a:pt x="81" y="51"/>
                    </a:lnTo>
                    <a:lnTo>
                      <a:pt x="96" y="31"/>
                    </a:lnTo>
                    <a:lnTo>
                      <a:pt x="118" y="14"/>
                    </a:lnTo>
                    <a:lnTo>
                      <a:pt x="145" y="3"/>
                    </a:lnTo>
                    <a:lnTo>
                      <a:pt x="178" y="0"/>
                    </a:lnTo>
                    <a:lnTo>
                      <a:pt x="219" y="8"/>
                    </a:lnTo>
                    <a:close/>
                  </a:path>
                </a:pathLst>
              </a:custGeom>
              <a:solidFill>
                <a:srgbClr val="CC998C"/>
              </a:solidFill>
              <a:ln w="9525">
                <a:noFill/>
                <a:round/>
                <a:headEnd/>
                <a:tailEnd/>
              </a:ln>
            </p:spPr>
            <p:txBody>
              <a:bodyPr/>
              <a:lstStyle/>
              <a:p>
                <a:endParaRPr lang="fr-FR" dirty="0"/>
              </a:p>
            </p:txBody>
          </p:sp>
          <p:sp>
            <p:nvSpPr>
              <p:cNvPr id="434" name="Freeform 23"/>
              <p:cNvSpPr>
                <a:spLocks/>
              </p:cNvSpPr>
              <p:nvPr/>
            </p:nvSpPr>
            <p:spPr bwMode="auto">
              <a:xfrm>
                <a:off x="2749" y="3621"/>
                <a:ext cx="70" cy="51"/>
              </a:xfrm>
              <a:custGeom>
                <a:avLst/>
                <a:gdLst>
                  <a:gd name="T0" fmla="*/ 32 w 34"/>
                  <a:gd name="T1" fmla="*/ 23 h 33"/>
                  <a:gd name="T2" fmla="*/ 34 w 34"/>
                  <a:gd name="T3" fmla="*/ 17 h 33"/>
                  <a:gd name="T4" fmla="*/ 32 w 34"/>
                  <a:gd name="T5" fmla="*/ 10 h 33"/>
                  <a:gd name="T6" fmla="*/ 29 w 34"/>
                  <a:gd name="T7" fmla="*/ 5 h 33"/>
                  <a:gd name="T8" fmla="*/ 23 w 34"/>
                  <a:gd name="T9" fmla="*/ 1 h 33"/>
                  <a:gd name="T10" fmla="*/ 17 w 34"/>
                  <a:gd name="T11" fmla="*/ 0 h 33"/>
                  <a:gd name="T12" fmla="*/ 11 w 34"/>
                  <a:gd name="T13" fmla="*/ 1 h 33"/>
                  <a:gd name="T14" fmla="*/ 6 w 34"/>
                  <a:gd name="T15" fmla="*/ 5 h 33"/>
                  <a:gd name="T16" fmla="*/ 2 w 34"/>
                  <a:gd name="T17" fmla="*/ 10 h 33"/>
                  <a:gd name="T18" fmla="*/ 0 w 34"/>
                  <a:gd name="T19" fmla="*/ 17 h 33"/>
                  <a:gd name="T20" fmla="*/ 3 w 34"/>
                  <a:gd name="T21" fmla="*/ 23 h 33"/>
                  <a:gd name="T22" fmla="*/ 6 w 34"/>
                  <a:gd name="T23" fmla="*/ 28 h 33"/>
                  <a:gd name="T24" fmla="*/ 11 w 34"/>
                  <a:gd name="T25" fmla="*/ 32 h 33"/>
                  <a:gd name="T26" fmla="*/ 17 w 34"/>
                  <a:gd name="T27" fmla="*/ 33 h 33"/>
                  <a:gd name="T28" fmla="*/ 23 w 34"/>
                  <a:gd name="T29" fmla="*/ 31 h 33"/>
                  <a:gd name="T30" fmla="*/ 29 w 34"/>
                  <a:gd name="T31" fmla="*/ 28 h 33"/>
                  <a:gd name="T32" fmla="*/ 32 w 34"/>
                  <a:gd name="T33" fmla="*/ 2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32" y="23"/>
                    </a:moveTo>
                    <a:lnTo>
                      <a:pt x="34" y="17"/>
                    </a:lnTo>
                    <a:lnTo>
                      <a:pt x="32" y="10"/>
                    </a:lnTo>
                    <a:lnTo>
                      <a:pt x="29" y="5"/>
                    </a:lnTo>
                    <a:lnTo>
                      <a:pt x="23" y="1"/>
                    </a:lnTo>
                    <a:lnTo>
                      <a:pt x="17" y="0"/>
                    </a:lnTo>
                    <a:lnTo>
                      <a:pt x="11" y="1"/>
                    </a:lnTo>
                    <a:lnTo>
                      <a:pt x="6" y="5"/>
                    </a:lnTo>
                    <a:lnTo>
                      <a:pt x="2" y="10"/>
                    </a:lnTo>
                    <a:lnTo>
                      <a:pt x="0" y="17"/>
                    </a:lnTo>
                    <a:lnTo>
                      <a:pt x="3" y="23"/>
                    </a:lnTo>
                    <a:lnTo>
                      <a:pt x="6" y="28"/>
                    </a:lnTo>
                    <a:lnTo>
                      <a:pt x="11" y="32"/>
                    </a:lnTo>
                    <a:lnTo>
                      <a:pt x="17" y="33"/>
                    </a:lnTo>
                    <a:lnTo>
                      <a:pt x="23" y="31"/>
                    </a:lnTo>
                    <a:lnTo>
                      <a:pt x="29" y="28"/>
                    </a:lnTo>
                    <a:lnTo>
                      <a:pt x="32" y="23"/>
                    </a:lnTo>
                    <a:close/>
                  </a:path>
                </a:pathLst>
              </a:custGeom>
              <a:solidFill>
                <a:srgbClr val="CC998C"/>
              </a:solidFill>
              <a:ln w="9525">
                <a:noFill/>
                <a:round/>
                <a:headEnd/>
                <a:tailEnd/>
              </a:ln>
            </p:spPr>
            <p:txBody>
              <a:bodyPr/>
              <a:lstStyle/>
              <a:p>
                <a:endParaRPr lang="fr-FR" dirty="0"/>
              </a:p>
            </p:txBody>
          </p:sp>
          <p:sp>
            <p:nvSpPr>
              <p:cNvPr id="435" name="Freeform 24"/>
              <p:cNvSpPr>
                <a:spLocks/>
              </p:cNvSpPr>
              <p:nvPr/>
            </p:nvSpPr>
            <p:spPr bwMode="auto">
              <a:xfrm>
                <a:off x="2985" y="2074"/>
                <a:ext cx="70" cy="50"/>
              </a:xfrm>
              <a:custGeom>
                <a:avLst/>
                <a:gdLst>
                  <a:gd name="T0" fmla="*/ 32 w 34"/>
                  <a:gd name="T1" fmla="*/ 22 h 32"/>
                  <a:gd name="T2" fmla="*/ 34 w 34"/>
                  <a:gd name="T3" fmla="*/ 15 h 32"/>
                  <a:gd name="T4" fmla="*/ 32 w 34"/>
                  <a:gd name="T5" fmla="*/ 9 h 32"/>
                  <a:gd name="T6" fmla="*/ 29 w 34"/>
                  <a:gd name="T7" fmla="*/ 4 h 32"/>
                  <a:gd name="T8" fmla="*/ 23 w 34"/>
                  <a:gd name="T9" fmla="*/ 1 h 32"/>
                  <a:gd name="T10" fmla="*/ 17 w 34"/>
                  <a:gd name="T11" fmla="*/ 0 h 32"/>
                  <a:gd name="T12" fmla="*/ 11 w 34"/>
                  <a:gd name="T13" fmla="*/ 1 h 32"/>
                  <a:gd name="T14" fmla="*/ 6 w 34"/>
                  <a:gd name="T15" fmla="*/ 4 h 32"/>
                  <a:gd name="T16" fmla="*/ 2 w 34"/>
                  <a:gd name="T17" fmla="*/ 9 h 32"/>
                  <a:gd name="T18" fmla="*/ 0 w 34"/>
                  <a:gd name="T19" fmla="*/ 15 h 32"/>
                  <a:gd name="T20" fmla="*/ 3 w 34"/>
                  <a:gd name="T21" fmla="*/ 22 h 32"/>
                  <a:gd name="T22" fmla="*/ 6 w 34"/>
                  <a:gd name="T23" fmla="*/ 27 h 32"/>
                  <a:gd name="T24" fmla="*/ 11 w 34"/>
                  <a:gd name="T25" fmla="*/ 31 h 32"/>
                  <a:gd name="T26" fmla="*/ 17 w 34"/>
                  <a:gd name="T27" fmla="*/ 32 h 32"/>
                  <a:gd name="T28" fmla="*/ 23 w 34"/>
                  <a:gd name="T29" fmla="*/ 31 h 32"/>
                  <a:gd name="T30" fmla="*/ 29 w 34"/>
                  <a:gd name="T31" fmla="*/ 27 h 32"/>
                  <a:gd name="T32" fmla="*/ 32 w 34"/>
                  <a:gd name="T33" fmla="*/ 2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32" y="22"/>
                    </a:moveTo>
                    <a:lnTo>
                      <a:pt x="34" y="15"/>
                    </a:lnTo>
                    <a:lnTo>
                      <a:pt x="32" y="9"/>
                    </a:lnTo>
                    <a:lnTo>
                      <a:pt x="29" y="4"/>
                    </a:lnTo>
                    <a:lnTo>
                      <a:pt x="23" y="1"/>
                    </a:lnTo>
                    <a:lnTo>
                      <a:pt x="17" y="0"/>
                    </a:lnTo>
                    <a:lnTo>
                      <a:pt x="11" y="1"/>
                    </a:lnTo>
                    <a:lnTo>
                      <a:pt x="6" y="4"/>
                    </a:lnTo>
                    <a:lnTo>
                      <a:pt x="2" y="9"/>
                    </a:lnTo>
                    <a:lnTo>
                      <a:pt x="0" y="15"/>
                    </a:lnTo>
                    <a:lnTo>
                      <a:pt x="3" y="22"/>
                    </a:lnTo>
                    <a:lnTo>
                      <a:pt x="6" y="27"/>
                    </a:lnTo>
                    <a:lnTo>
                      <a:pt x="11" y="31"/>
                    </a:lnTo>
                    <a:lnTo>
                      <a:pt x="17" y="32"/>
                    </a:lnTo>
                    <a:lnTo>
                      <a:pt x="23" y="31"/>
                    </a:lnTo>
                    <a:lnTo>
                      <a:pt x="29" y="27"/>
                    </a:lnTo>
                    <a:lnTo>
                      <a:pt x="32" y="22"/>
                    </a:lnTo>
                    <a:close/>
                  </a:path>
                </a:pathLst>
              </a:custGeom>
              <a:solidFill>
                <a:srgbClr val="CC998C"/>
              </a:solidFill>
              <a:ln w="9525">
                <a:noFill/>
                <a:round/>
                <a:headEnd/>
                <a:tailEnd/>
              </a:ln>
            </p:spPr>
            <p:txBody>
              <a:bodyPr/>
              <a:lstStyle/>
              <a:p>
                <a:endParaRPr lang="fr-FR" dirty="0"/>
              </a:p>
            </p:txBody>
          </p:sp>
          <p:sp>
            <p:nvSpPr>
              <p:cNvPr id="436" name="Freeform 25"/>
              <p:cNvSpPr>
                <a:spLocks/>
              </p:cNvSpPr>
              <p:nvPr/>
            </p:nvSpPr>
            <p:spPr bwMode="auto">
              <a:xfrm>
                <a:off x="2612" y="3536"/>
                <a:ext cx="274" cy="358"/>
              </a:xfrm>
              <a:custGeom>
                <a:avLst/>
                <a:gdLst>
                  <a:gd name="T0" fmla="*/ 94 w 134"/>
                  <a:gd name="T1" fmla="*/ 0 h 232"/>
                  <a:gd name="T2" fmla="*/ 89 w 134"/>
                  <a:gd name="T3" fmla="*/ 2 h 232"/>
                  <a:gd name="T4" fmla="*/ 83 w 134"/>
                  <a:gd name="T5" fmla="*/ 4 h 232"/>
                  <a:gd name="T6" fmla="*/ 76 w 134"/>
                  <a:gd name="T7" fmla="*/ 10 h 232"/>
                  <a:gd name="T8" fmla="*/ 70 w 134"/>
                  <a:gd name="T9" fmla="*/ 17 h 232"/>
                  <a:gd name="T10" fmla="*/ 65 w 134"/>
                  <a:gd name="T11" fmla="*/ 26 h 232"/>
                  <a:gd name="T12" fmla="*/ 60 w 134"/>
                  <a:gd name="T13" fmla="*/ 33 h 232"/>
                  <a:gd name="T14" fmla="*/ 56 w 134"/>
                  <a:gd name="T15" fmla="*/ 42 h 232"/>
                  <a:gd name="T16" fmla="*/ 55 w 134"/>
                  <a:gd name="T17" fmla="*/ 51 h 232"/>
                  <a:gd name="T18" fmla="*/ 53 w 134"/>
                  <a:gd name="T19" fmla="*/ 65 h 232"/>
                  <a:gd name="T20" fmla="*/ 51 w 134"/>
                  <a:gd name="T21" fmla="*/ 78 h 232"/>
                  <a:gd name="T22" fmla="*/ 47 w 134"/>
                  <a:gd name="T23" fmla="*/ 91 h 232"/>
                  <a:gd name="T24" fmla="*/ 42 w 134"/>
                  <a:gd name="T25" fmla="*/ 101 h 232"/>
                  <a:gd name="T26" fmla="*/ 38 w 134"/>
                  <a:gd name="T27" fmla="*/ 110 h 232"/>
                  <a:gd name="T28" fmla="*/ 32 w 134"/>
                  <a:gd name="T29" fmla="*/ 124 h 232"/>
                  <a:gd name="T30" fmla="*/ 24 w 134"/>
                  <a:gd name="T31" fmla="*/ 142 h 232"/>
                  <a:gd name="T32" fmla="*/ 16 w 134"/>
                  <a:gd name="T33" fmla="*/ 161 h 232"/>
                  <a:gd name="T34" fmla="*/ 9 w 134"/>
                  <a:gd name="T35" fmla="*/ 180 h 232"/>
                  <a:gd name="T36" fmla="*/ 2 w 134"/>
                  <a:gd name="T37" fmla="*/ 197 h 232"/>
                  <a:gd name="T38" fmla="*/ 0 w 134"/>
                  <a:gd name="T39" fmla="*/ 210 h 232"/>
                  <a:gd name="T40" fmla="*/ 0 w 134"/>
                  <a:gd name="T41" fmla="*/ 216 h 232"/>
                  <a:gd name="T42" fmla="*/ 2 w 134"/>
                  <a:gd name="T43" fmla="*/ 219 h 232"/>
                  <a:gd name="T44" fmla="*/ 7 w 134"/>
                  <a:gd name="T45" fmla="*/ 221 h 232"/>
                  <a:gd name="T46" fmla="*/ 14 w 134"/>
                  <a:gd name="T47" fmla="*/ 224 h 232"/>
                  <a:gd name="T48" fmla="*/ 20 w 134"/>
                  <a:gd name="T49" fmla="*/ 225 h 232"/>
                  <a:gd name="T50" fmla="*/ 27 w 134"/>
                  <a:gd name="T51" fmla="*/ 228 h 232"/>
                  <a:gd name="T52" fmla="*/ 34 w 134"/>
                  <a:gd name="T53" fmla="*/ 229 h 232"/>
                  <a:gd name="T54" fmla="*/ 41 w 134"/>
                  <a:gd name="T55" fmla="*/ 230 h 232"/>
                  <a:gd name="T56" fmla="*/ 46 w 134"/>
                  <a:gd name="T57" fmla="*/ 232 h 232"/>
                  <a:gd name="T58" fmla="*/ 51 w 134"/>
                  <a:gd name="T59" fmla="*/ 232 h 232"/>
                  <a:gd name="T60" fmla="*/ 57 w 134"/>
                  <a:gd name="T61" fmla="*/ 230 h 232"/>
                  <a:gd name="T62" fmla="*/ 65 w 134"/>
                  <a:gd name="T63" fmla="*/ 228 h 232"/>
                  <a:gd name="T64" fmla="*/ 71 w 134"/>
                  <a:gd name="T65" fmla="*/ 225 h 232"/>
                  <a:gd name="T66" fmla="*/ 79 w 134"/>
                  <a:gd name="T67" fmla="*/ 221 h 232"/>
                  <a:gd name="T68" fmla="*/ 85 w 134"/>
                  <a:gd name="T69" fmla="*/ 218 h 232"/>
                  <a:gd name="T70" fmla="*/ 90 w 134"/>
                  <a:gd name="T71" fmla="*/ 212 h 232"/>
                  <a:gd name="T72" fmla="*/ 94 w 134"/>
                  <a:gd name="T73" fmla="*/ 206 h 232"/>
                  <a:gd name="T74" fmla="*/ 104 w 134"/>
                  <a:gd name="T75" fmla="*/ 183 h 232"/>
                  <a:gd name="T76" fmla="*/ 110 w 134"/>
                  <a:gd name="T77" fmla="*/ 157 h 232"/>
                  <a:gd name="T78" fmla="*/ 112 w 134"/>
                  <a:gd name="T79" fmla="*/ 136 h 232"/>
                  <a:gd name="T80" fmla="*/ 115 w 134"/>
                  <a:gd name="T81" fmla="*/ 123 h 232"/>
                  <a:gd name="T82" fmla="*/ 120 w 134"/>
                  <a:gd name="T83" fmla="*/ 114 h 232"/>
                  <a:gd name="T84" fmla="*/ 126 w 134"/>
                  <a:gd name="T85" fmla="*/ 100 h 232"/>
                  <a:gd name="T86" fmla="*/ 133 w 134"/>
                  <a:gd name="T87" fmla="*/ 87 h 232"/>
                  <a:gd name="T88" fmla="*/ 134 w 134"/>
                  <a:gd name="T89" fmla="*/ 77 h 232"/>
                  <a:gd name="T90" fmla="*/ 130 w 134"/>
                  <a:gd name="T91" fmla="*/ 68 h 232"/>
                  <a:gd name="T92" fmla="*/ 124 w 134"/>
                  <a:gd name="T93" fmla="*/ 55 h 232"/>
                  <a:gd name="T94" fmla="*/ 117 w 134"/>
                  <a:gd name="T95" fmla="*/ 41 h 232"/>
                  <a:gd name="T96" fmla="*/ 112 w 134"/>
                  <a:gd name="T97" fmla="*/ 30 h 232"/>
                  <a:gd name="T98" fmla="*/ 110 w 134"/>
                  <a:gd name="T99" fmla="*/ 18 h 232"/>
                  <a:gd name="T100" fmla="*/ 107 w 134"/>
                  <a:gd name="T101" fmla="*/ 9 h 232"/>
                  <a:gd name="T102" fmla="*/ 102 w 134"/>
                  <a:gd name="T103" fmla="*/ 3 h 232"/>
                  <a:gd name="T104" fmla="*/ 94 w 134"/>
                  <a:gd name="T105" fmla="*/ 0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232"/>
                  <a:gd name="T161" fmla="*/ 134 w 134"/>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232">
                    <a:moveTo>
                      <a:pt x="94" y="0"/>
                    </a:moveTo>
                    <a:lnTo>
                      <a:pt x="89" y="2"/>
                    </a:lnTo>
                    <a:lnTo>
                      <a:pt x="83" y="4"/>
                    </a:lnTo>
                    <a:lnTo>
                      <a:pt x="76" y="10"/>
                    </a:lnTo>
                    <a:lnTo>
                      <a:pt x="70" y="17"/>
                    </a:lnTo>
                    <a:lnTo>
                      <a:pt x="65" y="26"/>
                    </a:lnTo>
                    <a:lnTo>
                      <a:pt x="60" y="33"/>
                    </a:lnTo>
                    <a:lnTo>
                      <a:pt x="56" y="42"/>
                    </a:lnTo>
                    <a:lnTo>
                      <a:pt x="55" y="51"/>
                    </a:lnTo>
                    <a:lnTo>
                      <a:pt x="53" y="65"/>
                    </a:lnTo>
                    <a:lnTo>
                      <a:pt x="51" y="78"/>
                    </a:lnTo>
                    <a:lnTo>
                      <a:pt x="47" y="91"/>
                    </a:lnTo>
                    <a:lnTo>
                      <a:pt x="42" y="101"/>
                    </a:lnTo>
                    <a:lnTo>
                      <a:pt x="38" y="110"/>
                    </a:lnTo>
                    <a:lnTo>
                      <a:pt x="32" y="124"/>
                    </a:lnTo>
                    <a:lnTo>
                      <a:pt x="24" y="142"/>
                    </a:lnTo>
                    <a:lnTo>
                      <a:pt x="16" y="161"/>
                    </a:lnTo>
                    <a:lnTo>
                      <a:pt x="9" y="180"/>
                    </a:lnTo>
                    <a:lnTo>
                      <a:pt x="2" y="197"/>
                    </a:lnTo>
                    <a:lnTo>
                      <a:pt x="0" y="210"/>
                    </a:lnTo>
                    <a:lnTo>
                      <a:pt x="0" y="216"/>
                    </a:lnTo>
                    <a:lnTo>
                      <a:pt x="2" y="219"/>
                    </a:lnTo>
                    <a:lnTo>
                      <a:pt x="7" y="221"/>
                    </a:lnTo>
                    <a:lnTo>
                      <a:pt x="14" y="224"/>
                    </a:lnTo>
                    <a:lnTo>
                      <a:pt x="20" y="225"/>
                    </a:lnTo>
                    <a:lnTo>
                      <a:pt x="27" y="228"/>
                    </a:lnTo>
                    <a:lnTo>
                      <a:pt x="34" y="229"/>
                    </a:lnTo>
                    <a:lnTo>
                      <a:pt x="41" y="230"/>
                    </a:lnTo>
                    <a:lnTo>
                      <a:pt x="46" y="232"/>
                    </a:lnTo>
                    <a:lnTo>
                      <a:pt x="51" y="232"/>
                    </a:lnTo>
                    <a:lnTo>
                      <a:pt x="57" y="230"/>
                    </a:lnTo>
                    <a:lnTo>
                      <a:pt x="65" y="228"/>
                    </a:lnTo>
                    <a:lnTo>
                      <a:pt x="71" y="225"/>
                    </a:lnTo>
                    <a:lnTo>
                      <a:pt x="79" y="221"/>
                    </a:lnTo>
                    <a:lnTo>
                      <a:pt x="85" y="218"/>
                    </a:lnTo>
                    <a:lnTo>
                      <a:pt x="90" y="212"/>
                    </a:lnTo>
                    <a:lnTo>
                      <a:pt x="94" y="206"/>
                    </a:lnTo>
                    <a:lnTo>
                      <a:pt x="104" y="183"/>
                    </a:lnTo>
                    <a:lnTo>
                      <a:pt x="110" y="157"/>
                    </a:lnTo>
                    <a:lnTo>
                      <a:pt x="112" y="136"/>
                    </a:lnTo>
                    <a:lnTo>
                      <a:pt x="115" y="123"/>
                    </a:lnTo>
                    <a:lnTo>
                      <a:pt x="120" y="114"/>
                    </a:lnTo>
                    <a:lnTo>
                      <a:pt x="126" y="100"/>
                    </a:lnTo>
                    <a:lnTo>
                      <a:pt x="133" y="87"/>
                    </a:lnTo>
                    <a:lnTo>
                      <a:pt x="134" y="77"/>
                    </a:lnTo>
                    <a:lnTo>
                      <a:pt x="130" y="68"/>
                    </a:lnTo>
                    <a:lnTo>
                      <a:pt x="124" y="55"/>
                    </a:lnTo>
                    <a:lnTo>
                      <a:pt x="117" y="41"/>
                    </a:lnTo>
                    <a:lnTo>
                      <a:pt x="112" y="30"/>
                    </a:lnTo>
                    <a:lnTo>
                      <a:pt x="110" y="18"/>
                    </a:lnTo>
                    <a:lnTo>
                      <a:pt x="107" y="9"/>
                    </a:lnTo>
                    <a:lnTo>
                      <a:pt x="102" y="3"/>
                    </a:lnTo>
                    <a:lnTo>
                      <a:pt x="94" y="0"/>
                    </a:lnTo>
                    <a:close/>
                  </a:path>
                </a:pathLst>
              </a:custGeom>
              <a:solidFill>
                <a:srgbClr val="CC998C"/>
              </a:solidFill>
              <a:ln w="9525">
                <a:noFill/>
                <a:round/>
                <a:headEnd/>
                <a:tailEnd/>
              </a:ln>
            </p:spPr>
            <p:txBody>
              <a:bodyPr/>
              <a:lstStyle/>
              <a:p>
                <a:endParaRPr lang="fr-FR" dirty="0"/>
              </a:p>
            </p:txBody>
          </p:sp>
          <p:sp>
            <p:nvSpPr>
              <p:cNvPr id="437" name="Freeform 26"/>
              <p:cNvSpPr>
                <a:spLocks/>
              </p:cNvSpPr>
              <p:nvPr/>
            </p:nvSpPr>
            <p:spPr bwMode="auto">
              <a:xfrm>
                <a:off x="2749" y="3621"/>
                <a:ext cx="66" cy="51"/>
              </a:xfrm>
              <a:custGeom>
                <a:avLst/>
                <a:gdLst>
                  <a:gd name="T0" fmla="*/ 16 w 32"/>
                  <a:gd name="T1" fmla="*/ 33 h 33"/>
                  <a:gd name="T2" fmla="*/ 22 w 32"/>
                  <a:gd name="T3" fmla="*/ 32 h 33"/>
                  <a:gd name="T4" fmla="*/ 27 w 32"/>
                  <a:gd name="T5" fmla="*/ 30 h 33"/>
                  <a:gd name="T6" fmla="*/ 31 w 32"/>
                  <a:gd name="T7" fmla="*/ 24 h 33"/>
                  <a:gd name="T8" fmla="*/ 32 w 32"/>
                  <a:gd name="T9" fmla="*/ 18 h 33"/>
                  <a:gd name="T10" fmla="*/ 32 w 32"/>
                  <a:gd name="T11" fmla="*/ 12 h 33"/>
                  <a:gd name="T12" fmla="*/ 29 w 32"/>
                  <a:gd name="T13" fmla="*/ 7 h 33"/>
                  <a:gd name="T14" fmla="*/ 23 w 32"/>
                  <a:gd name="T15" fmla="*/ 3 h 33"/>
                  <a:gd name="T16" fmla="*/ 18 w 32"/>
                  <a:gd name="T17" fmla="*/ 0 h 33"/>
                  <a:gd name="T18" fmla="*/ 12 w 32"/>
                  <a:gd name="T19" fmla="*/ 1 h 33"/>
                  <a:gd name="T20" fmla="*/ 7 w 32"/>
                  <a:gd name="T21" fmla="*/ 4 h 33"/>
                  <a:gd name="T22" fmla="*/ 3 w 32"/>
                  <a:gd name="T23" fmla="*/ 9 h 33"/>
                  <a:gd name="T24" fmla="*/ 0 w 32"/>
                  <a:gd name="T25" fmla="*/ 16 h 33"/>
                  <a:gd name="T26" fmla="*/ 2 w 32"/>
                  <a:gd name="T27" fmla="*/ 22 h 33"/>
                  <a:gd name="T28" fmla="*/ 4 w 32"/>
                  <a:gd name="T29" fmla="*/ 27 h 33"/>
                  <a:gd name="T30" fmla="*/ 9 w 32"/>
                  <a:gd name="T31" fmla="*/ 31 h 33"/>
                  <a:gd name="T32" fmla="*/ 16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6" y="33"/>
                    </a:moveTo>
                    <a:lnTo>
                      <a:pt x="22" y="32"/>
                    </a:lnTo>
                    <a:lnTo>
                      <a:pt x="27" y="30"/>
                    </a:lnTo>
                    <a:lnTo>
                      <a:pt x="31" y="24"/>
                    </a:lnTo>
                    <a:lnTo>
                      <a:pt x="32" y="18"/>
                    </a:lnTo>
                    <a:lnTo>
                      <a:pt x="32" y="12"/>
                    </a:lnTo>
                    <a:lnTo>
                      <a:pt x="29" y="7"/>
                    </a:lnTo>
                    <a:lnTo>
                      <a:pt x="23" y="3"/>
                    </a:lnTo>
                    <a:lnTo>
                      <a:pt x="18" y="0"/>
                    </a:lnTo>
                    <a:lnTo>
                      <a:pt x="12" y="1"/>
                    </a:lnTo>
                    <a:lnTo>
                      <a:pt x="7" y="4"/>
                    </a:lnTo>
                    <a:lnTo>
                      <a:pt x="3" y="9"/>
                    </a:lnTo>
                    <a:lnTo>
                      <a:pt x="0" y="16"/>
                    </a:lnTo>
                    <a:lnTo>
                      <a:pt x="2" y="22"/>
                    </a:lnTo>
                    <a:lnTo>
                      <a:pt x="4" y="27"/>
                    </a:lnTo>
                    <a:lnTo>
                      <a:pt x="9" y="31"/>
                    </a:lnTo>
                    <a:lnTo>
                      <a:pt x="16" y="33"/>
                    </a:lnTo>
                    <a:close/>
                  </a:path>
                </a:pathLst>
              </a:custGeom>
              <a:solidFill>
                <a:srgbClr val="CC998C"/>
              </a:solidFill>
              <a:ln w="9525">
                <a:noFill/>
                <a:round/>
                <a:headEnd/>
                <a:tailEnd/>
              </a:ln>
            </p:spPr>
            <p:txBody>
              <a:bodyPr/>
              <a:lstStyle/>
              <a:p>
                <a:endParaRPr lang="fr-FR" dirty="0"/>
              </a:p>
            </p:txBody>
          </p:sp>
          <p:sp>
            <p:nvSpPr>
              <p:cNvPr id="438" name="Freeform 27"/>
              <p:cNvSpPr>
                <a:spLocks/>
              </p:cNvSpPr>
              <p:nvPr/>
            </p:nvSpPr>
            <p:spPr bwMode="auto">
              <a:xfrm>
                <a:off x="2768" y="788"/>
                <a:ext cx="1047" cy="1408"/>
              </a:xfrm>
              <a:custGeom>
                <a:avLst/>
                <a:gdLst>
                  <a:gd name="T0" fmla="*/ 242 w 511"/>
                  <a:gd name="T1" fmla="*/ 1 h 912"/>
                  <a:gd name="T2" fmla="*/ 214 w 511"/>
                  <a:gd name="T3" fmla="*/ 7 h 912"/>
                  <a:gd name="T4" fmla="*/ 189 w 511"/>
                  <a:gd name="T5" fmla="*/ 25 h 912"/>
                  <a:gd name="T6" fmla="*/ 154 w 511"/>
                  <a:gd name="T7" fmla="*/ 44 h 912"/>
                  <a:gd name="T8" fmla="*/ 114 w 511"/>
                  <a:gd name="T9" fmla="*/ 67 h 912"/>
                  <a:gd name="T10" fmla="*/ 91 w 511"/>
                  <a:gd name="T11" fmla="*/ 81 h 912"/>
                  <a:gd name="T12" fmla="*/ 59 w 511"/>
                  <a:gd name="T13" fmla="*/ 89 h 912"/>
                  <a:gd name="T14" fmla="*/ 28 w 511"/>
                  <a:gd name="T15" fmla="*/ 103 h 912"/>
                  <a:gd name="T16" fmla="*/ 3 w 511"/>
                  <a:gd name="T17" fmla="*/ 154 h 912"/>
                  <a:gd name="T18" fmla="*/ 11 w 511"/>
                  <a:gd name="T19" fmla="*/ 234 h 912"/>
                  <a:gd name="T20" fmla="*/ 27 w 511"/>
                  <a:gd name="T21" fmla="*/ 308 h 912"/>
                  <a:gd name="T22" fmla="*/ 51 w 511"/>
                  <a:gd name="T23" fmla="*/ 358 h 912"/>
                  <a:gd name="T24" fmla="*/ 67 w 511"/>
                  <a:gd name="T25" fmla="*/ 410 h 912"/>
                  <a:gd name="T26" fmla="*/ 71 w 511"/>
                  <a:gd name="T27" fmla="*/ 480 h 912"/>
                  <a:gd name="T28" fmla="*/ 74 w 511"/>
                  <a:gd name="T29" fmla="*/ 570 h 912"/>
                  <a:gd name="T30" fmla="*/ 71 w 511"/>
                  <a:gd name="T31" fmla="*/ 639 h 912"/>
                  <a:gd name="T32" fmla="*/ 53 w 511"/>
                  <a:gd name="T33" fmla="*/ 701 h 912"/>
                  <a:gd name="T34" fmla="*/ 41 w 511"/>
                  <a:gd name="T35" fmla="*/ 784 h 912"/>
                  <a:gd name="T36" fmla="*/ 35 w 511"/>
                  <a:gd name="T37" fmla="*/ 878 h 912"/>
                  <a:gd name="T38" fmla="*/ 73 w 511"/>
                  <a:gd name="T39" fmla="*/ 893 h 912"/>
                  <a:gd name="T40" fmla="*/ 124 w 511"/>
                  <a:gd name="T41" fmla="*/ 907 h 912"/>
                  <a:gd name="T42" fmla="*/ 175 w 511"/>
                  <a:gd name="T43" fmla="*/ 912 h 912"/>
                  <a:gd name="T44" fmla="*/ 214 w 511"/>
                  <a:gd name="T45" fmla="*/ 911 h 912"/>
                  <a:gd name="T46" fmla="*/ 257 w 511"/>
                  <a:gd name="T47" fmla="*/ 908 h 912"/>
                  <a:gd name="T48" fmla="*/ 301 w 511"/>
                  <a:gd name="T49" fmla="*/ 906 h 912"/>
                  <a:gd name="T50" fmla="*/ 339 w 511"/>
                  <a:gd name="T51" fmla="*/ 905 h 912"/>
                  <a:gd name="T52" fmla="*/ 368 w 511"/>
                  <a:gd name="T53" fmla="*/ 903 h 912"/>
                  <a:gd name="T54" fmla="*/ 417 w 511"/>
                  <a:gd name="T55" fmla="*/ 901 h 912"/>
                  <a:gd name="T56" fmla="*/ 455 w 511"/>
                  <a:gd name="T57" fmla="*/ 894 h 912"/>
                  <a:gd name="T58" fmla="*/ 464 w 511"/>
                  <a:gd name="T59" fmla="*/ 864 h 912"/>
                  <a:gd name="T60" fmla="*/ 454 w 511"/>
                  <a:gd name="T61" fmla="*/ 727 h 912"/>
                  <a:gd name="T62" fmla="*/ 434 w 511"/>
                  <a:gd name="T63" fmla="*/ 658 h 912"/>
                  <a:gd name="T64" fmla="*/ 435 w 511"/>
                  <a:gd name="T65" fmla="*/ 570 h 912"/>
                  <a:gd name="T66" fmla="*/ 442 w 511"/>
                  <a:gd name="T67" fmla="*/ 464 h 912"/>
                  <a:gd name="T68" fmla="*/ 465 w 511"/>
                  <a:gd name="T69" fmla="*/ 377 h 912"/>
                  <a:gd name="T70" fmla="*/ 481 w 511"/>
                  <a:gd name="T71" fmla="*/ 314 h 912"/>
                  <a:gd name="T72" fmla="*/ 503 w 511"/>
                  <a:gd name="T73" fmla="*/ 245 h 912"/>
                  <a:gd name="T74" fmla="*/ 511 w 511"/>
                  <a:gd name="T75" fmla="*/ 176 h 912"/>
                  <a:gd name="T76" fmla="*/ 505 w 511"/>
                  <a:gd name="T77" fmla="*/ 117 h 912"/>
                  <a:gd name="T78" fmla="*/ 491 w 511"/>
                  <a:gd name="T79" fmla="*/ 107 h 912"/>
                  <a:gd name="T80" fmla="*/ 471 w 511"/>
                  <a:gd name="T81" fmla="*/ 96 h 912"/>
                  <a:gd name="T82" fmla="*/ 451 w 511"/>
                  <a:gd name="T83" fmla="*/ 90 h 912"/>
                  <a:gd name="T84" fmla="*/ 434 w 511"/>
                  <a:gd name="T85" fmla="*/ 83 h 912"/>
                  <a:gd name="T86" fmla="*/ 418 w 511"/>
                  <a:gd name="T87" fmla="*/ 74 h 912"/>
                  <a:gd name="T88" fmla="*/ 403 w 511"/>
                  <a:gd name="T89" fmla="*/ 64 h 912"/>
                  <a:gd name="T90" fmla="*/ 376 w 511"/>
                  <a:gd name="T91" fmla="*/ 47 h 912"/>
                  <a:gd name="T92" fmla="*/ 356 w 511"/>
                  <a:gd name="T93" fmla="*/ 38 h 912"/>
                  <a:gd name="T94" fmla="*/ 339 w 511"/>
                  <a:gd name="T95" fmla="*/ 25 h 912"/>
                  <a:gd name="T96" fmla="*/ 302 w 511"/>
                  <a:gd name="T97" fmla="*/ 6 h 9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912"/>
                  <a:gd name="T149" fmla="*/ 511 w 511"/>
                  <a:gd name="T150" fmla="*/ 912 h 9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912">
                    <a:moveTo>
                      <a:pt x="261" y="0"/>
                    </a:moveTo>
                    <a:lnTo>
                      <a:pt x="251" y="0"/>
                    </a:lnTo>
                    <a:lnTo>
                      <a:pt x="242" y="1"/>
                    </a:lnTo>
                    <a:lnTo>
                      <a:pt x="232" y="2"/>
                    </a:lnTo>
                    <a:lnTo>
                      <a:pt x="223" y="5"/>
                    </a:lnTo>
                    <a:lnTo>
                      <a:pt x="214" y="7"/>
                    </a:lnTo>
                    <a:lnTo>
                      <a:pt x="206" y="12"/>
                    </a:lnTo>
                    <a:lnTo>
                      <a:pt x="197" y="18"/>
                    </a:lnTo>
                    <a:lnTo>
                      <a:pt x="189" y="25"/>
                    </a:lnTo>
                    <a:lnTo>
                      <a:pt x="179" y="30"/>
                    </a:lnTo>
                    <a:lnTo>
                      <a:pt x="168" y="37"/>
                    </a:lnTo>
                    <a:lnTo>
                      <a:pt x="154" y="44"/>
                    </a:lnTo>
                    <a:lnTo>
                      <a:pt x="140" y="52"/>
                    </a:lnTo>
                    <a:lnTo>
                      <a:pt x="127" y="60"/>
                    </a:lnTo>
                    <a:lnTo>
                      <a:pt x="114" y="67"/>
                    </a:lnTo>
                    <a:lnTo>
                      <a:pt x="105" y="74"/>
                    </a:lnTo>
                    <a:lnTo>
                      <a:pt x="97" y="78"/>
                    </a:lnTo>
                    <a:lnTo>
                      <a:pt x="91" y="81"/>
                    </a:lnTo>
                    <a:lnTo>
                      <a:pt x="81" y="84"/>
                    </a:lnTo>
                    <a:lnTo>
                      <a:pt x="71" y="87"/>
                    </a:lnTo>
                    <a:lnTo>
                      <a:pt x="59" y="89"/>
                    </a:lnTo>
                    <a:lnTo>
                      <a:pt x="49" y="92"/>
                    </a:lnTo>
                    <a:lnTo>
                      <a:pt x="37" y="97"/>
                    </a:lnTo>
                    <a:lnTo>
                      <a:pt x="28" y="103"/>
                    </a:lnTo>
                    <a:lnTo>
                      <a:pt x="21" y="112"/>
                    </a:lnTo>
                    <a:lnTo>
                      <a:pt x="11" y="133"/>
                    </a:lnTo>
                    <a:lnTo>
                      <a:pt x="3" y="154"/>
                    </a:lnTo>
                    <a:lnTo>
                      <a:pt x="0" y="179"/>
                    </a:lnTo>
                    <a:lnTo>
                      <a:pt x="4" y="204"/>
                    </a:lnTo>
                    <a:lnTo>
                      <a:pt x="11" y="234"/>
                    </a:lnTo>
                    <a:lnTo>
                      <a:pt x="17" y="266"/>
                    </a:lnTo>
                    <a:lnTo>
                      <a:pt x="22" y="291"/>
                    </a:lnTo>
                    <a:lnTo>
                      <a:pt x="27" y="308"/>
                    </a:lnTo>
                    <a:lnTo>
                      <a:pt x="36" y="323"/>
                    </a:lnTo>
                    <a:lnTo>
                      <a:pt x="44" y="340"/>
                    </a:lnTo>
                    <a:lnTo>
                      <a:pt x="51" y="358"/>
                    </a:lnTo>
                    <a:lnTo>
                      <a:pt x="58" y="375"/>
                    </a:lnTo>
                    <a:lnTo>
                      <a:pt x="63" y="393"/>
                    </a:lnTo>
                    <a:lnTo>
                      <a:pt x="67" y="410"/>
                    </a:lnTo>
                    <a:lnTo>
                      <a:pt x="69" y="425"/>
                    </a:lnTo>
                    <a:lnTo>
                      <a:pt x="71" y="441"/>
                    </a:lnTo>
                    <a:lnTo>
                      <a:pt x="71" y="480"/>
                    </a:lnTo>
                    <a:lnTo>
                      <a:pt x="71" y="515"/>
                    </a:lnTo>
                    <a:lnTo>
                      <a:pt x="72" y="544"/>
                    </a:lnTo>
                    <a:lnTo>
                      <a:pt x="74" y="570"/>
                    </a:lnTo>
                    <a:lnTo>
                      <a:pt x="76" y="594"/>
                    </a:lnTo>
                    <a:lnTo>
                      <a:pt x="74" y="617"/>
                    </a:lnTo>
                    <a:lnTo>
                      <a:pt x="71" y="639"/>
                    </a:lnTo>
                    <a:lnTo>
                      <a:pt x="66" y="660"/>
                    </a:lnTo>
                    <a:lnTo>
                      <a:pt x="59" y="681"/>
                    </a:lnTo>
                    <a:lnTo>
                      <a:pt x="53" y="701"/>
                    </a:lnTo>
                    <a:lnTo>
                      <a:pt x="48" y="723"/>
                    </a:lnTo>
                    <a:lnTo>
                      <a:pt x="44" y="749"/>
                    </a:lnTo>
                    <a:lnTo>
                      <a:pt x="41" y="784"/>
                    </a:lnTo>
                    <a:lnTo>
                      <a:pt x="37" y="827"/>
                    </a:lnTo>
                    <a:lnTo>
                      <a:pt x="34" y="862"/>
                    </a:lnTo>
                    <a:lnTo>
                      <a:pt x="35" y="878"/>
                    </a:lnTo>
                    <a:lnTo>
                      <a:pt x="46" y="882"/>
                    </a:lnTo>
                    <a:lnTo>
                      <a:pt x="59" y="887"/>
                    </a:lnTo>
                    <a:lnTo>
                      <a:pt x="73" y="893"/>
                    </a:lnTo>
                    <a:lnTo>
                      <a:pt x="89" y="898"/>
                    </a:lnTo>
                    <a:lnTo>
                      <a:pt x="106" y="903"/>
                    </a:lnTo>
                    <a:lnTo>
                      <a:pt x="124" y="907"/>
                    </a:lnTo>
                    <a:lnTo>
                      <a:pt x="143" y="911"/>
                    </a:lnTo>
                    <a:lnTo>
                      <a:pt x="164" y="912"/>
                    </a:lnTo>
                    <a:lnTo>
                      <a:pt x="175" y="912"/>
                    </a:lnTo>
                    <a:lnTo>
                      <a:pt x="187" y="912"/>
                    </a:lnTo>
                    <a:lnTo>
                      <a:pt x="200" y="911"/>
                    </a:lnTo>
                    <a:lnTo>
                      <a:pt x="214" y="911"/>
                    </a:lnTo>
                    <a:lnTo>
                      <a:pt x="228" y="910"/>
                    </a:lnTo>
                    <a:lnTo>
                      <a:pt x="242" y="910"/>
                    </a:lnTo>
                    <a:lnTo>
                      <a:pt x="257" y="908"/>
                    </a:lnTo>
                    <a:lnTo>
                      <a:pt x="271" y="907"/>
                    </a:lnTo>
                    <a:lnTo>
                      <a:pt x="287" y="907"/>
                    </a:lnTo>
                    <a:lnTo>
                      <a:pt x="301" y="906"/>
                    </a:lnTo>
                    <a:lnTo>
                      <a:pt x="313" y="906"/>
                    </a:lnTo>
                    <a:lnTo>
                      <a:pt x="327" y="905"/>
                    </a:lnTo>
                    <a:lnTo>
                      <a:pt x="339" y="905"/>
                    </a:lnTo>
                    <a:lnTo>
                      <a:pt x="350" y="903"/>
                    </a:lnTo>
                    <a:lnTo>
                      <a:pt x="359" y="903"/>
                    </a:lnTo>
                    <a:lnTo>
                      <a:pt x="368" y="903"/>
                    </a:lnTo>
                    <a:lnTo>
                      <a:pt x="385" y="903"/>
                    </a:lnTo>
                    <a:lnTo>
                      <a:pt x="402" y="903"/>
                    </a:lnTo>
                    <a:lnTo>
                      <a:pt x="417" y="901"/>
                    </a:lnTo>
                    <a:lnTo>
                      <a:pt x="432" y="900"/>
                    </a:lnTo>
                    <a:lnTo>
                      <a:pt x="445" y="897"/>
                    </a:lnTo>
                    <a:lnTo>
                      <a:pt x="455" y="894"/>
                    </a:lnTo>
                    <a:lnTo>
                      <a:pt x="462" y="891"/>
                    </a:lnTo>
                    <a:lnTo>
                      <a:pt x="464" y="887"/>
                    </a:lnTo>
                    <a:lnTo>
                      <a:pt x="464" y="864"/>
                    </a:lnTo>
                    <a:lnTo>
                      <a:pt x="463" y="818"/>
                    </a:lnTo>
                    <a:lnTo>
                      <a:pt x="460" y="768"/>
                    </a:lnTo>
                    <a:lnTo>
                      <a:pt x="454" y="727"/>
                    </a:lnTo>
                    <a:lnTo>
                      <a:pt x="445" y="700"/>
                    </a:lnTo>
                    <a:lnTo>
                      <a:pt x="439" y="677"/>
                    </a:lnTo>
                    <a:lnTo>
                      <a:pt x="434" y="658"/>
                    </a:lnTo>
                    <a:lnTo>
                      <a:pt x="431" y="643"/>
                    </a:lnTo>
                    <a:lnTo>
                      <a:pt x="432" y="616"/>
                    </a:lnTo>
                    <a:lnTo>
                      <a:pt x="435" y="570"/>
                    </a:lnTo>
                    <a:lnTo>
                      <a:pt x="437" y="522"/>
                    </a:lnTo>
                    <a:lnTo>
                      <a:pt x="439" y="489"/>
                    </a:lnTo>
                    <a:lnTo>
                      <a:pt x="442" y="464"/>
                    </a:lnTo>
                    <a:lnTo>
                      <a:pt x="449" y="432"/>
                    </a:lnTo>
                    <a:lnTo>
                      <a:pt x="457" y="401"/>
                    </a:lnTo>
                    <a:lnTo>
                      <a:pt x="465" y="377"/>
                    </a:lnTo>
                    <a:lnTo>
                      <a:pt x="471" y="356"/>
                    </a:lnTo>
                    <a:lnTo>
                      <a:pt x="476" y="336"/>
                    </a:lnTo>
                    <a:lnTo>
                      <a:pt x="481" y="314"/>
                    </a:lnTo>
                    <a:lnTo>
                      <a:pt x="487" y="292"/>
                    </a:lnTo>
                    <a:lnTo>
                      <a:pt x="495" y="269"/>
                    </a:lnTo>
                    <a:lnTo>
                      <a:pt x="503" y="245"/>
                    </a:lnTo>
                    <a:lnTo>
                      <a:pt x="508" y="221"/>
                    </a:lnTo>
                    <a:lnTo>
                      <a:pt x="510" y="199"/>
                    </a:lnTo>
                    <a:lnTo>
                      <a:pt x="511" y="176"/>
                    </a:lnTo>
                    <a:lnTo>
                      <a:pt x="511" y="150"/>
                    </a:lnTo>
                    <a:lnTo>
                      <a:pt x="509" y="129"/>
                    </a:lnTo>
                    <a:lnTo>
                      <a:pt x="505" y="117"/>
                    </a:lnTo>
                    <a:lnTo>
                      <a:pt x="501" y="115"/>
                    </a:lnTo>
                    <a:lnTo>
                      <a:pt x="497" y="111"/>
                    </a:lnTo>
                    <a:lnTo>
                      <a:pt x="491" y="107"/>
                    </a:lnTo>
                    <a:lnTo>
                      <a:pt x="485" y="102"/>
                    </a:lnTo>
                    <a:lnTo>
                      <a:pt x="477" y="98"/>
                    </a:lnTo>
                    <a:lnTo>
                      <a:pt x="471" y="96"/>
                    </a:lnTo>
                    <a:lnTo>
                      <a:pt x="464" y="93"/>
                    </a:lnTo>
                    <a:lnTo>
                      <a:pt x="458" y="92"/>
                    </a:lnTo>
                    <a:lnTo>
                      <a:pt x="451" y="90"/>
                    </a:lnTo>
                    <a:lnTo>
                      <a:pt x="445" y="89"/>
                    </a:lnTo>
                    <a:lnTo>
                      <a:pt x="440" y="87"/>
                    </a:lnTo>
                    <a:lnTo>
                      <a:pt x="434" y="83"/>
                    </a:lnTo>
                    <a:lnTo>
                      <a:pt x="427" y="80"/>
                    </a:lnTo>
                    <a:lnTo>
                      <a:pt x="422" y="76"/>
                    </a:lnTo>
                    <a:lnTo>
                      <a:pt x="418" y="74"/>
                    </a:lnTo>
                    <a:lnTo>
                      <a:pt x="414" y="71"/>
                    </a:lnTo>
                    <a:lnTo>
                      <a:pt x="411" y="67"/>
                    </a:lnTo>
                    <a:lnTo>
                      <a:pt x="403" y="64"/>
                    </a:lnTo>
                    <a:lnTo>
                      <a:pt x="395" y="58"/>
                    </a:lnTo>
                    <a:lnTo>
                      <a:pt x="385" y="52"/>
                    </a:lnTo>
                    <a:lnTo>
                      <a:pt x="376" y="47"/>
                    </a:lnTo>
                    <a:lnTo>
                      <a:pt x="367" y="43"/>
                    </a:lnTo>
                    <a:lnTo>
                      <a:pt x="361" y="39"/>
                    </a:lnTo>
                    <a:lnTo>
                      <a:pt x="356" y="38"/>
                    </a:lnTo>
                    <a:lnTo>
                      <a:pt x="352" y="35"/>
                    </a:lnTo>
                    <a:lnTo>
                      <a:pt x="345" y="32"/>
                    </a:lnTo>
                    <a:lnTo>
                      <a:pt x="339" y="25"/>
                    </a:lnTo>
                    <a:lnTo>
                      <a:pt x="329" y="19"/>
                    </a:lnTo>
                    <a:lnTo>
                      <a:pt x="317" y="12"/>
                    </a:lnTo>
                    <a:lnTo>
                      <a:pt x="302" y="6"/>
                    </a:lnTo>
                    <a:lnTo>
                      <a:pt x="283" y="2"/>
                    </a:lnTo>
                    <a:lnTo>
                      <a:pt x="261" y="0"/>
                    </a:lnTo>
                    <a:close/>
                  </a:path>
                </a:pathLst>
              </a:custGeom>
              <a:solidFill>
                <a:srgbClr val="CC998C"/>
              </a:solidFill>
              <a:ln w="9525">
                <a:noFill/>
                <a:round/>
                <a:headEnd/>
                <a:tailEnd/>
              </a:ln>
            </p:spPr>
            <p:txBody>
              <a:bodyPr/>
              <a:lstStyle/>
              <a:p>
                <a:endParaRPr lang="fr-FR" dirty="0"/>
              </a:p>
            </p:txBody>
          </p:sp>
          <p:sp>
            <p:nvSpPr>
              <p:cNvPr id="439" name="Freeform 28"/>
              <p:cNvSpPr>
                <a:spLocks/>
              </p:cNvSpPr>
              <p:nvPr/>
            </p:nvSpPr>
            <p:spPr bwMode="auto">
              <a:xfrm>
                <a:off x="3268" y="818"/>
                <a:ext cx="65" cy="49"/>
              </a:xfrm>
              <a:custGeom>
                <a:avLst/>
                <a:gdLst>
                  <a:gd name="T0" fmla="*/ 16 w 32"/>
                  <a:gd name="T1" fmla="*/ 32 h 32"/>
                  <a:gd name="T2" fmla="*/ 22 w 32"/>
                  <a:gd name="T3" fmla="*/ 32 h 32"/>
                  <a:gd name="T4" fmla="*/ 27 w 32"/>
                  <a:gd name="T5" fmla="*/ 28 h 32"/>
                  <a:gd name="T6" fmla="*/ 31 w 32"/>
                  <a:gd name="T7" fmla="*/ 23 h 32"/>
                  <a:gd name="T8" fmla="*/ 32 w 32"/>
                  <a:gd name="T9" fmla="*/ 16 h 32"/>
                  <a:gd name="T10" fmla="*/ 31 w 32"/>
                  <a:gd name="T11" fmla="*/ 10 h 32"/>
                  <a:gd name="T12" fmla="*/ 27 w 32"/>
                  <a:gd name="T13" fmla="*/ 5 h 32"/>
                  <a:gd name="T14" fmla="*/ 22 w 32"/>
                  <a:gd name="T15" fmla="*/ 1 h 32"/>
                  <a:gd name="T16" fmla="*/ 16 w 32"/>
                  <a:gd name="T17" fmla="*/ 0 h 32"/>
                  <a:gd name="T18" fmla="*/ 9 w 32"/>
                  <a:gd name="T19" fmla="*/ 1 h 32"/>
                  <a:gd name="T20" fmla="*/ 4 w 32"/>
                  <a:gd name="T21" fmla="*/ 5 h 32"/>
                  <a:gd name="T22" fmla="*/ 2 w 32"/>
                  <a:gd name="T23" fmla="*/ 10 h 32"/>
                  <a:gd name="T24" fmla="*/ 0 w 32"/>
                  <a:gd name="T25" fmla="*/ 16 h 32"/>
                  <a:gd name="T26" fmla="*/ 2 w 32"/>
                  <a:gd name="T27" fmla="*/ 23 h 32"/>
                  <a:gd name="T28" fmla="*/ 4 w 32"/>
                  <a:gd name="T29" fmla="*/ 28 h 32"/>
                  <a:gd name="T30" fmla="*/ 9 w 32"/>
                  <a:gd name="T31" fmla="*/ 30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2"/>
                    </a:lnTo>
                    <a:lnTo>
                      <a:pt x="27" y="28"/>
                    </a:lnTo>
                    <a:lnTo>
                      <a:pt x="31" y="23"/>
                    </a:lnTo>
                    <a:lnTo>
                      <a:pt x="32" y="16"/>
                    </a:lnTo>
                    <a:lnTo>
                      <a:pt x="31" y="10"/>
                    </a:lnTo>
                    <a:lnTo>
                      <a:pt x="27" y="5"/>
                    </a:lnTo>
                    <a:lnTo>
                      <a:pt x="22" y="1"/>
                    </a:lnTo>
                    <a:lnTo>
                      <a:pt x="16" y="0"/>
                    </a:lnTo>
                    <a:lnTo>
                      <a:pt x="9" y="1"/>
                    </a:lnTo>
                    <a:lnTo>
                      <a:pt x="4" y="5"/>
                    </a:lnTo>
                    <a:lnTo>
                      <a:pt x="2" y="10"/>
                    </a:lnTo>
                    <a:lnTo>
                      <a:pt x="0" y="16"/>
                    </a:lnTo>
                    <a:lnTo>
                      <a:pt x="2" y="23"/>
                    </a:lnTo>
                    <a:lnTo>
                      <a:pt x="4" y="28"/>
                    </a:lnTo>
                    <a:lnTo>
                      <a:pt x="9" y="30"/>
                    </a:lnTo>
                    <a:lnTo>
                      <a:pt x="16" y="32"/>
                    </a:lnTo>
                    <a:close/>
                  </a:path>
                </a:pathLst>
              </a:custGeom>
              <a:solidFill>
                <a:srgbClr val="CC998C"/>
              </a:solidFill>
              <a:ln w="9525">
                <a:noFill/>
                <a:round/>
                <a:headEnd/>
                <a:tailEnd/>
              </a:ln>
            </p:spPr>
            <p:txBody>
              <a:bodyPr/>
              <a:lstStyle/>
              <a:p>
                <a:endParaRPr lang="fr-FR" dirty="0"/>
              </a:p>
            </p:txBody>
          </p:sp>
          <p:sp>
            <p:nvSpPr>
              <p:cNvPr id="440" name="Freeform 29"/>
              <p:cNvSpPr>
                <a:spLocks/>
              </p:cNvSpPr>
              <p:nvPr/>
            </p:nvSpPr>
            <p:spPr bwMode="auto">
              <a:xfrm>
                <a:off x="2821" y="1026"/>
                <a:ext cx="65" cy="53"/>
              </a:xfrm>
              <a:custGeom>
                <a:avLst/>
                <a:gdLst>
                  <a:gd name="T0" fmla="*/ 15 w 32"/>
                  <a:gd name="T1" fmla="*/ 34 h 34"/>
                  <a:gd name="T2" fmla="*/ 22 w 32"/>
                  <a:gd name="T3" fmla="*/ 32 h 34"/>
                  <a:gd name="T4" fmla="*/ 27 w 32"/>
                  <a:gd name="T5" fmla="*/ 28 h 34"/>
                  <a:gd name="T6" fmla="*/ 31 w 32"/>
                  <a:gd name="T7" fmla="*/ 23 h 34"/>
                  <a:gd name="T8" fmla="*/ 32 w 32"/>
                  <a:gd name="T9" fmla="*/ 17 h 34"/>
                  <a:gd name="T10" fmla="*/ 31 w 32"/>
                  <a:gd name="T11" fmla="*/ 11 h 34"/>
                  <a:gd name="T12" fmla="*/ 27 w 32"/>
                  <a:gd name="T13" fmla="*/ 5 h 34"/>
                  <a:gd name="T14" fmla="*/ 22 w 32"/>
                  <a:gd name="T15" fmla="*/ 2 h 34"/>
                  <a:gd name="T16" fmla="*/ 15 w 32"/>
                  <a:gd name="T17" fmla="*/ 0 h 34"/>
                  <a:gd name="T18" fmla="*/ 9 w 32"/>
                  <a:gd name="T19" fmla="*/ 2 h 34"/>
                  <a:gd name="T20" fmla="*/ 4 w 32"/>
                  <a:gd name="T21" fmla="*/ 5 h 34"/>
                  <a:gd name="T22" fmla="*/ 1 w 32"/>
                  <a:gd name="T23" fmla="*/ 11 h 34"/>
                  <a:gd name="T24" fmla="*/ 0 w 32"/>
                  <a:gd name="T25" fmla="*/ 17 h 34"/>
                  <a:gd name="T26" fmla="*/ 1 w 32"/>
                  <a:gd name="T27" fmla="*/ 23 h 34"/>
                  <a:gd name="T28" fmla="*/ 4 w 32"/>
                  <a:gd name="T29" fmla="*/ 28 h 34"/>
                  <a:gd name="T30" fmla="*/ 9 w 32"/>
                  <a:gd name="T31" fmla="*/ 32 h 34"/>
                  <a:gd name="T32" fmla="*/ 15 w 32"/>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4"/>
                  <a:gd name="T53" fmla="*/ 32 w 3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4">
                    <a:moveTo>
                      <a:pt x="15" y="34"/>
                    </a:moveTo>
                    <a:lnTo>
                      <a:pt x="22" y="32"/>
                    </a:lnTo>
                    <a:lnTo>
                      <a:pt x="27" y="28"/>
                    </a:lnTo>
                    <a:lnTo>
                      <a:pt x="31" y="23"/>
                    </a:lnTo>
                    <a:lnTo>
                      <a:pt x="32" y="17"/>
                    </a:lnTo>
                    <a:lnTo>
                      <a:pt x="31" y="11"/>
                    </a:lnTo>
                    <a:lnTo>
                      <a:pt x="27" y="5"/>
                    </a:lnTo>
                    <a:lnTo>
                      <a:pt x="22" y="2"/>
                    </a:lnTo>
                    <a:lnTo>
                      <a:pt x="15" y="0"/>
                    </a:lnTo>
                    <a:lnTo>
                      <a:pt x="9" y="2"/>
                    </a:lnTo>
                    <a:lnTo>
                      <a:pt x="4" y="5"/>
                    </a:lnTo>
                    <a:lnTo>
                      <a:pt x="1" y="11"/>
                    </a:lnTo>
                    <a:lnTo>
                      <a:pt x="0" y="17"/>
                    </a:lnTo>
                    <a:lnTo>
                      <a:pt x="1" y="23"/>
                    </a:lnTo>
                    <a:lnTo>
                      <a:pt x="4" y="28"/>
                    </a:lnTo>
                    <a:lnTo>
                      <a:pt x="9" y="32"/>
                    </a:lnTo>
                    <a:lnTo>
                      <a:pt x="15" y="34"/>
                    </a:lnTo>
                    <a:close/>
                  </a:path>
                </a:pathLst>
              </a:custGeom>
              <a:solidFill>
                <a:srgbClr val="CC998C"/>
              </a:solidFill>
              <a:ln w="9525">
                <a:noFill/>
                <a:round/>
                <a:headEnd/>
                <a:tailEnd/>
              </a:ln>
            </p:spPr>
            <p:txBody>
              <a:bodyPr/>
              <a:lstStyle/>
              <a:p>
                <a:endParaRPr lang="fr-FR" dirty="0"/>
              </a:p>
            </p:txBody>
          </p:sp>
          <p:sp>
            <p:nvSpPr>
              <p:cNvPr id="441" name="Freeform 30"/>
              <p:cNvSpPr>
                <a:spLocks/>
              </p:cNvSpPr>
              <p:nvPr/>
            </p:nvSpPr>
            <p:spPr bwMode="auto">
              <a:xfrm>
                <a:off x="3719" y="1031"/>
                <a:ext cx="65" cy="51"/>
              </a:xfrm>
              <a:custGeom>
                <a:avLst/>
                <a:gdLst>
                  <a:gd name="T0" fmla="*/ 17 w 32"/>
                  <a:gd name="T1" fmla="*/ 33 h 33"/>
                  <a:gd name="T2" fmla="*/ 22 w 32"/>
                  <a:gd name="T3" fmla="*/ 32 h 33"/>
                  <a:gd name="T4" fmla="*/ 27 w 32"/>
                  <a:gd name="T5" fmla="*/ 28 h 33"/>
                  <a:gd name="T6" fmla="*/ 31 w 32"/>
                  <a:gd name="T7" fmla="*/ 23 h 33"/>
                  <a:gd name="T8" fmla="*/ 32 w 32"/>
                  <a:gd name="T9" fmla="*/ 16 h 33"/>
                  <a:gd name="T10" fmla="*/ 31 w 32"/>
                  <a:gd name="T11" fmla="*/ 10 h 33"/>
                  <a:gd name="T12" fmla="*/ 28 w 32"/>
                  <a:gd name="T13" fmla="*/ 5 h 33"/>
                  <a:gd name="T14" fmla="*/ 23 w 32"/>
                  <a:gd name="T15" fmla="*/ 1 h 33"/>
                  <a:gd name="T16" fmla="*/ 17 w 32"/>
                  <a:gd name="T17" fmla="*/ 0 h 33"/>
                  <a:gd name="T18" fmla="*/ 10 w 32"/>
                  <a:gd name="T19" fmla="*/ 1 h 33"/>
                  <a:gd name="T20" fmla="*/ 5 w 32"/>
                  <a:gd name="T21" fmla="*/ 5 h 33"/>
                  <a:gd name="T22" fmla="*/ 1 w 32"/>
                  <a:gd name="T23" fmla="*/ 10 h 33"/>
                  <a:gd name="T24" fmla="*/ 0 w 32"/>
                  <a:gd name="T25" fmla="*/ 16 h 33"/>
                  <a:gd name="T26" fmla="*/ 1 w 32"/>
                  <a:gd name="T27" fmla="*/ 23 h 33"/>
                  <a:gd name="T28" fmla="*/ 5 w 32"/>
                  <a:gd name="T29" fmla="*/ 28 h 33"/>
                  <a:gd name="T30" fmla="*/ 10 w 32"/>
                  <a:gd name="T31" fmla="*/ 32 h 33"/>
                  <a:gd name="T32" fmla="*/ 17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7" y="33"/>
                    </a:moveTo>
                    <a:lnTo>
                      <a:pt x="22" y="32"/>
                    </a:lnTo>
                    <a:lnTo>
                      <a:pt x="27" y="28"/>
                    </a:lnTo>
                    <a:lnTo>
                      <a:pt x="31" y="23"/>
                    </a:lnTo>
                    <a:lnTo>
                      <a:pt x="32" y="16"/>
                    </a:lnTo>
                    <a:lnTo>
                      <a:pt x="31" y="10"/>
                    </a:lnTo>
                    <a:lnTo>
                      <a:pt x="28" y="5"/>
                    </a:lnTo>
                    <a:lnTo>
                      <a:pt x="23" y="1"/>
                    </a:lnTo>
                    <a:lnTo>
                      <a:pt x="17" y="0"/>
                    </a:lnTo>
                    <a:lnTo>
                      <a:pt x="10" y="1"/>
                    </a:lnTo>
                    <a:lnTo>
                      <a:pt x="5" y="5"/>
                    </a:lnTo>
                    <a:lnTo>
                      <a:pt x="1" y="10"/>
                    </a:lnTo>
                    <a:lnTo>
                      <a:pt x="0" y="16"/>
                    </a:lnTo>
                    <a:lnTo>
                      <a:pt x="1" y="23"/>
                    </a:lnTo>
                    <a:lnTo>
                      <a:pt x="5" y="28"/>
                    </a:lnTo>
                    <a:lnTo>
                      <a:pt x="10" y="32"/>
                    </a:lnTo>
                    <a:lnTo>
                      <a:pt x="17" y="33"/>
                    </a:lnTo>
                    <a:close/>
                  </a:path>
                </a:pathLst>
              </a:custGeom>
              <a:solidFill>
                <a:srgbClr val="CC998C"/>
              </a:solidFill>
              <a:ln w="9525">
                <a:noFill/>
                <a:round/>
                <a:headEnd/>
                <a:tailEnd/>
              </a:ln>
            </p:spPr>
            <p:txBody>
              <a:bodyPr/>
              <a:lstStyle/>
              <a:p>
                <a:endParaRPr lang="fr-FR" dirty="0"/>
              </a:p>
            </p:txBody>
          </p:sp>
          <p:sp>
            <p:nvSpPr>
              <p:cNvPr id="442" name="Freeform 31"/>
              <p:cNvSpPr>
                <a:spLocks/>
              </p:cNvSpPr>
              <p:nvPr/>
            </p:nvSpPr>
            <p:spPr bwMode="auto">
              <a:xfrm>
                <a:off x="2989" y="2074"/>
                <a:ext cx="66" cy="50"/>
              </a:xfrm>
              <a:custGeom>
                <a:avLst/>
                <a:gdLst>
                  <a:gd name="T0" fmla="*/ 15 w 32"/>
                  <a:gd name="T1" fmla="*/ 32 h 32"/>
                  <a:gd name="T2" fmla="*/ 21 w 32"/>
                  <a:gd name="T3" fmla="*/ 31 h 32"/>
                  <a:gd name="T4" fmla="*/ 27 w 32"/>
                  <a:gd name="T5" fmla="*/ 27 h 32"/>
                  <a:gd name="T6" fmla="*/ 30 w 32"/>
                  <a:gd name="T7" fmla="*/ 22 h 32"/>
                  <a:gd name="T8" fmla="*/ 32 w 32"/>
                  <a:gd name="T9" fmla="*/ 15 h 32"/>
                  <a:gd name="T10" fmla="*/ 30 w 32"/>
                  <a:gd name="T11" fmla="*/ 10 h 32"/>
                  <a:gd name="T12" fmla="*/ 27 w 32"/>
                  <a:gd name="T13" fmla="*/ 5 h 32"/>
                  <a:gd name="T14" fmla="*/ 21 w 32"/>
                  <a:gd name="T15" fmla="*/ 1 h 32"/>
                  <a:gd name="T16" fmla="*/ 15 w 32"/>
                  <a:gd name="T17" fmla="*/ 0 h 32"/>
                  <a:gd name="T18" fmla="*/ 9 w 32"/>
                  <a:gd name="T19" fmla="*/ 1 h 32"/>
                  <a:gd name="T20" fmla="*/ 4 w 32"/>
                  <a:gd name="T21" fmla="*/ 4 h 32"/>
                  <a:gd name="T22" fmla="*/ 1 w 32"/>
                  <a:gd name="T23" fmla="*/ 9 h 32"/>
                  <a:gd name="T24" fmla="*/ 0 w 32"/>
                  <a:gd name="T25" fmla="*/ 15 h 32"/>
                  <a:gd name="T26" fmla="*/ 0 w 32"/>
                  <a:gd name="T27" fmla="*/ 22 h 32"/>
                  <a:gd name="T28" fmla="*/ 4 w 32"/>
                  <a:gd name="T29" fmla="*/ 27 h 32"/>
                  <a:gd name="T30" fmla="*/ 9 w 32"/>
                  <a:gd name="T31" fmla="*/ 31 h 32"/>
                  <a:gd name="T32" fmla="*/ 15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32"/>
                    </a:moveTo>
                    <a:lnTo>
                      <a:pt x="21" y="31"/>
                    </a:lnTo>
                    <a:lnTo>
                      <a:pt x="27" y="27"/>
                    </a:lnTo>
                    <a:lnTo>
                      <a:pt x="30" y="22"/>
                    </a:lnTo>
                    <a:lnTo>
                      <a:pt x="32" y="15"/>
                    </a:lnTo>
                    <a:lnTo>
                      <a:pt x="30" y="10"/>
                    </a:lnTo>
                    <a:lnTo>
                      <a:pt x="27" y="5"/>
                    </a:lnTo>
                    <a:lnTo>
                      <a:pt x="21" y="1"/>
                    </a:lnTo>
                    <a:lnTo>
                      <a:pt x="15" y="0"/>
                    </a:lnTo>
                    <a:lnTo>
                      <a:pt x="9" y="1"/>
                    </a:lnTo>
                    <a:lnTo>
                      <a:pt x="4" y="4"/>
                    </a:lnTo>
                    <a:lnTo>
                      <a:pt x="1" y="9"/>
                    </a:lnTo>
                    <a:lnTo>
                      <a:pt x="0" y="15"/>
                    </a:lnTo>
                    <a:lnTo>
                      <a:pt x="0" y="22"/>
                    </a:lnTo>
                    <a:lnTo>
                      <a:pt x="4" y="27"/>
                    </a:lnTo>
                    <a:lnTo>
                      <a:pt x="9" y="31"/>
                    </a:lnTo>
                    <a:lnTo>
                      <a:pt x="15" y="32"/>
                    </a:lnTo>
                    <a:close/>
                  </a:path>
                </a:pathLst>
              </a:custGeom>
              <a:solidFill>
                <a:srgbClr val="CC998C"/>
              </a:solidFill>
              <a:ln w="9525">
                <a:noFill/>
                <a:round/>
                <a:headEnd/>
                <a:tailEnd/>
              </a:ln>
            </p:spPr>
            <p:txBody>
              <a:bodyPr/>
              <a:lstStyle/>
              <a:p>
                <a:endParaRPr lang="fr-FR" dirty="0"/>
              </a:p>
            </p:txBody>
          </p:sp>
          <p:sp>
            <p:nvSpPr>
              <p:cNvPr id="443" name="Freeform 32"/>
              <p:cNvSpPr>
                <a:spLocks/>
              </p:cNvSpPr>
              <p:nvPr/>
            </p:nvSpPr>
            <p:spPr bwMode="auto">
              <a:xfrm>
                <a:off x="3485" y="2076"/>
                <a:ext cx="66" cy="49"/>
              </a:xfrm>
              <a:custGeom>
                <a:avLst/>
                <a:gdLst>
                  <a:gd name="T0" fmla="*/ 16 w 32"/>
                  <a:gd name="T1" fmla="*/ 32 h 32"/>
                  <a:gd name="T2" fmla="*/ 22 w 32"/>
                  <a:gd name="T3" fmla="*/ 31 h 32"/>
                  <a:gd name="T4" fmla="*/ 27 w 32"/>
                  <a:gd name="T5" fmla="*/ 28 h 32"/>
                  <a:gd name="T6" fmla="*/ 31 w 32"/>
                  <a:gd name="T7" fmla="*/ 23 h 32"/>
                  <a:gd name="T8" fmla="*/ 32 w 32"/>
                  <a:gd name="T9" fmla="*/ 17 h 32"/>
                  <a:gd name="T10" fmla="*/ 31 w 32"/>
                  <a:gd name="T11" fmla="*/ 11 h 32"/>
                  <a:gd name="T12" fmla="*/ 29 w 32"/>
                  <a:gd name="T13" fmla="*/ 5 h 32"/>
                  <a:gd name="T14" fmla="*/ 23 w 32"/>
                  <a:gd name="T15" fmla="*/ 2 h 32"/>
                  <a:gd name="T16" fmla="*/ 17 w 32"/>
                  <a:gd name="T17" fmla="*/ 0 h 32"/>
                  <a:gd name="T18" fmla="*/ 11 w 32"/>
                  <a:gd name="T19" fmla="*/ 2 h 32"/>
                  <a:gd name="T20" fmla="*/ 6 w 32"/>
                  <a:gd name="T21" fmla="*/ 4 h 32"/>
                  <a:gd name="T22" fmla="*/ 2 w 32"/>
                  <a:gd name="T23" fmla="*/ 9 h 32"/>
                  <a:gd name="T24" fmla="*/ 0 w 32"/>
                  <a:gd name="T25" fmla="*/ 16 h 32"/>
                  <a:gd name="T26" fmla="*/ 2 w 32"/>
                  <a:gd name="T27" fmla="*/ 22 h 32"/>
                  <a:gd name="T28" fmla="*/ 4 w 32"/>
                  <a:gd name="T29" fmla="*/ 27 h 32"/>
                  <a:gd name="T30" fmla="*/ 9 w 32"/>
                  <a:gd name="T31" fmla="*/ 31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1"/>
                    </a:lnTo>
                    <a:lnTo>
                      <a:pt x="27" y="28"/>
                    </a:lnTo>
                    <a:lnTo>
                      <a:pt x="31" y="23"/>
                    </a:lnTo>
                    <a:lnTo>
                      <a:pt x="32" y="17"/>
                    </a:lnTo>
                    <a:lnTo>
                      <a:pt x="31" y="11"/>
                    </a:lnTo>
                    <a:lnTo>
                      <a:pt x="29" y="5"/>
                    </a:lnTo>
                    <a:lnTo>
                      <a:pt x="23" y="2"/>
                    </a:lnTo>
                    <a:lnTo>
                      <a:pt x="17" y="0"/>
                    </a:lnTo>
                    <a:lnTo>
                      <a:pt x="11" y="2"/>
                    </a:lnTo>
                    <a:lnTo>
                      <a:pt x="6" y="4"/>
                    </a:lnTo>
                    <a:lnTo>
                      <a:pt x="2" y="9"/>
                    </a:lnTo>
                    <a:lnTo>
                      <a:pt x="0" y="16"/>
                    </a:lnTo>
                    <a:lnTo>
                      <a:pt x="2" y="22"/>
                    </a:lnTo>
                    <a:lnTo>
                      <a:pt x="4" y="27"/>
                    </a:lnTo>
                    <a:lnTo>
                      <a:pt x="9" y="31"/>
                    </a:lnTo>
                    <a:lnTo>
                      <a:pt x="16" y="32"/>
                    </a:lnTo>
                    <a:close/>
                  </a:path>
                </a:pathLst>
              </a:custGeom>
              <a:solidFill>
                <a:srgbClr val="CC998C"/>
              </a:solidFill>
              <a:ln w="9525">
                <a:noFill/>
                <a:round/>
                <a:headEnd/>
                <a:tailEnd/>
              </a:ln>
            </p:spPr>
            <p:txBody>
              <a:bodyPr/>
              <a:lstStyle/>
              <a:p>
                <a:endParaRPr lang="fr-FR" dirty="0"/>
              </a:p>
            </p:txBody>
          </p:sp>
          <p:sp>
            <p:nvSpPr>
              <p:cNvPr id="444" name="Freeform 33"/>
              <p:cNvSpPr>
                <a:spLocks/>
              </p:cNvSpPr>
              <p:nvPr/>
            </p:nvSpPr>
            <p:spPr bwMode="auto">
              <a:xfrm>
                <a:off x="3813" y="2158"/>
                <a:ext cx="64" cy="49"/>
              </a:xfrm>
              <a:custGeom>
                <a:avLst/>
                <a:gdLst>
                  <a:gd name="T0" fmla="*/ 23 w 31"/>
                  <a:gd name="T1" fmla="*/ 29 h 32"/>
                  <a:gd name="T2" fmla="*/ 17 w 31"/>
                  <a:gd name="T3" fmla="*/ 32 h 32"/>
                  <a:gd name="T4" fmla="*/ 12 w 31"/>
                  <a:gd name="T5" fmla="*/ 32 h 32"/>
                  <a:gd name="T6" fmla="*/ 7 w 31"/>
                  <a:gd name="T7" fmla="*/ 29 h 32"/>
                  <a:gd name="T8" fmla="*/ 1 w 31"/>
                  <a:gd name="T9" fmla="*/ 24 h 32"/>
                  <a:gd name="T10" fmla="*/ 0 w 31"/>
                  <a:gd name="T11" fmla="*/ 18 h 32"/>
                  <a:gd name="T12" fmla="*/ 0 w 31"/>
                  <a:gd name="T13" fmla="*/ 11 h 32"/>
                  <a:gd name="T14" fmla="*/ 3 w 31"/>
                  <a:gd name="T15" fmla="*/ 6 h 32"/>
                  <a:gd name="T16" fmla="*/ 8 w 31"/>
                  <a:gd name="T17" fmla="*/ 2 h 32"/>
                  <a:gd name="T18" fmla="*/ 14 w 31"/>
                  <a:gd name="T19" fmla="*/ 0 h 32"/>
                  <a:gd name="T20" fmla="*/ 19 w 31"/>
                  <a:gd name="T21" fmla="*/ 0 h 32"/>
                  <a:gd name="T22" fmla="*/ 26 w 31"/>
                  <a:gd name="T23" fmla="*/ 2 h 32"/>
                  <a:gd name="T24" fmla="*/ 30 w 31"/>
                  <a:gd name="T25" fmla="*/ 7 h 32"/>
                  <a:gd name="T26" fmla="*/ 31 w 31"/>
                  <a:gd name="T27" fmla="*/ 14 h 32"/>
                  <a:gd name="T28" fmla="*/ 31 w 31"/>
                  <a:gd name="T29" fmla="*/ 20 h 32"/>
                  <a:gd name="T30" fmla="*/ 28 w 31"/>
                  <a:gd name="T31" fmla="*/ 25 h 32"/>
                  <a:gd name="T32" fmla="*/ 23 w 31"/>
                  <a:gd name="T33" fmla="*/ 29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23" y="29"/>
                    </a:moveTo>
                    <a:lnTo>
                      <a:pt x="17" y="32"/>
                    </a:lnTo>
                    <a:lnTo>
                      <a:pt x="12" y="32"/>
                    </a:lnTo>
                    <a:lnTo>
                      <a:pt x="7" y="29"/>
                    </a:lnTo>
                    <a:lnTo>
                      <a:pt x="1" y="24"/>
                    </a:lnTo>
                    <a:lnTo>
                      <a:pt x="0" y="18"/>
                    </a:lnTo>
                    <a:lnTo>
                      <a:pt x="0" y="11"/>
                    </a:lnTo>
                    <a:lnTo>
                      <a:pt x="3" y="6"/>
                    </a:lnTo>
                    <a:lnTo>
                      <a:pt x="8" y="2"/>
                    </a:lnTo>
                    <a:lnTo>
                      <a:pt x="14" y="0"/>
                    </a:lnTo>
                    <a:lnTo>
                      <a:pt x="19" y="0"/>
                    </a:lnTo>
                    <a:lnTo>
                      <a:pt x="26" y="2"/>
                    </a:lnTo>
                    <a:lnTo>
                      <a:pt x="30" y="7"/>
                    </a:lnTo>
                    <a:lnTo>
                      <a:pt x="31" y="14"/>
                    </a:lnTo>
                    <a:lnTo>
                      <a:pt x="31" y="20"/>
                    </a:lnTo>
                    <a:lnTo>
                      <a:pt x="28" y="25"/>
                    </a:lnTo>
                    <a:lnTo>
                      <a:pt x="23" y="29"/>
                    </a:lnTo>
                    <a:close/>
                  </a:path>
                </a:pathLst>
              </a:custGeom>
              <a:solidFill>
                <a:srgbClr val="CC998C"/>
              </a:solidFill>
              <a:ln w="9525">
                <a:noFill/>
                <a:round/>
                <a:headEnd/>
                <a:tailEnd/>
              </a:ln>
            </p:spPr>
            <p:txBody>
              <a:bodyPr/>
              <a:lstStyle/>
              <a:p>
                <a:endParaRPr lang="fr-FR" dirty="0"/>
              </a:p>
            </p:txBody>
          </p:sp>
          <p:sp>
            <p:nvSpPr>
              <p:cNvPr id="445" name="Freeform 34"/>
              <p:cNvSpPr>
                <a:spLocks/>
              </p:cNvSpPr>
              <p:nvPr/>
            </p:nvSpPr>
            <p:spPr bwMode="auto">
              <a:xfrm>
                <a:off x="3575" y="941"/>
                <a:ext cx="470" cy="1272"/>
              </a:xfrm>
              <a:custGeom>
                <a:avLst/>
                <a:gdLst>
                  <a:gd name="T0" fmla="*/ 73 w 229"/>
                  <a:gd name="T1" fmla="*/ 0 h 824"/>
                  <a:gd name="T2" fmla="*/ 105 w 229"/>
                  <a:gd name="T3" fmla="*/ 5 h 824"/>
                  <a:gd name="T4" fmla="*/ 133 w 229"/>
                  <a:gd name="T5" fmla="*/ 27 h 824"/>
                  <a:gd name="T6" fmla="*/ 155 w 229"/>
                  <a:gd name="T7" fmla="*/ 72 h 824"/>
                  <a:gd name="T8" fmla="*/ 166 w 229"/>
                  <a:gd name="T9" fmla="*/ 131 h 824"/>
                  <a:gd name="T10" fmla="*/ 178 w 229"/>
                  <a:gd name="T11" fmla="*/ 177 h 824"/>
                  <a:gd name="T12" fmla="*/ 185 w 229"/>
                  <a:gd name="T13" fmla="*/ 206 h 824"/>
                  <a:gd name="T14" fmla="*/ 197 w 229"/>
                  <a:gd name="T15" fmla="*/ 252 h 824"/>
                  <a:gd name="T16" fmla="*/ 209 w 229"/>
                  <a:gd name="T17" fmla="*/ 310 h 824"/>
                  <a:gd name="T18" fmla="*/ 218 w 229"/>
                  <a:gd name="T19" fmla="*/ 353 h 824"/>
                  <a:gd name="T20" fmla="*/ 221 w 229"/>
                  <a:gd name="T21" fmla="*/ 375 h 824"/>
                  <a:gd name="T22" fmla="*/ 226 w 229"/>
                  <a:gd name="T23" fmla="*/ 403 h 824"/>
                  <a:gd name="T24" fmla="*/ 225 w 229"/>
                  <a:gd name="T25" fmla="*/ 437 h 824"/>
                  <a:gd name="T26" fmla="*/ 225 w 229"/>
                  <a:gd name="T27" fmla="*/ 487 h 824"/>
                  <a:gd name="T28" fmla="*/ 227 w 229"/>
                  <a:gd name="T29" fmla="*/ 538 h 824"/>
                  <a:gd name="T30" fmla="*/ 226 w 229"/>
                  <a:gd name="T31" fmla="*/ 606 h 824"/>
                  <a:gd name="T32" fmla="*/ 208 w 229"/>
                  <a:gd name="T33" fmla="*/ 668 h 824"/>
                  <a:gd name="T34" fmla="*/ 189 w 229"/>
                  <a:gd name="T35" fmla="*/ 717 h 824"/>
                  <a:gd name="T36" fmla="*/ 170 w 229"/>
                  <a:gd name="T37" fmla="*/ 763 h 824"/>
                  <a:gd name="T38" fmla="*/ 157 w 229"/>
                  <a:gd name="T39" fmla="*/ 797 h 824"/>
                  <a:gd name="T40" fmla="*/ 148 w 229"/>
                  <a:gd name="T41" fmla="*/ 815 h 824"/>
                  <a:gd name="T42" fmla="*/ 134 w 229"/>
                  <a:gd name="T43" fmla="*/ 822 h 824"/>
                  <a:gd name="T44" fmla="*/ 120 w 229"/>
                  <a:gd name="T45" fmla="*/ 821 h 824"/>
                  <a:gd name="T46" fmla="*/ 111 w 229"/>
                  <a:gd name="T47" fmla="*/ 808 h 824"/>
                  <a:gd name="T48" fmla="*/ 112 w 229"/>
                  <a:gd name="T49" fmla="*/ 737 h 824"/>
                  <a:gd name="T50" fmla="*/ 109 w 229"/>
                  <a:gd name="T51" fmla="*/ 613 h 824"/>
                  <a:gd name="T52" fmla="*/ 105 w 229"/>
                  <a:gd name="T53" fmla="*/ 531 h 824"/>
                  <a:gd name="T54" fmla="*/ 116 w 229"/>
                  <a:gd name="T55" fmla="*/ 489 h 824"/>
                  <a:gd name="T56" fmla="*/ 125 w 229"/>
                  <a:gd name="T57" fmla="*/ 448 h 824"/>
                  <a:gd name="T58" fmla="*/ 121 w 229"/>
                  <a:gd name="T59" fmla="*/ 420 h 824"/>
                  <a:gd name="T60" fmla="*/ 110 w 229"/>
                  <a:gd name="T61" fmla="*/ 390 h 824"/>
                  <a:gd name="T62" fmla="*/ 92 w 229"/>
                  <a:gd name="T63" fmla="*/ 351 h 824"/>
                  <a:gd name="T64" fmla="*/ 68 w 229"/>
                  <a:gd name="T65" fmla="*/ 293 h 824"/>
                  <a:gd name="T66" fmla="*/ 50 w 229"/>
                  <a:gd name="T67" fmla="*/ 216 h 824"/>
                  <a:gd name="T68" fmla="*/ 36 w 229"/>
                  <a:gd name="T69" fmla="*/ 186 h 824"/>
                  <a:gd name="T70" fmla="*/ 14 w 229"/>
                  <a:gd name="T71" fmla="*/ 152 h 824"/>
                  <a:gd name="T72" fmla="*/ 2 w 229"/>
                  <a:gd name="T73" fmla="*/ 106 h 824"/>
                  <a:gd name="T74" fmla="*/ 2 w 229"/>
                  <a:gd name="T75" fmla="*/ 63 h 824"/>
                  <a:gd name="T76" fmla="*/ 14 w 229"/>
                  <a:gd name="T77" fmla="*/ 31 h 824"/>
                  <a:gd name="T78" fmla="*/ 38 w 229"/>
                  <a:gd name="T79" fmla="*/ 9 h 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824"/>
                  <a:gd name="T122" fmla="*/ 229 w 229"/>
                  <a:gd name="T123" fmla="*/ 824 h 8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824">
                    <a:moveTo>
                      <a:pt x="56" y="3"/>
                    </a:moveTo>
                    <a:lnTo>
                      <a:pt x="73" y="0"/>
                    </a:lnTo>
                    <a:lnTo>
                      <a:pt x="89" y="2"/>
                    </a:lnTo>
                    <a:lnTo>
                      <a:pt x="105" y="5"/>
                    </a:lnTo>
                    <a:lnTo>
                      <a:pt x="120" y="14"/>
                    </a:lnTo>
                    <a:lnTo>
                      <a:pt x="133" y="27"/>
                    </a:lnTo>
                    <a:lnTo>
                      <a:pt x="144" y="46"/>
                    </a:lnTo>
                    <a:lnTo>
                      <a:pt x="155" y="72"/>
                    </a:lnTo>
                    <a:lnTo>
                      <a:pt x="161" y="104"/>
                    </a:lnTo>
                    <a:lnTo>
                      <a:pt x="166" y="131"/>
                    </a:lnTo>
                    <a:lnTo>
                      <a:pt x="171" y="155"/>
                    </a:lnTo>
                    <a:lnTo>
                      <a:pt x="178" y="177"/>
                    </a:lnTo>
                    <a:lnTo>
                      <a:pt x="181" y="193"/>
                    </a:lnTo>
                    <a:lnTo>
                      <a:pt x="185" y="206"/>
                    </a:lnTo>
                    <a:lnTo>
                      <a:pt x="190" y="227"/>
                    </a:lnTo>
                    <a:lnTo>
                      <a:pt x="197" y="252"/>
                    </a:lnTo>
                    <a:lnTo>
                      <a:pt x="203" y="282"/>
                    </a:lnTo>
                    <a:lnTo>
                      <a:pt x="209" y="310"/>
                    </a:lnTo>
                    <a:lnTo>
                      <a:pt x="215" y="334"/>
                    </a:lnTo>
                    <a:lnTo>
                      <a:pt x="218" y="353"/>
                    </a:lnTo>
                    <a:lnTo>
                      <a:pt x="220" y="363"/>
                    </a:lnTo>
                    <a:lnTo>
                      <a:pt x="221" y="375"/>
                    </a:lnTo>
                    <a:lnTo>
                      <a:pt x="225" y="389"/>
                    </a:lnTo>
                    <a:lnTo>
                      <a:pt x="226" y="403"/>
                    </a:lnTo>
                    <a:lnTo>
                      <a:pt x="226" y="418"/>
                    </a:lnTo>
                    <a:lnTo>
                      <a:pt x="225" y="437"/>
                    </a:lnTo>
                    <a:lnTo>
                      <a:pt x="225" y="462"/>
                    </a:lnTo>
                    <a:lnTo>
                      <a:pt x="225" y="487"/>
                    </a:lnTo>
                    <a:lnTo>
                      <a:pt x="226" y="513"/>
                    </a:lnTo>
                    <a:lnTo>
                      <a:pt x="227" y="538"/>
                    </a:lnTo>
                    <a:lnTo>
                      <a:pt x="229" y="569"/>
                    </a:lnTo>
                    <a:lnTo>
                      <a:pt x="226" y="606"/>
                    </a:lnTo>
                    <a:lnTo>
                      <a:pt x="216" y="646"/>
                    </a:lnTo>
                    <a:lnTo>
                      <a:pt x="208" y="668"/>
                    </a:lnTo>
                    <a:lnTo>
                      <a:pt x="198" y="692"/>
                    </a:lnTo>
                    <a:lnTo>
                      <a:pt x="189" y="717"/>
                    </a:lnTo>
                    <a:lnTo>
                      <a:pt x="179" y="740"/>
                    </a:lnTo>
                    <a:lnTo>
                      <a:pt x="170" y="763"/>
                    </a:lnTo>
                    <a:lnTo>
                      <a:pt x="163" y="783"/>
                    </a:lnTo>
                    <a:lnTo>
                      <a:pt x="157" y="797"/>
                    </a:lnTo>
                    <a:lnTo>
                      <a:pt x="153" y="806"/>
                    </a:lnTo>
                    <a:lnTo>
                      <a:pt x="148" y="815"/>
                    </a:lnTo>
                    <a:lnTo>
                      <a:pt x="142" y="820"/>
                    </a:lnTo>
                    <a:lnTo>
                      <a:pt x="134" y="822"/>
                    </a:lnTo>
                    <a:lnTo>
                      <a:pt x="126" y="824"/>
                    </a:lnTo>
                    <a:lnTo>
                      <a:pt x="120" y="821"/>
                    </a:lnTo>
                    <a:lnTo>
                      <a:pt x="114" y="816"/>
                    </a:lnTo>
                    <a:lnTo>
                      <a:pt x="111" y="808"/>
                    </a:lnTo>
                    <a:lnTo>
                      <a:pt x="110" y="799"/>
                    </a:lnTo>
                    <a:lnTo>
                      <a:pt x="112" y="737"/>
                    </a:lnTo>
                    <a:lnTo>
                      <a:pt x="111" y="671"/>
                    </a:lnTo>
                    <a:lnTo>
                      <a:pt x="109" y="613"/>
                    </a:lnTo>
                    <a:lnTo>
                      <a:pt x="105" y="568"/>
                    </a:lnTo>
                    <a:lnTo>
                      <a:pt x="105" y="531"/>
                    </a:lnTo>
                    <a:lnTo>
                      <a:pt x="110" y="507"/>
                    </a:lnTo>
                    <a:lnTo>
                      <a:pt x="116" y="489"/>
                    </a:lnTo>
                    <a:lnTo>
                      <a:pt x="123" y="468"/>
                    </a:lnTo>
                    <a:lnTo>
                      <a:pt x="125" y="448"/>
                    </a:lnTo>
                    <a:lnTo>
                      <a:pt x="125" y="434"/>
                    </a:lnTo>
                    <a:lnTo>
                      <a:pt x="121" y="420"/>
                    </a:lnTo>
                    <a:lnTo>
                      <a:pt x="116" y="407"/>
                    </a:lnTo>
                    <a:lnTo>
                      <a:pt x="110" y="390"/>
                    </a:lnTo>
                    <a:lnTo>
                      <a:pt x="101" y="371"/>
                    </a:lnTo>
                    <a:lnTo>
                      <a:pt x="92" y="351"/>
                    </a:lnTo>
                    <a:lnTo>
                      <a:pt x="80" y="329"/>
                    </a:lnTo>
                    <a:lnTo>
                      <a:pt x="68" y="293"/>
                    </a:lnTo>
                    <a:lnTo>
                      <a:pt x="57" y="251"/>
                    </a:lnTo>
                    <a:lnTo>
                      <a:pt x="50" y="216"/>
                    </a:lnTo>
                    <a:lnTo>
                      <a:pt x="43" y="196"/>
                    </a:lnTo>
                    <a:lnTo>
                      <a:pt x="36" y="186"/>
                    </a:lnTo>
                    <a:lnTo>
                      <a:pt x="25" y="170"/>
                    </a:lnTo>
                    <a:lnTo>
                      <a:pt x="14" y="152"/>
                    </a:lnTo>
                    <a:lnTo>
                      <a:pt x="6" y="131"/>
                    </a:lnTo>
                    <a:lnTo>
                      <a:pt x="2" y="106"/>
                    </a:lnTo>
                    <a:lnTo>
                      <a:pt x="0" y="83"/>
                    </a:lnTo>
                    <a:lnTo>
                      <a:pt x="2" y="63"/>
                    </a:lnTo>
                    <a:lnTo>
                      <a:pt x="6" y="45"/>
                    </a:lnTo>
                    <a:lnTo>
                      <a:pt x="14" y="31"/>
                    </a:lnTo>
                    <a:lnTo>
                      <a:pt x="24" y="18"/>
                    </a:lnTo>
                    <a:lnTo>
                      <a:pt x="38" y="9"/>
                    </a:lnTo>
                    <a:lnTo>
                      <a:pt x="56" y="3"/>
                    </a:lnTo>
                    <a:close/>
                  </a:path>
                </a:pathLst>
              </a:custGeom>
              <a:solidFill>
                <a:srgbClr val="CC998C"/>
              </a:solidFill>
              <a:ln w="9525">
                <a:noFill/>
                <a:round/>
                <a:headEnd/>
                <a:tailEnd/>
              </a:ln>
            </p:spPr>
            <p:txBody>
              <a:bodyPr/>
              <a:lstStyle/>
              <a:p>
                <a:endParaRPr lang="fr-FR" dirty="0"/>
              </a:p>
            </p:txBody>
          </p:sp>
          <p:sp>
            <p:nvSpPr>
              <p:cNvPr id="446" name="Freeform 35"/>
              <p:cNvSpPr>
                <a:spLocks/>
              </p:cNvSpPr>
              <p:nvPr/>
            </p:nvSpPr>
            <p:spPr bwMode="auto">
              <a:xfrm>
                <a:off x="3813" y="2158"/>
                <a:ext cx="64" cy="49"/>
              </a:xfrm>
              <a:custGeom>
                <a:avLst/>
                <a:gdLst>
                  <a:gd name="T0" fmla="*/ 19 w 31"/>
                  <a:gd name="T1" fmla="*/ 32 h 32"/>
                  <a:gd name="T2" fmla="*/ 13 w 31"/>
                  <a:gd name="T3" fmla="*/ 32 h 32"/>
                  <a:gd name="T4" fmla="*/ 7 w 31"/>
                  <a:gd name="T5" fmla="*/ 29 h 32"/>
                  <a:gd name="T6" fmla="*/ 3 w 31"/>
                  <a:gd name="T7" fmla="*/ 25 h 32"/>
                  <a:gd name="T8" fmla="*/ 0 w 31"/>
                  <a:gd name="T9" fmla="*/ 19 h 32"/>
                  <a:gd name="T10" fmla="*/ 0 w 31"/>
                  <a:gd name="T11" fmla="*/ 13 h 32"/>
                  <a:gd name="T12" fmla="*/ 1 w 31"/>
                  <a:gd name="T13" fmla="*/ 7 h 32"/>
                  <a:gd name="T14" fmla="*/ 5 w 31"/>
                  <a:gd name="T15" fmla="*/ 2 h 32"/>
                  <a:gd name="T16" fmla="*/ 12 w 31"/>
                  <a:gd name="T17" fmla="*/ 0 h 32"/>
                  <a:gd name="T18" fmla="*/ 18 w 31"/>
                  <a:gd name="T19" fmla="*/ 0 h 32"/>
                  <a:gd name="T20" fmla="*/ 24 w 31"/>
                  <a:gd name="T21" fmla="*/ 2 h 32"/>
                  <a:gd name="T22" fmla="*/ 28 w 31"/>
                  <a:gd name="T23" fmla="*/ 6 h 32"/>
                  <a:gd name="T24" fmla="*/ 31 w 31"/>
                  <a:gd name="T25" fmla="*/ 13 h 32"/>
                  <a:gd name="T26" fmla="*/ 31 w 31"/>
                  <a:gd name="T27" fmla="*/ 19 h 32"/>
                  <a:gd name="T28" fmla="*/ 30 w 31"/>
                  <a:gd name="T29" fmla="*/ 24 h 32"/>
                  <a:gd name="T30" fmla="*/ 26 w 31"/>
                  <a:gd name="T31" fmla="*/ 29 h 32"/>
                  <a:gd name="T32" fmla="*/ 19 w 31"/>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19" y="32"/>
                    </a:moveTo>
                    <a:lnTo>
                      <a:pt x="13" y="32"/>
                    </a:lnTo>
                    <a:lnTo>
                      <a:pt x="7" y="29"/>
                    </a:lnTo>
                    <a:lnTo>
                      <a:pt x="3" y="25"/>
                    </a:lnTo>
                    <a:lnTo>
                      <a:pt x="0" y="19"/>
                    </a:lnTo>
                    <a:lnTo>
                      <a:pt x="0" y="13"/>
                    </a:lnTo>
                    <a:lnTo>
                      <a:pt x="1" y="7"/>
                    </a:lnTo>
                    <a:lnTo>
                      <a:pt x="5" y="2"/>
                    </a:lnTo>
                    <a:lnTo>
                      <a:pt x="12" y="0"/>
                    </a:lnTo>
                    <a:lnTo>
                      <a:pt x="18" y="0"/>
                    </a:lnTo>
                    <a:lnTo>
                      <a:pt x="24" y="2"/>
                    </a:lnTo>
                    <a:lnTo>
                      <a:pt x="28" y="6"/>
                    </a:lnTo>
                    <a:lnTo>
                      <a:pt x="31" y="13"/>
                    </a:lnTo>
                    <a:lnTo>
                      <a:pt x="31" y="19"/>
                    </a:lnTo>
                    <a:lnTo>
                      <a:pt x="30" y="24"/>
                    </a:lnTo>
                    <a:lnTo>
                      <a:pt x="26" y="29"/>
                    </a:lnTo>
                    <a:lnTo>
                      <a:pt x="19" y="32"/>
                    </a:lnTo>
                    <a:close/>
                  </a:path>
                </a:pathLst>
              </a:custGeom>
              <a:solidFill>
                <a:srgbClr val="CC998C"/>
              </a:solidFill>
              <a:ln w="9525">
                <a:noFill/>
                <a:round/>
                <a:headEnd/>
                <a:tailEnd/>
              </a:ln>
            </p:spPr>
            <p:txBody>
              <a:bodyPr/>
              <a:lstStyle/>
              <a:p>
                <a:endParaRPr lang="fr-FR" dirty="0"/>
              </a:p>
            </p:txBody>
          </p:sp>
          <p:sp>
            <p:nvSpPr>
              <p:cNvPr id="447" name="Freeform 36"/>
              <p:cNvSpPr>
                <a:spLocks/>
              </p:cNvSpPr>
              <p:nvPr/>
            </p:nvSpPr>
            <p:spPr bwMode="auto">
              <a:xfrm>
                <a:off x="3719" y="1032"/>
                <a:ext cx="65" cy="48"/>
              </a:xfrm>
              <a:custGeom>
                <a:avLst/>
                <a:gdLst>
                  <a:gd name="T0" fmla="*/ 19 w 32"/>
                  <a:gd name="T1" fmla="*/ 31 h 31"/>
                  <a:gd name="T2" fmla="*/ 13 w 32"/>
                  <a:gd name="T3" fmla="*/ 31 h 31"/>
                  <a:gd name="T4" fmla="*/ 8 w 32"/>
                  <a:gd name="T5" fmla="*/ 30 h 31"/>
                  <a:gd name="T6" fmla="*/ 3 w 32"/>
                  <a:gd name="T7" fmla="*/ 26 h 31"/>
                  <a:gd name="T8" fmla="*/ 0 w 32"/>
                  <a:gd name="T9" fmla="*/ 19 h 31"/>
                  <a:gd name="T10" fmla="*/ 0 w 32"/>
                  <a:gd name="T11" fmla="*/ 13 h 31"/>
                  <a:gd name="T12" fmla="*/ 3 w 32"/>
                  <a:gd name="T13" fmla="*/ 7 h 31"/>
                  <a:gd name="T14" fmla="*/ 7 w 32"/>
                  <a:gd name="T15" fmla="*/ 3 h 31"/>
                  <a:gd name="T16" fmla="*/ 13 w 32"/>
                  <a:gd name="T17" fmla="*/ 0 h 31"/>
                  <a:gd name="T18" fmla="*/ 19 w 32"/>
                  <a:gd name="T19" fmla="*/ 0 h 31"/>
                  <a:gd name="T20" fmla="*/ 24 w 32"/>
                  <a:gd name="T21" fmla="*/ 1 h 31"/>
                  <a:gd name="T22" fmla="*/ 30 w 32"/>
                  <a:gd name="T23" fmla="*/ 5 h 31"/>
                  <a:gd name="T24" fmla="*/ 32 w 32"/>
                  <a:gd name="T25" fmla="*/ 12 h 31"/>
                  <a:gd name="T26" fmla="*/ 32 w 32"/>
                  <a:gd name="T27" fmla="*/ 18 h 31"/>
                  <a:gd name="T28" fmla="*/ 30 w 32"/>
                  <a:gd name="T29" fmla="*/ 24 h 31"/>
                  <a:gd name="T30" fmla="*/ 26 w 32"/>
                  <a:gd name="T31" fmla="*/ 28 h 31"/>
                  <a:gd name="T32" fmla="*/ 19 w 32"/>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19" y="31"/>
                    </a:moveTo>
                    <a:lnTo>
                      <a:pt x="13" y="31"/>
                    </a:lnTo>
                    <a:lnTo>
                      <a:pt x="8" y="30"/>
                    </a:lnTo>
                    <a:lnTo>
                      <a:pt x="3" y="26"/>
                    </a:lnTo>
                    <a:lnTo>
                      <a:pt x="0" y="19"/>
                    </a:lnTo>
                    <a:lnTo>
                      <a:pt x="0" y="13"/>
                    </a:lnTo>
                    <a:lnTo>
                      <a:pt x="3" y="7"/>
                    </a:lnTo>
                    <a:lnTo>
                      <a:pt x="7" y="3"/>
                    </a:lnTo>
                    <a:lnTo>
                      <a:pt x="13" y="0"/>
                    </a:lnTo>
                    <a:lnTo>
                      <a:pt x="19" y="0"/>
                    </a:lnTo>
                    <a:lnTo>
                      <a:pt x="24" y="1"/>
                    </a:lnTo>
                    <a:lnTo>
                      <a:pt x="30" y="5"/>
                    </a:lnTo>
                    <a:lnTo>
                      <a:pt x="32" y="12"/>
                    </a:lnTo>
                    <a:lnTo>
                      <a:pt x="32" y="18"/>
                    </a:lnTo>
                    <a:lnTo>
                      <a:pt x="30" y="24"/>
                    </a:lnTo>
                    <a:lnTo>
                      <a:pt x="26" y="28"/>
                    </a:lnTo>
                    <a:lnTo>
                      <a:pt x="19" y="31"/>
                    </a:lnTo>
                    <a:close/>
                  </a:path>
                </a:pathLst>
              </a:custGeom>
              <a:solidFill>
                <a:srgbClr val="CC998C"/>
              </a:solidFill>
              <a:ln w="9525">
                <a:noFill/>
                <a:round/>
                <a:headEnd/>
                <a:tailEnd/>
              </a:ln>
            </p:spPr>
            <p:txBody>
              <a:bodyPr/>
              <a:lstStyle/>
              <a:p>
                <a:endParaRPr lang="fr-FR" dirty="0"/>
              </a:p>
            </p:txBody>
          </p:sp>
          <p:sp>
            <p:nvSpPr>
              <p:cNvPr id="448" name="Freeform 37"/>
              <p:cNvSpPr>
                <a:spLocks/>
              </p:cNvSpPr>
              <p:nvPr/>
            </p:nvSpPr>
            <p:spPr bwMode="auto">
              <a:xfrm>
                <a:off x="2622" y="2128"/>
                <a:ext cx="244" cy="405"/>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49" name="Freeform 38"/>
              <p:cNvSpPr>
                <a:spLocks/>
              </p:cNvSpPr>
              <p:nvPr/>
            </p:nvSpPr>
            <p:spPr bwMode="auto">
              <a:xfrm>
                <a:off x="2653" y="2133"/>
                <a:ext cx="65" cy="49"/>
              </a:xfrm>
              <a:custGeom>
                <a:avLst/>
                <a:gdLst>
                  <a:gd name="T0" fmla="*/ 14 w 32"/>
                  <a:gd name="T1" fmla="*/ 32 h 32"/>
                  <a:gd name="T2" fmla="*/ 21 w 32"/>
                  <a:gd name="T3" fmla="*/ 32 h 32"/>
                  <a:gd name="T4" fmla="*/ 26 w 32"/>
                  <a:gd name="T5" fmla="*/ 29 h 32"/>
                  <a:gd name="T6" fmla="*/ 30 w 32"/>
                  <a:gd name="T7" fmla="*/ 25 h 32"/>
                  <a:gd name="T8" fmla="*/ 32 w 32"/>
                  <a:gd name="T9" fmla="*/ 18 h 32"/>
                  <a:gd name="T10" fmla="*/ 31 w 32"/>
                  <a:gd name="T11" fmla="*/ 12 h 32"/>
                  <a:gd name="T12" fmla="*/ 28 w 32"/>
                  <a:gd name="T13" fmla="*/ 7 h 32"/>
                  <a:gd name="T14" fmla="*/ 23 w 32"/>
                  <a:gd name="T15" fmla="*/ 3 h 32"/>
                  <a:gd name="T16" fmla="*/ 17 w 32"/>
                  <a:gd name="T17" fmla="*/ 0 h 32"/>
                  <a:gd name="T18" fmla="*/ 10 w 32"/>
                  <a:gd name="T19" fmla="*/ 2 h 32"/>
                  <a:gd name="T20" fmla="*/ 5 w 32"/>
                  <a:gd name="T21" fmla="*/ 4 h 32"/>
                  <a:gd name="T22" fmla="*/ 1 w 32"/>
                  <a:gd name="T23" fmla="*/ 9 h 32"/>
                  <a:gd name="T24" fmla="*/ 0 w 32"/>
                  <a:gd name="T25" fmla="*/ 16 h 32"/>
                  <a:gd name="T26" fmla="*/ 0 w 32"/>
                  <a:gd name="T27" fmla="*/ 22 h 32"/>
                  <a:gd name="T28" fmla="*/ 4 w 32"/>
                  <a:gd name="T29" fmla="*/ 27 h 32"/>
                  <a:gd name="T30" fmla="*/ 8 w 32"/>
                  <a:gd name="T31" fmla="*/ 31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2"/>
                    </a:lnTo>
                    <a:lnTo>
                      <a:pt x="26" y="29"/>
                    </a:lnTo>
                    <a:lnTo>
                      <a:pt x="30" y="25"/>
                    </a:lnTo>
                    <a:lnTo>
                      <a:pt x="32" y="18"/>
                    </a:lnTo>
                    <a:lnTo>
                      <a:pt x="31" y="12"/>
                    </a:lnTo>
                    <a:lnTo>
                      <a:pt x="28" y="7"/>
                    </a:lnTo>
                    <a:lnTo>
                      <a:pt x="23" y="3"/>
                    </a:lnTo>
                    <a:lnTo>
                      <a:pt x="17" y="0"/>
                    </a:lnTo>
                    <a:lnTo>
                      <a:pt x="10" y="2"/>
                    </a:lnTo>
                    <a:lnTo>
                      <a:pt x="5" y="4"/>
                    </a:lnTo>
                    <a:lnTo>
                      <a:pt x="1" y="9"/>
                    </a:lnTo>
                    <a:lnTo>
                      <a:pt x="0" y="16"/>
                    </a:lnTo>
                    <a:lnTo>
                      <a:pt x="0" y="22"/>
                    </a:lnTo>
                    <a:lnTo>
                      <a:pt x="4" y="27"/>
                    </a:lnTo>
                    <a:lnTo>
                      <a:pt x="8" y="31"/>
                    </a:lnTo>
                    <a:lnTo>
                      <a:pt x="14" y="32"/>
                    </a:lnTo>
                    <a:close/>
                  </a:path>
                </a:pathLst>
              </a:custGeom>
              <a:solidFill>
                <a:srgbClr val="CC998C"/>
              </a:solidFill>
              <a:ln w="9525">
                <a:noFill/>
                <a:round/>
                <a:headEnd/>
                <a:tailEnd/>
              </a:ln>
            </p:spPr>
            <p:txBody>
              <a:bodyPr/>
              <a:lstStyle/>
              <a:p>
                <a:endParaRPr lang="fr-FR" dirty="0"/>
              </a:p>
            </p:txBody>
          </p:sp>
          <p:sp>
            <p:nvSpPr>
              <p:cNvPr id="450" name="Freeform 39"/>
              <p:cNvSpPr>
                <a:spLocks/>
              </p:cNvSpPr>
              <p:nvPr/>
            </p:nvSpPr>
            <p:spPr bwMode="auto">
              <a:xfrm>
                <a:off x="2511" y="924"/>
                <a:ext cx="519" cy="1264"/>
              </a:xfrm>
              <a:custGeom>
                <a:avLst/>
                <a:gdLst>
                  <a:gd name="T0" fmla="*/ 184 w 253"/>
                  <a:gd name="T1" fmla="*/ 0 h 819"/>
                  <a:gd name="T2" fmla="*/ 152 w 253"/>
                  <a:gd name="T3" fmla="*/ 4 h 819"/>
                  <a:gd name="T4" fmla="*/ 123 w 253"/>
                  <a:gd name="T5" fmla="*/ 24 h 819"/>
                  <a:gd name="T6" fmla="*/ 100 w 253"/>
                  <a:gd name="T7" fmla="*/ 68 h 819"/>
                  <a:gd name="T8" fmla="*/ 84 w 253"/>
                  <a:gd name="T9" fmla="*/ 125 h 819"/>
                  <a:gd name="T10" fmla="*/ 72 w 253"/>
                  <a:gd name="T11" fmla="*/ 171 h 819"/>
                  <a:gd name="T12" fmla="*/ 61 w 253"/>
                  <a:gd name="T13" fmla="*/ 201 h 819"/>
                  <a:gd name="T14" fmla="*/ 47 w 253"/>
                  <a:gd name="T15" fmla="*/ 247 h 819"/>
                  <a:gd name="T16" fmla="*/ 32 w 253"/>
                  <a:gd name="T17" fmla="*/ 303 h 819"/>
                  <a:gd name="T18" fmla="*/ 21 w 253"/>
                  <a:gd name="T19" fmla="*/ 346 h 819"/>
                  <a:gd name="T20" fmla="*/ 17 w 253"/>
                  <a:gd name="T21" fmla="*/ 368 h 819"/>
                  <a:gd name="T22" fmla="*/ 10 w 253"/>
                  <a:gd name="T23" fmla="*/ 395 h 819"/>
                  <a:gd name="T24" fmla="*/ 12 w 253"/>
                  <a:gd name="T25" fmla="*/ 429 h 819"/>
                  <a:gd name="T26" fmla="*/ 8 w 253"/>
                  <a:gd name="T27" fmla="*/ 479 h 819"/>
                  <a:gd name="T28" fmla="*/ 3 w 253"/>
                  <a:gd name="T29" fmla="*/ 530 h 819"/>
                  <a:gd name="T30" fmla="*/ 0 w 253"/>
                  <a:gd name="T31" fmla="*/ 597 h 819"/>
                  <a:gd name="T32" fmla="*/ 17 w 253"/>
                  <a:gd name="T33" fmla="*/ 661 h 819"/>
                  <a:gd name="T34" fmla="*/ 32 w 253"/>
                  <a:gd name="T35" fmla="*/ 711 h 819"/>
                  <a:gd name="T36" fmla="*/ 49 w 253"/>
                  <a:gd name="T37" fmla="*/ 758 h 819"/>
                  <a:gd name="T38" fmla="*/ 60 w 253"/>
                  <a:gd name="T39" fmla="*/ 792 h 819"/>
                  <a:gd name="T40" fmla="*/ 68 w 253"/>
                  <a:gd name="T41" fmla="*/ 810 h 819"/>
                  <a:gd name="T42" fmla="*/ 81 w 253"/>
                  <a:gd name="T43" fmla="*/ 819 h 819"/>
                  <a:gd name="T44" fmla="*/ 96 w 253"/>
                  <a:gd name="T45" fmla="*/ 817 h 819"/>
                  <a:gd name="T46" fmla="*/ 106 w 253"/>
                  <a:gd name="T47" fmla="*/ 805 h 819"/>
                  <a:gd name="T48" fmla="*/ 107 w 253"/>
                  <a:gd name="T49" fmla="*/ 734 h 819"/>
                  <a:gd name="T50" fmla="*/ 119 w 253"/>
                  <a:gd name="T51" fmla="*/ 610 h 819"/>
                  <a:gd name="T52" fmla="*/ 127 w 253"/>
                  <a:gd name="T53" fmla="*/ 529 h 819"/>
                  <a:gd name="T54" fmla="*/ 115 w 253"/>
                  <a:gd name="T55" fmla="*/ 486 h 819"/>
                  <a:gd name="T56" fmla="*/ 109 w 253"/>
                  <a:gd name="T57" fmla="*/ 445 h 819"/>
                  <a:gd name="T58" fmla="*/ 114 w 253"/>
                  <a:gd name="T59" fmla="*/ 417 h 819"/>
                  <a:gd name="T60" fmla="*/ 124 w 253"/>
                  <a:gd name="T61" fmla="*/ 396 h 819"/>
                  <a:gd name="T62" fmla="*/ 132 w 253"/>
                  <a:gd name="T63" fmla="*/ 379 h 819"/>
                  <a:gd name="T64" fmla="*/ 142 w 253"/>
                  <a:gd name="T65" fmla="*/ 360 h 819"/>
                  <a:gd name="T66" fmla="*/ 153 w 253"/>
                  <a:gd name="T67" fmla="*/ 340 h 819"/>
                  <a:gd name="T68" fmla="*/ 168 w 253"/>
                  <a:gd name="T69" fmla="*/ 312 h 819"/>
                  <a:gd name="T70" fmla="*/ 182 w 253"/>
                  <a:gd name="T71" fmla="*/ 272 h 819"/>
                  <a:gd name="T72" fmla="*/ 192 w 253"/>
                  <a:gd name="T73" fmla="*/ 232 h 819"/>
                  <a:gd name="T74" fmla="*/ 201 w 253"/>
                  <a:gd name="T75" fmla="*/ 204 h 819"/>
                  <a:gd name="T76" fmla="*/ 207 w 253"/>
                  <a:gd name="T77" fmla="*/ 192 h 819"/>
                  <a:gd name="T78" fmla="*/ 217 w 253"/>
                  <a:gd name="T79" fmla="*/ 180 h 819"/>
                  <a:gd name="T80" fmla="*/ 229 w 253"/>
                  <a:gd name="T81" fmla="*/ 165 h 819"/>
                  <a:gd name="T82" fmla="*/ 240 w 253"/>
                  <a:gd name="T83" fmla="*/ 146 h 819"/>
                  <a:gd name="T84" fmla="*/ 249 w 253"/>
                  <a:gd name="T85" fmla="*/ 110 h 819"/>
                  <a:gd name="T86" fmla="*/ 252 w 253"/>
                  <a:gd name="T87" fmla="*/ 68 h 819"/>
                  <a:gd name="T88" fmla="*/ 242 w 253"/>
                  <a:gd name="T89" fmla="*/ 34 h 819"/>
                  <a:gd name="T90" fmla="*/ 219 w 253"/>
                  <a:gd name="T91" fmla="*/ 1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819"/>
                  <a:gd name="T140" fmla="*/ 253 w 253"/>
                  <a:gd name="T141" fmla="*/ 819 h 8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819">
                    <a:moveTo>
                      <a:pt x="201" y="4"/>
                    </a:moveTo>
                    <a:lnTo>
                      <a:pt x="184" y="0"/>
                    </a:lnTo>
                    <a:lnTo>
                      <a:pt x="168" y="0"/>
                    </a:lnTo>
                    <a:lnTo>
                      <a:pt x="152" y="4"/>
                    </a:lnTo>
                    <a:lnTo>
                      <a:pt x="137" y="11"/>
                    </a:lnTo>
                    <a:lnTo>
                      <a:pt x="123" y="24"/>
                    </a:lnTo>
                    <a:lnTo>
                      <a:pt x="110" y="43"/>
                    </a:lnTo>
                    <a:lnTo>
                      <a:pt x="100" y="68"/>
                    </a:lnTo>
                    <a:lnTo>
                      <a:pt x="91" y="100"/>
                    </a:lnTo>
                    <a:lnTo>
                      <a:pt x="84" y="125"/>
                    </a:lnTo>
                    <a:lnTo>
                      <a:pt x="78" y="149"/>
                    </a:lnTo>
                    <a:lnTo>
                      <a:pt x="72" y="171"/>
                    </a:lnTo>
                    <a:lnTo>
                      <a:pt x="65" y="188"/>
                    </a:lnTo>
                    <a:lnTo>
                      <a:pt x="61" y="201"/>
                    </a:lnTo>
                    <a:lnTo>
                      <a:pt x="55" y="221"/>
                    </a:lnTo>
                    <a:lnTo>
                      <a:pt x="47" y="247"/>
                    </a:lnTo>
                    <a:lnTo>
                      <a:pt x="40" y="275"/>
                    </a:lnTo>
                    <a:lnTo>
                      <a:pt x="32" y="303"/>
                    </a:lnTo>
                    <a:lnTo>
                      <a:pt x="26" y="327"/>
                    </a:lnTo>
                    <a:lnTo>
                      <a:pt x="21" y="346"/>
                    </a:lnTo>
                    <a:lnTo>
                      <a:pt x="19" y="356"/>
                    </a:lnTo>
                    <a:lnTo>
                      <a:pt x="17" y="368"/>
                    </a:lnTo>
                    <a:lnTo>
                      <a:pt x="13" y="381"/>
                    </a:lnTo>
                    <a:lnTo>
                      <a:pt x="10" y="395"/>
                    </a:lnTo>
                    <a:lnTo>
                      <a:pt x="10" y="410"/>
                    </a:lnTo>
                    <a:lnTo>
                      <a:pt x="12" y="429"/>
                    </a:lnTo>
                    <a:lnTo>
                      <a:pt x="10" y="454"/>
                    </a:lnTo>
                    <a:lnTo>
                      <a:pt x="8" y="479"/>
                    </a:lnTo>
                    <a:lnTo>
                      <a:pt x="5" y="505"/>
                    </a:lnTo>
                    <a:lnTo>
                      <a:pt x="3" y="530"/>
                    </a:lnTo>
                    <a:lnTo>
                      <a:pt x="0" y="561"/>
                    </a:lnTo>
                    <a:lnTo>
                      <a:pt x="0" y="597"/>
                    </a:lnTo>
                    <a:lnTo>
                      <a:pt x="9" y="638"/>
                    </a:lnTo>
                    <a:lnTo>
                      <a:pt x="17" y="661"/>
                    </a:lnTo>
                    <a:lnTo>
                      <a:pt x="24" y="685"/>
                    </a:lnTo>
                    <a:lnTo>
                      <a:pt x="32" y="711"/>
                    </a:lnTo>
                    <a:lnTo>
                      <a:pt x="41" y="735"/>
                    </a:lnTo>
                    <a:lnTo>
                      <a:pt x="49" y="758"/>
                    </a:lnTo>
                    <a:lnTo>
                      <a:pt x="55" y="777"/>
                    </a:lnTo>
                    <a:lnTo>
                      <a:pt x="60" y="792"/>
                    </a:lnTo>
                    <a:lnTo>
                      <a:pt x="63" y="801"/>
                    </a:lnTo>
                    <a:lnTo>
                      <a:pt x="68" y="810"/>
                    </a:lnTo>
                    <a:lnTo>
                      <a:pt x="73" y="815"/>
                    </a:lnTo>
                    <a:lnTo>
                      <a:pt x="81" y="819"/>
                    </a:lnTo>
                    <a:lnTo>
                      <a:pt x="88" y="819"/>
                    </a:lnTo>
                    <a:lnTo>
                      <a:pt x="96" y="817"/>
                    </a:lnTo>
                    <a:lnTo>
                      <a:pt x="102" y="813"/>
                    </a:lnTo>
                    <a:lnTo>
                      <a:pt x="106" y="805"/>
                    </a:lnTo>
                    <a:lnTo>
                      <a:pt x="107" y="796"/>
                    </a:lnTo>
                    <a:lnTo>
                      <a:pt x="107" y="734"/>
                    </a:lnTo>
                    <a:lnTo>
                      <a:pt x="113" y="670"/>
                    </a:lnTo>
                    <a:lnTo>
                      <a:pt x="119" y="610"/>
                    </a:lnTo>
                    <a:lnTo>
                      <a:pt x="124" y="566"/>
                    </a:lnTo>
                    <a:lnTo>
                      <a:pt x="127" y="529"/>
                    </a:lnTo>
                    <a:lnTo>
                      <a:pt x="123" y="505"/>
                    </a:lnTo>
                    <a:lnTo>
                      <a:pt x="115" y="486"/>
                    </a:lnTo>
                    <a:lnTo>
                      <a:pt x="110" y="465"/>
                    </a:lnTo>
                    <a:lnTo>
                      <a:pt x="109" y="445"/>
                    </a:lnTo>
                    <a:lnTo>
                      <a:pt x="110" y="429"/>
                    </a:lnTo>
                    <a:lnTo>
                      <a:pt x="114" y="417"/>
                    </a:lnTo>
                    <a:lnTo>
                      <a:pt x="120" y="404"/>
                    </a:lnTo>
                    <a:lnTo>
                      <a:pt x="124" y="396"/>
                    </a:lnTo>
                    <a:lnTo>
                      <a:pt x="128" y="388"/>
                    </a:lnTo>
                    <a:lnTo>
                      <a:pt x="132" y="379"/>
                    </a:lnTo>
                    <a:lnTo>
                      <a:pt x="137" y="369"/>
                    </a:lnTo>
                    <a:lnTo>
                      <a:pt x="142" y="360"/>
                    </a:lnTo>
                    <a:lnTo>
                      <a:pt x="148" y="350"/>
                    </a:lnTo>
                    <a:lnTo>
                      <a:pt x="153" y="340"/>
                    </a:lnTo>
                    <a:lnTo>
                      <a:pt x="160" y="328"/>
                    </a:lnTo>
                    <a:lnTo>
                      <a:pt x="168" y="312"/>
                    </a:lnTo>
                    <a:lnTo>
                      <a:pt x="175" y="293"/>
                    </a:lnTo>
                    <a:lnTo>
                      <a:pt x="182" y="272"/>
                    </a:lnTo>
                    <a:lnTo>
                      <a:pt x="188" y="252"/>
                    </a:lnTo>
                    <a:lnTo>
                      <a:pt x="192" y="232"/>
                    </a:lnTo>
                    <a:lnTo>
                      <a:pt x="197" y="216"/>
                    </a:lnTo>
                    <a:lnTo>
                      <a:pt x="201" y="204"/>
                    </a:lnTo>
                    <a:lnTo>
                      <a:pt x="203" y="197"/>
                    </a:lnTo>
                    <a:lnTo>
                      <a:pt x="207" y="192"/>
                    </a:lnTo>
                    <a:lnTo>
                      <a:pt x="212" y="186"/>
                    </a:lnTo>
                    <a:lnTo>
                      <a:pt x="217" y="180"/>
                    </a:lnTo>
                    <a:lnTo>
                      <a:pt x="224" y="172"/>
                    </a:lnTo>
                    <a:lnTo>
                      <a:pt x="229" y="165"/>
                    </a:lnTo>
                    <a:lnTo>
                      <a:pt x="235" y="156"/>
                    </a:lnTo>
                    <a:lnTo>
                      <a:pt x="240" y="146"/>
                    </a:lnTo>
                    <a:lnTo>
                      <a:pt x="244" y="134"/>
                    </a:lnTo>
                    <a:lnTo>
                      <a:pt x="249" y="110"/>
                    </a:lnTo>
                    <a:lnTo>
                      <a:pt x="253" y="87"/>
                    </a:lnTo>
                    <a:lnTo>
                      <a:pt x="252" y="68"/>
                    </a:lnTo>
                    <a:lnTo>
                      <a:pt x="249" y="50"/>
                    </a:lnTo>
                    <a:lnTo>
                      <a:pt x="242" y="34"/>
                    </a:lnTo>
                    <a:lnTo>
                      <a:pt x="231" y="22"/>
                    </a:lnTo>
                    <a:lnTo>
                      <a:pt x="219" y="11"/>
                    </a:lnTo>
                    <a:lnTo>
                      <a:pt x="201" y="4"/>
                    </a:lnTo>
                    <a:close/>
                  </a:path>
                </a:pathLst>
              </a:custGeom>
              <a:solidFill>
                <a:srgbClr val="CC998C"/>
              </a:solidFill>
              <a:ln w="9525">
                <a:noFill/>
                <a:round/>
                <a:headEnd/>
                <a:tailEnd/>
              </a:ln>
            </p:spPr>
            <p:txBody>
              <a:bodyPr/>
              <a:lstStyle/>
              <a:p>
                <a:endParaRPr lang="fr-FR" dirty="0"/>
              </a:p>
            </p:txBody>
          </p:sp>
          <p:sp>
            <p:nvSpPr>
              <p:cNvPr id="451" name="Freeform 40"/>
              <p:cNvSpPr>
                <a:spLocks/>
              </p:cNvSpPr>
              <p:nvPr/>
            </p:nvSpPr>
            <p:spPr bwMode="auto">
              <a:xfrm>
                <a:off x="2653" y="2136"/>
                <a:ext cx="65" cy="46"/>
              </a:xfrm>
              <a:custGeom>
                <a:avLst/>
                <a:gdLst>
                  <a:gd name="T0" fmla="*/ 12 w 32"/>
                  <a:gd name="T1" fmla="*/ 30 h 30"/>
                  <a:gd name="T2" fmla="*/ 18 w 32"/>
                  <a:gd name="T3" fmla="*/ 30 h 30"/>
                  <a:gd name="T4" fmla="*/ 24 w 32"/>
                  <a:gd name="T5" fmla="*/ 29 h 30"/>
                  <a:gd name="T6" fmla="*/ 30 w 32"/>
                  <a:gd name="T7" fmla="*/ 25 h 30"/>
                  <a:gd name="T8" fmla="*/ 32 w 32"/>
                  <a:gd name="T9" fmla="*/ 19 h 30"/>
                  <a:gd name="T10" fmla="*/ 32 w 32"/>
                  <a:gd name="T11" fmla="*/ 12 h 30"/>
                  <a:gd name="T12" fmla="*/ 30 w 32"/>
                  <a:gd name="T13" fmla="*/ 7 h 30"/>
                  <a:gd name="T14" fmla="*/ 26 w 32"/>
                  <a:gd name="T15" fmla="*/ 2 h 30"/>
                  <a:gd name="T16" fmla="*/ 21 w 32"/>
                  <a:gd name="T17" fmla="*/ 0 h 30"/>
                  <a:gd name="T18" fmla="*/ 14 w 32"/>
                  <a:gd name="T19" fmla="*/ 0 h 30"/>
                  <a:gd name="T20" fmla="*/ 8 w 32"/>
                  <a:gd name="T21" fmla="*/ 1 h 30"/>
                  <a:gd name="T22" fmla="*/ 3 w 32"/>
                  <a:gd name="T23" fmla="*/ 5 h 30"/>
                  <a:gd name="T24" fmla="*/ 0 w 32"/>
                  <a:gd name="T25" fmla="*/ 11 h 30"/>
                  <a:gd name="T26" fmla="*/ 0 w 32"/>
                  <a:gd name="T27" fmla="*/ 18 h 30"/>
                  <a:gd name="T28" fmla="*/ 1 w 32"/>
                  <a:gd name="T29" fmla="*/ 23 h 30"/>
                  <a:gd name="T30" fmla="*/ 5 w 32"/>
                  <a:gd name="T31" fmla="*/ 28 h 30"/>
                  <a:gd name="T32" fmla="*/ 12 w 3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0"/>
                  <a:gd name="T53" fmla="*/ 32 w 3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0">
                    <a:moveTo>
                      <a:pt x="12" y="30"/>
                    </a:moveTo>
                    <a:lnTo>
                      <a:pt x="18" y="30"/>
                    </a:lnTo>
                    <a:lnTo>
                      <a:pt x="24" y="29"/>
                    </a:lnTo>
                    <a:lnTo>
                      <a:pt x="30" y="25"/>
                    </a:lnTo>
                    <a:lnTo>
                      <a:pt x="32" y="19"/>
                    </a:lnTo>
                    <a:lnTo>
                      <a:pt x="32" y="12"/>
                    </a:lnTo>
                    <a:lnTo>
                      <a:pt x="30" y="7"/>
                    </a:lnTo>
                    <a:lnTo>
                      <a:pt x="26" y="2"/>
                    </a:lnTo>
                    <a:lnTo>
                      <a:pt x="21" y="0"/>
                    </a:lnTo>
                    <a:lnTo>
                      <a:pt x="14" y="0"/>
                    </a:lnTo>
                    <a:lnTo>
                      <a:pt x="8" y="1"/>
                    </a:lnTo>
                    <a:lnTo>
                      <a:pt x="3" y="5"/>
                    </a:lnTo>
                    <a:lnTo>
                      <a:pt x="0" y="11"/>
                    </a:lnTo>
                    <a:lnTo>
                      <a:pt x="0" y="18"/>
                    </a:lnTo>
                    <a:lnTo>
                      <a:pt x="1" y="23"/>
                    </a:lnTo>
                    <a:lnTo>
                      <a:pt x="5" y="28"/>
                    </a:lnTo>
                    <a:lnTo>
                      <a:pt x="12" y="30"/>
                    </a:lnTo>
                    <a:close/>
                  </a:path>
                </a:pathLst>
              </a:custGeom>
              <a:solidFill>
                <a:srgbClr val="CC998C"/>
              </a:solidFill>
              <a:ln w="9525">
                <a:noFill/>
                <a:round/>
                <a:headEnd/>
                <a:tailEnd/>
              </a:ln>
            </p:spPr>
            <p:txBody>
              <a:bodyPr/>
              <a:lstStyle/>
              <a:p>
                <a:endParaRPr lang="fr-FR" dirty="0"/>
              </a:p>
            </p:txBody>
          </p:sp>
          <p:sp>
            <p:nvSpPr>
              <p:cNvPr id="452" name="Freeform 41"/>
              <p:cNvSpPr>
                <a:spLocks/>
              </p:cNvSpPr>
              <p:nvPr/>
            </p:nvSpPr>
            <p:spPr bwMode="auto">
              <a:xfrm>
                <a:off x="2821" y="1029"/>
                <a:ext cx="63" cy="47"/>
              </a:xfrm>
              <a:custGeom>
                <a:avLst/>
                <a:gdLst>
                  <a:gd name="T0" fmla="*/ 11 w 31"/>
                  <a:gd name="T1" fmla="*/ 30 h 30"/>
                  <a:gd name="T2" fmla="*/ 18 w 31"/>
                  <a:gd name="T3" fmla="*/ 30 h 30"/>
                  <a:gd name="T4" fmla="*/ 23 w 31"/>
                  <a:gd name="T5" fmla="*/ 29 h 30"/>
                  <a:gd name="T6" fmla="*/ 28 w 31"/>
                  <a:gd name="T7" fmla="*/ 25 h 30"/>
                  <a:gd name="T8" fmla="*/ 31 w 31"/>
                  <a:gd name="T9" fmla="*/ 19 h 30"/>
                  <a:gd name="T10" fmla="*/ 31 w 31"/>
                  <a:gd name="T11" fmla="*/ 12 h 30"/>
                  <a:gd name="T12" fmla="*/ 29 w 31"/>
                  <a:gd name="T13" fmla="*/ 7 h 30"/>
                  <a:gd name="T14" fmla="*/ 25 w 31"/>
                  <a:gd name="T15" fmla="*/ 2 h 30"/>
                  <a:gd name="T16" fmla="*/ 20 w 31"/>
                  <a:gd name="T17" fmla="*/ 0 h 30"/>
                  <a:gd name="T18" fmla="*/ 14 w 31"/>
                  <a:gd name="T19" fmla="*/ 0 h 30"/>
                  <a:gd name="T20" fmla="*/ 8 w 31"/>
                  <a:gd name="T21" fmla="*/ 1 h 30"/>
                  <a:gd name="T22" fmla="*/ 2 w 31"/>
                  <a:gd name="T23" fmla="*/ 5 h 30"/>
                  <a:gd name="T24" fmla="*/ 0 w 31"/>
                  <a:gd name="T25" fmla="*/ 11 h 30"/>
                  <a:gd name="T26" fmla="*/ 0 w 31"/>
                  <a:gd name="T27" fmla="*/ 17 h 30"/>
                  <a:gd name="T28" fmla="*/ 1 w 31"/>
                  <a:gd name="T29" fmla="*/ 23 h 30"/>
                  <a:gd name="T30" fmla="*/ 5 w 31"/>
                  <a:gd name="T31" fmla="*/ 28 h 30"/>
                  <a:gd name="T32" fmla="*/ 11 w 3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1" y="30"/>
                    </a:moveTo>
                    <a:lnTo>
                      <a:pt x="18" y="30"/>
                    </a:lnTo>
                    <a:lnTo>
                      <a:pt x="23" y="29"/>
                    </a:lnTo>
                    <a:lnTo>
                      <a:pt x="28" y="25"/>
                    </a:lnTo>
                    <a:lnTo>
                      <a:pt x="31" y="19"/>
                    </a:lnTo>
                    <a:lnTo>
                      <a:pt x="31" y="12"/>
                    </a:lnTo>
                    <a:lnTo>
                      <a:pt x="29" y="7"/>
                    </a:lnTo>
                    <a:lnTo>
                      <a:pt x="25" y="2"/>
                    </a:lnTo>
                    <a:lnTo>
                      <a:pt x="20" y="0"/>
                    </a:lnTo>
                    <a:lnTo>
                      <a:pt x="14" y="0"/>
                    </a:lnTo>
                    <a:lnTo>
                      <a:pt x="8" y="1"/>
                    </a:lnTo>
                    <a:lnTo>
                      <a:pt x="2" y="5"/>
                    </a:lnTo>
                    <a:lnTo>
                      <a:pt x="0" y="11"/>
                    </a:lnTo>
                    <a:lnTo>
                      <a:pt x="0" y="17"/>
                    </a:lnTo>
                    <a:lnTo>
                      <a:pt x="1" y="23"/>
                    </a:lnTo>
                    <a:lnTo>
                      <a:pt x="5" y="28"/>
                    </a:lnTo>
                    <a:lnTo>
                      <a:pt x="11" y="30"/>
                    </a:lnTo>
                    <a:close/>
                  </a:path>
                </a:pathLst>
              </a:custGeom>
              <a:solidFill>
                <a:srgbClr val="CC998C"/>
              </a:solidFill>
              <a:ln w="9525">
                <a:noFill/>
                <a:round/>
                <a:headEnd/>
                <a:tailEnd/>
              </a:ln>
            </p:spPr>
            <p:txBody>
              <a:bodyPr/>
              <a:lstStyle/>
              <a:p>
                <a:endParaRPr lang="fr-FR" dirty="0"/>
              </a:p>
            </p:txBody>
          </p:sp>
        </p:grpSp>
        <p:sp>
          <p:nvSpPr>
            <p:cNvPr id="6" name="Oval 42"/>
            <p:cNvSpPr>
              <a:spLocks noChangeArrowheads="1"/>
            </p:cNvSpPr>
            <p:nvPr/>
          </p:nvSpPr>
          <p:spPr bwMode="auto">
            <a:xfrm rot="962148">
              <a:off x="4008438" y="5222875"/>
              <a:ext cx="280987" cy="920750"/>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p>
              <a:endParaRPr lang="fr-FR" dirty="0"/>
            </a:p>
          </p:txBody>
        </p:sp>
        <p:grpSp>
          <p:nvGrpSpPr>
            <p:cNvPr id="7" name="Group 43"/>
            <p:cNvGrpSpPr>
              <a:grpSpLocks/>
            </p:cNvGrpSpPr>
            <p:nvPr/>
          </p:nvGrpSpPr>
          <p:grpSpPr bwMode="auto">
            <a:xfrm rot="809042">
              <a:off x="3981450" y="5297488"/>
              <a:ext cx="127000" cy="1295400"/>
              <a:chOff x="3689" y="1322"/>
              <a:chExt cx="87" cy="262"/>
            </a:xfrm>
          </p:grpSpPr>
          <p:grpSp>
            <p:nvGrpSpPr>
              <p:cNvPr id="403" name="Group 44"/>
              <p:cNvGrpSpPr>
                <a:grpSpLocks/>
              </p:cNvGrpSpPr>
              <p:nvPr/>
            </p:nvGrpSpPr>
            <p:grpSpPr bwMode="auto">
              <a:xfrm>
                <a:off x="3689" y="1332"/>
                <a:ext cx="87" cy="252"/>
                <a:chOff x="3689" y="1332"/>
                <a:chExt cx="87" cy="252"/>
              </a:xfrm>
            </p:grpSpPr>
            <p:sp>
              <p:nvSpPr>
                <p:cNvPr id="408" name="Freeform 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09" name="Group 46"/>
                <p:cNvGrpSpPr>
                  <a:grpSpLocks/>
                </p:cNvGrpSpPr>
                <p:nvPr/>
              </p:nvGrpSpPr>
              <p:grpSpPr bwMode="auto">
                <a:xfrm>
                  <a:off x="3689" y="1332"/>
                  <a:ext cx="87" cy="251"/>
                  <a:chOff x="3689" y="1332"/>
                  <a:chExt cx="87" cy="251"/>
                </a:xfrm>
              </p:grpSpPr>
              <p:grpSp>
                <p:nvGrpSpPr>
                  <p:cNvPr id="410" name="Group 47"/>
                  <p:cNvGrpSpPr>
                    <a:grpSpLocks/>
                  </p:cNvGrpSpPr>
                  <p:nvPr/>
                </p:nvGrpSpPr>
                <p:grpSpPr bwMode="auto">
                  <a:xfrm>
                    <a:off x="3689" y="1332"/>
                    <a:ext cx="87" cy="251"/>
                    <a:chOff x="3689" y="1332"/>
                    <a:chExt cx="87" cy="251"/>
                  </a:xfrm>
                </p:grpSpPr>
                <p:grpSp>
                  <p:nvGrpSpPr>
                    <p:cNvPr id="412" name="Group 48"/>
                    <p:cNvGrpSpPr>
                      <a:grpSpLocks/>
                    </p:cNvGrpSpPr>
                    <p:nvPr/>
                  </p:nvGrpSpPr>
                  <p:grpSpPr bwMode="auto">
                    <a:xfrm>
                      <a:off x="3689" y="1332"/>
                      <a:ext cx="87" cy="251"/>
                      <a:chOff x="3689" y="1332"/>
                      <a:chExt cx="87" cy="251"/>
                    </a:xfrm>
                  </p:grpSpPr>
                  <p:sp>
                    <p:nvSpPr>
                      <p:cNvPr id="414" name="Freeform 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15" name="Freeform 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13" name="Freeform 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11" name="Freeform 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404" name="Group 53"/>
              <p:cNvGrpSpPr>
                <a:grpSpLocks/>
              </p:cNvGrpSpPr>
              <p:nvPr/>
            </p:nvGrpSpPr>
            <p:grpSpPr bwMode="auto">
              <a:xfrm>
                <a:off x="3690" y="1322"/>
                <a:ext cx="56" cy="26"/>
                <a:chOff x="3690" y="1322"/>
                <a:chExt cx="56" cy="26"/>
              </a:xfrm>
            </p:grpSpPr>
            <p:sp>
              <p:nvSpPr>
                <p:cNvPr id="405" name="Oval 54"/>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406" name="Oval 55"/>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407" name="Oval 56"/>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grpSp>
          <p:nvGrpSpPr>
            <p:cNvPr id="8" name="Group 57"/>
            <p:cNvGrpSpPr>
              <a:grpSpLocks/>
            </p:cNvGrpSpPr>
            <p:nvPr/>
          </p:nvGrpSpPr>
          <p:grpSpPr bwMode="auto">
            <a:xfrm rot="449735" flipH="1">
              <a:off x="3875088" y="5422900"/>
              <a:ext cx="141287" cy="957263"/>
              <a:chOff x="3689" y="1332"/>
              <a:chExt cx="87" cy="251"/>
            </a:xfrm>
          </p:grpSpPr>
          <p:grpSp>
            <p:nvGrpSpPr>
              <p:cNvPr id="399" name="Group 58"/>
              <p:cNvGrpSpPr>
                <a:grpSpLocks/>
              </p:cNvGrpSpPr>
              <p:nvPr/>
            </p:nvGrpSpPr>
            <p:grpSpPr bwMode="auto">
              <a:xfrm>
                <a:off x="3689" y="1332"/>
                <a:ext cx="87" cy="251"/>
                <a:chOff x="3689" y="1332"/>
                <a:chExt cx="87" cy="251"/>
              </a:xfrm>
            </p:grpSpPr>
            <p:sp>
              <p:nvSpPr>
                <p:cNvPr id="401" name="Freeform 5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02" name="Freeform 6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00" name="Freeform 6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9" name="Group 62"/>
            <p:cNvGrpSpPr>
              <a:grpSpLocks/>
            </p:cNvGrpSpPr>
            <p:nvPr/>
          </p:nvGrpSpPr>
          <p:grpSpPr bwMode="auto">
            <a:xfrm rot="1028041">
              <a:off x="4167188" y="5575300"/>
              <a:ext cx="68262" cy="1012825"/>
              <a:chOff x="3689" y="1332"/>
              <a:chExt cx="87" cy="252"/>
            </a:xfrm>
          </p:grpSpPr>
          <p:sp>
            <p:nvSpPr>
              <p:cNvPr id="391" name="Freeform 63"/>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392" name="Group 64"/>
              <p:cNvGrpSpPr>
                <a:grpSpLocks/>
              </p:cNvGrpSpPr>
              <p:nvPr/>
            </p:nvGrpSpPr>
            <p:grpSpPr bwMode="auto">
              <a:xfrm>
                <a:off x="3689" y="1332"/>
                <a:ext cx="87" cy="251"/>
                <a:chOff x="3689" y="1332"/>
                <a:chExt cx="87" cy="251"/>
              </a:xfrm>
            </p:grpSpPr>
            <p:grpSp>
              <p:nvGrpSpPr>
                <p:cNvPr id="393" name="Group 65"/>
                <p:cNvGrpSpPr>
                  <a:grpSpLocks/>
                </p:cNvGrpSpPr>
                <p:nvPr/>
              </p:nvGrpSpPr>
              <p:grpSpPr bwMode="auto">
                <a:xfrm>
                  <a:off x="3689" y="1332"/>
                  <a:ext cx="87" cy="251"/>
                  <a:chOff x="3689" y="1332"/>
                  <a:chExt cx="87" cy="251"/>
                </a:xfrm>
              </p:grpSpPr>
              <p:grpSp>
                <p:nvGrpSpPr>
                  <p:cNvPr id="395" name="Group 66"/>
                  <p:cNvGrpSpPr>
                    <a:grpSpLocks/>
                  </p:cNvGrpSpPr>
                  <p:nvPr/>
                </p:nvGrpSpPr>
                <p:grpSpPr bwMode="auto">
                  <a:xfrm>
                    <a:off x="3689" y="1332"/>
                    <a:ext cx="87" cy="251"/>
                    <a:chOff x="3689" y="1332"/>
                    <a:chExt cx="87" cy="251"/>
                  </a:xfrm>
                </p:grpSpPr>
                <p:sp>
                  <p:nvSpPr>
                    <p:cNvPr id="397" name="Freeform 6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8" name="Freeform 6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96" name="Freeform 6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394" name="Freeform 7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9525">
                  <a:solidFill>
                    <a:srgbClr val="C0C0FF"/>
                  </a:solidFill>
                  <a:prstDash val="solid"/>
                  <a:round/>
                  <a:headEnd/>
                  <a:tailEnd/>
                </a:ln>
              </p:spPr>
              <p:txBody>
                <a:bodyPr/>
                <a:lstStyle/>
                <a:p>
                  <a:endParaRPr lang="fr-FR" dirty="0"/>
                </a:p>
              </p:txBody>
            </p:sp>
          </p:grpSp>
        </p:grpSp>
        <p:grpSp>
          <p:nvGrpSpPr>
            <p:cNvPr id="10" name="Group 71"/>
            <p:cNvGrpSpPr>
              <a:grpSpLocks/>
            </p:cNvGrpSpPr>
            <p:nvPr/>
          </p:nvGrpSpPr>
          <p:grpSpPr bwMode="auto">
            <a:xfrm rot="-5849735" flipH="1" flipV="1">
              <a:off x="3993356" y="5390357"/>
              <a:ext cx="161925" cy="147638"/>
              <a:chOff x="3689" y="1332"/>
              <a:chExt cx="87" cy="251"/>
            </a:xfrm>
          </p:grpSpPr>
          <p:grpSp>
            <p:nvGrpSpPr>
              <p:cNvPr id="387" name="Group 72"/>
              <p:cNvGrpSpPr>
                <a:grpSpLocks/>
              </p:cNvGrpSpPr>
              <p:nvPr/>
            </p:nvGrpSpPr>
            <p:grpSpPr bwMode="auto">
              <a:xfrm>
                <a:off x="3689" y="1332"/>
                <a:ext cx="87" cy="251"/>
                <a:chOff x="3689" y="1332"/>
                <a:chExt cx="87" cy="251"/>
              </a:xfrm>
            </p:grpSpPr>
            <p:sp>
              <p:nvSpPr>
                <p:cNvPr id="389" name="Freeform 73"/>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0" name="Freeform 74"/>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88" name="Freeform 75"/>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11" name="Group 76"/>
            <p:cNvGrpSpPr>
              <a:grpSpLocks/>
            </p:cNvGrpSpPr>
            <p:nvPr/>
          </p:nvGrpSpPr>
          <p:grpSpPr bwMode="auto">
            <a:xfrm>
              <a:off x="3457575" y="1931988"/>
              <a:ext cx="1395413" cy="2603500"/>
              <a:chOff x="2491" y="2112"/>
              <a:chExt cx="989" cy="1640"/>
            </a:xfrm>
          </p:grpSpPr>
          <p:grpSp>
            <p:nvGrpSpPr>
              <p:cNvPr id="202" name="Group 77"/>
              <p:cNvGrpSpPr>
                <a:grpSpLocks/>
              </p:cNvGrpSpPr>
              <p:nvPr/>
            </p:nvGrpSpPr>
            <p:grpSpPr bwMode="auto">
              <a:xfrm>
                <a:off x="2491" y="2112"/>
                <a:ext cx="989" cy="1640"/>
                <a:chOff x="3174" y="2170"/>
                <a:chExt cx="989" cy="1640"/>
              </a:xfrm>
            </p:grpSpPr>
            <p:grpSp>
              <p:nvGrpSpPr>
                <p:cNvPr id="204" name="Group 78"/>
                <p:cNvGrpSpPr>
                  <a:grpSpLocks/>
                </p:cNvGrpSpPr>
                <p:nvPr/>
              </p:nvGrpSpPr>
              <p:grpSpPr bwMode="auto">
                <a:xfrm>
                  <a:off x="3274" y="2684"/>
                  <a:ext cx="772" cy="1126"/>
                  <a:chOff x="3299" y="1630"/>
                  <a:chExt cx="772" cy="1044"/>
                </a:xfrm>
              </p:grpSpPr>
              <p:sp>
                <p:nvSpPr>
                  <p:cNvPr id="385" name="Oval 79"/>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386" name="Object 80"/>
                  <p:cNvGraphicFramePr>
                    <a:graphicFrameLocks noChangeAspect="1"/>
                  </p:cNvGraphicFramePr>
                  <p:nvPr/>
                </p:nvGraphicFramePr>
                <p:xfrm>
                  <a:off x="3397" y="1630"/>
                  <a:ext cx="525" cy="1027"/>
                </p:xfrm>
                <a:graphic>
                  <a:graphicData uri="http://schemas.openxmlformats.org/presentationml/2006/ole">
                    <mc:AlternateContent xmlns:mc="http://schemas.openxmlformats.org/markup-compatibility/2006">
                      <mc:Choice xmlns:v="urn:schemas-microsoft-com:vml" Requires="v">
                        <p:oleObj name="Clip" r:id="rId2" imgW="2438400" imgH="4770438" progId="">
                          <p:embed/>
                        </p:oleObj>
                      </mc:Choice>
                      <mc:Fallback>
                        <p:oleObj name="Clip" r:id="rId2" imgW="2438400" imgH="4770438" progId="">
                          <p:embed/>
                          <p:pic>
                            <p:nvPicPr>
                              <p:cNvPr id="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 y="1630"/>
                                <a:ext cx="525"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 name="Group 81"/>
                <p:cNvGrpSpPr>
                  <a:grpSpLocks/>
                </p:cNvGrpSpPr>
                <p:nvPr/>
              </p:nvGrpSpPr>
              <p:grpSpPr bwMode="auto">
                <a:xfrm>
                  <a:off x="3174" y="2170"/>
                  <a:ext cx="989" cy="940"/>
                  <a:chOff x="1016" y="1215"/>
                  <a:chExt cx="989" cy="940"/>
                </a:xfrm>
              </p:grpSpPr>
              <p:graphicFrame>
                <p:nvGraphicFramePr>
                  <p:cNvPr id="237" name="Object 82"/>
                  <p:cNvGraphicFramePr>
                    <a:graphicFrameLocks noChangeAspect="1"/>
                  </p:cNvGraphicFramePr>
                  <p:nvPr/>
                </p:nvGraphicFramePr>
                <p:xfrm>
                  <a:off x="1066" y="1371"/>
                  <a:ext cx="847" cy="630"/>
                </p:xfrm>
                <a:graphic>
                  <a:graphicData uri="http://schemas.openxmlformats.org/presentationml/2006/ole">
                    <mc:AlternateContent xmlns:mc="http://schemas.openxmlformats.org/markup-compatibility/2006">
                      <mc:Choice xmlns:v="urn:schemas-microsoft-com:vml" Requires="v">
                        <p:oleObj name="Clip" r:id="rId4" imgW="4495800" imgH="3344863" progId="">
                          <p:embed/>
                        </p:oleObj>
                      </mc:Choice>
                      <mc:Fallback>
                        <p:oleObj name="Clip" r:id="rId4" imgW="4495800" imgH="3344863" progId="">
                          <p:embed/>
                          <p:pic>
                            <p:nvPicPr>
                              <p:cNvPr id="0"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 y="1371"/>
                                <a:ext cx="847"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8" name="Group 83"/>
                  <p:cNvGrpSpPr>
                    <a:grpSpLocks/>
                  </p:cNvGrpSpPr>
                  <p:nvPr/>
                </p:nvGrpSpPr>
                <p:grpSpPr bwMode="auto">
                  <a:xfrm>
                    <a:off x="1446" y="1474"/>
                    <a:ext cx="412" cy="486"/>
                    <a:chOff x="3692" y="1147"/>
                    <a:chExt cx="386" cy="462"/>
                  </a:xfrm>
                </p:grpSpPr>
                <p:grpSp>
                  <p:nvGrpSpPr>
                    <p:cNvPr id="248" name="Group 84"/>
                    <p:cNvGrpSpPr>
                      <a:grpSpLocks/>
                    </p:cNvGrpSpPr>
                    <p:nvPr/>
                  </p:nvGrpSpPr>
                  <p:grpSpPr bwMode="auto">
                    <a:xfrm>
                      <a:off x="3706" y="1254"/>
                      <a:ext cx="372" cy="355"/>
                      <a:chOff x="3706" y="1254"/>
                      <a:chExt cx="372" cy="355"/>
                    </a:xfrm>
                  </p:grpSpPr>
                  <p:grpSp>
                    <p:nvGrpSpPr>
                      <p:cNvPr id="284" name="Group 85"/>
                      <p:cNvGrpSpPr>
                        <a:grpSpLocks/>
                      </p:cNvGrpSpPr>
                      <p:nvPr/>
                    </p:nvGrpSpPr>
                    <p:grpSpPr bwMode="auto">
                      <a:xfrm>
                        <a:off x="3706" y="1254"/>
                        <a:ext cx="300" cy="75"/>
                        <a:chOff x="3706" y="1254"/>
                        <a:chExt cx="300" cy="75"/>
                      </a:xfrm>
                    </p:grpSpPr>
                    <p:grpSp>
                      <p:nvGrpSpPr>
                        <p:cNvPr id="363" name="Group 86"/>
                        <p:cNvGrpSpPr>
                          <a:grpSpLocks/>
                        </p:cNvGrpSpPr>
                        <p:nvPr/>
                      </p:nvGrpSpPr>
                      <p:grpSpPr bwMode="auto">
                        <a:xfrm>
                          <a:off x="3941" y="1265"/>
                          <a:ext cx="65" cy="64"/>
                          <a:chOff x="3941" y="1265"/>
                          <a:chExt cx="65" cy="64"/>
                        </a:xfrm>
                      </p:grpSpPr>
                      <p:grpSp>
                        <p:nvGrpSpPr>
                          <p:cNvPr id="377" name="Group 87"/>
                          <p:cNvGrpSpPr>
                            <a:grpSpLocks/>
                          </p:cNvGrpSpPr>
                          <p:nvPr/>
                        </p:nvGrpSpPr>
                        <p:grpSpPr bwMode="auto">
                          <a:xfrm>
                            <a:off x="3941" y="1265"/>
                            <a:ext cx="46" cy="40"/>
                            <a:chOff x="3941" y="1265"/>
                            <a:chExt cx="46" cy="40"/>
                          </a:xfrm>
                        </p:grpSpPr>
                        <p:sp>
                          <p:nvSpPr>
                            <p:cNvPr id="382" name="Freeform 88"/>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383" name="Freeform 89"/>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384" name="Freeform 90"/>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378" name="Group 91"/>
                          <p:cNvGrpSpPr>
                            <a:grpSpLocks/>
                          </p:cNvGrpSpPr>
                          <p:nvPr/>
                        </p:nvGrpSpPr>
                        <p:grpSpPr bwMode="auto">
                          <a:xfrm>
                            <a:off x="3959" y="1289"/>
                            <a:ext cx="47" cy="40"/>
                            <a:chOff x="3959" y="1289"/>
                            <a:chExt cx="47" cy="40"/>
                          </a:xfrm>
                        </p:grpSpPr>
                        <p:sp>
                          <p:nvSpPr>
                            <p:cNvPr id="379" name="Freeform 92"/>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380" name="Freeform 93"/>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381" name="Freeform 94"/>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364" name="Group 95"/>
                        <p:cNvGrpSpPr>
                          <a:grpSpLocks/>
                        </p:cNvGrpSpPr>
                        <p:nvPr/>
                      </p:nvGrpSpPr>
                      <p:grpSpPr bwMode="auto">
                        <a:xfrm>
                          <a:off x="3706" y="1254"/>
                          <a:ext cx="224" cy="58"/>
                          <a:chOff x="3706" y="1254"/>
                          <a:chExt cx="224" cy="58"/>
                        </a:xfrm>
                      </p:grpSpPr>
                      <p:grpSp>
                        <p:nvGrpSpPr>
                          <p:cNvPr id="365" name="Group 96"/>
                          <p:cNvGrpSpPr>
                            <a:grpSpLocks/>
                          </p:cNvGrpSpPr>
                          <p:nvPr/>
                        </p:nvGrpSpPr>
                        <p:grpSpPr bwMode="auto">
                          <a:xfrm>
                            <a:off x="3733" y="1281"/>
                            <a:ext cx="156" cy="31"/>
                            <a:chOff x="3733" y="1281"/>
                            <a:chExt cx="156" cy="31"/>
                          </a:xfrm>
                        </p:grpSpPr>
                        <p:grpSp>
                          <p:nvGrpSpPr>
                            <p:cNvPr id="372" name="Group 97"/>
                            <p:cNvGrpSpPr>
                              <a:grpSpLocks/>
                            </p:cNvGrpSpPr>
                            <p:nvPr/>
                          </p:nvGrpSpPr>
                          <p:grpSpPr bwMode="auto">
                            <a:xfrm>
                              <a:off x="3739" y="1281"/>
                              <a:ext cx="150" cy="31"/>
                              <a:chOff x="3739" y="1281"/>
                              <a:chExt cx="150" cy="31"/>
                            </a:xfrm>
                          </p:grpSpPr>
                          <p:sp>
                            <p:nvSpPr>
                              <p:cNvPr id="374" name="Freeform 98"/>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375" name="Freeform 99"/>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376" name="Freeform 100"/>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373" name="Oval 101"/>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366" name="Group 102"/>
                          <p:cNvGrpSpPr>
                            <a:grpSpLocks/>
                          </p:cNvGrpSpPr>
                          <p:nvPr/>
                        </p:nvGrpSpPr>
                        <p:grpSpPr bwMode="auto">
                          <a:xfrm>
                            <a:off x="3706" y="1254"/>
                            <a:ext cx="224" cy="44"/>
                            <a:chOff x="3706" y="1254"/>
                            <a:chExt cx="224" cy="44"/>
                          </a:xfrm>
                        </p:grpSpPr>
                        <p:grpSp>
                          <p:nvGrpSpPr>
                            <p:cNvPr id="367" name="Group 103"/>
                            <p:cNvGrpSpPr>
                              <a:grpSpLocks/>
                            </p:cNvGrpSpPr>
                            <p:nvPr/>
                          </p:nvGrpSpPr>
                          <p:grpSpPr bwMode="auto">
                            <a:xfrm>
                              <a:off x="3711" y="1254"/>
                              <a:ext cx="219" cy="44"/>
                              <a:chOff x="3711" y="1254"/>
                              <a:chExt cx="219" cy="44"/>
                            </a:xfrm>
                          </p:grpSpPr>
                          <p:sp>
                            <p:nvSpPr>
                              <p:cNvPr id="369" name="Freeform 104"/>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370" name="Freeform 105"/>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371" name="Freeform 106"/>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368" name="Oval 107"/>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285" name="Group 108"/>
                      <p:cNvGrpSpPr>
                        <a:grpSpLocks/>
                      </p:cNvGrpSpPr>
                      <p:nvPr/>
                    </p:nvGrpSpPr>
                    <p:grpSpPr bwMode="auto">
                      <a:xfrm>
                        <a:off x="3716" y="1289"/>
                        <a:ext cx="362" cy="320"/>
                        <a:chOff x="3716" y="1289"/>
                        <a:chExt cx="362" cy="320"/>
                      </a:xfrm>
                    </p:grpSpPr>
                    <p:grpSp>
                      <p:nvGrpSpPr>
                        <p:cNvPr id="286" name="Group 109"/>
                        <p:cNvGrpSpPr>
                          <a:grpSpLocks/>
                        </p:cNvGrpSpPr>
                        <p:nvPr/>
                      </p:nvGrpSpPr>
                      <p:grpSpPr bwMode="auto">
                        <a:xfrm>
                          <a:off x="3716" y="1289"/>
                          <a:ext cx="362" cy="320"/>
                          <a:chOff x="3716" y="1289"/>
                          <a:chExt cx="362" cy="320"/>
                        </a:xfrm>
                      </p:grpSpPr>
                      <p:grpSp>
                        <p:nvGrpSpPr>
                          <p:cNvPr id="306" name="Group 110"/>
                          <p:cNvGrpSpPr>
                            <a:grpSpLocks/>
                          </p:cNvGrpSpPr>
                          <p:nvPr/>
                        </p:nvGrpSpPr>
                        <p:grpSpPr bwMode="auto">
                          <a:xfrm>
                            <a:off x="3716" y="1289"/>
                            <a:ext cx="362" cy="320"/>
                            <a:chOff x="3716" y="1289"/>
                            <a:chExt cx="362" cy="320"/>
                          </a:xfrm>
                        </p:grpSpPr>
                        <p:grpSp>
                          <p:nvGrpSpPr>
                            <p:cNvPr id="357" name="Group 111"/>
                            <p:cNvGrpSpPr>
                              <a:grpSpLocks/>
                            </p:cNvGrpSpPr>
                            <p:nvPr/>
                          </p:nvGrpSpPr>
                          <p:grpSpPr bwMode="auto">
                            <a:xfrm>
                              <a:off x="3716" y="1289"/>
                              <a:ext cx="362" cy="320"/>
                              <a:chOff x="3716" y="1289"/>
                              <a:chExt cx="362" cy="320"/>
                            </a:xfrm>
                          </p:grpSpPr>
                          <p:grpSp>
                            <p:nvGrpSpPr>
                              <p:cNvPr id="359" name="Group 112"/>
                              <p:cNvGrpSpPr>
                                <a:grpSpLocks/>
                              </p:cNvGrpSpPr>
                              <p:nvPr/>
                            </p:nvGrpSpPr>
                            <p:grpSpPr bwMode="auto">
                              <a:xfrm>
                                <a:off x="3716" y="1289"/>
                                <a:ext cx="362" cy="320"/>
                                <a:chOff x="3716" y="1289"/>
                                <a:chExt cx="362" cy="320"/>
                              </a:xfrm>
                            </p:grpSpPr>
                            <p:sp>
                              <p:nvSpPr>
                                <p:cNvPr id="361" name="Freeform 113"/>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362" name="Freeform 114"/>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360" name="Freeform 115"/>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358" name="Freeform 116"/>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307" name="Group 117"/>
                          <p:cNvGrpSpPr>
                            <a:grpSpLocks/>
                          </p:cNvGrpSpPr>
                          <p:nvPr/>
                        </p:nvGrpSpPr>
                        <p:grpSpPr bwMode="auto">
                          <a:xfrm>
                            <a:off x="3727" y="1299"/>
                            <a:ext cx="308" cy="285"/>
                            <a:chOff x="3727" y="1299"/>
                            <a:chExt cx="308" cy="285"/>
                          </a:xfrm>
                        </p:grpSpPr>
                        <p:grpSp>
                          <p:nvGrpSpPr>
                            <p:cNvPr id="308" name="Group 118"/>
                            <p:cNvGrpSpPr>
                              <a:grpSpLocks/>
                            </p:cNvGrpSpPr>
                            <p:nvPr/>
                          </p:nvGrpSpPr>
                          <p:grpSpPr bwMode="auto">
                            <a:xfrm>
                              <a:off x="3837" y="1299"/>
                              <a:ext cx="198" cy="255"/>
                              <a:chOff x="3837" y="1299"/>
                              <a:chExt cx="198" cy="255"/>
                            </a:xfrm>
                          </p:grpSpPr>
                          <p:grpSp>
                            <p:nvGrpSpPr>
                              <p:cNvPr id="334" name="Group 119"/>
                              <p:cNvGrpSpPr>
                                <a:grpSpLocks/>
                              </p:cNvGrpSpPr>
                              <p:nvPr/>
                            </p:nvGrpSpPr>
                            <p:grpSpPr bwMode="auto">
                              <a:xfrm>
                                <a:off x="3837" y="1299"/>
                                <a:ext cx="198" cy="255"/>
                                <a:chOff x="3837" y="1299"/>
                                <a:chExt cx="198" cy="255"/>
                              </a:xfrm>
                            </p:grpSpPr>
                            <p:grpSp>
                              <p:nvGrpSpPr>
                                <p:cNvPr id="339" name="Group 120"/>
                                <p:cNvGrpSpPr>
                                  <a:grpSpLocks/>
                                </p:cNvGrpSpPr>
                                <p:nvPr/>
                              </p:nvGrpSpPr>
                              <p:grpSpPr bwMode="auto">
                                <a:xfrm>
                                  <a:off x="3837" y="1299"/>
                                  <a:ext cx="198" cy="255"/>
                                  <a:chOff x="3837" y="1299"/>
                                  <a:chExt cx="198" cy="255"/>
                                </a:xfrm>
                              </p:grpSpPr>
                              <p:grpSp>
                                <p:nvGrpSpPr>
                                  <p:cNvPr id="345" name="Group 121"/>
                                  <p:cNvGrpSpPr>
                                    <a:grpSpLocks/>
                                  </p:cNvGrpSpPr>
                                  <p:nvPr/>
                                </p:nvGrpSpPr>
                                <p:grpSpPr bwMode="auto">
                                  <a:xfrm>
                                    <a:off x="3837" y="1299"/>
                                    <a:ext cx="198" cy="255"/>
                                    <a:chOff x="3837" y="1299"/>
                                    <a:chExt cx="198" cy="255"/>
                                  </a:xfrm>
                                </p:grpSpPr>
                                <p:grpSp>
                                  <p:nvGrpSpPr>
                                    <p:cNvPr id="351" name="Group 122"/>
                                    <p:cNvGrpSpPr>
                                      <a:grpSpLocks/>
                                    </p:cNvGrpSpPr>
                                    <p:nvPr/>
                                  </p:nvGrpSpPr>
                                  <p:grpSpPr bwMode="auto">
                                    <a:xfrm>
                                      <a:off x="3837" y="1299"/>
                                      <a:ext cx="198" cy="255"/>
                                      <a:chOff x="3837" y="1299"/>
                                      <a:chExt cx="198" cy="255"/>
                                    </a:xfrm>
                                  </p:grpSpPr>
                                  <p:sp>
                                    <p:nvSpPr>
                                      <p:cNvPr id="353" name="Freeform 123"/>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354" name="Group 124"/>
                                      <p:cNvGrpSpPr>
                                        <a:grpSpLocks/>
                                      </p:cNvGrpSpPr>
                                      <p:nvPr/>
                                    </p:nvGrpSpPr>
                                    <p:grpSpPr bwMode="auto">
                                      <a:xfrm>
                                        <a:off x="3837" y="1299"/>
                                        <a:ext cx="198" cy="255"/>
                                        <a:chOff x="3837" y="1299"/>
                                        <a:chExt cx="198" cy="255"/>
                                      </a:xfrm>
                                    </p:grpSpPr>
                                    <p:sp>
                                      <p:nvSpPr>
                                        <p:cNvPr id="355" name="Freeform 125"/>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356" name="Freeform 126"/>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352" name="Freeform 127"/>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346" name="Group 128"/>
                                  <p:cNvGrpSpPr>
                                    <a:grpSpLocks/>
                                  </p:cNvGrpSpPr>
                                  <p:nvPr/>
                                </p:nvGrpSpPr>
                                <p:grpSpPr bwMode="auto">
                                  <a:xfrm>
                                    <a:off x="3850" y="1310"/>
                                    <a:ext cx="114" cy="99"/>
                                    <a:chOff x="3850" y="1310"/>
                                    <a:chExt cx="114" cy="99"/>
                                  </a:xfrm>
                                </p:grpSpPr>
                                <p:sp>
                                  <p:nvSpPr>
                                    <p:cNvPr id="347" name="Freeform 129"/>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348" name="Freeform 130"/>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349" name="Freeform 131"/>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350" name="Freeform 132"/>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340" name="Group 133"/>
                                <p:cNvGrpSpPr>
                                  <a:grpSpLocks/>
                                </p:cNvGrpSpPr>
                                <p:nvPr/>
                              </p:nvGrpSpPr>
                              <p:grpSpPr bwMode="auto">
                                <a:xfrm>
                                  <a:off x="3889" y="1308"/>
                                  <a:ext cx="77" cy="37"/>
                                  <a:chOff x="3889" y="1308"/>
                                  <a:chExt cx="77" cy="37"/>
                                </a:xfrm>
                              </p:grpSpPr>
                              <p:sp>
                                <p:nvSpPr>
                                  <p:cNvPr id="341" name="Freeform 134"/>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342" name="Freeform 135"/>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343" name="Freeform 136"/>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344" name="Freeform 137"/>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335" name="Group 138"/>
                              <p:cNvGrpSpPr>
                                <a:grpSpLocks/>
                              </p:cNvGrpSpPr>
                              <p:nvPr/>
                            </p:nvGrpSpPr>
                            <p:grpSpPr bwMode="auto">
                              <a:xfrm>
                                <a:off x="3915" y="1363"/>
                                <a:ext cx="86" cy="138"/>
                                <a:chOff x="3915" y="1363"/>
                                <a:chExt cx="86" cy="138"/>
                              </a:xfrm>
                            </p:grpSpPr>
                            <p:sp>
                              <p:nvSpPr>
                                <p:cNvPr id="336" name="Freeform 139"/>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337" name="Freeform 140"/>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338" name="Freeform 141"/>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309" name="Group 142"/>
                            <p:cNvGrpSpPr>
                              <a:grpSpLocks/>
                            </p:cNvGrpSpPr>
                            <p:nvPr/>
                          </p:nvGrpSpPr>
                          <p:grpSpPr bwMode="auto">
                            <a:xfrm>
                              <a:off x="3727" y="1358"/>
                              <a:ext cx="258" cy="226"/>
                              <a:chOff x="3727" y="1358"/>
                              <a:chExt cx="258" cy="226"/>
                            </a:xfrm>
                          </p:grpSpPr>
                          <p:grpSp>
                            <p:nvGrpSpPr>
                              <p:cNvPr id="310" name="Group 143"/>
                              <p:cNvGrpSpPr>
                                <a:grpSpLocks/>
                              </p:cNvGrpSpPr>
                              <p:nvPr/>
                            </p:nvGrpSpPr>
                            <p:grpSpPr bwMode="auto">
                              <a:xfrm>
                                <a:off x="3727" y="1358"/>
                                <a:ext cx="258" cy="226"/>
                                <a:chOff x="3727" y="1358"/>
                                <a:chExt cx="258" cy="226"/>
                              </a:xfrm>
                            </p:grpSpPr>
                            <p:grpSp>
                              <p:nvGrpSpPr>
                                <p:cNvPr id="315" name="Group 144"/>
                                <p:cNvGrpSpPr>
                                  <a:grpSpLocks/>
                                </p:cNvGrpSpPr>
                                <p:nvPr/>
                              </p:nvGrpSpPr>
                              <p:grpSpPr bwMode="auto">
                                <a:xfrm>
                                  <a:off x="3727" y="1358"/>
                                  <a:ext cx="258" cy="226"/>
                                  <a:chOff x="3727" y="1358"/>
                                  <a:chExt cx="258" cy="226"/>
                                </a:xfrm>
                              </p:grpSpPr>
                              <p:grpSp>
                                <p:nvGrpSpPr>
                                  <p:cNvPr id="322" name="Group 145"/>
                                  <p:cNvGrpSpPr>
                                    <a:grpSpLocks/>
                                  </p:cNvGrpSpPr>
                                  <p:nvPr/>
                                </p:nvGrpSpPr>
                                <p:grpSpPr bwMode="auto">
                                  <a:xfrm>
                                    <a:off x="3727" y="1358"/>
                                    <a:ext cx="258" cy="226"/>
                                    <a:chOff x="3727" y="1358"/>
                                    <a:chExt cx="258" cy="226"/>
                                  </a:xfrm>
                                </p:grpSpPr>
                                <p:grpSp>
                                  <p:nvGrpSpPr>
                                    <p:cNvPr id="328" name="Group 146"/>
                                    <p:cNvGrpSpPr>
                                      <a:grpSpLocks/>
                                    </p:cNvGrpSpPr>
                                    <p:nvPr/>
                                  </p:nvGrpSpPr>
                                  <p:grpSpPr bwMode="auto">
                                    <a:xfrm>
                                      <a:off x="3727" y="1358"/>
                                      <a:ext cx="258" cy="226"/>
                                      <a:chOff x="3727" y="1358"/>
                                      <a:chExt cx="258" cy="226"/>
                                    </a:xfrm>
                                  </p:grpSpPr>
                                  <p:sp>
                                    <p:nvSpPr>
                                      <p:cNvPr id="330" name="Freeform 147"/>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331" name="Group 148"/>
                                      <p:cNvGrpSpPr>
                                        <a:grpSpLocks/>
                                      </p:cNvGrpSpPr>
                                      <p:nvPr/>
                                    </p:nvGrpSpPr>
                                    <p:grpSpPr bwMode="auto">
                                      <a:xfrm>
                                        <a:off x="3727" y="1358"/>
                                        <a:ext cx="257" cy="226"/>
                                        <a:chOff x="3727" y="1358"/>
                                        <a:chExt cx="257" cy="226"/>
                                      </a:xfrm>
                                    </p:grpSpPr>
                                    <p:sp>
                                      <p:nvSpPr>
                                        <p:cNvPr id="332" name="Freeform 149"/>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333" name="Freeform 150"/>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329" name="Freeform 151"/>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323" name="Group 152"/>
                                  <p:cNvGrpSpPr>
                                    <a:grpSpLocks/>
                                  </p:cNvGrpSpPr>
                                  <p:nvPr/>
                                </p:nvGrpSpPr>
                                <p:grpSpPr bwMode="auto">
                                  <a:xfrm>
                                    <a:off x="3738" y="1371"/>
                                    <a:ext cx="113" cy="110"/>
                                    <a:chOff x="3738" y="1371"/>
                                    <a:chExt cx="113" cy="110"/>
                                  </a:xfrm>
                                </p:grpSpPr>
                                <p:sp>
                                  <p:nvSpPr>
                                    <p:cNvPr id="324" name="Freeform 153"/>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325" name="Freeform 154"/>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326" name="Freeform 155"/>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327" name="Freeform 156"/>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316" name="Group 157"/>
                                <p:cNvGrpSpPr>
                                  <a:grpSpLocks/>
                                </p:cNvGrpSpPr>
                                <p:nvPr/>
                              </p:nvGrpSpPr>
                              <p:grpSpPr bwMode="auto">
                                <a:xfrm>
                                  <a:off x="3735" y="1379"/>
                                  <a:ext cx="37" cy="99"/>
                                  <a:chOff x="3735" y="1379"/>
                                  <a:chExt cx="37" cy="99"/>
                                </a:xfrm>
                              </p:grpSpPr>
                              <p:grpSp>
                                <p:nvGrpSpPr>
                                  <p:cNvPr id="317" name="Group 158"/>
                                  <p:cNvGrpSpPr>
                                    <a:grpSpLocks/>
                                  </p:cNvGrpSpPr>
                                  <p:nvPr/>
                                </p:nvGrpSpPr>
                                <p:grpSpPr bwMode="auto">
                                  <a:xfrm>
                                    <a:off x="3743" y="1379"/>
                                    <a:ext cx="21" cy="23"/>
                                    <a:chOff x="3743" y="1379"/>
                                    <a:chExt cx="21" cy="23"/>
                                  </a:xfrm>
                                </p:grpSpPr>
                                <p:sp>
                                  <p:nvSpPr>
                                    <p:cNvPr id="320" name="Freeform 159"/>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321" name="Freeform 160"/>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318" name="Freeform 161"/>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319" name="Freeform 162"/>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311" name="Group 163"/>
                              <p:cNvGrpSpPr>
                                <a:grpSpLocks/>
                              </p:cNvGrpSpPr>
                              <p:nvPr/>
                            </p:nvGrpSpPr>
                            <p:grpSpPr bwMode="auto">
                              <a:xfrm>
                                <a:off x="3801" y="1428"/>
                                <a:ext cx="137" cy="127"/>
                                <a:chOff x="3801" y="1428"/>
                                <a:chExt cx="137" cy="127"/>
                              </a:xfrm>
                            </p:grpSpPr>
                            <p:sp>
                              <p:nvSpPr>
                                <p:cNvPr id="312" name="Freeform 164"/>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313" name="Freeform 165"/>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314" name="Freeform 166"/>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287" name="Group 167"/>
                        <p:cNvGrpSpPr>
                          <a:grpSpLocks/>
                        </p:cNvGrpSpPr>
                        <p:nvPr/>
                      </p:nvGrpSpPr>
                      <p:grpSpPr bwMode="auto">
                        <a:xfrm>
                          <a:off x="3838" y="1425"/>
                          <a:ext cx="197" cy="160"/>
                          <a:chOff x="3838" y="1425"/>
                          <a:chExt cx="197" cy="160"/>
                        </a:xfrm>
                      </p:grpSpPr>
                      <p:grpSp>
                        <p:nvGrpSpPr>
                          <p:cNvPr id="288" name="Group 168"/>
                          <p:cNvGrpSpPr>
                            <a:grpSpLocks/>
                          </p:cNvGrpSpPr>
                          <p:nvPr/>
                        </p:nvGrpSpPr>
                        <p:grpSpPr bwMode="auto">
                          <a:xfrm>
                            <a:off x="3913" y="1506"/>
                            <a:ext cx="121" cy="79"/>
                            <a:chOff x="3913" y="1506"/>
                            <a:chExt cx="121" cy="79"/>
                          </a:xfrm>
                        </p:grpSpPr>
                        <p:grpSp>
                          <p:nvGrpSpPr>
                            <p:cNvPr id="296" name="Group 169"/>
                            <p:cNvGrpSpPr>
                              <a:grpSpLocks/>
                            </p:cNvGrpSpPr>
                            <p:nvPr/>
                          </p:nvGrpSpPr>
                          <p:grpSpPr bwMode="auto">
                            <a:xfrm>
                              <a:off x="3986" y="1506"/>
                              <a:ext cx="48" cy="39"/>
                              <a:chOff x="3986" y="1506"/>
                              <a:chExt cx="48" cy="39"/>
                            </a:xfrm>
                          </p:grpSpPr>
                          <p:sp>
                            <p:nvSpPr>
                              <p:cNvPr id="303" name="Freeform 170"/>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304" name="Freeform 171"/>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305" name="Freeform 172"/>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297" name="Group 173"/>
                            <p:cNvGrpSpPr>
                              <a:grpSpLocks/>
                            </p:cNvGrpSpPr>
                            <p:nvPr/>
                          </p:nvGrpSpPr>
                          <p:grpSpPr bwMode="auto">
                            <a:xfrm>
                              <a:off x="3913" y="1560"/>
                              <a:ext cx="65" cy="25"/>
                              <a:chOff x="3913" y="1560"/>
                              <a:chExt cx="65" cy="25"/>
                            </a:xfrm>
                          </p:grpSpPr>
                          <p:sp>
                            <p:nvSpPr>
                              <p:cNvPr id="298" name="Freeform 174"/>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299" name="Freeform 175"/>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300" name="Freeform 176"/>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301" name="Freeform 177"/>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302" name="Line 178"/>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289" name="Group 179"/>
                          <p:cNvGrpSpPr>
                            <a:grpSpLocks/>
                          </p:cNvGrpSpPr>
                          <p:nvPr/>
                        </p:nvGrpSpPr>
                        <p:grpSpPr bwMode="auto">
                          <a:xfrm>
                            <a:off x="3838" y="1425"/>
                            <a:ext cx="197" cy="160"/>
                            <a:chOff x="3838" y="1425"/>
                            <a:chExt cx="197" cy="160"/>
                          </a:xfrm>
                        </p:grpSpPr>
                        <p:grpSp>
                          <p:nvGrpSpPr>
                            <p:cNvPr id="290" name="Group 180"/>
                            <p:cNvGrpSpPr>
                              <a:grpSpLocks/>
                            </p:cNvGrpSpPr>
                            <p:nvPr/>
                          </p:nvGrpSpPr>
                          <p:grpSpPr bwMode="auto">
                            <a:xfrm>
                              <a:off x="3851" y="1435"/>
                              <a:ext cx="184" cy="150"/>
                              <a:chOff x="3851" y="1435"/>
                              <a:chExt cx="184" cy="150"/>
                            </a:xfrm>
                          </p:grpSpPr>
                          <p:sp>
                            <p:nvSpPr>
                              <p:cNvPr id="294" name="Freeform 181"/>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295" name="Freeform 182"/>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291" name="Group 183"/>
                            <p:cNvGrpSpPr>
                              <a:grpSpLocks/>
                            </p:cNvGrpSpPr>
                            <p:nvPr/>
                          </p:nvGrpSpPr>
                          <p:grpSpPr bwMode="auto">
                            <a:xfrm>
                              <a:off x="3838" y="1425"/>
                              <a:ext cx="16" cy="17"/>
                              <a:chOff x="3838" y="1425"/>
                              <a:chExt cx="16" cy="17"/>
                            </a:xfrm>
                          </p:grpSpPr>
                          <p:sp>
                            <p:nvSpPr>
                              <p:cNvPr id="292" name="Oval 184"/>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293" name="Oval 185"/>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249" name="Group 186"/>
                    <p:cNvGrpSpPr>
                      <a:grpSpLocks/>
                    </p:cNvGrpSpPr>
                    <p:nvPr/>
                  </p:nvGrpSpPr>
                  <p:grpSpPr bwMode="auto">
                    <a:xfrm>
                      <a:off x="3692" y="1147"/>
                      <a:ext cx="290" cy="217"/>
                      <a:chOff x="3692" y="1147"/>
                      <a:chExt cx="290" cy="217"/>
                    </a:xfrm>
                  </p:grpSpPr>
                  <p:grpSp>
                    <p:nvGrpSpPr>
                      <p:cNvPr id="250" name="Group 187"/>
                      <p:cNvGrpSpPr>
                        <a:grpSpLocks/>
                      </p:cNvGrpSpPr>
                      <p:nvPr/>
                    </p:nvGrpSpPr>
                    <p:grpSpPr bwMode="auto">
                      <a:xfrm>
                        <a:off x="3692" y="1147"/>
                        <a:ext cx="219" cy="192"/>
                        <a:chOff x="3692" y="1147"/>
                        <a:chExt cx="219" cy="192"/>
                      </a:xfrm>
                    </p:grpSpPr>
                    <p:grpSp>
                      <p:nvGrpSpPr>
                        <p:cNvPr id="262" name="Group 188"/>
                        <p:cNvGrpSpPr>
                          <a:grpSpLocks/>
                        </p:cNvGrpSpPr>
                        <p:nvPr/>
                      </p:nvGrpSpPr>
                      <p:grpSpPr bwMode="auto">
                        <a:xfrm>
                          <a:off x="3692" y="1184"/>
                          <a:ext cx="219" cy="56"/>
                          <a:chOff x="3692" y="1184"/>
                          <a:chExt cx="219" cy="56"/>
                        </a:xfrm>
                      </p:grpSpPr>
                      <p:grpSp>
                        <p:nvGrpSpPr>
                          <p:cNvPr id="274" name="Group 189"/>
                          <p:cNvGrpSpPr>
                            <a:grpSpLocks/>
                          </p:cNvGrpSpPr>
                          <p:nvPr/>
                        </p:nvGrpSpPr>
                        <p:grpSpPr bwMode="auto">
                          <a:xfrm>
                            <a:off x="3695" y="1184"/>
                            <a:ext cx="216" cy="56"/>
                            <a:chOff x="3695" y="1184"/>
                            <a:chExt cx="216" cy="56"/>
                          </a:xfrm>
                        </p:grpSpPr>
                        <p:sp>
                          <p:nvSpPr>
                            <p:cNvPr id="278" name="Freeform 190"/>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279" name="Group 191"/>
                            <p:cNvGrpSpPr>
                              <a:grpSpLocks/>
                            </p:cNvGrpSpPr>
                            <p:nvPr/>
                          </p:nvGrpSpPr>
                          <p:grpSpPr bwMode="auto">
                            <a:xfrm>
                              <a:off x="3710" y="1193"/>
                              <a:ext cx="201" cy="47"/>
                              <a:chOff x="3710" y="1193"/>
                              <a:chExt cx="201" cy="47"/>
                            </a:xfrm>
                          </p:grpSpPr>
                          <p:grpSp>
                            <p:nvGrpSpPr>
                              <p:cNvPr id="280" name="Group 192"/>
                              <p:cNvGrpSpPr>
                                <a:grpSpLocks/>
                              </p:cNvGrpSpPr>
                              <p:nvPr/>
                            </p:nvGrpSpPr>
                            <p:grpSpPr bwMode="auto">
                              <a:xfrm>
                                <a:off x="3710" y="1207"/>
                                <a:ext cx="201" cy="33"/>
                                <a:chOff x="3710" y="1207"/>
                                <a:chExt cx="201" cy="33"/>
                              </a:xfrm>
                            </p:grpSpPr>
                            <p:sp>
                              <p:nvSpPr>
                                <p:cNvPr id="282" name="Freeform 193"/>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283" name="Freeform 194"/>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281" name="Freeform 195"/>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275" name="Group 196"/>
                          <p:cNvGrpSpPr>
                            <a:grpSpLocks/>
                          </p:cNvGrpSpPr>
                          <p:nvPr/>
                        </p:nvGrpSpPr>
                        <p:grpSpPr bwMode="auto">
                          <a:xfrm>
                            <a:off x="3692" y="1207"/>
                            <a:ext cx="23" cy="33"/>
                            <a:chOff x="3692" y="1207"/>
                            <a:chExt cx="23" cy="33"/>
                          </a:xfrm>
                        </p:grpSpPr>
                        <p:sp>
                          <p:nvSpPr>
                            <p:cNvPr id="276" name="Freeform 197"/>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277" name="Freeform 198"/>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263" name="Group 199"/>
                        <p:cNvGrpSpPr>
                          <a:grpSpLocks/>
                        </p:cNvGrpSpPr>
                        <p:nvPr/>
                      </p:nvGrpSpPr>
                      <p:grpSpPr bwMode="auto">
                        <a:xfrm>
                          <a:off x="3755" y="1147"/>
                          <a:ext cx="119" cy="192"/>
                          <a:chOff x="3755" y="1147"/>
                          <a:chExt cx="119" cy="192"/>
                        </a:xfrm>
                      </p:grpSpPr>
                      <p:grpSp>
                        <p:nvGrpSpPr>
                          <p:cNvPr id="264" name="Group 200"/>
                          <p:cNvGrpSpPr>
                            <a:grpSpLocks/>
                          </p:cNvGrpSpPr>
                          <p:nvPr/>
                        </p:nvGrpSpPr>
                        <p:grpSpPr bwMode="auto">
                          <a:xfrm>
                            <a:off x="3755" y="1147"/>
                            <a:ext cx="119" cy="188"/>
                            <a:chOff x="3755" y="1147"/>
                            <a:chExt cx="119" cy="188"/>
                          </a:xfrm>
                        </p:grpSpPr>
                        <p:sp>
                          <p:nvSpPr>
                            <p:cNvPr id="268" name="Freeform 201"/>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269" name="Group 202"/>
                            <p:cNvGrpSpPr>
                              <a:grpSpLocks/>
                            </p:cNvGrpSpPr>
                            <p:nvPr/>
                          </p:nvGrpSpPr>
                          <p:grpSpPr bwMode="auto">
                            <a:xfrm>
                              <a:off x="3755" y="1147"/>
                              <a:ext cx="119" cy="188"/>
                              <a:chOff x="3755" y="1147"/>
                              <a:chExt cx="119" cy="188"/>
                            </a:xfrm>
                          </p:grpSpPr>
                          <p:sp>
                            <p:nvSpPr>
                              <p:cNvPr id="270" name="Freeform 203"/>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271" name="Freeform 204"/>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272" name="Freeform 205"/>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273" name="Freeform 206"/>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265" name="Group 207"/>
                          <p:cNvGrpSpPr>
                            <a:grpSpLocks/>
                          </p:cNvGrpSpPr>
                          <p:nvPr/>
                        </p:nvGrpSpPr>
                        <p:grpSpPr bwMode="auto">
                          <a:xfrm>
                            <a:off x="3798" y="1295"/>
                            <a:ext cx="51" cy="44"/>
                            <a:chOff x="3798" y="1295"/>
                            <a:chExt cx="51" cy="44"/>
                          </a:xfrm>
                        </p:grpSpPr>
                        <p:sp>
                          <p:nvSpPr>
                            <p:cNvPr id="266" name="Freeform 208"/>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267" name="Freeform 209"/>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251" name="Group 210"/>
                      <p:cNvGrpSpPr>
                        <a:grpSpLocks/>
                      </p:cNvGrpSpPr>
                      <p:nvPr/>
                    </p:nvGrpSpPr>
                    <p:grpSpPr bwMode="auto">
                      <a:xfrm>
                        <a:off x="3755" y="1206"/>
                        <a:ext cx="227" cy="158"/>
                        <a:chOff x="3755" y="1206"/>
                        <a:chExt cx="227" cy="158"/>
                      </a:xfrm>
                    </p:grpSpPr>
                    <p:grpSp>
                      <p:nvGrpSpPr>
                        <p:cNvPr id="252" name="Group 211"/>
                        <p:cNvGrpSpPr>
                          <a:grpSpLocks/>
                        </p:cNvGrpSpPr>
                        <p:nvPr/>
                      </p:nvGrpSpPr>
                      <p:grpSpPr bwMode="auto">
                        <a:xfrm>
                          <a:off x="3755" y="1206"/>
                          <a:ext cx="227" cy="147"/>
                          <a:chOff x="3755" y="1206"/>
                          <a:chExt cx="227" cy="147"/>
                        </a:xfrm>
                      </p:grpSpPr>
                      <p:sp>
                        <p:nvSpPr>
                          <p:cNvPr id="256" name="Freeform 212"/>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257" name="Group 213"/>
                          <p:cNvGrpSpPr>
                            <a:grpSpLocks/>
                          </p:cNvGrpSpPr>
                          <p:nvPr/>
                        </p:nvGrpSpPr>
                        <p:grpSpPr bwMode="auto">
                          <a:xfrm>
                            <a:off x="3774" y="1215"/>
                            <a:ext cx="208" cy="138"/>
                            <a:chOff x="3774" y="1215"/>
                            <a:chExt cx="208" cy="138"/>
                          </a:xfrm>
                        </p:grpSpPr>
                        <p:grpSp>
                          <p:nvGrpSpPr>
                            <p:cNvPr id="258" name="Group 214"/>
                            <p:cNvGrpSpPr>
                              <a:grpSpLocks/>
                            </p:cNvGrpSpPr>
                            <p:nvPr/>
                          </p:nvGrpSpPr>
                          <p:grpSpPr bwMode="auto">
                            <a:xfrm>
                              <a:off x="3796" y="1228"/>
                              <a:ext cx="186" cy="125"/>
                              <a:chOff x="3796" y="1228"/>
                              <a:chExt cx="186" cy="125"/>
                            </a:xfrm>
                          </p:grpSpPr>
                          <p:sp>
                            <p:nvSpPr>
                              <p:cNvPr id="260" name="Freeform 215"/>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261" name="Freeform 216"/>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259" name="Freeform 217"/>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253" name="Group 218"/>
                        <p:cNvGrpSpPr>
                          <a:grpSpLocks/>
                        </p:cNvGrpSpPr>
                        <p:nvPr/>
                      </p:nvGrpSpPr>
                      <p:grpSpPr bwMode="auto">
                        <a:xfrm>
                          <a:off x="3756" y="1339"/>
                          <a:ext cx="51" cy="25"/>
                          <a:chOff x="3756" y="1339"/>
                          <a:chExt cx="51" cy="25"/>
                        </a:xfrm>
                      </p:grpSpPr>
                      <p:sp>
                        <p:nvSpPr>
                          <p:cNvPr id="254" name="Oval 219"/>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255" name="Oval 220"/>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grpSp>
                <p:nvGrpSpPr>
                  <p:cNvPr id="239" name="Group 221"/>
                  <p:cNvGrpSpPr>
                    <a:grpSpLocks/>
                  </p:cNvGrpSpPr>
                  <p:nvPr/>
                </p:nvGrpSpPr>
                <p:grpSpPr bwMode="auto">
                  <a:xfrm>
                    <a:off x="1016" y="1215"/>
                    <a:ext cx="989" cy="940"/>
                    <a:chOff x="3292" y="206"/>
                    <a:chExt cx="989" cy="940"/>
                  </a:xfrm>
                </p:grpSpPr>
                <p:sp>
                  <p:nvSpPr>
                    <p:cNvPr id="240" name="Freeform 222"/>
                    <p:cNvSpPr>
                      <a:spLocks/>
                    </p:cNvSpPr>
                    <p:nvPr/>
                  </p:nvSpPr>
                  <p:spPr bwMode="auto">
                    <a:xfrm>
                      <a:off x="3721" y="933"/>
                      <a:ext cx="137" cy="110"/>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241" name="Freeform 223"/>
                    <p:cNvSpPr>
                      <a:spLocks/>
                    </p:cNvSpPr>
                    <p:nvPr/>
                  </p:nvSpPr>
                  <p:spPr bwMode="auto">
                    <a:xfrm>
                      <a:off x="3343" y="213"/>
                      <a:ext cx="887" cy="858"/>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242" name="Freeform 224"/>
                    <p:cNvSpPr>
                      <a:spLocks/>
                    </p:cNvSpPr>
                    <p:nvPr/>
                  </p:nvSpPr>
                  <p:spPr bwMode="auto">
                    <a:xfrm>
                      <a:off x="3449" y="1075"/>
                      <a:ext cx="216" cy="71"/>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243" name="Freeform 225"/>
                    <p:cNvSpPr>
                      <a:spLocks/>
                    </p:cNvSpPr>
                    <p:nvPr/>
                  </p:nvSpPr>
                  <p:spPr bwMode="auto">
                    <a:xfrm>
                      <a:off x="3905" y="1075"/>
                      <a:ext cx="216" cy="71"/>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244" name="Freeform 226"/>
                    <p:cNvSpPr>
                      <a:spLocks/>
                    </p:cNvSpPr>
                    <p:nvPr/>
                  </p:nvSpPr>
                  <p:spPr bwMode="auto">
                    <a:xfrm>
                      <a:off x="3810" y="20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245" name="Freeform 227"/>
                    <p:cNvSpPr>
                      <a:spLocks/>
                    </p:cNvSpPr>
                    <p:nvPr/>
                  </p:nvSpPr>
                  <p:spPr bwMode="auto">
                    <a:xfrm>
                      <a:off x="3292" y="20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246" name="Freeform 228"/>
                    <p:cNvSpPr>
                      <a:spLocks/>
                    </p:cNvSpPr>
                    <p:nvPr/>
                  </p:nvSpPr>
                  <p:spPr bwMode="auto">
                    <a:xfrm>
                      <a:off x="3810" y="22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247" name="Freeform 229"/>
                    <p:cNvSpPr>
                      <a:spLocks/>
                    </p:cNvSpPr>
                    <p:nvPr/>
                  </p:nvSpPr>
                  <p:spPr bwMode="auto">
                    <a:xfrm>
                      <a:off x="3292" y="22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grpSp>
            <p:grpSp>
              <p:nvGrpSpPr>
                <p:cNvPr id="206" name="Group 230"/>
                <p:cNvGrpSpPr>
                  <a:grpSpLocks/>
                </p:cNvGrpSpPr>
                <p:nvPr/>
              </p:nvGrpSpPr>
              <p:grpSpPr bwMode="auto">
                <a:xfrm>
                  <a:off x="3524" y="2705"/>
                  <a:ext cx="274" cy="839"/>
                  <a:chOff x="3531" y="2268"/>
                  <a:chExt cx="274" cy="839"/>
                </a:xfrm>
              </p:grpSpPr>
              <p:grpSp>
                <p:nvGrpSpPr>
                  <p:cNvPr id="207" name="Group 231"/>
                  <p:cNvGrpSpPr>
                    <a:grpSpLocks/>
                  </p:cNvGrpSpPr>
                  <p:nvPr/>
                </p:nvGrpSpPr>
                <p:grpSpPr bwMode="auto">
                  <a:xfrm rot="2401471">
                    <a:off x="3531" y="2751"/>
                    <a:ext cx="123" cy="332"/>
                    <a:chOff x="3689" y="1332"/>
                    <a:chExt cx="87" cy="252"/>
                  </a:xfrm>
                </p:grpSpPr>
                <p:sp>
                  <p:nvSpPr>
                    <p:cNvPr id="229" name="Freeform 232"/>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30" name="Group 233"/>
                    <p:cNvGrpSpPr>
                      <a:grpSpLocks/>
                    </p:cNvGrpSpPr>
                    <p:nvPr/>
                  </p:nvGrpSpPr>
                  <p:grpSpPr bwMode="auto">
                    <a:xfrm>
                      <a:off x="3689" y="1332"/>
                      <a:ext cx="87" cy="251"/>
                      <a:chOff x="3689" y="1332"/>
                      <a:chExt cx="87" cy="251"/>
                    </a:xfrm>
                  </p:grpSpPr>
                  <p:grpSp>
                    <p:nvGrpSpPr>
                      <p:cNvPr id="231" name="Group 234"/>
                      <p:cNvGrpSpPr>
                        <a:grpSpLocks/>
                      </p:cNvGrpSpPr>
                      <p:nvPr/>
                    </p:nvGrpSpPr>
                    <p:grpSpPr bwMode="auto">
                      <a:xfrm>
                        <a:off x="3689" y="1332"/>
                        <a:ext cx="87" cy="251"/>
                        <a:chOff x="3689" y="1332"/>
                        <a:chExt cx="87" cy="251"/>
                      </a:xfrm>
                    </p:grpSpPr>
                    <p:grpSp>
                      <p:nvGrpSpPr>
                        <p:cNvPr id="233" name="Group 235"/>
                        <p:cNvGrpSpPr>
                          <a:grpSpLocks/>
                        </p:cNvGrpSpPr>
                        <p:nvPr/>
                      </p:nvGrpSpPr>
                      <p:grpSpPr bwMode="auto">
                        <a:xfrm>
                          <a:off x="3689" y="1332"/>
                          <a:ext cx="87" cy="251"/>
                          <a:chOff x="3689" y="1332"/>
                          <a:chExt cx="87" cy="251"/>
                        </a:xfrm>
                      </p:grpSpPr>
                      <p:sp>
                        <p:nvSpPr>
                          <p:cNvPr id="235" name="Freeform 236"/>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36" name="Freeform 237"/>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4" name="Freeform 238"/>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32" name="Freeform 239"/>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208" name="Group 240"/>
                  <p:cNvGrpSpPr>
                    <a:grpSpLocks/>
                  </p:cNvGrpSpPr>
                  <p:nvPr/>
                </p:nvGrpSpPr>
                <p:grpSpPr bwMode="auto">
                  <a:xfrm rot="2401471">
                    <a:off x="3641" y="2763"/>
                    <a:ext cx="80" cy="34"/>
                    <a:chOff x="3690" y="1322"/>
                    <a:chExt cx="56" cy="26"/>
                  </a:xfrm>
                </p:grpSpPr>
                <p:sp>
                  <p:nvSpPr>
                    <p:cNvPr id="226" name="Oval 241"/>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227" name="Oval 242"/>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228" name="Oval 243"/>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nvGrpSpPr>
                  <p:cNvPr id="209" name="Group 244"/>
                  <p:cNvGrpSpPr>
                    <a:grpSpLocks/>
                  </p:cNvGrpSpPr>
                  <p:nvPr/>
                </p:nvGrpSpPr>
                <p:grpSpPr bwMode="auto">
                  <a:xfrm>
                    <a:off x="3573" y="2268"/>
                    <a:ext cx="143" cy="561"/>
                    <a:chOff x="3689" y="1332"/>
                    <a:chExt cx="87" cy="252"/>
                  </a:xfrm>
                </p:grpSpPr>
                <p:sp>
                  <p:nvSpPr>
                    <p:cNvPr id="218" name="Freeform 2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9" name="Group 246"/>
                    <p:cNvGrpSpPr>
                      <a:grpSpLocks/>
                    </p:cNvGrpSpPr>
                    <p:nvPr/>
                  </p:nvGrpSpPr>
                  <p:grpSpPr bwMode="auto">
                    <a:xfrm>
                      <a:off x="3689" y="1332"/>
                      <a:ext cx="87" cy="251"/>
                      <a:chOff x="3689" y="1332"/>
                      <a:chExt cx="87" cy="251"/>
                    </a:xfrm>
                  </p:grpSpPr>
                  <p:grpSp>
                    <p:nvGrpSpPr>
                      <p:cNvPr id="220" name="Group 247"/>
                      <p:cNvGrpSpPr>
                        <a:grpSpLocks/>
                      </p:cNvGrpSpPr>
                      <p:nvPr/>
                    </p:nvGrpSpPr>
                    <p:grpSpPr bwMode="auto">
                      <a:xfrm>
                        <a:off x="3689" y="1332"/>
                        <a:ext cx="87" cy="251"/>
                        <a:chOff x="3689" y="1332"/>
                        <a:chExt cx="87" cy="251"/>
                      </a:xfrm>
                    </p:grpSpPr>
                    <p:grpSp>
                      <p:nvGrpSpPr>
                        <p:cNvPr id="222" name="Group 248"/>
                        <p:cNvGrpSpPr>
                          <a:grpSpLocks/>
                        </p:cNvGrpSpPr>
                        <p:nvPr/>
                      </p:nvGrpSpPr>
                      <p:grpSpPr bwMode="auto">
                        <a:xfrm>
                          <a:off x="3689" y="1332"/>
                          <a:ext cx="87" cy="251"/>
                          <a:chOff x="3689" y="1332"/>
                          <a:chExt cx="87" cy="251"/>
                        </a:xfrm>
                      </p:grpSpPr>
                      <p:sp>
                        <p:nvSpPr>
                          <p:cNvPr id="224" name="Freeform 2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25" name="Freeform 2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23" name="Freeform 2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21" name="Freeform 2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210" name="Freeform 253"/>
                  <p:cNvSpPr>
                    <a:spLocks/>
                  </p:cNvSpPr>
                  <p:nvPr/>
                </p:nvSpPr>
                <p:spPr bwMode="auto">
                  <a:xfrm rot="19198529" flipH="1">
                    <a:off x="3683" y="2775"/>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1" name="Group 254"/>
                  <p:cNvGrpSpPr>
                    <a:grpSpLocks/>
                  </p:cNvGrpSpPr>
                  <p:nvPr/>
                </p:nvGrpSpPr>
                <p:grpSpPr bwMode="auto">
                  <a:xfrm rot="19198529" flipH="1">
                    <a:off x="3682" y="2775"/>
                    <a:ext cx="123" cy="331"/>
                    <a:chOff x="3689" y="1332"/>
                    <a:chExt cx="87" cy="251"/>
                  </a:xfrm>
                </p:grpSpPr>
                <p:grpSp>
                  <p:nvGrpSpPr>
                    <p:cNvPr id="212" name="Group 255"/>
                    <p:cNvGrpSpPr>
                      <a:grpSpLocks/>
                    </p:cNvGrpSpPr>
                    <p:nvPr/>
                  </p:nvGrpSpPr>
                  <p:grpSpPr bwMode="auto">
                    <a:xfrm>
                      <a:off x="3689" y="1332"/>
                      <a:ext cx="87" cy="251"/>
                      <a:chOff x="3689" y="1332"/>
                      <a:chExt cx="87" cy="251"/>
                    </a:xfrm>
                  </p:grpSpPr>
                  <p:grpSp>
                    <p:nvGrpSpPr>
                      <p:cNvPr id="214" name="Group 256"/>
                      <p:cNvGrpSpPr>
                        <a:grpSpLocks/>
                      </p:cNvGrpSpPr>
                      <p:nvPr/>
                    </p:nvGrpSpPr>
                    <p:grpSpPr bwMode="auto">
                      <a:xfrm>
                        <a:off x="3689" y="1332"/>
                        <a:ext cx="87" cy="251"/>
                        <a:chOff x="3689" y="1332"/>
                        <a:chExt cx="87" cy="251"/>
                      </a:xfrm>
                    </p:grpSpPr>
                    <p:sp>
                      <p:nvSpPr>
                        <p:cNvPr id="216" name="Freeform 25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17" name="Freeform 25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15" name="Freeform 25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3" name="Freeform 26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sp>
            <p:nvSpPr>
              <p:cNvPr id="203" name="Freeform 261"/>
              <p:cNvSpPr>
                <a:spLocks/>
              </p:cNvSpPr>
              <p:nvPr/>
            </p:nvSpPr>
            <p:spPr bwMode="auto">
              <a:xfrm>
                <a:off x="2622" y="2809"/>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2" name="Group 262"/>
            <p:cNvGrpSpPr>
              <a:grpSpLocks/>
            </p:cNvGrpSpPr>
            <p:nvPr/>
          </p:nvGrpSpPr>
          <p:grpSpPr bwMode="auto">
            <a:xfrm>
              <a:off x="3351213" y="1933575"/>
              <a:ext cx="1620837" cy="2606675"/>
              <a:chOff x="4376" y="2168"/>
              <a:chExt cx="1148" cy="1642"/>
            </a:xfrm>
          </p:grpSpPr>
          <p:sp>
            <p:nvSpPr>
              <p:cNvPr id="34" name="Oval 263"/>
              <p:cNvSpPr>
                <a:spLocks noChangeArrowheads="1"/>
              </p:cNvSpPr>
              <p:nvPr/>
            </p:nvSpPr>
            <p:spPr bwMode="auto">
              <a:xfrm>
                <a:off x="4475" y="2873"/>
                <a:ext cx="886" cy="620"/>
              </a:xfrm>
              <a:prstGeom prst="ellipse">
                <a:avLst/>
              </a:prstGeom>
              <a:solidFill>
                <a:srgbClr val="000066"/>
              </a:solidFill>
              <a:ln w="9525">
                <a:noFill/>
                <a:round/>
                <a:headEnd/>
                <a:tailEnd/>
              </a:ln>
            </p:spPr>
            <p:txBody>
              <a:bodyPr wrap="none" anchor="ctr"/>
              <a:lstStyle/>
              <a:p>
                <a:endParaRPr lang="fr-FR" dirty="0"/>
              </a:p>
            </p:txBody>
          </p:sp>
          <p:grpSp>
            <p:nvGrpSpPr>
              <p:cNvPr id="35" name="Group 264"/>
              <p:cNvGrpSpPr>
                <a:grpSpLocks/>
              </p:cNvGrpSpPr>
              <p:nvPr/>
            </p:nvGrpSpPr>
            <p:grpSpPr bwMode="auto">
              <a:xfrm>
                <a:off x="4376" y="2168"/>
                <a:ext cx="1148" cy="1642"/>
                <a:chOff x="4826" y="2184"/>
                <a:chExt cx="1148" cy="1642"/>
              </a:xfrm>
            </p:grpSpPr>
            <p:grpSp>
              <p:nvGrpSpPr>
                <p:cNvPr id="37" name="Group 265"/>
                <p:cNvGrpSpPr>
                  <a:grpSpLocks/>
                </p:cNvGrpSpPr>
                <p:nvPr/>
              </p:nvGrpSpPr>
              <p:grpSpPr bwMode="auto">
                <a:xfrm>
                  <a:off x="4962" y="2943"/>
                  <a:ext cx="772" cy="883"/>
                  <a:chOff x="3299" y="1630"/>
                  <a:chExt cx="772" cy="1044"/>
                </a:xfrm>
              </p:grpSpPr>
              <p:sp>
                <p:nvSpPr>
                  <p:cNvPr id="200" name="Oval 266"/>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201" name="Object 267"/>
                  <p:cNvGraphicFramePr>
                    <a:graphicFrameLocks noChangeAspect="1"/>
                  </p:cNvGraphicFramePr>
                  <p:nvPr/>
                </p:nvGraphicFramePr>
                <p:xfrm flipH="1">
                  <a:off x="3308" y="1630"/>
                  <a:ext cx="89" cy="1027"/>
                </p:xfrm>
                <a:graphic>
                  <a:graphicData uri="http://schemas.openxmlformats.org/presentationml/2006/ole">
                    <mc:AlternateContent xmlns:mc="http://schemas.openxmlformats.org/markup-compatibility/2006">
                      <mc:Choice xmlns:v="urn:schemas-microsoft-com:vml" Requires="v">
                        <p:oleObj name="Clip" r:id="rId6" imgW="2438400" imgH="4770438" progId="">
                          <p:embed/>
                        </p:oleObj>
                      </mc:Choice>
                      <mc:Fallback>
                        <p:oleObj name="Clip" r:id="rId6" imgW="2438400" imgH="4770438" progId="">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308" y="1630"/>
                                <a:ext cx="89"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Group 268"/>
                <p:cNvGrpSpPr>
                  <a:grpSpLocks/>
                </p:cNvGrpSpPr>
                <p:nvPr/>
              </p:nvGrpSpPr>
              <p:grpSpPr bwMode="auto">
                <a:xfrm>
                  <a:off x="4826" y="2184"/>
                  <a:ext cx="1148" cy="1085"/>
                  <a:chOff x="3541" y="3016"/>
                  <a:chExt cx="1148" cy="1085"/>
                </a:xfrm>
              </p:grpSpPr>
              <p:graphicFrame>
                <p:nvGraphicFramePr>
                  <p:cNvPr id="53" name="Object 269"/>
                  <p:cNvGraphicFramePr>
                    <a:graphicFrameLocks noChangeAspect="1"/>
                  </p:cNvGraphicFramePr>
                  <p:nvPr/>
                </p:nvGraphicFramePr>
                <p:xfrm>
                  <a:off x="3564" y="3195"/>
                  <a:ext cx="1096" cy="787"/>
                </p:xfrm>
                <a:graphic>
                  <a:graphicData uri="http://schemas.openxmlformats.org/presentationml/2006/ole">
                    <mc:AlternateContent xmlns:mc="http://schemas.openxmlformats.org/markup-compatibility/2006">
                      <mc:Choice xmlns:v="urn:schemas-microsoft-com:vml" Requires="v">
                        <p:oleObj name="Clip" r:id="rId8" imgW="4495800" imgH="3344863" progId="">
                          <p:embed/>
                        </p:oleObj>
                      </mc:Choice>
                      <mc:Fallback>
                        <p:oleObj name="Clip" r:id="rId8" imgW="4495800" imgH="3344863" progId="">
                          <p:embed/>
                          <p:pic>
                            <p:nvPicPr>
                              <p:cNvPr id="0" name="Picture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4" y="3195"/>
                                <a:ext cx="1096" cy="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270"/>
                  <p:cNvGrpSpPr>
                    <a:grpSpLocks/>
                  </p:cNvGrpSpPr>
                  <p:nvPr/>
                </p:nvGrpSpPr>
                <p:grpSpPr bwMode="auto">
                  <a:xfrm>
                    <a:off x="4032" y="3314"/>
                    <a:ext cx="533" cy="562"/>
                    <a:chOff x="3692" y="1147"/>
                    <a:chExt cx="386" cy="462"/>
                  </a:xfrm>
                </p:grpSpPr>
                <p:grpSp>
                  <p:nvGrpSpPr>
                    <p:cNvPr id="63" name="Group 271"/>
                    <p:cNvGrpSpPr>
                      <a:grpSpLocks/>
                    </p:cNvGrpSpPr>
                    <p:nvPr/>
                  </p:nvGrpSpPr>
                  <p:grpSpPr bwMode="auto">
                    <a:xfrm>
                      <a:off x="3706" y="1254"/>
                      <a:ext cx="372" cy="355"/>
                      <a:chOff x="3706" y="1254"/>
                      <a:chExt cx="372" cy="355"/>
                    </a:xfrm>
                  </p:grpSpPr>
                  <p:grpSp>
                    <p:nvGrpSpPr>
                      <p:cNvPr id="99" name="Group 272"/>
                      <p:cNvGrpSpPr>
                        <a:grpSpLocks/>
                      </p:cNvGrpSpPr>
                      <p:nvPr/>
                    </p:nvGrpSpPr>
                    <p:grpSpPr bwMode="auto">
                      <a:xfrm>
                        <a:off x="3706" y="1254"/>
                        <a:ext cx="300" cy="75"/>
                        <a:chOff x="3706" y="1254"/>
                        <a:chExt cx="300" cy="75"/>
                      </a:xfrm>
                    </p:grpSpPr>
                    <p:grpSp>
                      <p:nvGrpSpPr>
                        <p:cNvPr id="178" name="Group 273"/>
                        <p:cNvGrpSpPr>
                          <a:grpSpLocks/>
                        </p:cNvGrpSpPr>
                        <p:nvPr/>
                      </p:nvGrpSpPr>
                      <p:grpSpPr bwMode="auto">
                        <a:xfrm>
                          <a:off x="3941" y="1265"/>
                          <a:ext cx="65" cy="64"/>
                          <a:chOff x="3941" y="1265"/>
                          <a:chExt cx="65" cy="64"/>
                        </a:xfrm>
                      </p:grpSpPr>
                      <p:grpSp>
                        <p:nvGrpSpPr>
                          <p:cNvPr id="192" name="Group 274"/>
                          <p:cNvGrpSpPr>
                            <a:grpSpLocks/>
                          </p:cNvGrpSpPr>
                          <p:nvPr/>
                        </p:nvGrpSpPr>
                        <p:grpSpPr bwMode="auto">
                          <a:xfrm>
                            <a:off x="3941" y="1265"/>
                            <a:ext cx="46" cy="40"/>
                            <a:chOff x="3941" y="1265"/>
                            <a:chExt cx="46" cy="40"/>
                          </a:xfrm>
                        </p:grpSpPr>
                        <p:sp>
                          <p:nvSpPr>
                            <p:cNvPr id="197" name="Freeform 275"/>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198" name="Freeform 276"/>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199" name="Freeform 277"/>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193" name="Group 278"/>
                          <p:cNvGrpSpPr>
                            <a:grpSpLocks/>
                          </p:cNvGrpSpPr>
                          <p:nvPr/>
                        </p:nvGrpSpPr>
                        <p:grpSpPr bwMode="auto">
                          <a:xfrm>
                            <a:off x="3959" y="1289"/>
                            <a:ext cx="47" cy="40"/>
                            <a:chOff x="3959" y="1289"/>
                            <a:chExt cx="47" cy="40"/>
                          </a:xfrm>
                        </p:grpSpPr>
                        <p:sp>
                          <p:nvSpPr>
                            <p:cNvPr id="194" name="Freeform 279"/>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195" name="Freeform 280"/>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196" name="Freeform 281"/>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179" name="Group 282"/>
                        <p:cNvGrpSpPr>
                          <a:grpSpLocks/>
                        </p:cNvGrpSpPr>
                        <p:nvPr/>
                      </p:nvGrpSpPr>
                      <p:grpSpPr bwMode="auto">
                        <a:xfrm>
                          <a:off x="3706" y="1254"/>
                          <a:ext cx="224" cy="58"/>
                          <a:chOff x="3706" y="1254"/>
                          <a:chExt cx="224" cy="58"/>
                        </a:xfrm>
                      </p:grpSpPr>
                      <p:grpSp>
                        <p:nvGrpSpPr>
                          <p:cNvPr id="180" name="Group 283"/>
                          <p:cNvGrpSpPr>
                            <a:grpSpLocks/>
                          </p:cNvGrpSpPr>
                          <p:nvPr/>
                        </p:nvGrpSpPr>
                        <p:grpSpPr bwMode="auto">
                          <a:xfrm>
                            <a:off x="3733" y="1281"/>
                            <a:ext cx="156" cy="31"/>
                            <a:chOff x="3733" y="1281"/>
                            <a:chExt cx="156" cy="31"/>
                          </a:xfrm>
                        </p:grpSpPr>
                        <p:grpSp>
                          <p:nvGrpSpPr>
                            <p:cNvPr id="187" name="Group 284"/>
                            <p:cNvGrpSpPr>
                              <a:grpSpLocks/>
                            </p:cNvGrpSpPr>
                            <p:nvPr/>
                          </p:nvGrpSpPr>
                          <p:grpSpPr bwMode="auto">
                            <a:xfrm>
                              <a:off x="3739" y="1281"/>
                              <a:ext cx="150" cy="31"/>
                              <a:chOff x="3739" y="1281"/>
                              <a:chExt cx="150" cy="31"/>
                            </a:xfrm>
                          </p:grpSpPr>
                          <p:sp>
                            <p:nvSpPr>
                              <p:cNvPr id="189" name="Freeform 285"/>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190" name="Freeform 286"/>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191" name="Freeform 287"/>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188" name="Oval 288"/>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181" name="Group 289"/>
                          <p:cNvGrpSpPr>
                            <a:grpSpLocks/>
                          </p:cNvGrpSpPr>
                          <p:nvPr/>
                        </p:nvGrpSpPr>
                        <p:grpSpPr bwMode="auto">
                          <a:xfrm>
                            <a:off x="3706" y="1254"/>
                            <a:ext cx="224" cy="44"/>
                            <a:chOff x="3706" y="1254"/>
                            <a:chExt cx="224" cy="44"/>
                          </a:xfrm>
                        </p:grpSpPr>
                        <p:grpSp>
                          <p:nvGrpSpPr>
                            <p:cNvPr id="182" name="Group 290"/>
                            <p:cNvGrpSpPr>
                              <a:grpSpLocks/>
                            </p:cNvGrpSpPr>
                            <p:nvPr/>
                          </p:nvGrpSpPr>
                          <p:grpSpPr bwMode="auto">
                            <a:xfrm>
                              <a:off x="3711" y="1254"/>
                              <a:ext cx="219" cy="44"/>
                              <a:chOff x="3711" y="1254"/>
                              <a:chExt cx="219" cy="44"/>
                            </a:xfrm>
                          </p:grpSpPr>
                          <p:sp>
                            <p:nvSpPr>
                              <p:cNvPr id="184" name="Freeform 291"/>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185" name="Freeform 292"/>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186" name="Freeform 293"/>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183" name="Oval 294"/>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100" name="Group 295"/>
                      <p:cNvGrpSpPr>
                        <a:grpSpLocks/>
                      </p:cNvGrpSpPr>
                      <p:nvPr/>
                    </p:nvGrpSpPr>
                    <p:grpSpPr bwMode="auto">
                      <a:xfrm>
                        <a:off x="3716" y="1289"/>
                        <a:ext cx="362" cy="320"/>
                        <a:chOff x="3716" y="1289"/>
                        <a:chExt cx="362" cy="320"/>
                      </a:xfrm>
                    </p:grpSpPr>
                    <p:grpSp>
                      <p:nvGrpSpPr>
                        <p:cNvPr id="101" name="Group 296"/>
                        <p:cNvGrpSpPr>
                          <a:grpSpLocks/>
                        </p:cNvGrpSpPr>
                        <p:nvPr/>
                      </p:nvGrpSpPr>
                      <p:grpSpPr bwMode="auto">
                        <a:xfrm>
                          <a:off x="3716" y="1289"/>
                          <a:ext cx="362" cy="320"/>
                          <a:chOff x="3716" y="1289"/>
                          <a:chExt cx="362" cy="320"/>
                        </a:xfrm>
                      </p:grpSpPr>
                      <p:grpSp>
                        <p:nvGrpSpPr>
                          <p:cNvPr id="121" name="Group 297"/>
                          <p:cNvGrpSpPr>
                            <a:grpSpLocks/>
                          </p:cNvGrpSpPr>
                          <p:nvPr/>
                        </p:nvGrpSpPr>
                        <p:grpSpPr bwMode="auto">
                          <a:xfrm>
                            <a:off x="3716" y="1289"/>
                            <a:ext cx="362" cy="320"/>
                            <a:chOff x="3716" y="1289"/>
                            <a:chExt cx="362" cy="320"/>
                          </a:xfrm>
                        </p:grpSpPr>
                        <p:grpSp>
                          <p:nvGrpSpPr>
                            <p:cNvPr id="172" name="Group 298"/>
                            <p:cNvGrpSpPr>
                              <a:grpSpLocks/>
                            </p:cNvGrpSpPr>
                            <p:nvPr/>
                          </p:nvGrpSpPr>
                          <p:grpSpPr bwMode="auto">
                            <a:xfrm>
                              <a:off x="3716" y="1289"/>
                              <a:ext cx="362" cy="320"/>
                              <a:chOff x="3716" y="1289"/>
                              <a:chExt cx="362" cy="320"/>
                            </a:xfrm>
                          </p:grpSpPr>
                          <p:grpSp>
                            <p:nvGrpSpPr>
                              <p:cNvPr id="174" name="Group 299"/>
                              <p:cNvGrpSpPr>
                                <a:grpSpLocks/>
                              </p:cNvGrpSpPr>
                              <p:nvPr/>
                            </p:nvGrpSpPr>
                            <p:grpSpPr bwMode="auto">
                              <a:xfrm>
                                <a:off x="3716" y="1289"/>
                                <a:ext cx="362" cy="320"/>
                                <a:chOff x="3716" y="1289"/>
                                <a:chExt cx="362" cy="320"/>
                              </a:xfrm>
                            </p:grpSpPr>
                            <p:sp>
                              <p:nvSpPr>
                                <p:cNvPr id="176" name="Freeform 300"/>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177" name="Freeform 301"/>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175" name="Freeform 302"/>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173" name="Freeform 303"/>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122" name="Group 304"/>
                          <p:cNvGrpSpPr>
                            <a:grpSpLocks/>
                          </p:cNvGrpSpPr>
                          <p:nvPr/>
                        </p:nvGrpSpPr>
                        <p:grpSpPr bwMode="auto">
                          <a:xfrm>
                            <a:off x="3727" y="1299"/>
                            <a:ext cx="308" cy="285"/>
                            <a:chOff x="3727" y="1299"/>
                            <a:chExt cx="308" cy="285"/>
                          </a:xfrm>
                        </p:grpSpPr>
                        <p:grpSp>
                          <p:nvGrpSpPr>
                            <p:cNvPr id="123" name="Group 305"/>
                            <p:cNvGrpSpPr>
                              <a:grpSpLocks/>
                            </p:cNvGrpSpPr>
                            <p:nvPr/>
                          </p:nvGrpSpPr>
                          <p:grpSpPr bwMode="auto">
                            <a:xfrm>
                              <a:off x="3837" y="1299"/>
                              <a:ext cx="198" cy="255"/>
                              <a:chOff x="3837" y="1299"/>
                              <a:chExt cx="198" cy="255"/>
                            </a:xfrm>
                          </p:grpSpPr>
                          <p:grpSp>
                            <p:nvGrpSpPr>
                              <p:cNvPr id="149" name="Group 306"/>
                              <p:cNvGrpSpPr>
                                <a:grpSpLocks/>
                              </p:cNvGrpSpPr>
                              <p:nvPr/>
                            </p:nvGrpSpPr>
                            <p:grpSpPr bwMode="auto">
                              <a:xfrm>
                                <a:off x="3837" y="1299"/>
                                <a:ext cx="198" cy="255"/>
                                <a:chOff x="3837" y="1299"/>
                                <a:chExt cx="198" cy="255"/>
                              </a:xfrm>
                            </p:grpSpPr>
                            <p:grpSp>
                              <p:nvGrpSpPr>
                                <p:cNvPr id="154" name="Group 307"/>
                                <p:cNvGrpSpPr>
                                  <a:grpSpLocks/>
                                </p:cNvGrpSpPr>
                                <p:nvPr/>
                              </p:nvGrpSpPr>
                              <p:grpSpPr bwMode="auto">
                                <a:xfrm>
                                  <a:off x="3837" y="1299"/>
                                  <a:ext cx="198" cy="255"/>
                                  <a:chOff x="3837" y="1299"/>
                                  <a:chExt cx="198" cy="255"/>
                                </a:xfrm>
                              </p:grpSpPr>
                              <p:grpSp>
                                <p:nvGrpSpPr>
                                  <p:cNvPr id="160" name="Group 308"/>
                                  <p:cNvGrpSpPr>
                                    <a:grpSpLocks/>
                                  </p:cNvGrpSpPr>
                                  <p:nvPr/>
                                </p:nvGrpSpPr>
                                <p:grpSpPr bwMode="auto">
                                  <a:xfrm>
                                    <a:off x="3837" y="1299"/>
                                    <a:ext cx="198" cy="255"/>
                                    <a:chOff x="3837" y="1299"/>
                                    <a:chExt cx="198" cy="255"/>
                                  </a:xfrm>
                                </p:grpSpPr>
                                <p:grpSp>
                                  <p:nvGrpSpPr>
                                    <p:cNvPr id="166" name="Group 309"/>
                                    <p:cNvGrpSpPr>
                                      <a:grpSpLocks/>
                                    </p:cNvGrpSpPr>
                                    <p:nvPr/>
                                  </p:nvGrpSpPr>
                                  <p:grpSpPr bwMode="auto">
                                    <a:xfrm>
                                      <a:off x="3837" y="1299"/>
                                      <a:ext cx="198" cy="255"/>
                                      <a:chOff x="3837" y="1299"/>
                                      <a:chExt cx="198" cy="255"/>
                                    </a:xfrm>
                                  </p:grpSpPr>
                                  <p:sp>
                                    <p:nvSpPr>
                                      <p:cNvPr id="168" name="Freeform 310"/>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169" name="Group 311"/>
                                      <p:cNvGrpSpPr>
                                        <a:grpSpLocks/>
                                      </p:cNvGrpSpPr>
                                      <p:nvPr/>
                                    </p:nvGrpSpPr>
                                    <p:grpSpPr bwMode="auto">
                                      <a:xfrm>
                                        <a:off x="3837" y="1299"/>
                                        <a:ext cx="198" cy="255"/>
                                        <a:chOff x="3837" y="1299"/>
                                        <a:chExt cx="198" cy="255"/>
                                      </a:xfrm>
                                    </p:grpSpPr>
                                    <p:sp>
                                      <p:nvSpPr>
                                        <p:cNvPr id="170" name="Freeform 312"/>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171" name="Freeform 313"/>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167" name="Freeform 314"/>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161" name="Group 315"/>
                                  <p:cNvGrpSpPr>
                                    <a:grpSpLocks/>
                                  </p:cNvGrpSpPr>
                                  <p:nvPr/>
                                </p:nvGrpSpPr>
                                <p:grpSpPr bwMode="auto">
                                  <a:xfrm>
                                    <a:off x="3850" y="1310"/>
                                    <a:ext cx="114" cy="99"/>
                                    <a:chOff x="3850" y="1310"/>
                                    <a:chExt cx="114" cy="99"/>
                                  </a:xfrm>
                                </p:grpSpPr>
                                <p:sp>
                                  <p:nvSpPr>
                                    <p:cNvPr id="162" name="Freeform 316"/>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163" name="Freeform 317"/>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164" name="Freeform 318"/>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165" name="Freeform 319"/>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155" name="Group 320"/>
                                <p:cNvGrpSpPr>
                                  <a:grpSpLocks/>
                                </p:cNvGrpSpPr>
                                <p:nvPr/>
                              </p:nvGrpSpPr>
                              <p:grpSpPr bwMode="auto">
                                <a:xfrm>
                                  <a:off x="3889" y="1308"/>
                                  <a:ext cx="77" cy="37"/>
                                  <a:chOff x="3889" y="1308"/>
                                  <a:chExt cx="77" cy="37"/>
                                </a:xfrm>
                              </p:grpSpPr>
                              <p:sp>
                                <p:nvSpPr>
                                  <p:cNvPr id="156" name="Freeform 321"/>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157" name="Freeform 322"/>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158" name="Freeform 323"/>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159" name="Freeform 324"/>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150" name="Group 325"/>
                              <p:cNvGrpSpPr>
                                <a:grpSpLocks/>
                              </p:cNvGrpSpPr>
                              <p:nvPr/>
                            </p:nvGrpSpPr>
                            <p:grpSpPr bwMode="auto">
                              <a:xfrm>
                                <a:off x="3915" y="1363"/>
                                <a:ext cx="86" cy="138"/>
                                <a:chOff x="3915" y="1363"/>
                                <a:chExt cx="86" cy="138"/>
                              </a:xfrm>
                            </p:grpSpPr>
                            <p:sp>
                              <p:nvSpPr>
                                <p:cNvPr id="151" name="Freeform 326"/>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152" name="Freeform 327"/>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153" name="Freeform 328"/>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124" name="Group 329"/>
                            <p:cNvGrpSpPr>
                              <a:grpSpLocks/>
                            </p:cNvGrpSpPr>
                            <p:nvPr/>
                          </p:nvGrpSpPr>
                          <p:grpSpPr bwMode="auto">
                            <a:xfrm>
                              <a:off x="3727" y="1358"/>
                              <a:ext cx="258" cy="226"/>
                              <a:chOff x="3727" y="1358"/>
                              <a:chExt cx="258" cy="226"/>
                            </a:xfrm>
                          </p:grpSpPr>
                          <p:grpSp>
                            <p:nvGrpSpPr>
                              <p:cNvPr id="125" name="Group 330"/>
                              <p:cNvGrpSpPr>
                                <a:grpSpLocks/>
                              </p:cNvGrpSpPr>
                              <p:nvPr/>
                            </p:nvGrpSpPr>
                            <p:grpSpPr bwMode="auto">
                              <a:xfrm>
                                <a:off x="3727" y="1358"/>
                                <a:ext cx="258" cy="226"/>
                                <a:chOff x="3727" y="1358"/>
                                <a:chExt cx="258" cy="226"/>
                              </a:xfrm>
                            </p:grpSpPr>
                            <p:grpSp>
                              <p:nvGrpSpPr>
                                <p:cNvPr id="130" name="Group 331"/>
                                <p:cNvGrpSpPr>
                                  <a:grpSpLocks/>
                                </p:cNvGrpSpPr>
                                <p:nvPr/>
                              </p:nvGrpSpPr>
                              <p:grpSpPr bwMode="auto">
                                <a:xfrm>
                                  <a:off x="3727" y="1358"/>
                                  <a:ext cx="258" cy="226"/>
                                  <a:chOff x="3727" y="1358"/>
                                  <a:chExt cx="258" cy="226"/>
                                </a:xfrm>
                              </p:grpSpPr>
                              <p:grpSp>
                                <p:nvGrpSpPr>
                                  <p:cNvPr id="137" name="Group 332"/>
                                  <p:cNvGrpSpPr>
                                    <a:grpSpLocks/>
                                  </p:cNvGrpSpPr>
                                  <p:nvPr/>
                                </p:nvGrpSpPr>
                                <p:grpSpPr bwMode="auto">
                                  <a:xfrm>
                                    <a:off x="3727" y="1358"/>
                                    <a:ext cx="258" cy="226"/>
                                    <a:chOff x="3727" y="1358"/>
                                    <a:chExt cx="258" cy="226"/>
                                  </a:xfrm>
                                </p:grpSpPr>
                                <p:grpSp>
                                  <p:nvGrpSpPr>
                                    <p:cNvPr id="143" name="Group 333"/>
                                    <p:cNvGrpSpPr>
                                      <a:grpSpLocks/>
                                    </p:cNvGrpSpPr>
                                    <p:nvPr/>
                                  </p:nvGrpSpPr>
                                  <p:grpSpPr bwMode="auto">
                                    <a:xfrm>
                                      <a:off x="3727" y="1358"/>
                                      <a:ext cx="258" cy="226"/>
                                      <a:chOff x="3727" y="1358"/>
                                      <a:chExt cx="258" cy="226"/>
                                    </a:xfrm>
                                  </p:grpSpPr>
                                  <p:sp>
                                    <p:nvSpPr>
                                      <p:cNvPr id="145" name="Freeform 334"/>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146" name="Group 335"/>
                                      <p:cNvGrpSpPr>
                                        <a:grpSpLocks/>
                                      </p:cNvGrpSpPr>
                                      <p:nvPr/>
                                    </p:nvGrpSpPr>
                                    <p:grpSpPr bwMode="auto">
                                      <a:xfrm>
                                        <a:off x="3727" y="1358"/>
                                        <a:ext cx="257" cy="226"/>
                                        <a:chOff x="3727" y="1358"/>
                                        <a:chExt cx="257" cy="226"/>
                                      </a:xfrm>
                                    </p:grpSpPr>
                                    <p:sp>
                                      <p:nvSpPr>
                                        <p:cNvPr id="147" name="Freeform 336"/>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148" name="Freeform 337"/>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144" name="Freeform 338"/>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138" name="Group 339"/>
                                  <p:cNvGrpSpPr>
                                    <a:grpSpLocks/>
                                  </p:cNvGrpSpPr>
                                  <p:nvPr/>
                                </p:nvGrpSpPr>
                                <p:grpSpPr bwMode="auto">
                                  <a:xfrm>
                                    <a:off x="3738" y="1371"/>
                                    <a:ext cx="113" cy="110"/>
                                    <a:chOff x="3738" y="1371"/>
                                    <a:chExt cx="113" cy="110"/>
                                  </a:xfrm>
                                </p:grpSpPr>
                                <p:sp>
                                  <p:nvSpPr>
                                    <p:cNvPr id="139" name="Freeform 340"/>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140" name="Freeform 341"/>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141" name="Freeform 342"/>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142" name="Freeform 343"/>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131" name="Group 344"/>
                                <p:cNvGrpSpPr>
                                  <a:grpSpLocks/>
                                </p:cNvGrpSpPr>
                                <p:nvPr/>
                              </p:nvGrpSpPr>
                              <p:grpSpPr bwMode="auto">
                                <a:xfrm>
                                  <a:off x="3735" y="1379"/>
                                  <a:ext cx="37" cy="99"/>
                                  <a:chOff x="3735" y="1379"/>
                                  <a:chExt cx="37" cy="99"/>
                                </a:xfrm>
                              </p:grpSpPr>
                              <p:grpSp>
                                <p:nvGrpSpPr>
                                  <p:cNvPr id="132" name="Group 345"/>
                                  <p:cNvGrpSpPr>
                                    <a:grpSpLocks/>
                                  </p:cNvGrpSpPr>
                                  <p:nvPr/>
                                </p:nvGrpSpPr>
                                <p:grpSpPr bwMode="auto">
                                  <a:xfrm>
                                    <a:off x="3743" y="1379"/>
                                    <a:ext cx="21" cy="23"/>
                                    <a:chOff x="3743" y="1379"/>
                                    <a:chExt cx="21" cy="23"/>
                                  </a:xfrm>
                                </p:grpSpPr>
                                <p:sp>
                                  <p:nvSpPr>
                                    <p:cNvPr id="135" name="Freeform 346"/>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136" name="Freeform 347"/>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133" name="Freeform 348"/>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134" name="Freeform 349"/>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126" name="Group 350"/>
                              <p:cNvGrpSpPr>
                                <a:grpSpLocks/>
                              </p:cNvGrpSpPr>
                              <p:nvPr/>
                            </p:nvGrpSpPr>
                            <p:grpSpPr bwMode="auto">
                              <a:xfrm>
                                <a:off x="3801" y="1428"/>
                                <a:ext cx="137" cy="127"/>
                                <a:chOff x="3801" y="1428"/>
                                <a:chExt cx="137" cy="127"/>
                              </a:xfrm>
                            </p:grpSpPr>
                            <p:sp>
                              <p:nvSpPr>
                                <p:cNvPr id="127" name="Freeform 351"/>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128" name="Freeform 352"/>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129" name="Freeform 353"/>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102" name="Group 354"/>
                        <p:cNvGrpSpPr>
                          <a:grpSpLocks/>
                        </p:cNvGrpSpPr>
                        <p:nvPr/>
                      </p:nvGrpSpPr>
                      <p:grpSpPr bwMode="auto">
                        <a:xfrm>
                          <a:off x="3838" y="1425"/>
                          <a:ext cx="197" cy="160"/>
                          <a:chOff x="3838" y="1425"/>
                          <a:chExt cx="197" cy="160"/>
                        </a:xfrm>
                      </p:grpSpPr>
                      <p:grpSp>
                        <p:nvGrpSpPr>
                          <p:cNvPr id="103" name="Group 355"/>
                          <p:cNvGrpSpPr>
                            <a:grpSpLocks/>
                          </p:cNvGrpSpPr>
                          <p:nvPr/>
                        </p:nvGrpSpPr>
                        <p:grpSpPr bwMode="auto">
                          <a:xfrm>
                            <a:off x="3913" y="1506"/>
                            <a:ext cx="121" cy="79"/>
                            <a:chOff x="3913" y="1506"/>
                            <a:chExt cx="121" cy="79"/>
                          </a:xfrm>
                        </p:grpSpPr>
                        <p:grpSp>
                          <p:nvGrpSpPr>
                            <p:cNvPr id="111" name="Group 356"/>
                            <p:cNvGrpSpPr>
                              <a:grpSpLocks/>
                            </p:cNvGrpSpPr>
                            <p:nvPr/>
                          </p:nvGrpSpPr>
                          <p:grpSpPr bwMode="auto">
                            <a:xfrm>
                              <a:off x="3986" y="1506"/>
                              <a:ext cx="48" cy="39"/>
                              <a:chOff x="3986" y="1506"/>
                              <a:chExt cx="48" cy="39"/>
                            </a:xfrm>
                          </p:grpSpPr>
                          <p:sp>
                            <p:nvSpPr>
                              <p:cNvPr id="118" name="Freeform 357"/>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119" name="Freeform 358"/>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120" name="Freeform 359"/>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112" name="Group 360"/>
                            <p:cNvGrpSpPr>
                              <a:grpSpLocks/>
                            </p:cNvGrpSpPr>
                            <p:nvPr/>
                          </p:nvGrpSpPr>
                          <p:grpSpPr bwMode="auto">
                            <a:xfrm>
                              <a:off x="3913" y="1560"/>
                              <a:ext cx="65" cy="25"/>
                              <a:chOff x="3913" y="1560"/>
                              <a:chExt cx="65" cy="25"/>
                            </a:xfrm>
                          </p:grpSpPr>
                          <p:sp>
                            <p:nvSpPr>
                              <p:cNvPr id="113" name="Freeform 361"/>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114" name="Freeform 362"/>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115" name="Freeform 363"/>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116" name="Freeform 364"/>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117" name="Line 365"/>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104" name="Group 366"/>
                          <p:cNvGrpSpPr>
                            <a:grpSpLocks/>
                          </p:cNvGrpSpPr>
                          <p:nvPr/>
                        </p:nvGrpSpPr>
                        <p:grpSpPr bwMode="auto">
                          <a:xfrm>
                            <a:off x="3838" y="1425"/>
                            <a:ext cx="197" cy="160"/>
                            <a:chOff x="3838" y="1425"/>
                            <a:chExt cx="197" cy="160"/>
                          </a:xfrm>
                        </p:grpSpPr>
                        <p:grpSp>
                          <p:nvGrpSpPr>
                            <p:cNvPr id="105" name="Group 367"/>
                            <p:cNvGrpSpPr>
                              <a:grpSpLocks/>
                            </p:cNvGrpSpPr>
                            <p:nvPr/>
                          </p:nvGrpSpPr>
                          <p:grpSpPr bwMode="auto">
                            <a:xfrm>
                              <a:off x="3851" y="1435"/>
                              <a:ext cx="184" cy="150"/>
                              <a:chOff x="3851" y="1435"/>
                              <a:chExt cx="184" cy="150"/>
                            </a:xfrm>
                          </p:grpSpPr>
                          <p:sp>
                            <p:nvSpPr>
                              <p:cNvPr id="109" name="Freeform 368"/>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110" name="Freeform 369"/>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106" name="Group 370"/>
                            <p:cNvGrpSpPr>
                              <a:grpSpLocks/>
                            </p:cNvGrpSpPr>
                            <p:nvPr/>
                          </p:nvGrpSpPr>
                          <p:grpSpPr bwMode="auto">
                            <a:xfrm>
                              <a:off x="3838" y="1425"/>
                              <a:ext cx="16" cy="17"/>
                              <a:chOff x="3838" y="1425"/>
                              <a:chExt cx="16" cy="17"/>
                            </a:xfrm>
                          </p:grpSpPr>
                          <p:sp>
                            <p:nvSpPr>
                              <p:cNvPr id="107" name="Oval 371"/>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108" name="Oval 372"/>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64" name="Group 373"/>
                    <p:cNvGrpSpPr>
                      <a:grpSpLocks/>
                    </p:cNvGrpSpPr>
                    <p:nvPr/>
                  </p:nvGrpSpPr>
                  <p:grpSpPr bwMode="auto">
                    <a:xfrm>
                      <a:off x="3692" y="1147"/>
                      <a:ext cx="290" cy="217"/>
                      <a:chOff x="3692" y="1147"/>
                      <a:chExt cx="290" cy="217"/>
                    </a:xfrm>
                  </p:grpSpPr>
                  <p:grpSp>
                    <p:nvGrpSpPr>
                      <p:cNvPr id="65" name="Group 374"/>
                      <p:cNvGrpSpPr>
                        <a:grpSpLocks/>
                      </p:cNvGrpSpPr>
                      <p:nvPr/>
                    </p:nvGrpSpPr>
                    <p:grpSpPr bwMode="auto">
                      <a:xfrm>
                        <a:off x="3692" y="1147"/>
                        <a:ext cx="219" cy="192"/>
                        <a:chOff x="3692" y="1147"/>
                        <a:chExt cx="219" cy="192"/>
                      </a:xfrm>
                    </p:grpSpPr>
                    <p:grpSp>
                      <p:nvGrpSpPr>
                        <p:cNvPr id="77" name="Group 375"/>
                        <p:cNvGrpSpPr>
                          <a:grpSpLocks/>
                        </p:cNvGrpSpPr>
                        <p:nvPr/>
                      </p:nvGrpSpPr>
                      <p:grpSpPr bwMode="auto">
                        <a:xfrm>
                          <a:off x="3692" y="1184"/>
                          <a:ext cx="219" cy="56"/>
                          <a:chOff x="3692" y="1184"/>
                          <a:chExt cx="219" cy="56"/>
                        </a:xfrm>
                      </p:grpSpPr>
                      <p:grpSp>
                        <p:nvGrpSpPr>
                          <p:cNvPr id="89" name="Group 376"/>
                          <p:cNvGrpSpPr>
                            <a:grpSpLocks/>
                          </p:cNvGrpSpPr>
                          <p:nvPr/>
                        </p:nvGrpSpPr>
                        <p:grpSpPr bwMode="auto">
                          <a:xfrm>
                            <a:off x="3695" y="1184"/>
                            <a:ext cx="216" cy="56"/>
                            <a:chOff x="3695" y="1184"/>
                            <a:chExt cx="216" cy="56"/>
                          </a:xfrm>
                        </p:grpSpPr>
                        <p:sp>
                          <p:nvSpPr>
                            <p:cNvPr id="93" name="Freeform 377"/>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94" name="Group 378"/>
                            <p:cNvGrpSpPr>
                              <a:grpSpLocks/>
                            </p:cNvGrpSpPr>
                            <p:nvPr/>
                          </p:nvGrpSpPr>
                          <p:grpSpPr bwMode="auto">
                            <a:xfrm>
                              <a:off x="3710" y="1193"/>
                              <a:ext cx="201" cy="47"/>
                              <a:chOff x="3710" y="1193"/>
                              <a:chExt cx="201" cy="47"/>
                            </a:xfrm>
                          </p:grpSpPr>
                          <p:grpSp>
                            <p:nvGrpSpPr>
                              <p:cNvPr id="95" name="Group 379"/>
                              <p:cNvGrpSpPr>
                                <a:grpSpLocks/>
                              </p:cNvGrpSpPr>
                              <p:nvPr/>
                            </p:nvGrpSpPr>
                            <p:grpSpPr bwMode="auto">
                              <a:xfrm>
                                <a:off x="3710" y="1207"/>
                                <a:ext cx="201" cy="33"/>
                                <a:chOff x="3710" y="1207"/>
                                <a:chExt cx="201" cy="33"/>
                              </a:xfrm>
                            </p:grpSpPr>
                            <p:sp>
                              <p:nvSpPr>
                                <p:cNvPr id="97" name="Freeform 380"/>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98" name="Freeform 381"/>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96" name="Freeform 382"/>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90" name="Group 383"/>
                          <p:cNvGrpSpPr>
                            <a:grpSpLocks/>
                          </p:cNvGrpSpPr>
                          <p:nvPr/>
                        </p:nvGrpSpPr>
                        <p:grpSpPr bwMode="auto">
                          <a:xfrm>
                            <a:off x="3692" y="1207"/>
                            <a:ext cx="23" cy="33"/>
                            <a:chOff x="3692" y="1207"/>
                            <a:chExt cx="23" cy="33"/>
                          </a:xfrm>
                        </p:grpSpPr>
                        <p:sp>
                          <p:nvSpPr>
                            <p:cNvPr id="91" name="Freeform 384"/>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92" name="Freeform 385"/>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78" name="Group 386"/>
                        <p:cNvGrpSpPr>
                          <a:grpSpLocks/>
                        </p:cNvGrpSpPr>
                        <p:nvPr/>
                      </p:nvGrpSpPr>
                      <p:grpSpPr bwMode="auto">
                        <a:xfrm>
                          <a:off x="3755" y="1147"/>
                          <a:ext cx="119" cy="192"/>
                          <a:chOff x="3755" y="1147"/>
                          <a:chExt cx="119" cy="192"/>
                        </a:xfrm>
                      </p:grpSpPr>
                      <p:grpSp>
                        <p:nvGrpSpPr>
                          <p:cNvPr id="79" name="Group 387"/>
                          <p:cNvGrpSpPr>
                            <a:grpSpLocks/>
                          </p:cNvGrpSpPr>
                          <p:nvPr/>
                        </p:nvGrpSpPr>
                        <p:grpSpPr bwMode="auto">
                          <a:xfrm>
                            <a:off x="3755" y="1147"/>
                            <a:ext cx="119" cy="188"/>
                            <a:chOff x="3755" y="1147"/>
                            <a:chExt cx="119" cy="188"/>
                          </a:xfrm>
                        </p:grpSpPr>
                        <p:sp>
                          <p:nvSpPr>
                            <p:cNvPr id="83" name="Freeform 388"/>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84" name="Group 389"/>
                            <p:cNvGrpSpPr>
                              <a:grpSpLocks/>
                            </p:cNvGrpSpPr>
                            <p:nvPr/>
                          </p:nvGrpSpPr>
                          <p:grpSpPr bwMode="auto">
                            <a:xfrm>
                              <a:off x="3755" y="1147"/>
                              <a:ext cx="119" cy="188"/>
                              <a:chOff x="3755" y="1147"/>
                              <a:chExt cx="119" cy="188"/>
                            </a:xfrm>
                          </p:grpSpPr>
                          <p:sp>
                            <p:nvSpPr>
                              <p:cNvPr id="85" name="Freeform 390"/>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86" name="Freeform 391"/>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87" name="Freeform 392"/>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88" name="Freeform 393"/>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80" name="Group 394"/>
                          <p:cNvGrpSpPr>
                            <a:grpSpLocks/>
                          </p:cNvGrpSpPr>
                          <p:nvPr/>
                        </p:nvGrpSpPr>
                        <p:grpSpPr bwMode="auto">
                          <a:xfrm>
                            <a:off x="3798" y="1295"/>
                            <a:ext cx="51" cy="44"/>
                            <a:chOff x="3798" y="1295"/>
                            <a:chExt cx="51" cy="44"/>
                          </a:xfrm>
                        </p:grpSpPr>
                        <p:sp>
                          <p:nvSpPr>
                            <p:cNvPr id="81" name="Freeform 395"/>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82" name="Freeform 396"/>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66" name="Group 397"/>
                      <p:cNvGrpSpPr>
                        <a:grpSpLocks/>
                      </p:cNvGrpSpPr>
                      <p:nvPr/>
                    </p:nvGrpSpPr>
                    <p:grpSpPr bwMode="auto">
                      <a:xfrm>
                        <a:off x="3755" y="1206"/>
                        <a:ext cx="227" cy="158"/>
                        <a:chOff x="3755" y="1206"/>
                        <a:chExt cx="227" cy="158"/>
                      </a:xfrm>
                    </p:grpSpPr>
                    <p:grpSp>
                      <p:nvGrpSpPr>
                        <p:cNvPr id="67" name="Group 398"/>
                        <p:cNvGrpSpPr>
                          <a:grpSpLocks/>
                        </p:cNvGrpSpPr>
                        <p:nvPr/>
                      </p:nvGrpSpPr>
                      <p:grpSpPr bwMode="auto">
                        <a:xfrm>
                          <a:off x="3755" y="1206"/>
                          <a:ext cx="227" cy="147"/>
                          <a:chOff x="3755" y="1206"/>
                          <a:chExt cx="227" cy="147"/>
                        </a:xfrm>
                      </p:grpSpPr>
                      <p:sp>
                        <p:nvSpPr>
                          <p:cNvPr id="71" name="Freeform 399"/>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72" name="Group 400"/>
                          <p:cNvGrpSpPr>
                            <a:grpSpLocks/>
                          </p:cNvGrpSpPr>
                          <p:nvPr/>
                        </p:nvGrpSpPr>
                        <p:grpSpPr bwMode="auto">
                          <a:xfrm>
                            <a:off x="3774" y="1215"/>
                            <a:ext cx="208" cy="138"/>
                            <a:chOff x="3774" y="1215"/>
                            <a:chExt cx="208" cy="138"/>
                          </a:xfrm>
                        </p:grpSpPr>
                        <p:grpSp>
                          <p:nvGrpSpPr>
                            <p:cNvPr id="73" name="Group 401"/>
                            <p:cNvGrpSpPr>
                              <a:grpSpLocks/>
                            </p:cNvGrpSpPr>
                            <p:nvPr/>
                          </p:nvGrpSpPr>
                          <p:grpSpPr bwMode="auto">
                            <a:xfrm>
                              <a:off x="3796" y="1228"/>
                              <a:ext cx="186" cy="125"/>
                              <a:chOff x="3796" y="1228"/>
                              <a:chExt cx="186" cy="125"/>
                            </a:xfrm>
                          </p:grpSpPr>
                          <p:sp>
                            <p:nvSpPr>
                              <p:cNvPr id="75" name="Freeform 402"/>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76" name="Freeform 403"/>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74" name="Freeform 404"/>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68" name="Group 405"/>
                        <p:cNvGrpSpPr>
                          <a:grpSpLocks/>
                        </p:cNvGrpSpPr>
                        <p:nvPr/>
                      </p:nvGrpSpPr>
                      <p:grpSpPr bwMode="auto">
                        <a:xfrm>
                          <a:off x="3756" y="1339"/>
                          <a:ext cx="51" cy="25"/>
                          <a:chOff x="3756" y="1339"/>
                          <a:chExt cx="51" cy="25"/>
                        </a:xfrm>
                      </p:grpSpPr>
                      <p:sp>
                        <p:nvSpPr>
                          <p:cNvPr id="69" name="Oval 406"/>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70" name="Oval 407"/>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sp>
                <p:nvSpPr>
                  <p:cNvPr id="55" name="Freeform 408"/>
                  <p:cNvSpPr>
                    <a:spLocks/>
                  </p:cNvSpPr>
                  <p:nvPr/>
                </p:nvSpPr>
                <p:spPr bwMode="auto">
                  <a:xfrm>
                    <a:off x="4030" y="3855"/>
                    <a:ext cx="178" cy="127"/>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56" name="Freeform 409"/>
                  <p:cNvSpPr>
                    <a:spLocks/>
                  </p:cNvSpPr>
                  <p:nvPr/>
                </p:nvSpPr>
                <p:spPr bwMode="auto">
                  <a:xfrm>
                    <a:off x="3541" y="3023"/>
                    <a:ext cx="1148" cy="991"/>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57" name="Freeform 410"/>
                  <p:cNvSpPr>
                    <a:spLocks/>
                  </p:cNvSpPr>
                  <p:nvPr/>
                </p:nvSpPr>
                <p:spPr bwMode="auto">
                  <a:xfrm>
                    <a:off x="3678" y="4019"/>
                    <a:ext cx="280" cy="82"/>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58" name="Freeform 411"/>
                  <p:cNvSpPr>
                    <a:spLocks/>
                  </p:cNvSpPr>
                  <p:nvPr/>
                </p:nvSpPr>
                <p:spPr bwMode="auto">
                  <a:xfrm>
                    <a:off x="4268" y="4019"/>
                    <a:ext cx="280" cy="82"/>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59" name="Freeform 412"/>
                  <p:cNvSpPr>
                    <a:spLocks/>
                  </p:cNvSpPr>
                  <p:nvPr/>
                </p:nvSpPr>
                <p:spPr bwMode="auto">
                  <a:xfrm>
                    <a:off x="4116" y="301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60" name="Freeform 413"/>
                  <p:cNvSpPr>
                    <a:spLocks/>
                  </p:cNvSpPr>
                  <p:nvPr/>
                </p:nvSpPr>
                <p:spPr bwMode="auto">
                  <a:xfrm>
                    <a:off x="3598" y="301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61" name="Freeform 414"/>
                  <p:cNvSpPr>
                    <a:spLocks/>
                  </p:cNvSpPr>
                  <p:nvPr/>
                </p:nvSpPr>
                <p:spPr bwMode="auto">
                  <a:xfrm>
                    <a:off x="4116" y="303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62" name="Freeform 415"/>
                  <p:cNvSpPr>
                    <a:spLocks/>
                  </p:cNvSpPr>
                  <p:nvPr/>
                </p:nvSpPr>
                <p:spPr bwMode="auto">
                  <a:xfrm>
                    <a:off x="3598" y="303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sp>
              <p:nvSpPr>
                <p:cNvPr id="39" name="Freeform 421"/>
                <p:cNvSpPr>
                  <a:spLocks/>
                </p:cNvSpPr>
                <p:nvPr/>
              </p:nvSpPr>
              <p:spPr bwMode="auto">
                <a:xfrm rot="2401471">
                  <a:off x="5229" y="3222"/>
                  <a:ext cx="54" cy="31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grpSp>
              <p:nvGrpSpPr>
                <p:cNvPr id="40" name="Group 425"/>
                <p:cNvGrpSpPr>
                  <a:grpSpLocks/>
                </p:cNvGrpSpPr>
                <p:nvPr/>
              </p:nvGrpSpPr>
              <p:grpSpPr bwMode="auto">
                <a:xfrm rot="2401471">
                  <a:off x="5330" y="3248"/>
                  <a:ext cx="80" cy="34"/>
                  <a:chOff x="3690" y="1322"/>
                  <a:chExt cx="56" cy="26"/>
                </a:xfrm>
              </p:grpSpPr>
              <p:sp>
                <p:nvSpPr>
                  <p:cNvPr id="50" name="Oval 426"/>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51" name="Oval 427"/>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52" name="Oval 428"/>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sp>
              <p:nvSpPr>
                <p:cNvPr id="41" name="Freeform 434"/>
                <p:cNvSpPr>
                  <a:spLocks/>
                </p:cNvSpPr>
                <p:nvPr/>
              </p:nvSpPr>
              <p:spPr bwMode="auto">
                <a:xfrm>
                  <a:off x="5232" y="2762"/>
                  <a:ext cx="91" cy="53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2" name="Freeform 438"/>
                <p:cNvSpPr>
                  <a:spLocks/>
                </p:cNvSpPr>
                <p:nvPr/>
              </p:nvSpPr>
              <p:spPr bwMode="auto">
                <a:xfrm rot="19198529" flipH="1">
                  <a:off x="5372" y="3260"/>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3" name="Group 439"/>
                <p:cNvGrpSpPr>
                  <a:grpSpLocks/>
                </p:cNvGrpSpPr>
                <p:nvPr/>
              </p:nvGrpSpPr>
              <p:grpSpPr bwMode="auto">
                <a:xfrm rot="19198529" flipH="1">
                  <a:off x="5371" y="3260"/>
                  <a:ext cx="123" cy="331"/>
                  <a:chOff x="3689" y="1332"/>
                  <a:chExt cx="87" cy="251"/>
                </a:xfrm>
              </p:grpSpPr>
              <p:grpSp>
                <p:nvGrpSpPr>
                  <p:cNvPr id="44" name="Group 440"/>
                  <p:cNvGrpSpPr>
                    <a:grpSpLocks/>
                  </p:cNvGrpSpPr>
                  <p:nvPr/>
                </p:nvGrpSpPr>
                <p:grpSpPr bwMode="auto">
                  <a:xfrm>
                    <a:off x="3689" y="1332"/>
                    <a:ext cx="87" cy="251"/>
                    <a:chOff x="3689" y="1332"/>
                    <a:chExt cx="87" cy="251"/>
                  </a:xfrm>
                </p:grpSpPr>
                <p:grpSp>
                  <p:nvGrpSpPr>
                    <p:cNvPr id="46" name="Group 441"/>
                    <p:cNvGrpSpPr>
                      <a:grpSpLocks/>
                    </p:cNvGrpSpPr>
                    <p:nvPr/>
                  </p:nvGrpSpPr>
                  <p:grpSpPr bwMode="auto">
                    <a:xfrm>
                      <a:off x="3689" y="1332"/>
                      <a:ext cx="87" cy="251"/>
                      <a:chOff x="3689" y="1332"/>
                      <a:chExt cx="87" cy="251"/>
                    </a:xfrm>
                  </p:grpSpPr>
                  <p:sp>
                    <p:nvSpPr>
                      <p:cNvPr id="48" name="Freeform 442"/>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9" name="Freeform 443"/>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7" name="Freeform 444"/>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5" name="Freeform 445"/>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36" name="Freeform 446"/>
              <p:cNvSpPr>
                <a:spLocks/>
              </p:cNvSpPr>
              <p:nvPr/>
            </p:nvSpPr>
            <p:spPr bwMode="auto">
              <a:xfrm>
                <a:off x="4543" y="3044"/>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3" name="Group 916"/>
            <p:cNvGrpSpPr>
              <a:grpSpLocks/>
            </p:cNvGrpSpPr>
            <p:nvPr/>
          </p:nvGrpSpPr>
          <p:grpSpPr bwMode="auto">
            <a:xfrm rot="885548">
              <a:off x="4175125" y="4075113"/>
              <a:ext cx="136525" cy="1330325"/>
              <a:chOff x="3689" y="1332"/>
              <a:chExt cx="87" cy="252"/>
            </a:xfrm>
          </p:grpSpPr>
          <p:sp>
            <p:nvSpPr>
              <p:cNvPr id="26" name="Freeform 917"/>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7" name="Group 918"/>
              <p:cNvGrpSpPr>
                <a:grpSpLocks/>
              </p:cNvGrpSpPr>
              <p:nvPr/>
            </p:nvGrpSpPr>
            <p:grpSpPr bwMode="auto">
              <a:xfrm>
                <a:off x="3689" y="1332"/>
                <a:ext cx="87" cy="251"/>
                <a:chOff x="3689" y="1332"/>
                <a:chExt cx="87" cy="251"/>
              </a:xfrm>
            </p:grpSpPr>
            <p:grpSp>
              <p:nvGrpSpPr>
                <p:cNvPr id="28" name="Group 919"/>
                <p:cNvGrpSpPr>
                  <a:grpSpLocks/>
                </p:cNvGrpSpPr>
                <p:nvPr/>
              </p:nvGrpSpPr>
              <p:grpSpPr bwMode="auto">
                <a:xfrm>
                  <a:off x="3689" y="1332"/>
                  <a:ext cx="87" cy="251"/>
                  <a:chOff x="3689" y="1332"/>
                  <a:chExt cx="87" cy="251"/>
                </a:xfrm>
              </p:grpSpPr>
              <p:grpSp>
                <p:nvGrpSpPr>
                  <p:cNvPr id="30" name="Group 920"/>
                  <p:cNvGrpSpPr>
                    <a:grpSpLocks/>
                  </p:cNvGrpSpPr>
                  <p:nvPr/>
                </p:nvGrpSpPr>
                <p:grpSpPr bwMode="auto">
                  <a:xfrm>
                    <a:off x="3689" y="1332"/>
                    <a:ext cx="87" cy="251"/>
                    <a:chOff x="3689" y="1332"/>
                    <a:chExt cx="87" cy="251"/>
                  </a:xfrm>
                </p:grpSpPr>
                <p:sp>
                  <p:nvSpPr>
                    <p:cNvPr id="32" name="Freeform 921"/>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3" name="Freeform 922"/>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1" name="Freeform 923"/>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9" name="Freeform 924"/>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14" name="Group 925"/>
            <p:cNvGrpSpPr>
              <a:grpSpLocks/>
            </p:cNvGrpSpPr>
            <p:nvPr/>
          </p:nvGrpSpPr>
          <p:grpSpPr bwMode="auto">
            <a:xfrm rot="327143">
              <a:off x="4332288" y="4217988"/>
              <a:ext cx="68262" cy="1401762"/>
              <a:chOff x="3689" y="1332"/>
              <a:chExt cx="87" cy="252"/>
            </a:xfrm>
          </p:grpSpPr>
          <p:sp>
            <p:nvSpPr>
              <p:cNvPr id="18" name="Freeform 926"/>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19" name="Group 927"/>
              <p:cNvGrpSpPr>
                <a:grpSpLocks/>
              </p:cNvGrpSpPr>
              <p:nvPr/>
            </p:nvGrpSpPr>
            <p:grpSpPr bwMode="auto">
              <a:xfrm>
                <a:off x="3689" y="1332"/>
                <a:ext cx="87" cy="251"/>
                <a:chOff x="3689" y="1332"/>
                <a:chExt cx="87" cy="251"/>
              </a:xfrm>
            </p:grpSpPr>
            <p:grpSp>
              <p:nvGrpSpPr>
                <p:cNvPr id="20" name="Group 928"/>
                <p:cNvGrpSpPr>
                  <a:grpSpLocks/>
                </p:cNvGrpSpPr>
                <p:nvPr/>
              </p:nvGrpSpPr>
              <p:grpSpPr bwMode="auto">
                <a:xfrm>
                  <a:off x="3689" y="1332"/>
                  <a:ext cx="87" cy="251"/>
                  <a:chOff x="3689" y="1332"/>
                  <a:chExt cx="87" cy="251"/>
                </a:xfrm>
              </p:grpSpPr>
              <p:grpSp>
                <p:nvGrpSpPr>
                  <p:cNvPr id="22" name="Group 929"/>
                  <p:cNvGrpSpPr>
                    <a:grpSpLocks/>
                  </p:cNvGrpSpPr>
                  <p:nvPr/>
                </p:nvGrpSpPr>
                <p:grpSpPr bwMode="auto">
                  <a:xfrm>
                    <a:off x="3689" y="1332"/>
                    <a:ext cx="87" cy="251"/>
                    <a:chOff x="3689" y="1332"/>
                    <a:chExt cx="87" cy="251"/>
                  </a:xfrm>
                </p:grpSpPr>
                <p:sp>
                  <p:nvSpPr>
                    <p:cNvPr id="24" name="Freeform 930"/>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5" name="Freeform 931"/>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 name="Freeform 932"/>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 name="Freeform 933"/>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15" name="Forme libre 14"/>
            <p:cNvSpPr/>
            <p:nvPr/>
          </p:nvSpPr>
          <p:spPr bwMode="auto">
            <a:xfrm>
              <a:off x="3347864" y="3212976"/>
              <a:ext cx="655562" cy="2917372"/>
            </a:xfrm>
            <a:custGeom>
              <a:avLst/>
              <a:gdLst>
                <a:gd name="connsiteX0" fmla="*/ 595086 w 655562"/>
                <a:gd name="connsiteY0" fmla="*/ 0 h 2917372"/>
                <a:gd name="connsiteX1" fmla="*/ 595086 w 655562"/>
                <a:gd name="connsiteY1" fmla="*/ 566057 h 2917372"/>
                <a:gd name="connsiteX2" fmla="*/ 232228 w 655562"/>
                <a:gd name="connsiteY2" fmla="*/ 1233715 h 2917372"/>
                <a:gd name="connsiteX3" fmla="*/ 246743 w 655562"/>
                <a:gd name="connsiteY3" fmla="*/ 1973943 h 2917372"/>
                <a:gd name="connsiteX4" fmla="*/ 0 w 655562"/>
                <a:gd name="connsiteY4" fmla="*/ 2917372 h 291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2" h="2917372">
                  <a:moveTo>
                    <a:pt x="595086" y="0"/>
                  </a:moveTo>
                  <a:cubicBezTo>
                    <a:pt x="625324" y="180219"/>
                    <a:pt x="655562" y="360438"/>
                    <a:pt x="595086" y="566057"/>
                  </a:cubicBezTo>
                  <a:cubicBezTo>
                    <a:pt x="534610" y="771676"/>
                    <a:pt x="290285" y="999067"/>
                    <a:pt x="232228" y="1233715"/>
                  </a:cubicBezTo>
                  <a:cubicBezTo>
                    <a:pt x="174171" y="1468363"/>
                    <a:pt x="285448" y="1693333"/>
                    <a:pt x="246743" y="1973943"/>
                  </a:cubicBezTo>
                  <a:cubicBezTo>
                    <a:pt x="208038" y="2254553"/>
                    <a:pt x="104019" y="2585962"/>
                    <a:pt x="0" y="2917372"/>
                  </a:cubicBezTo>
                </a:path>
              </a:pathLst>
            </a:cu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6" name="Forme libre 15"/>
            <p:cNvSpPr/>
            <p:nvPr/>
          </p:nvSpPr>
          <p:spPr bwMode="auto">
            <a:xfrm>
              <a:off x="3962400" y="2859314"/>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7" name="Forme libre 16"/>
            <p:cNvSpPr/>
            <p:nvPr/>
          </p:nvSpPr>
          <p:spPr bwMode="auto">
            <a:xfrm>
              <a:off x="4067944" y="2759652"/>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grpSp>
      <p:grpSp>
        <p:nvGrpSpPr>
          <p:cNvPr id="2" name="Groupe 1">
            <a:extLst>
              <a:ext uri="{FF2B5EF4-FFF2-40B4-BE49-F238E27FC236}">
                <a16:creationId xmlns:a16="http://schemas.microsoft.com/office/drawing/2014/main" id="{DF49EA9E-C512-2D05-1476-76B7B8523B58}"/>
              </a:ext>
            </a:extLst>
          </p:cNvPr>
          <p:cNvGrpSpPr/>
          <p:nvPr/>
        </p:nvGrpSpPr>
        <p:grpSpPr>
          <a:xfrm>
            <a:off x="6842120" y="1124744"/>
            <a:ext cx="2232248" cy="4896544"/>
            <a:chOff x="6588224" y="548680"/>
            <a:chExt cx="2376264" cy="5472608"/>
          </a:xfrm>
        </p:grpSpPr>
        <p:grpSp>
          <p:nvGrpSpPr>
            <p:cNvPr id="453" name="Groupe 452"/>
            <p:cNvGrpSpPr/>
            <p:nvPr/>
          </p:nvGrpSpPr>
          <p:grpSpPr>
            <a:xfrm>
              <a:off x="6588224" y="548680"/>
              <a:ext cx="2376264" cy="5472608"/>
              <a:chOff x="3636633" y="3501008"/>
              <a:chExt cx="1794789" cy="3117984"/>
            </a:xfrm>
          </p:grpSpPr>
          <p:grpSp>
            <p:nvGrpSpPr>
              <p:cNvPr id="454" name="Groupe 426"/>
              <p:cNvGrpSpPr/>
              <p:nvPr/>
            </p:nvGrpSpPr>
            <p:grpSpPr>
              <a:xfrm>
                <a:off x="3636633" y="3501008"/>
                <a:ext cx="1794789" cy="3117984"/>
                <a:chOff x="167494" y="4648200"/>
                <a:chExt cx="1386856" cy="2051184"/>
              </a:xfrm>
            </p:grpSpPr>
            <p:grpSp>
              <p:nvGrpSpPr>
                <p:cNvPr id="456" name="Group 18"/>
                <p:cNvGrpSpPr>
                  <a:grpSpLocks/>
                </p:cNvGrpSpPr>
                <p:nvPr/>
              </p:nvGrpSpPr>
              <p:grpSpPr bwMode="auto">
                <a:xfrm>
                  <a:off x="167494" y="4648200"/>
                  <a:ext cx="1386856" cy="2051184"/>
                  <a:chOff x="926" y="2369"/>
                  <a:chExt cx="452" cy="766"/>
                </a:xfrm>
              </p:grpSpPr>
              <p:sp>
                <p:nvSpPr>
                  <p:cNvPr id="463"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6"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0"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8"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9"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57" name="Ellipse 456"/>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8" name="Pentagone régulier 457"/>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Forme libre 458"/>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0" name="Cœur 459"/>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Joindre 460"/>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455" name="Forme libre 454"/>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484" name="Connecteur droit avec flèche 483"/>
            <p:cNvCxnSpPr>
              <a:endCxn id="460" idx="0"/>
            </p:cNvCxnSpPr>
            <p:nvPr/>
          </p:nvCxnSpPr>
          <p:spPr bwMode="auto">
            <a:xfrm flipV="1">
              <a:off x="6588224" y="2155352"/>
              <a:ext cx="1228311" cy="49512"/>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5" name="Connecteur droit avec flèche 484"/>
            <p:cNvCxnSpPr/>
            <p:nvPr/>
          </p:nvCxnSpPr>
          <p:spPr bwMode="auto">
            <a:xfrm>
              <a:off x="6588224" y="2276872"/>
              <a:ext cx="1080120" cy="432048"/>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8" name="Connecteur droit avec flèche 487"/>
            <p:cNvCxnSpPr/>
            <p:nvPr/>
          </p:nvCxnSpPr>
          <p:spPr bwMode="auto">
            <a:xfrm>
              <a:off x="6588224" y="2276872"/>
              <a:ext cx="432048" cy="2880320"/>
            </a:xfrm>
            <a:prstGeom prst="straightConnector1">
              <a:avLst/>
            </a:prstGeom>
            <a:solidFill>
              <a:srgbClr val="000066"/>
            </a:solidFill>
            <a:ln w="76200" cap="flat" cmpd="sng" algn="ctr">
              <a:solidFill>
                <a:srgbClr val="FF3300"/>
              </a:solidFill>
              <a:prstDash val="solid"/>
              <a:round/>
              <a:headEnd type="none" w="med" len="med"/>
              <a:tailEnd type="arrow"/>
            </a:ln>
            <a:effectLst/>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294305"/>
          </a:xfrm>
          <a:prstGeom prst="rect">
            <a:avLst/>
          </a:prstGeom>
          <a:solidFill>
            <a:schemeClr val="accent6"/>
          </a:solidFill>
        </p:spPr>
        <p:txBody>
          <a:bodyPr>
            <a:spAutoFit/>
          </a:bodyPr>
          <a:lstStyle/>
          <a:p>
            <a:pPr eaLnBrk="0" hangingPunct="0">
              <a:spcBef>
                <a:spcPct val="50000"/>
              </a:spcBef>
              <a:defRPr/>
            </a:pPr>
            <a:r>
              <a:rPr lang="en" sz="3600" b="1" u="sng" dirty="0">
                <a:solidFill>
                  <a:schemeClr val="bg1"/>
                </a:solidFill>
              </a:rPr>
              <a:t>15</a:t>
            </a:r>
            <a:r>
              <a:rPr lang="en" sz="3600" b="1" dirty="0">
                <a:solidFill>
                  <a:schemeClr val="bg1"/>
                </a:solidFill>
              </a:rPr>
              <a:t> </a:t>
            </a:r>
            <a:r>
              <a:rPr lang="en" sz="3600" b="1" dirty="0">
                <a:solidFill>
                  <a:srgbClr val="FFFF00"/>
                </a:solidFill>
              </a:rPr>
              <a:t>Windkessel effect on the arteries.</a:t>
            </a:r>
            <a:endParaRPr lang="fr-FR" sz="3600" b="1" dirty="0">
              <a:solidFill>
                <a:srgbClr val="FFFF00"/>
              </a:solidFill>
            </a:endParaRPr>
          </a:p>
          <a:p>
            <a:pPr eaLnBrk="0" hangingPunct="0">
              <a:spcBef>
                <a:spcPct val="50000"/>
              </a:spcBef>
              <a:defRPr/>
            </a:pPr>
            <a:r>
              <a:rPr lang="en" sz="3600" b="1" dirty="0">
                <a:solidFill>
                  <a:schemeClr val="bg1"/>
                </a:solidFill>
              </a:rPr>
              <a:t>The Doppler shows a biphasic </a:t>
            </a:r>
            <a:r>
              <a:rPr lang="en" sz="3600" b="1" dirty="0">
                <a:solidFill>
                  <a:srgbClr val="FF0000"/>
                </a:solidFill>
              </a:rPr>
              <a:t>proto -diastolic curve </a:t>
            </a:r>
          </a:p>
          <a:p>
            <a:pPr eaLnBrk="0" hangingPunct="0">
              <a:spcBef>
                <a:spcPct val="50000"/>
              </a:spcBef>
              <a:defRPr/>
            </a:pPr>
            <a:r>
              <a:rPr lang="en" sz="3600" b="1" dirty="0">
                <a:solidFill>
                  <a:schemeClr val="bg1"/>
                </a:solidFill>
              </a:rPr>
              <a:t>that increases with </a:t>
            </a:r>
            <a:r>
              <a:rPr lang="en" sz="3600" b="1" dirty="0">
                <a:solidFill>
                  <a:srgbClr val="FFFF00"/>
                </a:solidFill>
              </a:rPr>
              <a:t>elasticity</a:t>
            </a:r>
            <a:r>
              <a:rPr lang="en" sz="3600" b="1" dirty="0">
                <a:solidFill>
                  <a:schemeClr val="bg1"/>
                </a:solidFill>
              </a:rPr>
              <a:t> pathology of the walls </a:t>
            </a:r>
          </a:p>
          <a:p>
            <a:pPr eaLnBrk="0" hangingPunct="0">
              <a:spcBef>
                <a:spcPct val="50000"/>
              </a:spcBef>
              <a:defRPr/>
            </a:pPr>
            <a:r>
              <a:rPr lang="en" sz="3600" b="1" dirty="0">
                <a:solidFill>
                  <a:schemeClr val="bg1"/>
                </a:solidFill>
              </a:rPr>
              <a:t>- and/or micro-circulatory </a:t>
            </a:r>
            <a:r>
              <a:rPr lang="en" sz="3600" b="1" dirty="0">
                <a:solidFill>
                  <a:srgbClr val="FFFF00"/>
                </a:solidFill>
              </a:rPr>
              <a:t>resistance (R) and Pressure </a:t>
            </a:r>
            <a:r>
              <a:rPr lang="en" sz="3600" b="1" dirty="0">
                <a:solidFill>
                  <a:schemeClr val="bg1"/>
                </a:solidFill>
              </a:rPr>
              <a:t>(P)</a:t>
            </a:r>
          </a:p>
          <a:p>
            <a:pPr eaLnBrk="0" hangingPunct="0">
              <a:spcBef>
                <a:spcPct val="50000"/>
              </a:spcBef>
              <a:defRPr/>
            </a:pPr>
            <a:endParaRPr lang="es-ES_tradnl" sz="3600" b="1" dirty="0">
              <a:solidFill>
                <a:schemeClr val="bg1"/>
              </a:solidFill>
            </a:endParaRP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7"/>
          <p:cNvGrpSpPr>
            <a:grpSpLocks/>
          </p:cNvGrpSpPr>
          <p:nvPr/>
        </p:nvGrpSpPr>
        <p:grpSpPr bwMode="auto">
          <a:xfrm>
            <a:off x="3058864" y="4797425"/>
            <a:ext cx="2592388" cy="1484313"/>
            <a:chOff x="2267744" y="4257524"/>
            <a:chExt cx="2592288" cy="1485295"/>
          </a:xfrm>
          <a:solidFill>
            <a:schemeClr val="bg1"/>
          </a:solidFill>
        </p:grpSpPr>
        <p:cxnSp>
          <p:nvCxnSpPr>
            <p:cNvPr id="107537"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8" name="Forme libre 5"/>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8"/>
          <p:cNvGrpSpPr>
            <a:grpSpLocks/>
          </p:cNvGrpSpPr>
          <p:nvPr/>
        </p:nvGrpSpPr>
        <p:grpSpPr bwMode="auto">
          <a:xfrm>
            <a:off x="6156077" y="5662613"/>
            <a:ext cx="2592387" cy="1195387"/>
            <a:chOff x="2267744" y="4623005"/>
            <a:chExt cx="2592288" cy="1194692"/>
          </a:xfrm>
          <a:solidFill>
            <a:schemeClr val="bg1"/>
          </a:solidFill>
        </p:grpSpPr>
        <p:cxnSp>
          <p:nvCxnSpPr>
            <p:cNvPr id="107535" name="Connecteur droit 9"/>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6" name="Forme libre 10"/>
            <p:cNvSpPr>
              <a:spLocks/>
            </p:cNvSpPr>
            <p:nvPr/>
          </p:nvSpPr>
          <p:spPr bwMode="auto">
            <a:xfrm>
              <a:off x="2915816" y="4623005"/>
              <a:ext cx="1611086" cy="1194692"/>
            </a:xfrm>
            <a:custGeom>
              <a:avLst/>
              <a:gdLst>
                <a:gd name="T0" fmla="*/ 0 w 1611086"/>
                <a:gd name="T1" fmla="*/ 747282 h 1194692"/>
                <a:gd name="T2" fmla="*/ 144016 w 1611086"/>
                <a:gd name="T3" fmla="*/ 66567 h 1194692"/>
                <a:gd name="T4" fmla="*/ 432048 w 1611086"/>
                <a:gd name="T5" fmla="*/ 1146687 h 1194692"/>
                <a:gd name="T6" fmla="*/ 504056 w 1611086"/>
                <a:gd name="T7" fmla="*/ 354599 h 1194692"/>
                <a:gd name="T8" fmla="*/ 682172 w 1611086"/>
                <a:gd name="T9" fmla="*/ 761796 h 1194692"/>
                <a:gd name="T10" fmla="*/ 1335315 w 1611086"/>
                <a:gd name="T11" fmla="*/ 776310 h 1194692"/>
                <a:gd name="T12" fmla="*/ 1611086 w 1611086"/>
                <a:gd name="T13" fmla="*/ 776310 h 1194692"/>
                <a:gd name="T14" fmla="*/ 0 60000 65536"/>
                <a:gd name="T15" fmla="*/ 0 60000 65536"/>
                <a:gd name="T16" fmla="*/ 0 60000 65536"/>
                <a:gd name="T17" fmla="*/ 0 60000 65536"/>
                <a:gd name="T18" fmla="*/ 0 60000 65536"/>
                <a:gd name="T19" fmla="*/ 0 60000 65536"/>
                <a:gd name="T20" fmla="*/ 0 60000 65536"/>
                <a:gd name="T21" fmla="*/ 0 w 1611086"/>
                <a:gd name="T22" fmla="*/ 0 h 1194692"/>
                <a:gd name="T23" fmla="*/ 1611086 w 1611086"/>
                <a:gd name="T24" fmla="*/ 1194692 h 1194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194692">
                  <a:moveTo>
                    <a:pt x="0" y="747282"/>
                  </a:moveTo>
                  <a:cubicBezTo>
                    <a:pt x="68943" y="190901"/>
                    <a:pt x="72008" y="0"/>
                    <a:pt x="144016" y="66567"/>
                  </a:cubicBezTo>
                  <a:cubicBezTo>
                    <a:pt x="216024" y="133134"/>
                    <a:pt x="372041" y="1098682"/>
                    <a:pt x="432048" y="1146687"/>
                  </a:cubicBezTo>
                  <a:cubicBezTo>
                    <a:pt x="492055" y="1194692"/>
                    <a:pt x="462369" y="418747"/>
                    <a:pt x="504056" y="354599"/>
                  </a:cubicBezTo>
                  <a:cubicBezTo>
                    <a:pt x="545743" y="290451"/>
                    <a:pt x="543629" y="691511"/>
                    <a:pt x="682172" y="761796"/>
                  </a:cubicBezTo>
                  <a:cubicBezTo>
                    <a:pt x="820715" y="832081"/>
                    <a:pt x="1180496" y="773891"/>
                    <a:pt x="1335315" y="776310"/>
                  </a:cubicBezTo>
                  <a:cubicBezTo>
                    <a:pt x="1490134" y="778729"/>
                    <a:pt x="1550610" y="777519"/>
                    <a:pt x="1611086" y="77631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5" name="Groupe 11"/>
          <p:cNvGrpSpPr>
            <a:grpSpLocks/>
          </p:cNvGrpSpPr>
          <p:nvPr/>
        </p:nvGrpSpPr>
        <p:grpSpPr bwMode="auto">
          <a:xfrm>
            <a:off x="6083870" y="3717032"/>
            <a:ext cx="2590800" cy="2257425"/>
            <a:chOff x="2267744" y="4242393"/>
            <a:chExt cx="2592288" cy="1551737"/>
          </a:xfrm>
          <a:solidFill>
            <a:schemeClr val="bg1"/>
          </a:solidFill>
        </p:grpSpPr>
        <p:cxnSp>
          <p:nvCxnSpPr>
            <p:cNvPr id="107533" name="Connecteur droit 12"/>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4" name="Forme libre 13"/>
            <p:cNvSpPr>
              <a:spLocks/>
            </p:cNvSpPr>
            <p:nvPr/>
          </p:nvSpPr>
          <p:spPr bwMode="auto">
            <a:xfrm>
              <a:off x="3018971" y="4242393"/>
              <a:ext cx="1611086" cy="1551737"/>
            </a:xfrm>
            <a:custGeom>
              <a:avLst/>
              <a:gdLst>
                <a:gd name="T0" fmla="*/ 0 w 1611086"/>
                <a:gd name="T1" fmla="*/ 1127894 h 1551737"/>
                <a:gd name="T2" fmla="*/ 203200 w 1611086"/>
                <a:gd name="T3" fmla="*/ 53837 h 1551737"/>
                <a:gd name="T4" fmla="*/ 400901 w 1611086"/>
                <a:gd name="T5" fmla="*/ 1450917 h 1551737"/>
                <a:gd name="T6" fmla="*/ 544917 w 1611086"/>
                <a:gd name="T7" fmla="*/ 658760 h 1551737"/>
                <a:gd name="T8" fmla="*/ 682172 w 1611086"/>
                <a:gd name="T9" fmla="*/ 1142408 h 1551737"/>
                <a:gd name="T10" fmla="*/ 1335315 w 1611086"/>
                <a:gd name="T11" fmla="*/ 1156922 h 1551737"/>
                <a:gd name="T12" fmla="*/ 1611086 w 1611086"/>
                <a:gd name="T13" fmla="*/ 1156922 h 1551737"/>
                <a:gd name="T14" fmla="*/ 0 60000 65536"/>
                <a:gd name="T15" fmla="*/ 0 60000 65536"/>
                <a:gd name="T16" fmla="*/ 0 60000 65536"/>
                <a:gd name="T17" fmla="*/ 0 60000 65536"/>
                <a:gd name="T18" fmla="*/ 0 60000 65536"/>
                <a:gd name="T19" fmla="*/ 0 60000 65536"/>
                <a:gd name="T20" fmla="*/ 0 60000 65536"/>
                <a:gd name="T21" fmla="*/ 0 w 1611086"/>
                <a:gd name="T22" fmla="*/ 0 h 1551737"/>
                <a:gd name="T23" fmla="*/ 1611086 w 1611086"/>
                <a:gd name="T24" fmla="*/ 1551737 h 1551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50439" y="1059381"/>
                    <a:pt x="682172" y="1142408"/>
                  </a:cubicBezTo>
                  <a:cubicBezTo>
                    <a:pt x="813905" y="1225435"/>
                    <a:pt x="1180496" y="1154503"/>
                    <a:pt x="1335315" y="1156922"/>
                  </a:cubicBezTo>
                  <a:cubicBezTo>
                    <a:pt x="1490134" y="1159341"/>
                    <a:pt x="1550610" y="1158131"/>
                    <a:pt x="1611086" y="115692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6" name="Groupe 14"/>
          <p:cNvGrpSpPr>
            <a:grpSpLocks/>
          </p:cNvGrpSpPr>
          <p:nvPr/>
        </p:nvGrpSpPr>
        <p:grpSpPr bwMode="auto">
          <a:xfrm>
            <a:off x="3995836" y="692150"/>
            <a:ext cx="2592388" cy="1485900"/>
            <a:chOff x="2267744" y="4257524"/>
            <a:chExt cx="2592288" cy="1485295"/>
          </a:xfrm>
          <a:solidFill>
            <a:schemeClr val="bg1"/>
          </a:solidFill>
        </p:grpSpPr>
        <p:cxnSp>
          <p:nvCxnSpPr>
            <p:cNvPr id="107531" name="Connecteur droit 15"/>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2" name="Forme libre 16"/>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7526" name="Ellipse 17"/>
          <p:cNvSpPr>
            <a:spLocks noChangeArrowheads="1"/>
          </p:cNvSpPr>
          <p:nvPr/>
        </p:nvSpPr>
        <p:spPr bwMode="auto">
          <a:xfrm>
            <a:off x="4932461" y="1484313"/>
            <a:ext cx="647700" cy="649287"/>
          </a:xfrm>
          <a:prstGeom prst="ellipse">
            <a:avLst/>
          </a:prstGeom>
          <a:noFill/>
          <a:ln w="38100" algn="ctr">
            <a:solidFill>
              <a:schemeClr val="bg1"/>
            </a:solidFill>
            <a:round/>
            <a:headEnd/>
            <a:tailEnd/>
          </a:ln>
        </p:spPr>
        <p:txBody>
          <a:bodyPr>
            <a:spAutoFit/>
          </a:bodyPr>
          <a:lstStyle/>
          <a:p>
            <a:pPr eaLnBrk="0" hangingPunct="0">
              <a:spcBef>
                <a:spcPct val="50000"/>
              </a:spcBef>
            </a:pPr>
            <a:endParaRPr lang="fr-FR"/>
          </a:p>
        </p:txBody>
      </p:sp>
      <p:cxnSp>
        <p:nvCxnSpPr>
          <p:cNvPr id="107527" name="Connecteur droit avec flèche 19"/>
          <p:cNvCxnSpPr>
            <a:cxnSpLocks noChangeShapeType="1"/>
          </p:cNvCxnSpPr>
          <p:nvPr/>
        </p:nvCxnSpPr>
        <p:spPr bwMode="auto">
          <a:xfrm flipV="1">
            <a:off x="4859089" y="5084763"/>
            <a:ext cx="1296988" cy="865187"/>
          </a:xfrm>
          <a:prstGeom prst="straightConnector1">
            <a:avLst/>
          </a:prstGeom>
          <a:noFill/>
          <a:ln w="57150" algn="ctr">
            <a:solidFill>
              <a:srgbClr val="FF3300"/>
            </a:solidFill>
            <a:round/>
            <a:headEnd/>
            <a:tailEnd type="arrow" w="med" len="med"/>
          </a:ln>
        </p:spPr>
      </p:cxnSp>
      <p:sp>
        <p:nvSpPr>
          <p:cNvPr id="107528" name="ZoneTexte 20"/>
          <p:cNvSpPr txBox="1">
            <a:spLocks noChangeArrowheads="1"/>
          </p:cNvSpPr>
          <p:nvPr/>
        </p:nvSpPr>
        <p:spPr bwMode="auto">
          <a:xfrm>
            <a:off x="5148014" y="5013325"/>
            <a:ext cx="719138" cy="553998"/>
          </a:xfrm>
          <a:prstGeom prst="rect">
            <a:avLst/>
          </a:prstGeom>
          <a:noFill/>
          <a:ln w="9525">
            <a:noFill/>
            <a:miter lim="800000"/>
            <a:headEnd/>
            <a:tailEnd/>
          </a:ln>
        </p:spPr>
        <p:txBody>
          <a:bodyPr>
            <a:spAutoFit/>
          </a:bodyPr>
          <a:lstStyle/>
          <a:p>
            <a:pPr eaLnBrk="0" hangingPunct="0">
              <a:spcBef>
                <a:spcPct val="50000"/>
              </a:spcBef>
            </a:pPr>
            <a:r>
              <a:rPr lang="en">
                <a:solidFill>
                  <a:schemeClr val="bg1"/>
                </a:solidFill>
              </a:rPr>
              <a:t>Q</a:t>
            </a:r>
          </a:p>
        </p:txBody>
      </p:sp>
      <p:cxnSp>
        <p:nvCxnSpPr>
          <p:cNvPr id="107529" name="Connecteur droit avec flèche 21"/>
          <p:cNvCxnSpPr>
            <a:cxnSpLocks noChangeShapeType="1"/>
          </p:cNvCxnSpPr>
          <p:nvPr/>
        </p:nvCxnSpPr>
        <p:spPr bwMode="auto">
          <a:xfrm>
            <a:off x="4859089" y="5949950"/>
            <a:ext cx="1225550" cy="287338"/>
          </a:xfrm>
          <a:prstGeom prst="straightConnector1">
            <a:avLst/>
          </a:prstGeom>
          <a:noFill/>
          <a:ln w="57150" algn="ctr">
            <a:solidFill>
              <a:srgbClr val="FF3300"/>
            </a:solidFill>
            <a:round/>
            <a:headEnd/>
            <a:tailEnd type="arrow" w="med" len="med"/>
          </a:ln>
        </p:spPr>
      </p:cxnSp>
      <p:sp>
        <p:nvSpPr>
          <p:cNvPr id="107530" name="ZoneTexte 24"/>
          <p:cNvSpPr txBox="1">
            <a:spLocks noChangeArrowheads="1"/>
          </p:cNvSpPr>
          <p:nvPr/>
        </p:nvSpPr>
        <p:spPr bwMode="auto">
          <a:xfrm>
            <a:off x="5148014" y="6092825"/>
            <a:ext cx="719138" cy="553998"/>
          </a:xfrm>
          <a:prstGeom prst="rect">
            <a:avLst/>
          </a:prstGeom>
          <a:noFill/>
          <a:ln w="9525">
            <a:noFill/>
            <a:miter lim="800000"/>
            <a:headEnd/>
            <a:tailEnd/>
          </a:ln>
        </p:spPr>
        <p:txBody>
          <a:bodyPr>
            <a:spAutoFit/>
          </a:bodyPr>
          <a:lstStyle/>
          <a:p>
            <a:pPr eaLnBrk="0" hangingPunct="0">
              <a:spcBef>
                <a:spcPct val="50000"/>
              </a:spcBef>
            </a:pPr>
            <a:r>
              <a:rPr lang="en">
                <a:solidFill>
                  <a:schemeClr val="bg1"/>
                </a:solidFill>
              </a:rPr>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71194"/>
          </a:xfrm>
          <a:prstGeom prst="rect">
            <a:avLst/>
          </a:prstGeom>
          <a:solidFill>
            <a:schemeClr val="accent6"/>
          </a:solidFill>
        </p:spPr>
        <p:txBody>
          <a:bodyPr>
            <a:spAutoFit/>
          </a:bodyPr>
          <a:lstStyle/>
          <a:p>
            <a:pPr eaLnBrk="0" hangingPunct="0">
              <a:spcBef>
                <a:spcPct val="50000"/>
              </a:spcBef>
              <a:defRPr/>
            </a:pPr>
            <a:r>
              <a:rPr lang="en" sz="4000" b="1" u="sng" dirty="0">
                <a:solidFill>
                  <a:schemeClr val="bg1"/>
                </a:solidFill>
                <a:cs typeface="+mn-cs"/>
              </a:rPr>
              <a:t>16</a:t>
            </a:r>
            <a:r>
              <a:rPr lang="en" sz="4000" b="1" dirty="0">
                <a:solidFill>
                  <a:schemeClr val="bg1"/>
                </a:solidFill>
                <a:cs typeface="+mn-cs"/>
              </a:rPr>
              <a:t> </a:t>
            </a:r>
            <a:r>
              <a:rPr lang="en" sz="4000" b="1" dirty="0">
                <a:solidFill>
                  <a:srgbClr val="FFFF00"/>
                </a:solidFill>
                <a:cs typeface="+mn-cs"/>
              </a:rPr>
              <a:t>Windkessel effect on the arteries </a:t>
            </a:r>
            <a:r>
              <a:rPr lang="en" sz="4000" b="1" dirty="0">
                <a:solidFill>
                  <a:srgbClr val="FFC000"/>
                </a:solidFill>
                <a:cs typeface="+mn-cs"/>
              </a:rPr>
              <a:t>.</a:t>
            </a:r>
            <a:endParaRPr lang="fr-FR" sz="4000" b="1" dirty="0">
              <a:solidFill>
                <a:srgbClr val="FFC000"/>
              </a:solidFill>
              <a:cs typeface="+mn-cs"/>
            </a:endParaRPr>
          </a:p>
          <a:p>
            <a:pPr eaLnBrk="0" hangingPunct="0">
              <a:spcBef>
                <a:spcPct val="50000"/>
              </a:spcBef>
              <a:defRPr/>
            </a:pPr>
            <a:r>
              <a:rPr lang="en" sz="4000" b="1" dirty="0">
                <a:solidFill>
                  <a:schemeClr val="bg1"/>
                </a:solidFill>
                <a:cs typeface="+mn-cs"/>
              </a:rPr>
              <a:t>For this reason,</a:t>
            </a:r>
          </a:p>
          <a:p>
            <a:pPr eaLnBrk="0" hangingPunct="0">
              <a:spcBef>
                <a:spcPct val="50000"/>
              </a:spcBef>
              <a:defRPr/>
            </a:pPr>
            <a:r>
              <a:rPr lang="en" sz="4000" b="1" dirty="0">
                <a:solidFill>
                  <a:schemeClr val="bg1"/>
                </a:solidFill>
                <a:cs typeface="+mn-cs"/>
              </a:rPr>
              <a:t> -the </a:t>
            </a:r>
            <a:r>
              <a:rPr lang="en" sz="4000" b="1" dirty="0">
                <a:solidFill>
                  <a:srgbClr val="FFFF00"/>
                </a:solidFill>
                <a:cs typeface="+mn-cs"/>
              </a:rPr>
              <a:t>atherosclerotic rigidity </a:t>
            </a:r>
            <a:r>
              <a:rPr lang="en" sz="4000" b="1" dirty="0">
                <a:solidFill>
                  <a:schemeClr val="bg1"/>
                </a:solidFill>
                <a:cs typeface="+mn-cs"/>
              </a:rPr>
              <a:t>of the walls -increases the differential arterial pressure ( </a:t>
            </a:r>
            <a:r>
              <a:rPr lang="en" sz="4000" b="1" dirty="0">
                <a:solidFill>
                  <a:srgbClr val="FF0000"/>
                </a:solidFill>
                <a:cs typeface="+mn-cs"/>
              </a:rPr>
              <a:t>systolic hypertension </a:t>
            </a:r>
            <a:r>
              <a:rPr lang="en" sz="4000" b="1" dirty="0">
                <a:solidFill>
                  <a:schemeClr val="bg1"/>
                </a:solidFill>
                <a:cs typeface="+mn-cs"/>
              </a:rPr>
              <a:t>) </a:t>
            </a:r>
          </a:p>
          <a:p>
            <a:pPr eaLnBrk="0" hangingPunct="0">
              <a:spcBef>
                <a:spcPct val="50000"/>
              </a:spcBef>
              <a:defRPr/>
            </a:pPr>
            <a:r>
              <a:rPr lang="en" sz="4000" b="1" dirty="0">
                <a:solidFill>
                  <a:schemeClr val="bg1"/>
                </a:solidFill>
                <a:cs typeface="+mn-cs"/>
              </a:rPr>
              <a:t>-and decreases the proto -diastolic </a:t>
            </a:r>
            <a:r>
              <a:rPr lang="en" sz="4000" b="1" dirty="0">
                <a:solidFill>
                  <a:srgbClr val="FFFF00"/>
                </a:solidFill>
                <a:cs typeface="+mn-cs"/>
              </a:rPr>
              <a:t>biphasic curve at Doppler .</a:t>
            </a:r>
          </a:p>
          <a:p>
            <a:pPr eaLnBrk="0" hangingPunct="0">
              <a:spcBef>
                <a:spcPct val="50000"/>
              </a:spcBef>
              <a:defRPr/>
            </a:pPr>
            <a:endParaRPr lang="es-ES_tradnl" sz="4000" b="1" dirty="0">
              <a:solidFill>
                <a:srgbClr val="FFFF00"/>
              </a:solidFill>
              <a:cs typeface="+mn-cs"/>
            </a:endParaRPr>
          </a:p>
          <a:p>
            <a:pPr eaLnBrk="0" hangingPunct="0">
              <a:spcBef>
                <a:spcPct val="50000"/>
              </a:spcBef>
              <a:defRPr/>
            </a:pPr>
            <a:endParaRPr lang="fr-FR" sz="4000" dirty="0">
              <a:solidFill>
                <a:srgbClr val="FFFF00"/>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4"/>
          <p:cNvSpPr>
            <a:spLocks noChangeArrowheads="1"/>
          </p:cNvSpPr>
          <p:nvPr/>
        </p:nvSpPr>
        <p:spPr bwMode="auto">
          <a:xfrm>
            <a:off x="0" y="0"/>
            <a:ext cx="9144000" cy="6858000"/>
          </a:xfrm>
          <a:prstGeom prst="rect">
            <a:avLst/>
          </a:prstGeom>
          <a:solidFill>
            <a:schemeClr val="accent2"/>
          </a:solidFill>
          <a:ln w="9525" algn="ctr">
            <a:solidFill>
              <a:srgbClr val="FF3300"/>
            </a:solidFill>
            <a:round/>
            <a:headEnd/>
            <a:tailEnd/>
          </a:ln>
        </p:spPr>
        <p:txBody>
          <a:bodyPr>
            <a:spAutoFit/>
          </a:bodyPr>
          <a:lstStyle/>
          <a:p>
            <a:pPr eaLnBrk="0" hangingPunct="0">
              <a:spcBef>
                <a:spcPct val="50000"/>
              </a:spcBef>
            </a:pPr>
            <a:endParaRPr lang="fr-FR"/>
          </a:p>
        </p:txBody>
      </p:sp>
      <p:sp>
        <p:nvSpPr>
          <p:cNvPr id="200706" name="ZoneTexte 15"/>
          <p:cNvSpPr txBox="1">
            <a:spLocks noChangeArrowheads="1"/>
          </p:cNvSpPr>
          <p:nvPr/>
        </p:nvSpPr>
        <p:spPr bwMode="auto">
          <a:xfrm>
            <a:off x="0" y="116632"/>
            <a:ext cx="1296988" cy="554037"/>
          </a:xfrm>
          <a:prstGeom prst="rect">
            <a:avLst/>
          </a:prstGeom>
          <a:noFill/>
          <a:ln w="9525">
            <a:noFill/>
            <a:miter lim="800000"/>
            <a:headEnd/>
            <a:tailEnd/>
          </a:ln>
        </p:spPr>
        <p:txBody>
          <a:bodyPr>
            <a:spAutoFit/>
          </a:bodyPr>
          <a:lstStyle/>
          <a:p>
            <a:pPr eaLnBrk="0" hangingPunct="0">
              <a:spcBef>
                <a:spcPct val="50000"/>
              </a:spcBef>
            </a:pPr>
            <a:r>
              <a:rPr lang="en" dirty="0">
                <a:solidFill>
                  <a:schemeClr val="bg1"/>
                </a:solidFill>
              </a:rPr>
              <a:t>17</a:t>
            </a:r>
          </a:p>
        </p:txBody>
      </p:sp>
      <p:sp>
        <p:nvSpPr>
          <p:cNvPr id="200707" name="ZoneTexte 17"/>
          <p:cNvSpPr txBox="1">
            <a:spLocks noChangeArrowheads="1"/>
          </p:cNvSpPr>
          <p:nvPr/>
        </p:nvSpPr>
        <p:spPr bwMode="auto">
          <a:xfrm>
            <a:off x="539750" y="0"/>
            <a:ext cx="8569325" cy="5509200"/>
          </a:xfrm>
          <a:prstGeom prst="rect">
            <a:avLst/>
          </a:prstGeom>
          <a:noFill/>
          <a:ln w="9525">
            <a:noFill/>
            <a:miter lim="800000"/>
            <a:headEnd/>
            <a:tailEnd/>
          </a:ln>
        </p:spPr>
        <p:txBody>
          <a:bodyPr>
            <a:spAutoFit/>
          </a:bodyPr>
          <a:lstStyle/>
          <a:p>
            <a:pPr eaLnBrk="0" hangingPunct="0">
              <a:spcBef>
                <a:spcPct val="50000"/>
              </a:spcBef>
            </a:pPr>
            <a:r>
              <a:rPr lang="en" sz="3200" dirty="0">
                <a:solidFill>
                  <a:srgbClr val="FFFF00"/>
                </a:solidFill>
              </a:rPr>
              <a:t>Infrared PLETHYSMOGRAPHY: Varies with superficial blood volume. Evaluates arterial microcirculation, that is, variations in arterial and venous pressure.</a:t>
            </a:r>
          </a:p>
          <a:p>
            <a:pPr eaLnBrk="0" hangingPunct="0">
              <a:spcBef>
                <a:spcPct val="50000"/>
              </a:spcBef>
            </a:pPr>
            <a:endParaRPr lang="en" sz="3200" dirty="0">
              <a:solidFill>
                <a:srgbClr val="FFFF00"/>
              </a:solidFill>
            </a:endParaRPr>
          </a:p>
          <a:p>
            <a:pPr eaLnBrk="0" hangingPunct="0">
              <a:spcBef>
                <a:spcPct val="50000"/>
              </a:spcBef>
            </a:pPr>
            <a:endParaRPr lang="en" sz="3200" dirty="0">
              <a:solidFill>
                <a:schemeClr val="bg1"/>
              </a:solidFill>
            </a:endParaRPr>
          </a:p>
          <a:p>
            <a:pPr eaLnBrk="0" hangingPunct="0">
              <a:spcBef>
                <a:spcPct val="50000"/>
              </a:spcBef>
            </a:pPr>
            <a:r>
              <a:rPr lang="en" sz="3200" dirty="0">
                <a:solidFill>
                  <a:schemeClr val="bg1"/>
                </a:solidFill>
              </a:rPr>
              <a:t>It can replace the Döppler for measuring thepressure  of the big toe or Pole Test.</a:t>
            </a:r>
          </a:p>
          <a:p>
            <a:pPr eaLnBrk="0" hangingPunct="0">
              <a:spcBef>
                <a:spcPct val="50000"/>
              </a:spcBef>
            </a:pPr>
            <a:endParaRPr lang="es-ES_tradnl" sz="3200" dirty="0">
              <a:solidFill>
                <a:srgbClr val="FFFF00"/>
              </a:solidFill>
            </a:endParaRPr>
          </a:p>
        </p:txBody>
      </p:sp>
      <p:pic>
        <p:nvPicPr>
          <p:cNvPr id="200710" name="Picture 6"/>
          <p:cNvPicPr>
            <a:picLocks noChangeAspect="1" noChangeArrowheads="1"/>
          </p:cNvPicPr>
          <p:nvPr/>
        </p:nvPicPr>
        <p:blipFill>
          <a:blip r:embed="rId3" cstate="print"/>
          <a:srcRect l="67909" t="45967" b="32430"/>
          <a:stretch>
            <a:fillRect/>
          </a:stretch>
        </p:blipFill>
        <p:spPr bwMode="auto">
          <a:xfrm>
            <a:off x="4545842" y="1606782"/>
            <a:ext cx="3098189" cy="1440160"/>
          </a:xfrm>
          <a:prstGeom prst="rect">
            <a:avLst/>
          </a:prstGeom>
          <a:noFill/>
          <a:ln w="9525">
            <a:noFill/>
            <a:miter lim="800000"/>
            <a:headEnd/>
            <a:tailEnd/>
          </a:ln>
        </p:spPr>
      </p:pic>
      <p:sp>
        <p:nvSpPr>
          <p:cNvPr id="200712" name="Rectangle 19"/>
          <p:cNvSpPr>
            <a:spLocks noChangeArrowheads="1"/>
          </p:cNvSpPr>
          <p:nvPr/>
        </p:nvSpPr>
        <p:spPr bwMode="auto">
          <a:xfrm rot="21002336">
            <a:off x="5377612" y="2553736"/>
            <a:ext cx="1557128" cy="292060"/>
          </a:xfrm>
          <a:prstGeom prst="rect">
            <a:avLst/>
          </a:prstGeom>
          <a:noFill/>
          <a:ln w="38100" algn="ctr">
            <a:solidFill>
              <a:srgbClr val="FF3300"/>
            </a:solidFill>
            <a:round/>
            <a:headEnd/>
            <a:tailEnd/>
          </a:ln>
        </p:spPr>
        <p:txBody>
          <a:bodyPr wrap="square">
            <a:spAutoFit/>
          </a:bodyPr>
          <a:lstStyle/>
          <a:p>
            <a:pPr eaLnBrk="0" hangingPunct="0">
              <a:spcBef>
                <a:spcPct val="50000"/>
              </a:spcBef>
            </a:pP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4"/>
          <p:cNvSpPr>
            <a:spLocks noChangeArrowheads="1"/>
          </p:cNvSpPr>
          <p:nvPr/>
        </p:nvSpPr>
        <p:spPr bwMode="auto">
          <a:xfrm>
            <a:off x="0" y="0"/>
            <a:ext cx="9144000" cy="6858000"/>
          </a:xfrm>
          <a:prstGeom prst="rect">
            <a:avLst/>
          </a:prstGeom>
          <a:solidFill>
            <a:schemeClr val="accent2"/>
          </a:solidFill>
          <a:ln w="9525" algn="ctr">
            <a:solidFill>
              <a:srgbClr val="FF3300"/>
            </a:solidFill>
            <a:round/>
            <a:headEnd/>
            <a:tailEnd/>
          </a:ln>
        </p:spPr>
        <p:txBody>
          <a:bodyPr>
            <a:spAutoFit/>
          </a:bodyPr>
          <a:lstStyle/>
          <a:p>
            <a:pPr eaLnBrk="0" hangingPunct="0">
              <a:spcBef>
                <a:spcPct val="50000"/>
              </a:spcBef>
            </a:pPr>
            <a:endParaRPr lang="fr-FR"/>
          </a:p>
        </p:txBody>
      </p:sp>
      <p:sp>
        <p:nvSpPr>
          <p:cNvPr id="200706" name="ZoneTexte 15"/>
          <p:cNvSpPr txBox="1">
            <a:spLocks noChangeArrowheads="1"/>
          </p:cNvSpPr>
          <p:nvPr/>
        </p:nvSpPr>
        <p:spPr bwMode="auto">
          <a:xfrm>
            <a:off x="34925" y="138113"/>
            <a:ext cx="1296988" cy="554037"/>
          </a:xfrm>
          <a:prstGeom prst="rect">
            <a:avLst/>
          </a:prstGeom>
          <a:noFill/>
          <a:ln w="9525">
            <a:noFill/>
            <a:miter lim="800000"/>
            <a:headEnd/>
            <a:tailEnd/>
          </a:ln>
        </p:spPr>
        <p:txBody>
          <a:bodyPr>
            <a:spAutoFit/>
          </a:bodyPr>
          <a:lstStyle/>
          <a:p>
            <a:pPr eaLnBrk="0" hangingPunct="0">
              <a:spcBef>
                <a:spcPct val="50000"/>
              </a:spcBef>
            </a:pPr>
            <a:r>
              <a:rPr lang="en" dirty="0">
                <a:solidFill>
                  <a:schemeClr val="bg1"/>
                </a:solidFill>
              </a:rPr>
              <a:t>18</a:t>
            </a:r>
          </a:p>
        </p:txBody>
      </p:sp>
      <p:sp>
        <p:nvSpPr>
          <p:cNvPr id="200707" name="ZoneTexte 17"/>
          <p:cNvSpPr txBox="1">
            <a:spLocks noChangeArrowheads="1"/>
          </p:cNvSpPr>
          <p:nvPr/>
        </p:nvSpPr>
        <p:spPr bwMode="auto">
          <a:xfrm>
            <a:off x="539750" y="0"/>
            <a:ext cx="8569325" cy="7232749"/>
          </a:xfrm>
          <a:prstGeom prst="rect">
            <a:avLst/>
          </a:prstGeom>
          <a:noFill/>
          <a:ln w="9525">
            <a:noFill/>
            <a:miter lim="800000"/>
            <a:headEnd/>
            <a:tailEnd/>
          </a:ln>
        </p:spPr>
        <p:txBody>
          <a:bodyPr>
            <a:spAutoFit/>
          </a:bodyPr>
          <a:lstStyle/>
          <a:p>
            <a:pPr eaLnBrk="0" hangingPunct="0">
              <a:spcBef>
                <a:spcPct val="50000"/>
              </a:spcBef>
            </a:pPr>
            <a:r>
              <a:rPr lang="en" sz="3200" dirty="0">
                <a:solidFill>
                  <a:srgbClr val="FFFF00"/>
                </a:solidFill>
              </a:rPr>
              <a:t>Infrared PLETHYSMOGRAPHY:.</a:t>
            </a:r>
          </a:p>
          <a:p>
            <a:pPr eaLnBrk="0" hangingPunct="0">
              <a:spcBef>
                <a:spcPct val="50000"/>
              </a:spcBef>
            </a:pPr>
            <a:r>
              <a:rPr lang="en" sz="3200" u="sng" dirty="0">
                <a:solidFill>
                  <a:srgbClr val="FFFF00"/>
                </a:solidFill>
              </a:rPr>
              <a:t>It is better than Doppler to evaluate intestinal ischemia and prevent fistulas of intestinal anastomoses </a:t>
            </a:r>
            <a:r>
              <a:rPr lang="en" sz="3200" dirty="0">
                <a:solidFill>
                  <a:srgbClr val="FFFF00"/>
                </a:solidFill>
              </a:rPr>
              <a:t>.</a:t>
            </a:r>
          </a:p>
          <a:p>
            <a:pPr eaLnBrk="0" hangingPunct="0">
              <a:spcBef>
                <a:spcPct val="50000"/>
              </a:spcBef>
            </a:pPr>
            <a:endParaRPr lang="es-ES_tradnl" sz="3200" dirty="0">
              <a:solidFill>
                <a:srgbClr val="FFFF00"/>
              </a:solidFill>
            </a:endParaRPr>
          </a:p>
          <a:p>
            <a:pPr eaLnBrk="0" hangingPunct="0">
              <a:spcBef>
                <a:spcPct val="50000"/>
              </a:spcBef>
            </a:pPr>
            <a:endParaRPr lang="en" sz="3200" dirty="0">
              <a:solidFill>
                <a:srgbClr val="FFFF00"/>
              </a:solidFill>
            </a:endParaRPr>
          </a:p>
          <a:p>
            <a:pPr eaLnBrk="0" hangingPunct="0">
              <a:spcBef>
                <a:spcPct val="50000"/>
              </a:spcBef>
            </a:pPr>
            <a:endParaRPr lang="en" sz="3200" dirty="0">
              <a:solidFill>
                <a:srgbClr val="FFFF00"/>
              </a:solidFill>
            </a:endParaRPr>
          </a:p>
          <a:p>
            <a:pPr eaLnBrk="0" hangingPunct="0">
              <a:spcBef>
                <a:spcPct val="50000"/>
              </a:spcBef>
            </a:pPr>
            <a:endParaRPr lang="en" sz="3200" dirty="0">
              <a:solidFill>
                <a:srgbClr val="FFFF00"/>
              </a:solidFill>
            </a:endParaRPr>
          </a:p>
          <a:p>
            <a:pPr eaLnBrk="0" hangingPunct="0">
              <a:spcBef>
                <a:spcPct val="50000"/>
              </a:spcBef>
            </a:pPr>
            <a:r>
              <a:rPr lang="en" sz="3200" dirty="0">
                <a:solidFill>
                  <a:srgbClr val="FFFF00"/>
                </a:solidFill>
              </a:rPr>
              <a:t>It can also evaluate the superficial venous emptying time.</a:t>
            </a:r>
          </a:p>
          <a:p>
            <a:pPr eaLnBrk="0" hangingPunct="0">
              <a:spcBef>
                <a:spcPct val="50000"/>
              </a:spcBef>
            </a:pPr>
            <a:endParaRPr lang="es-ES_tradnl" sz="3200" dirty="0">
              <a:solidFill>
                <a:srgbClr val="FFFF00"/>
              </a:solidFill>
            </a:endParaRPr>
          </a:p>
        </p:txBody>
      </p:sp>
      <p:grpSp>
        <p:nvGrpSpPr>
          <p:cNvPr id="2" name="Groupe 18"/>
          <p:cNvGrpSpPr>
            <a:grpSpLocks/>
          </p:cNvGrpSpPr>
          <p:nvPr/>
        </p:nvGrpSpPr>
        <p:grpSpPr bwMode="auto">
          <a:xfrm>
            <a:off x="3060699" y="4283009"/>
            <a:ext cx="3527425" cy="504825"/>
            <a:chOff x="179512" y="5976664"/>
            <a:chExt cx="5580112" cy="1124744"/>
          </a:xfrm>
        </p:grpSpPr>
        <p:pic>
          <p:nvPicPr>
            <p:cNvPr id="200714" name="Picture 2" descr="C:\Users\claude\Dropbox\vasculaire\plethysmographie IR\fotoflussometrie\image_3.jpeg"/>
            <p:cNvPicPr>
              <a:picLocks noChangeAspect="1" noChangeArrowheads="1"/>
            </p:cNvPicPr>
            <p:nvPr/>
          </p:nvPicPr>
          <p:blipFill>
            <a:blip r:embed="rId3" cstate="print"/>
            <a:srcRect t="18921" b="7896"/>
            <a:stretch>
              <a:fillRect/>
            </a:stretch>
          </p:blipFill>
          <p:spPr bwMode="auto">
            <a:xfrm>
              <a:off x="179512" y="6021288"/>
              <a:ext cx="1836712" cy="1008112"/>
            </a:xfrm>
            <a:prstGeom prst="rect">
              <a:avLst/>
            </a:prstGeom>
            <a:noFill/>
            <a:ln w="9525">
              <a:noFill/>
              <a:miter lim="800000"/>
              <a:headEnd/>
              <a:tailEnd/>
            </a:ln>
          </p:spPr>
        </p:pic>
        <p:pic>
          <p:nvPicPr>
            <p:cNvPr id="200715" name="Picture 3" descr="C:\Users\claude\Dropbox\vasculaire\plethysmographie IR\fotoflussometrie\image_1.jpeg"/>
            <p:cNvPicPr>
              <a:picLocks noChangeAspect="1" noChangeArrowheads="1"/>
            </p:cNvPicPr>
            <p:nvPr/>
          </p:nvPicPr>
          <p:blipFill>
            <a:blip r:embed="rId4" cstate="print"/>
            <a:srcRect b="11351"/>
            <a:stretch>
              <a:fillRect/>
            </a:stretch>
          </p:blipFill>
          <p:spPr bwMode="auto">
            <a:xfrm>
              <a:off x="2051720" y="5976664"/>
              <a:ext cx="1691680" cy="1124744"/>
            </a:xfrm>
            <a:prstGeom prst="rect">
              <a:avLst/>
            </a:prstGeom>
            <a:noFill/>
            <a:ln w="9525">
              <a:noFill/>
              <a:miter lim="800000"/>
              <a:headEnd/>
              <a:tailEnd/>
            </a:ln>
          </p:spPr>
        </p:pic>
        <p:pic>
          <p:nvPicPr>
            <p:cNvPr id="200716" name="Picture 4" descr="C:\Users\claude\Dropbox\vasculaire\plethysmographie IR\fotoflussometrie\image_4.jpeg"/>
            <p:cNvPicPr>
              <a:picLocks noChangeAspect="1" noChangeArrowheads="1"/>
            </p:cNvPicPr>
            <p:nvPr/>
          </p:nvPicPr>
          <p:blipFill>
            <a:blip r:embed="rId5" cstate="print"/>
            <a:srcRect t="22404" b="9698"/>
            <a:stretch>
              <a:fillRect/>
            </a:stretch>
          </p:blipFill>
          <p:spPr bwMode="auto">
            <a:xfrm>
              <a:off x="3779912" y="6021288"/>
              <a:ext cx="1979712" cy="1008112"/>
            </a:xfrm>
            <a:prstGeom prst="rect">
              <a:avLst/>
            </a:prstGeom>
            <a:noFill/>
            <a:ln w="9525">
              <a:noFill/>
              <a:miter lim="800000"/>
              <a:headEnd/>
              <a:tailEnd/>
            </a:ln>
          </p:spPr>
        </p:pic>
      </p:grpSp>
      <p:sp>
        <p:nvSpPr>
          <p:cNvPr id="200709" name="ZoneTexte 11"/>
          <p:cNvSpPr txBox="1">
            <a:spLocks noChangeArrowheads="1"/>
          </p:cNvSpPr>
          <p:nvPr/>
        </p:nvSpPr>
        <p:spPr bwMode="auto">
          <a:xfrm>
            <a:off x="592137" y="2089637"/>
            <a:ext cx="8569325" cy="2092881"/>
          </a:xfrm>
          <a:prstGeom prst="rect">
            <a:avLst/>
          </a:prstGeom>
          <a:noFill/>
          <a:ln w="9525">
            <a:noFill/>
            <a:miter lim="800000"/>
            <a:headEnd/>
            <a:tailEnd/>
          </a:ln>
        </p:spPr>
        <p:txBody>
          <a:bodyPr>
            <a:spAutoFit/>
          </a:bodyPr>
          <a:lstStyle/>
          <a:p>
            <a:pPr eaLnBrk="0" hangingPunct="0">
              <a:spcBef>
                <a:spcPct val="50000"/>
              </a:spcBef>
            </a:pPr>
            <a:r>
              <a:rPr lang="en" sz="1800" dirty="0">
                <a:solidFill>
                  <a:schemeClr val="bg1"/>
                </a:solidFill>
              </a:rPr>
              <a:t>I</a:t>
            </a:r>
            <a:r>
              <a:rPr lang="en" sz="2800" dirty="0">
                <a:solidFill>
                  <a:schemeClr val="bg1"/>
                </a:solidFill>
              </a:rPr>
              <a:t>nfrared parietal colorectal flowmetry: a new application of the pulse oximeter. Is this method useful for general surgeons in preventing anastomotic leakage after colorectal resections? Dovepress </a:t>
            </a:r>
            <a:r>
              <a:rPr lang="en" sz="1800" b="1" dirty="0">
                <a:solidFill>
                  <a:schemeClr val="tx1"/>
                </a:solidFill>
                <a:hlinkClick r:id="rId6"/>
              </a:rPr>
              <a:t>http://dx.doi.org/10.2147/OAS.S81138</a:t>
            </a:r>
            <a:r>
              <a:rPr lang="en" sz="1800" b="1" dirty="0">
                <a:solidFill>
                  <a:schemeClr val="tx1"/>
                </a:solidFill>
              </a:rPr>
              <a:t> </a:t>
            </a:r>
            <a:endParaRPr lang="fr-FR" sz="1800" dirty="0">
              <a:solidFill>
                <a:schemeClr val="tx1"/>
              </a:solidFill>
            </a:endParaRPr>
          </a:p>
        </p:txBody>
      </p:sp>
      <p:pic>
        <p:nvPicPr>
          <p:cNvPr id="200710" name="Picture 6"/>
          <p:cNvPicPr>
            <a:picLocks noChangeAspect="1" noChangeArrowheads="1"/>
          </p:cNvPicPr>
          <p:nvPr/>
        </p:nvPicPr>
        <p:blipFill>
          <a:blip r:embed="rId7" cstate="print"/>
          <a:srcRect l="67909" t="45967" b="32430"/>
          <a:stretch>
            <a:fillRect/>
          </a:stretch>
        </p:blipFill>
        <p:spPr bwMode="auto">
          <a:xfrm>
            <a:off x="9109075" y="764704"/>
            <a:ext cx="1331912" cy="619125"/>
          </a:xfrm>
          <a:prstGeom prst="rect">
            <a:avLst/>
          </a:prstGeom>
          <a:noFill/>
          <a:ln w="9525">
            <a:noFill/>
            <a:miter lim="800000"/>
            <a:headEnd/>
            <a:tailEnd/>
          </a:ln>
        </p:spPr>
      </p:pic>
      <p:pic>
        <p:nvPicPr>
          <p:cNvPr id="200711" name="Picture 5"/>
          <p:cNvPicPr>
            <a:picLocks noChangeAspect="1" noChangeArrowheads="1"/>
          </p:cNvPicPr>
          <p:nvPr/>
        </p:nvPicPr>
        <p:blipFill>
          <a:blip r:embed="rId8" cstate="print"/>
          <a:srcRect l="39172" t="14742" r="15038" b="18918"/>
          <a:stretch>
            <a:fillRect/>
          </a:stretch>
        </p:blipFill>
        <p:spPr bwMode="auto">
          <a:xfrm>
            <a:off x="1115616" y="4137439"/>
            <a:ext cx="792162" cy="750887"/>
          </a:xfrm>
          <a:prstGeom prst="rect">
            <a:avLst/>
          </a:prstGeom>
          <a:noFill/>
          <a:ln w="9525">
            <a:noFill/>
            <a:miter lim="800000"/>
            <a:headEnd/>
            <a:tailEnd/>
          </a:ln>
        </p:spPr>
      </p:pic>
      <p:sp>
        <p:nvSpPr>
          <p:cNvPr id="200712" name="Rectangle 19"/>
          <p:cNvSpPr>
            <a:spLocks noChangeArrowheads="1"/>
          </p:cNvSpPr>
          <p:nvPr/>
        </p:nvSpPr>
        <p:spPr bwMode="auto">
          <a:xfrm rot="-734714">
            <a:off x="9659509" y="1789507"/>
            <a:ext cx="1143000" cy="180975"/>
          </a:xfrm>
          <a:prstGeom prst="rect">
            <a:avLst/>
          </a:prstGeom>
          <a:noFill/>
          <a:ln w="38100" algn="ctr">
            <a:solidFill>
              <a:srgbClr val="FF3300"/>
            </a:solidFill>
            <a:round/>
            <a:headEnd/>
            <a:tailEnd/>
          </a:ln>
        </p:spPr>
        <p:txBody>
          <a:bodyPr>
            <a:spAutoFit/>
          </a:bodyPr>
          <a:lstStyle/>
          <a:p>
            <a:pPr eaLnBrk="0" hangingPunct="0">
              <a:spcBef>
                <a:spcPct val="50000"/>
              </a:spcBef>
            </a:pPr>
            <a:endParaRPr lang="fr-FR"/>
          </a:p>
        </p:txBody>
      </p:sp>
      <p:sp>
        <p:nvSpPr>
          <p:cNvPr id="200713" name="ZoneTexte 20"/>
          <p:cNvSpPr txBox="1">
            <a:spLocks noChangeArrowheads="1"/>
          </p:cNvSpPr>
          <p:nvPr/>
        </p:nvSpPr>
        <p:spPr bwMode="auto">
          <a:xfrm>
            <a:off x="3059832" y="4725144"/>
            <a:ext cx="3924300" cy="400050"/>
          </a:xfrm>
          <a:prstGeom prst="rect">
            <a:avLst/>
          </a:prstGeom>
          <a:noFill/>
          <a:ln w="9525">
            <a:noFill/>
            <a:miter lim="800000"/>
            <a:headEnd/>
            <a:tailEnd/>
          </a:ln>
        </p:spPr>
        <p:txBody>
          <a:bodyPr>
            <a:spAutoFit/>
          </a:bodyPr>
          <a:lstStyle/>
          <a:p>
            <a:pPr eaLnBrk="0" hangingPunct="0">
              <a:spcBef>
                <a:spcPct val="50000"/>
              </a:spcBef>
            </a:pPr>
            <a:r>
              <a:rPr lang="en" sz="2000" dirty="0">
                <a:solidFill>
                  <a:schemeClr val="tx2"/>
                </a:solidFill>
              </a:rPr>
              <a:t>Normal      Ischemia</a:t>
            </a:r>
          </a:p>
        </p:txBody>
      </p:sp>
    </p:spTree>
    <p:extLst>
      <p:ext uri="{BB962C8B-B14F-4D97-AF65-F5344CB8AC3E}">
        <p14:creationId xmlns:p14="http://schemas.microsoft.com/office/powerpoint/2010/main" val="22714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17306"/>
          </a:xfrm>
          <a:prstGeom prst="rect">
            <a:avLst/>
          </a:prstGeom>
          <a:solidFill>
            <a:schemeClr val="accent6"/>
          </a:solidFill>
        </p:spPr>
        <p:txBody>
          <a:bodyPr>
            <a:spAutoFit/>
          </a:bodyPr>
          <a:lstStyle/>
          <a:p>
            <a:pPr eaLnBrk="0" hangingPunct="0">
              <a:spcBef>
                <a:spcPct val="50000"/>
              </a:spcBef>
            </a:pPr>
            <a:r>
              <a:rPr lang="en" sz="3600" b="1" u="sng" dirty="0">
                <a:solidFill>
                  <a:schemeClr val="bg1"/>
                </a:solidFill>
              </a:rPr>
              <a:t>19</a:t>
            </a:r>
            <a:r>
              <a:rPr lang="en" sz="3600" b="1" dirty="0">
                <a:solidFill>
                  <a:schemeClr val="bg1"/>
                </a:solidFill>
              </a:rPr>
              <a:t> </a:t>
            </a:r>
            <a:r>
              <a:rPr lang="en" sz="3600" b="1" dirty="0">
                <a:solidFill>
                  <a:srgbClr val="FFC000"/>
                </a:solidFill>
              </a:rPr>
              <a:t>Pressure wave in the arteries.</a:t>
            </a:r>
            <a:endParaRPr lang="fr-FR" sz="3600" b="1" dirty="0">
              <a:solidFill>
                <a:srgbClr val="FFC000"/>
              </a:solidFill>
            </a:endParaRPr>
          </a:p>
          <a:p>
            <a:pPr eaLnBrk="0" hangingPunct="0">
              <a:spcBef>
                <a:spcPct val="50000"/>
              </a:spcBef>
            </a:pPr>
            <a:r>
              <a:rPr lang="en" sz="3600" b="1" dirty="0">
                <a:solidFill>
                  <a:schemeClr val="bg1"/>
                </a:solidFill>
              </a:rPr>
              <a:t>The systolic pressure wave moves from the heart toward the microcirculation with a </a:t>
            </a:r>
            <a:r>
              <a:rPr lang="en" sz="3600" b="1" dirty="0">
                <a:solidFill>
                  <a:srgbClr val="FFFF00"/>
                </a:solidFill>
              </a:rPr>
              <a:t>velocity </a:t>
            </a:r>
            <a:r>
              <a:rPr lang="en" sz="3600" b="1" dirty="0">
                <a:solidFill>
                  <a:schemeClr val="bg1"/>
                </a:solidFill>
              </a:rPr>
              <a:t>independent of that of flow, but </a:t>
            </a:r>
            <a:r>
              <a:rPr lang="en" sz="3600" b="1" dirty="0">
                <a:solidFill>
                  <a:srgbClr val="FFFF00"/>
                </a:solidFill>
              </a:rPr>
              <a:t>proportional to the stiffness </a:t>
            </a:r>
            <a:r>
              <a:rPr lang="en" sz="3600" b="1" dirty="0">
                <a:solidFill>
                  <a:schemeClr val="bg1"/>
                </a:solidFill>
              </a:rPr>
              <a:t>due to decreased </a:t>
            </a:r>
            <a:r>
              <a:rPr lang="en" sz="3600" b="1" dirty="0" err="1">
                <a:solidFill>
                  <a:schemeClr val="bg1"/>
                </a:solidFill>
              </a:rPr>
              <a:t>compliance </a:t>
            </a:r>
            <a:r>
              <a:rPr lang="en" sz="3600" b="1" dirty="0">
                <a:solidFill>
                  <a:schemeClr val="bg1"/>
                </a:solidFill>
              </a:rPr>
              <a:t>of the walls. </a:t>
            </a:r>
            <a:r>
              <a:rPr lang="en" sz="3600" b="1" dirty="0">
                <a:solidFill>
                  <a:srgbClr val="FFFF00"/>
                </a:solidFill>
              </a:rPr>
              <a:t>Its sum with the reflection of the wave from the preceding systole approaches the heart when the speed of the wave increases.</a:t>
            </a:r>
          </a:p>
          <a:p>
            <a:pPr eaLnBrk="0" hangingPunct="0">
              <a:spcBef>
                <a:spcPct val="50000"/>
              </a:spcBef>
            </a:pPr>
            <a:endParaRPr lang="es-ES_tradnl" sz="3600" b="1" dirty="0">
              <a:solidFill>
                <a:srgbClr val="FFFF00"/>
              </a:solidFill>
            </a:endParaRPr>
          </a:p>
          <a:p>
            <a:endParaRPr lang="fr-FR" sz="3600" dirty="0">
              <a:solidFill>
                <a:schemeClr val="bg1"/>
              </a:solidFill>
            </a:endParaRPr>
          </a:p>
        </p:txBody>
      </p:sp>
      <p:grpSp>
        <p:nvGrpSpPr>
          <p:cNvPr id="2" name="Groupe 2"/>
          <p:cNvGrpSpPr>
            <a:grpSpLocks/>
          </p:cNvGrpSpPr>
          <p:nvPr/>
        </p:nvGrpSpPr>
        <p:grpSpPr bwMode="auto">
          <a:xfrm>
            <a:off x="2268538" y="5589588"/>
            <a:ext cx="1150937" cy="1031875"/>
            <a:chOff x="2267744" y="4192233"/>
            <a:chExt cx="2592288" cy="1236111"/>
          </a:xfrm>
          <a:solidFill>
            <a:schemeClr val="bg1"/>
          </a:solidFill>
        </p:grpSpPr>
        <p:cxnSp>
          <p:nvCxnSpPr>
            <p:cNvPr id="109575"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9576" name="Forme libre 5"/>
            <p:cNvSpPr>
              <a:spLocks/>
            </p:cNvSpPr>
            <p:nvPr/>
          </p:nvSpPr>
          <p:spPr bwMode="auto">
            <a:xfrm>
              <a:off x="3018971" y="4192233"/>
              <a:ext cx="1611086" cy="1236111"/>
            </a:xfrm>
            <a:custGeom>
              <a:avLst/>
              <a:gdLst>
                <a:gd name="T0" fmla="*/ 0 w 1611086"/>
                <a:gd name="T1" fmla="*/ 1178054 h 1236111"/>
                <a:gd name="T2" fmla="*/ 203200 w 1611086"/>
                <a:gd name="T3" fmla="*/ 103997 h 1236111"/>
                <a:gd name="T4" fmla="*/ 359754 w 1611086"/>
                <a:gd name="T5" fmla="*/ 554071 h 1236111"/>
                <a:gd name="T6" fmla="*/ 298033 w 1611086"/>
                <a:gd name="T7" fmla="*/ 737913 h 1236111"/>
                <a:gd name="T8" fmla="*/ 421475 w 1611086"/>
                <a:gd name="T9" fmla="*/ 676632 h 1236111"/>
                <a:gd name="T10" fmla="*/ 551543 w 1611086"/>
                <a:gd name="T11" fmla="*/ 945825 h 1236111"/>
                <a:gd name="T12" fmla="*/ 682172 w 1611086"/>
                <a:gd name="T13" fmla="*/ 1192568 h 1236111"/>
                <a:gd name="T14" fmla="*/ 1335315 w 1611086"/>
                <a:gd name="T15" fmla="*/ 1207082 h 1236111"/>
                <a:gd name="T16" fmla="*/ 1611086 w 1611086"/>
                <a:gd name="T17" fmla="*/ 1207082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9571" name="Forme libre 6"/>
          <p:cNvSpPr>
            <a:spLocks/>
          </p:cNvSpPr>
          <p:nvPr/>
        </p:nvSpPr>
        <p:spPr bwMode="auto">
          <a:xfrm flipH="1">
            <a:off x="7596188"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sp>
        <p:nvSpPr>
          <p:cNvPr id="109572" name="Forme libre 7"/>
          <p:cNvSpPr>
            <a:spLocks/>
          </p:cNvSpPr>
          <p:nvPr/>
        </p:nvSpPr>
        <p:spPr bwMode="auto">
          <a:xfrm>
            <a:off x="1331913"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09573" name="Connecteur droit avec flèche 9"/>
          <p:cNvCxnSpPr>
            <a:cxnSpLocks noChangeShapeType="1"/>
            <a:stCxn id="109572" idx="2"/>
          </p:cNvCxnSpPr>
          <p:nvPr/>
        </p:nvCxnSpPr>
        <p:spPr bwMode="auto">
          <a:xfrm>
            <a:off x="1508125" y="6269038"/>
            <a:ext cx="976313" cy="39687"/>
          </a:xfrm>
          <a:prstGeom prst="straightConnector1">
            <a:avLst/>
          </a:prstGeom>
          <a:noFill/>
          <a:ln w="57150" algn="ctr">
            <a:solidFill>
              <a:srgbClr val="FF3300"/>
            </a:solidFill>
            <a:round/>
            <a:headEnd/>
            <a:tailEnd type="arrow" w="med" len="med"/>
          </a:ln>
        </p:spPr>
      </p:cxnSp>
      <p:sp>
        <p:nvSpPr>
          <p:cNvPr id="109574" name="Forme libre 11"/>
          <p:cNvSpPr>
            <a:spLocks/>
          </p:cNvSpPr>
          <p:nvPr/>
        </p:nvSpPr>
        <p:spPr bwMode="auto">
          <a:xfrm>
            <a:off x="1662113" y="6262688"/>
            <a:ext cx="6994525" cy="387350"/>
          </a:xfrm>
          <a:custGeom>
            <a:avLst/>
            <a:gdLst>
              <a:gd name="T0" fmla="*/ 0 w 6994764"/>
              <a:gd name="T1" fmla="*/ 386725 h 387475"/>
              <a:gd name="T2" fmla="*/ 6004551 w 6994764"/>
              <a:gd name="T3" fmla="*/ 333997 h 387475"/>
              <a:gd name="T4" fmla="*/ 5932566 w 6994764"/>
              <a:gd name="T5" fmla="*/ 46523 h 387475"/>
              <a:gd name="T6" fmla="*/ 1253013 w 6994764"/>
              <a:gd name="T7" fmla="*/ 46523 h 387475"/>
              <a:gd name="T8" fmla="*/ 0 60000 65536"/>
              <a:gd name="T9" fmla="*/ 0 60000 65536"/>
              <a:gd name="T10" fmla="*/ 0 60000 65536"/>
              <a:gd name="T11" fmla="*/ 0 60000 65536"/>
              <a:gd name="T12" fmla="*/ 0 w 6994764"/>
              <a:gd name="T13" fmla="*/ 0 h 387475"/>
              <a:gd name="T14" fmla="*/ 6994764 w 6994764"/>
              <a:gd name="T15" fmla="*/ 387475 h 387475"/>
            </a:gdLst>
            <a:ahLst/>
            <a:cxnLst>
              <a:cxn ang="T8">
                <a:pos x="T0" y="T1"/>
              </a:cxn>
              <a:cxn ang="T9">
                <a:pos x="T2" y="T3"/>
              </a:cxn>
              <a:cxn ang="T10">
                <a:pos x="T4" y="T5"/>
              </a:cxn>
              <a:cxn ang="T11">
                <a:pos x="T6" y="T7"/>
              </a:cxn>
            </a:cxnLst>
            <a:rect l="T12" t="T13" r="T14" b="T15"/>
            <a:pathLst>
              <a:path w="6994764" h="387475">
                <a:moveTo>
                  <a:pt x="0" y="387475"/>
                </a:moveTo>
                <a:lnTo>
                  <a:pt x="6005799" y="334645"/>
                </a:lnTo>
                <a:cubicBezTo>
                  <a:pt x="6994764" y="277835"/>
                  <a:pt x="6657667" y="93226"/>
                  <a:pt x="5933791" y="46613"/>
                </a:cubicBezTo>
                <a:cubicBezTo>
                  <a:pt x="5125906" y="0"/>
                  <a:pt x="3137489" y="29987"/>
                  <a:pt x="1253271" y="46613"/>
                </a:cubicBezTo>
              </a:path>
            </a:pathLst>
          </a:custGeom>
          <a:noFill/>
          <a:ln w="57150" cap="flat" cmpd="sng" algn="ctr">
            <a:solidFill>
              <a:srgbClr val="FF3300"/>
            </a:solidFill>
            <a:prstDash val="solid"/>
            <a:round/>
            <a:headEnd type="none" w="med" len="med"/>
            <a:tailEnd type="arrow" w="med" len="med"/>
          </a:ln>
        </p:spPr>
        <p:txBody>
          <a:bodyPr>
            <a:spAutoFit/>
          </a:bodyPr>
          <a:lstStyle/>
          <a:p>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186309"/>
          </a:xfrm>
          <a:prstGeom prst="rect">
            <a:avLst/>
          </a:prstGeom>
          <a:solidFill>
            <a:schemeClr val="accent6"/>
          </a:solidFill>
        </p:spPr>
        <p:txBody>
          <a:bodyPr>
            <a:spAutoFit/>
          </a:bodyPr>
          <a:lstStyle/>
          <a:p>
            <a:pPr eaLnBrk="0" hangingPunct="0">
              <a:spcBef>
                <a:spcPct val="50000"/>
              </a:spcBef>
            </a:pPr>
            <a:r>
              <a:rPr lang="en" sz="3600" b="1" u="sng" dirty="0">
                <a:solidFill>
                  <a:srgbClr val="FFFF00"/>
                </a:solidFill>
              </a:rPr>
              <a:t>20</a:t>
            </a:r>
            <a:endParaRPr lang="en" sz="3600" b="1" dirty="0">
              <a:solidFill>
                <a:srgbClr val="FFFF00"/>
              </a:solidFill>
            </a:endParaRPr>
          </a:p>
          <a:p>
            <a:pPr eaLnBrk="0" hangingPunct="0">
              <a:spcBef>
                <a:spcPct val="50000"/>
              </a:spcBef>
            </a:pPr>
            <a:r>
              <a:rPr lang="en" sz="3600" b="1" dirty="0">
                <a:solidFill>
                  <a:schemeClr val="bg1"/>
                </a:solidFill>
              </a:rPr>
              <a:t>The sum of these 2 waves produces a local hyper-pressure </a:t>
            </a:r>
            <a:r>
              <a:rPr lang="en" sz="3600" b="1" dirty="0">
                <a:solidFill>
                  <a:srgbClr val="FFFF00"/>
                </a:solidFill>
              </a:rPr>
              <a:t>that leads to greater </a:t>
            </a:r>
            <a:r>
              <a:rPr lang="en" sz="3600" b="1" dirty="0">
                <a:solidFill>
                  <a:schemeClr val="bg1"/>
                </a:solidFill>
              </a:rPr>
              <a:t>cardiac stress </a:t>
            </a:r>
            <a:r>
              <a:rPr lang="en" sz="3600" b="1" dirty="0">
                <a:solidFill>
                  <a:srgbClr val="FFFF00"/>
                </a:solidFill>
              </a:rPr>
              <a:t>, when </a:t>
            </a:r>
            <a:r>
              <a:rPr lang="en" sz="3600" b="1" dirty="0">
                <a:solidFill>
                  <a:schemeClr val="bg1"/>
                </a:solidFill>
              </a:rPr>
              <a:t>it gets too close to the heart, </a:t>
            </a:r>
            <a:r>
              <a:rPr lang="en" sz="3600" b="1" dirty="0">
                <a:solidFill>
                  <a:srgbClr val="FFFF00"/>
                </a:solidFill>
              </a:rPr>
              <a:t>by increasing the central pressure (proximal aortic pressure), favoring </a:t>
            </a:r>
            <a:r>
              <a:rPr lang="en" sz="3600" b="1" dirty="0">
                <a:solidFill>
                  <a:schemeClr val="bg1"/>
                </a:solidFill>
              </a:rPr>
              <a:t>heart failure.</a:t>
            </a:r>
          </a:p>
          <a:p>
            <a:pPr eaLnBrk="0" hangingPunct="0">
              <a:spcBef>
                <a:spcPct val="50000"/>
              </a:spcBef>
            </a:pPr>
            <a:r>
              <a:rPr lang="en" sz="3600" b="1" dirty="0">
                <a:solidFill>
                  <a:srgbClr val="FFFF00"/>
                </a:solidFill>
              </a:rPr>
              <a:t>It can be measured </a:t>
            </a:r>
            <a:r>
              <a:rPr lang="en" sz="3600" b="1" dirty="0">
                <a:solidFill>
                  <a:schemeClr val="bg1"/>
                </a:solidFill>
              </a:rPr>
              <a:t>with the </a:t>
            </a:r>
            <a:r>
              <a:rPr lang="en" sz="3600" b="1" dirty="0" err="1">
                <a:solidFill>
                  <a:schemeClr val="bg1"/>
                </a:solidFill>
              </a:rPr>
              <a:t>Doppler</a:t>
            </a:r>
            <a:r>
              <a:rPr lang="en" sz="3600" b="1" dirty="0">
                <a:solidFill>
                  <a:schemeClr val="bg1"/>
                </a:solidFill>
              </a:rPr>
              <a:t>  </a:t>
            </a:r>
            <a:r>
              <a:rPr lang="en" sz="3600" b="1" dirty="0">
                <a:solidFill>
                  <a:srgbClr val="FFFF00"/>
                </a:solidFill>
              </a:rPr>
              <a:t>measuring the </a:t>
            </a:r>
            <a:r>
              <a:rPr lang="en" sz="3600" b="1" dirty="0">
                <a:solidFill>
                  <a:schemeClr val="bg1"/>
                </a:solidFill>
              </a:rPr>
              <a:t>passage time of the systolic wave between two </a:t>
            </a:r>
            <a:r>
              <a:rPr lang="en" sz="3600" b="1" dirty="0" err="1">
                <a:solidFill>
                  <a:schemeClr val="bg1"/>
                </a:solidFill>
              </a:rPr>
              <a:t>Doppler probes</a:t>
            </a:r>
            <a:r>
              <a:rPr lang="en" sz="3600" b="1" dirty="0">
                <a:solidFill>
                  <a:schemeClr val="bg1"/>
                </a:solidFill>
              </a:rPr>
              <a:t> </a:t>
            </a:r>
            <a:r>
              <a:rPr lang="en" sz="3600" b="1" dirty="0">
                <a:solidFill>
                  <a:srgbClr val="FFFF00"/>
                </a:solidFill>
              </a:rPr>
              <a:t>separated by a known distance.</a:t>
            </a:r>
            <a:endParaRPr lang="fr-FR" sz="3600"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450"/>
            <a:ext cx="7740650" cy="5755422"/>
          </a:xfrm>
          <a:prstGeom prst="rect">
            <a:avLst/>
          </a:prstGeom>
          <a:solidFill>
            <a:schemeClr val="accent6"/>
          </a:solidFill>
        </p:spPr>
        <p:txBody>
          <a:bodyPr>
            <a:spAutoFit/>
          </a:bodyPr>
          <a:lstStyle/>
          <a:p>
            <a:pPr eaLnBrk="0" hangingPunct="0">
              <a:spcBef>
                <a:spcPct val="50000"/>
              </a:spcBef>
            </a:pPr>
            <a:r>
              <a:rPr lang="en" sz="3200" b="1" u="sng" dirty="0">
                <a:solidFill>
                  <a:srgbClr val="FFC000"/>
                </a:solidFill>
              </a:rPr>
              <a:t>21</a:t>
            </a:r>
            <a:r>
              <a:rPr lang="en" sz="3200" b="1" dirty="0">
                <a:solidFill>
                  <a:srgbClr val="FFC000"/>
                </a:solidFill>
              </a:rPr>
              <a:t>Resistance in the arteries.</a:t>
            </a:r>
            <a:endParaRPr lang="fr-FR" sz="3200" b="1" dirty="0">
              <a:solidFill>
                <a:srgbClr val="FFC000"/>
              </a:solidFill>
            </a:endParaRPr>
          </a:p>
          <a:p>
            <a:pPr eaLnBrk="0" hangingPunct="0">
              <a:spcBef>
                <a:spcPct val="50000"/>
              </a:spcBef>
            </a:pPr>
            <a:r>
              <a:rPr lang="en" sz="3200" b="1" dirty="0">
                <a:solidFill>
                  <a:schemeClr val="bg1"/>
                </a:solidFill>
              </a:rPr>
              <a:t>Flow occurs only when its pressure is greater than the resistance. On Doppler examination, systolic and diastolic velocities progressively reduce with increasing distal resistances. </a:t>
            </a:r>
            <a:r>
              <a:rPr lang="en" sz="3200" b="1" dirty="0">
                <a:solidFill>
                  <a:srgbClr val="FFC000"/>
                </a:solidFill>
              </a:rPr>
              <a:t>The Pourcelot Index IP </a:t>
            </a:r>
            <a:r>
              <a:rPr lang="en" sz="3200" b="1" dirty="0">
                <a:solidFill>
                  <a:schemeClr val="bg1"/>
                </a:solidFill>
              </a:rPr>
              <a:t>(AB)/A (A= Systolic velocity, B= Diastolic velocity), can </a:t>
            </a:r>
            <a:r>
              <a:rPr lang="en" sz="3200" b="1" dirty="0">
                <a:solidFill>
                  <a:srgbClr val="FFC000"/>
                </a:solidFill>
              </a:rPr>
              <a:t>only measure resistance less than or equal to the diastolic pressure. </a:t>
            </a:r>
            <a:r>
              <a:rPr lang="en" sz="3200" b="1" dirty="0">
                <a:solidFill>
                  <a:schemeClr val="bg1"/>
                </a:solidFill>
              </a:rPr>
              <a:t>It is useful for low resistance organs such as the brain or kidney.</a:t>
            </a:r>
            <a:endParaRPr lang="fr-FR" sz="3200" dirty="0">
              <a:solidFill>
                <a:schemeClr val="bg1"/>
              </a:solidFill>
            </a:endParaRPr>
          </a:p>
        </p:txBody>
      </p:sp>
      <p:grpSp>
        <p:nvGrpSpPr>
          <p:cNvPr id="2" name="Groupe 2"/>
          <p:cNvGrpSpPr>
            <a:grpSpLocks/>
          </p:cNvGrpSpPr>
          <p:nvPr/>
        </p:nvGrpSpPr>
        <p:grpSpPr bwMode="auto">
          <a:xfrm>
            <a:off x="7308850" y="387350"/>
            <a:ext cx="1925638" cy="1601788"/>
            <a:chOff x="2267744" y="4279726"/>
            <a:chExt cx="1925622" cy="1101393"/>
          </a:xfrm>
        </p:grpSpPr>
        <p:cxnSp>
          <p:nvCxnSpPr>
            <p:cNvPr id="111626" name="Connecteur droit 4"/>
            <p:cNvCxnSpPr>
              <a:cxnSpLocks noChangeShapeType="1"/>
              <a:endCxn id="111627" idx="5"/>
            </p:cNvCxnSpPr>
            <p:nvPr/>
          </p:nvCxnSpPr>
          <p:spPr bwMode="auto">
            <a:xfrm>
              <a:off x="2267744" y="5373215"/>
              <a:ext cx="1835696" cy="7903"/>
            </a:xfrm>
            <a:prstGeom prst="line">
              <a:avLst/>
            </a:prstGeom>
            <a:noFill/>
            <a:ln w="9525" algn="ctr">
              <a:solidFill>
                <a:srgbClr val="FF3300"/>
              </a:solidFill>
              <a:round/>
              <a:headEnd/>
              <a:tailEnd/>
            </a:ln>
          </p:spPr>
        </p:cxnSp>
        <p:sp>
          <p:nvSpPr>
            <p:cNvPr id="111627" name="Forme libre 5"/>
            <p:cNvSpPr>
              <a:spLocks/>
            </p:cNvSpPr>
            <p:nvPr/>
          </p:nvSpPr>
          <p:spPr bwMode="auto">
            <a:xfrm>
              <a:off x="2612730" y="4279726"/>
              <a:ext cx="1580636" cy="1101393"/>
            </a:xfrm>
            <a:custGeom>
              <a:avLst/>
              <a:gdLst>
                <a:gd name="T0" fmla="*/ 87062 w 1580636"/>
                <a:gd name="T1" fmla="*/ 1101392 h 1101393"/>
                <a:gd name="T2" fmla="*/ 87063 w 1580636"/>
                <a:gd name="T3" fmla="*/ 754824 h 1101393"/>
                <a:gd name="T4" fmla="*/ 609441 w 1580636"/>
                <a:gd name="T5" fmla="*/ 16503 h 1101393"/>
                <a:gd name="T6" fmla="*/ 951159 w 1580636"/>
                <a:gd name="T7" fmla="*/ 655804 h 1101393"/>
                <a:gd name="T8" fmla="*/ 1490711 w 1580636"/>
                <a:gd name="T9" fmla="*/ 705314 h 1101393"/>
                <a:gd name="T10" fmla="*/ 1490710 w 1580636"/>
                <a:gd name="T11" fmla="*/ 1101393 h 1101393"/>
                <a:gd name="T12" fmla="*/ 0 60000 65536"/>
                <a:gd name="T13" fmla="*/ 0 60000 65536"/>
                <a:gd name="T14" fmla="*/ 0 60000 65536"/>
                <a:gd name="T15" fmla="*/ 0 60000 65536"/>
                <a:gd name="T16" fmla="*/ 0 60000 65536"/>
                <a:gd name="T17" fmla="*/ 0 60000 65536"/>
                <a:gd name="T18" fmla="*/ 0 w 1580636"/>
                <a:gd name="T19" fmla="*/ 0 h 1101393"/>
                <a:gd name="T20" fmla="*/ 1580636 w 1580636"/>
                <a:gd name="T21" fmla="*/ 1101393 h 1101393"/>
              </a:gdLst>
              <a:ahLst/>
              <a:cxnLst>
                <a:cxn ang="T12">
                  <a:pos x="T0" y="T1"/>
                </a:cxn>
                <a:cxn ang="T13">
                  <a:pos x="T2" y="T3"/>
                </a:cxn>
                <a:cxn ang="T14">
                  <a:pos x="T4" y="T5"/>
                </a:cxn>
                <a:cxn ang="T15">
                  <a:pos x="T6" y="T7"/>
                </a:cxn>
                <a:cxn ang="T16">
                  <a:pos x="T8" y="T9"/>
                </a:cxn>
                <a:cxn ang="T17">
                  <a:pos x="T10" y="T11"/>
                </a:cxn>
              </a:cxnLst>
              <a:rect l="T18" t="T19" r="T20" b="T21"/>
              <a:pathLst>
                <a:path w="1580636" h="1101393">
                  <a:moveTo>
                    <a:pt x="87062" y="1101392"/>
                  </a:moveTo>
                  <a:cubicBezTo>
                    <a:pt x="110546" y="1056441"/>
                    <a:pt x="0" y="935639"/>
                    <a:pt x="87063" y="754824"/>
                  </a:cubicBezTo>
                  <a:cubicBezTo>
                    <a:pt x="373652" y="659299"/>
                    <a:pt x="465425" y="33006"/>
                    <a:pt x="609441" y="16503"/>
                  </a:cubicBezTo>
                  <a:cubicBezTo>
                    <a:pt x="753457" y="0"/>
                    <a:pt x="804281" y="541002"/>
                    <a:pt x="951159" y="655804"/>
                  </a:cubicBezTo>
                  <a:cubicBezTo>
                    <a:pt x="1098037" y="770606"/>
                    <a:pt x="1400786" y="631049"/>
                    <a:pt x="1490711" y="705314"/>
                  </a:cubicBezTo>
                  <a:cubicBezTo>
                    <a:pt x="1580636" y="779579"/>
                    <a:pt x="1478615" y="1004771"/>
                    <a:pt x="1490710" y="1101393"/>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6"/>
          <p:cNvGrpSpPr>
            <a:grpSpLocks/>
          </p:cNvGrpSpPr>
          <p:nvPr/>
        </p:nvGrpSpPr>
        <p:grpSpPr bwMode="auto">
          <a:xfrm>
            <a:off x="7812088" y="3332163"/>
            <a:ext cx="1331912" cy="2257425"/>
            <a:chOff x="2771800" y="4242393"/>
            <a:chExt cx="1331640" cy="1551737"/>
          </a:xfrm>
        </p:grpSpPr>
        <p:cxnSp>
          <p:nvCxnSpPr>
            <p:cNvPr id="111624" name="Connecteur droit 7"/>
            <p:cNvCxnSpPr>
              <a:cxnSpLocks noChangeShapeType="1"/>
            </p:cNvCxnSpPr>
            <p:nvPr/>
          </p:nvCxnSpPr>
          <p:spPr bwMode="auto">
            <a:xfrm>
              <a:off x="2771800" y="5348541"/>
              <a:ext cx="1331640" cy="49510"/>
            </a:xfrm>
            <a:prstGeom prst="line">
              <a:avLst/>
            </a:prstGeom>
            <a:noFill/>
            <a:ln w="9525" algn="ctr">
              <a:solidFill>
                <a:srgbClr val="FF3300"/>
              </a:solidFill>
              <a:round/>
              <a:headEnd/>
              <a:tailEnd/>
            </a:ln>
          </p:spPr>
        </p:cxnSp>
        <p:sp>
          <p:nvSpPr>
            <p:cNvPr id="111625" name="Forme libre 8"/>
            <p:cNvSpPr>
              <a:spLocks/>
            </p:cNvSpPr>
            <p:nvPr/>
          </p:nvSpPr>
          <p:spPr bwMode="auto">
            <a:xfrm>
              <a:off x="3018970" y="4242393"/>
              <a:ext cx="1084470" cy="1551737"/>
            </a:xfrm>
            <a:custGeom>
              <a:avLst/>
              <a:gdLst>
                <a:gd name="T0" fmla="*/ 0 w 1084470"/>
                <a:gd name="T1" fmla="*/ 1127894 h 1551737"/>
                <a:gd name="T2" fmla="*/ 203200 w 1084470"/>
                <a:gd name="T3" fmla="*/ 53837 h 1551737"/>
                <a:gd name="T4" fmla="*/ 400901 w 1084470"/>
                <a:gd name="T5" fmla="*/ 1450917 h 1551737"/>
                <a:gd name="T6" fmla="*/ 544917 w 1084470"/>
                <a:gd name="T7" fmla="*/ 658760 h 1551737"/>
                <a:gd name="T8" fmla="*/ 682172 w 1084470"/>
                <a:gd name="T9" fmla="*/ 1142408 h 1551737"/>
                <a:gd name="T10" fmla="*/ 1084470 w 1084470"/>
                <a:gd name="T11" fmla="*/ 1155658 h 1551737"/>
                <a:gd name="T12" fmla="*/ 0 60000 65536"/>
                <a:gd name="T13" fmla="*/ 0 60000 65536"/>
                <a:gd name="T14" fmla="*/ 0 60000 65536"/>
                <a:gd name="T15" fmla="*/ 0 60000 65536"/>
                <a:gd name="T16" fmla="*/ 0 60000 65536"/>
                <a:gd name="T17" fmla="*/ 0 60000 65536"/>
                <a:gd name="T18" fmla="*/ 0 w 1084470"/>
                <a:gd name="T19" fmla="*/ 0 h 1551737"/>
                <a:gd name="T20" fmla="*/ 1084470 w 1084470"/>
                <a:gd name="T21" fmla="*/ 1551737 h 1551737"/>
              </a:gdLst>
              <a:ahLst/>
              <a:cxnLst>
                <a:cxn ang="T12">
                  <a:pos x="T0" y="T1"/>
                </a:cxn>
                <a:cxn ang="T13">
                  <a:pos x="T2" y="T3"/>
                </a:cxn>
                <a:cxn ang="T14">
                  <a:pos x="T4" y="T5"/>
                </a:cxn>
                <a:cxn ang="T15">
                  <a:pos x="T6" y="T7"/>
                </a:cxn>
                <a:cxn ang="T16">
                  <a:pos x="T8" y="T9"/>
                </a:cxn>
                <a:cxn ang="T17">
                  <a:pos x="T10" y="T11"/>
                </a:cxn>
              </a:cxnLst>
              <a:rect l="T18" t="T19" r="T20" b="T21"/>
              <a:pathLst>
                <a:path w="1084470"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92247" y="1059592"/>
                    <a:pt x="682172" y="1142408"/>
                  </a:cubicBezTo>
                  <a:cubicBezTo>
                    <a:pt x="772098" y="1225224"/>
                    <a:pt x="929651" y="1153239"/>
                    <a:pt x="1084470" y="1155658"/>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11620" name="ZoneTexte 11"/>
          <p:cNvSpPr txBox="1">
            <a:spLocks noChangeArrowheads="1"/>
          </p:cNvSpPr>
          <p:nvPr/>
        </p:nvSpPr>
        <p:spPr bwMode="auto">
          <a:xfrm>
            <a:off x="8027988" y="1196975"/>
            <a:ext cx="647700" cy="576263"/>
          </a:xfrm>
          <a:prstGeom prst="rect">
            <a:avLst/>
          </a:prstGeom>
          <a:noFill/>
          <a:ln w="9525">
            <a:noFill/>
            <a:miter lim="800000"/>
            <a:headEnd/>
            <a:tailEnd/>
          </a:ln>
        </p:spPr>
        <p:txBody>
          <a:bodyPr>
            <a:spAutoFit/>
          </a:bodyPr>
          <a:lstStyle/>
          <a:p>
            <a:pPr eaLnBrk="0" hangingPunct="0">
              <a:spcBef>
                <a:spcPct val="50000"/>
              </a:spcBef>
            </a:pPr>
            <a:r>
              <a:rPr lang="en"/>
              <a:t>TO</a:t>
            </a:r>
          </a:p>
        </p:txBody>
      </p:sp>
      <p:sp>
        <p:nvSpPr>
          <p:cNvPr id="111621" name="ZoneTexte 12"/>
          <p:cNvSpPr txBox="1">
            <a:spLocks noChangeArrowheads="1"/>
          </p:cNvSpPr>
          <p:nvPr/>
        </p:nvSpPr>
        <p:spPr bwMode="auto">
          <a:xfrm>
            <a:off x="8675688" y="1349375"/>
            <a:ext cx="649287" cy="576263"/>
          </a:xfrm>
          <a:prstGeom prst="rect">
            <a:avLst/>
          </a:prstGeom>
          <a:noFill/>
          <a:ln w="9525">
            <a:noFill/>
            <a:miter lim="800000"/>
            <a:headEnd/>
            <a:tailEnd/>
          </a:ln>
        </p:spPr>
        <p:txBody>
          <a:bodyPr>
            <a:spAutoFit/>
          </a:bodyPr>
          <a:lstStyle/>
          <a:p>
            <a:pPr eaLnBrk="0" hangingPunct="0">
              <a:spcBef>
                <a:spcPct val="50000"/>
              </a:spcBef>
            </a:pPr>
            <a:r>
              <a:rPr lang="en"/>
              <a:t>b</a:t>
            </a:r>
          </a:p>
        </p:txBody>
      </p:sp>
      <p:sp>
        <p:nvSpPr>
          <p:cNvPr id="111622" name="ZoneTexte 16"/>
          <p:cNvSpPr txBox="1">
            <a:spLocks noChangeArrowheads="1"/>
          </p:cNvSpPr>
          <p:nvPr/>
        </p:nvSpPr>
        <p:spPr bwMode="auto">
          <a:xfrm>
            <a:off x="7740650" y="1989138"/>
            <a:ext cx="2303463" cy="554037"/>
          </a:xfrm>
          <a:prstGeom prst="rect">
            <a:avLst/>
          </a:prstGeom>
          <a:noFill/>
          <a:ln w="9525">
            <a:noFill/>
            <a:miter lim="800000"/>
            <a:headEnd/>
            <a:tailEnd/>
          </a:ln>
        </p:spPr>
        <p:txBody>
          <a:bodyPr>
            <a:spAutoFit/>
          </a:bodyPr>
          <a:lstStyle/>
          <a:p>
            <a:pPr eaLnBrk="0" hangingPunct="0">
              <a:spcBef>
                <a:spcPct val="50000"/>
              </a:spcBef>
            </a:pPr>
            <a:r>
              <a:rPr lang="en">
                <a:solidFill>
                  <a:schemeClr val="tx1"/>
                </a:solidFill>
              </a:rPr>
              <a:t>IP Yes</a:t>
            </a:r>
          </a:p>
        </p:txBody>
      </p:sp>
      <p:sp>
        <p:nvSpPr>
          <p:cNvPr id="111623" name="ZoneTexte 17"/>
          <p:cNvSpPr txBox="1">
            <a:spLocks noChangeArrowheads="1"/>
          </p:cNvSpPr>
          <p:nvPr/>
        </p:nvSpPr>
        <p:spPr bwMode="auto">
          <a:xfrm>
            <a:off x="7740650" y="5538788"/>
            <a:ext cx="2303463" cy="554037"/>
          </a:xfrm>
          <a:prstGeom prst="rect">
            <a:avLst/>
          </a:prstGeom>
          <a:noFill/>
          <a:ln w="9525">
            <a:noFill/>
            <a:miter lim="800000"/>
            <a:headEnd/>
            <a:tailEnd/>
          </a:ln>
        </p:spPr>
        <p:txBody>
          <a:bodyPr>
            <a:spAutoFit/>
          </a:bodyPr>
          <a:lstStyle/>
          <a:p>
            <a:pPr eaLnBrk="0" hangingPunct="0">
              <a:spcBef>
                <a:spcPct val="50000"/>
              </a:spcBef>
            </a:pPr>
            <a:r>
              <a:rPr lang="en">
                <a:solidFill>
                  <a:schemeClr val="tx1"/>
                </a:solidFill>
              </a:rPr>
              <a:t>IP 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093976"/>
          </a:xfrm>
          <a:prstGeom prst="rect">
            <a:avLst/>
          </a:prstGeom>
          <a:solidFill>
            <a:schemeClr val="accent6"/>
          </a:solidFill>
        </p:spPr>
        <p:txBody>
          <a:bodyPr wrap="square">
            <a:spAutoFit/>
          </a:bodyPr>
          <a:lstStyle/>
          <a:p>
            <a:pPr eaLnBrk="0" hangingPunct="0">
              <a:spcBef>
                <a:spcPct val="50000"/>
              </a:spcBef>
            </a:pPr>
            <a:r>
              <a:rPr lang="en" b="1" u="sng" dirty="0">
                <a:solidFill>
                  <a:srgbClr val="FFC000"/>
                </a:solidFill>
              </a:rPr>
              <a:t>22 </a:t>
            </a:r>
            <a:r>
              <a:rPr lang="en" b="1" dirty="0">
                <a:solidFill>
                  <a:srgbClr val="FFC000"/>
                </a:solidFill>
              </a:rPr>
              <a:t>Arterial resistance.</a:t>
            </a:r>
            <a:endParaRPr lang="fr-FR" b="1" dirty="0">
              <a:solidFill>
                <a:srgbClr val="FFC000"/>
              </a:solidFill>
            </a:endParaRPr>
          </a:p>
          <a:p>
            <a:pPr eaLnBrk="0" hangingPunct="0">
              <a:spcBef>
                <a:spcPct val="50000"/>
              </a:spcBef>
            </a:pPr>
            <a:r>
              <a:rPr lang="en" b="1" dirty="0">
                <a:solidFill>
                  <a:schemeClr val="bg1"/>
                </a:solidFill>
              </a:rPr>
              <a:t>The pressure variation can also modulate this </a:t>
            </a:r>
            <a:r>
              <a:rPr lang="en" b="1" dirty="0" err="1">
                <a:solidFill>
                  <a:schemeClr val="bg1"/>
                </a:solidFill>
              </a:rPr>
              <a:t>index .</a:t>
            </a:r>
            <a:endParaRPr lang="es-ES_tradnl" b="1" dirty="0">
              <a:solidFill>
                <a:schemeClr val="bg1"/>
              </a:solidFill>
            </a:endParaRPr>
          </a:p>
          <a:p>
            <a:pPr eaLnBrk="0" hangingPunct="0">
              <a:spcBef>
                <a:spcPct val="50000"/>
              </a:spcBef>
            </a:pPr>
            <a:r>
              <a:rPr lang="en" b="1" dirty="0">
                <a:solidFill>
                  <a:schemeClr val="bg1"/>
                </a:solidFill>
              </a:rPr>
              <a:t>Pressure-Perfusion Index</a:t>
            </a:r>
          </a:p>
          <a:p>
            <a:pPr eaLnBrk="0" hangingPunct="0">
              <a:spcBef>
                <a:spcPct val="50000"/>
              </a:spcBef>
            </a:pPr>
            <a:r>
              <a:rPr lang="en" b="1" dirty="0">
                <a:solidFill>
                  <a:schemeClr val="bg1"/>
                </a:solidFill>
              </a:rPr>
              <a:t> Diastolic Pressure mmHg /Diastolic Velocity cm + 1 </a:t>
            </a:r>
            <a:endParaRPr lang="fr-FR" b="1" dirty="0">
              <a:solidFill>
                <a:schemeClr val="bg1"/>
              </a:solidFill>
            </a:endParaRPr>
          </a:p>
          <a:p>
            <a:pPr eaLnBrk="0" hangingPunct="0">
              <a:spcBef>
                <a:spcPct val="50000"/>
              </a:spcBef>
            </a:pPr>
            <a:r>
              <a:rPr lang="en" b="1" dirty="0">
                <a:solidFill>
                  <a:schemeClr val="bg1"/>
                </a:solidFill>
              </a:rPr>
              <a:t>In the muscles and skin, at rest and at normal temperature, diastolic flow is zero; it appears after exercise and/or heat in proportion to the drop in micro-circulatory resistance.</a:t>
            </a:r>
          </a:p>
          <a:p>
            <a:pPr eaLnBrk="0" hangingPunct="0">
              <a:spcBef>
                <a:spcPct val="50000"/>
              </a:spcBef>
            </a:pPr>
            <a:endParaRPr lang="es-ES_tradnl" b="1" dirty="0">
              <a:solidFill>
                <a:schemeClr val="bg1"/>
              </a:solidFill>
            </a:endParaRPr>
          </a:p>
          <a:p>
            <a:pPr eaLnBrk="0" hangingPunct="0">
              <a:spcBef>
                <a:spcPct val="50000"/>
              </a:spcBef>
            </a:pPr>
            <a:endParaRPr lang="fr-FR"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693"/>
            <a:ext cx="9144000" cy="6217087"/>
          </a:xfrm>
          <a:prstGeom prst="rect">
            <a:avLst/>
          </a:prstGeom>
          <a:solidFill>
            <a:schemeClr val="accent6"/>
          </a:solidFill>
        </p:spPr>
        <p:txBody>
          <a:bodyPr wrap="square" rtlCol="0">
            <a:spAutoFit/>
          </a:bodyPr>
          <a:lstStyle/>
          <a:p>
            <a:pPr algn="ctr"/>
            <a:r>
              <a:rPr lang="en" sz="5400" b="1" u="sng" dirty="0">
                <a:solidFill>
                  <a:srgbClr val="FFFF00"/>
                </a:solidFill>
              </a:rPr>
              <a:t>23 </a:t>
            </a:r>
            <a:r>
              <a:rPr lang="en" sz="5400" b="1" dirty="0">
                <a:solidFill>
                  <a:srgbClr val="FFFF00"/>
                </a:solidFill>
              </a:rPr>
              <a:t>“Reservoir” effect in the veins.</a:t>
            </a:r>
          </a:p>
          <a:p>
            <a:r>
              <a:rPr lang="en" sz="3600" b="1" dirty="0">
                <a:solidFill>
                  <a:schemeClr val="bg1"/>
                </a:solidFill>
              </a:rPr>
              <a:t>  Venous </a:t>
            </a:r>
            <a:r>
              <a:rPr lang="en" sz="4400" b="1" dirty="0">
                <a:solidFill>
                  <a:srgbClr val="FF0000"/>
                </a:solidFill>
              </a:rPr>
              <a:t>compliance is much greater than arterial </a:t>
            </a:r>
            <a:r>
              <a:rPr lang="en" sz="4400" b="1" dirty="0" err="1">
                <a:solidFill>
                  <a:srgbClr val="FF0000"/>
                </a:solidFill>
              </a:rPr>
              <a:t>compliance .</a:t>
            </a:r>
            <a:r>
              <a:rPr lang="en" sz="3600" b="1" dirty="0">
                <a:solidFill>
                  <a:srgbClr val="FFC000"/>
                </a:solidFill>
              </a:rPr>
              <a:t> </a:t>
            </a:r>
            <a:r>
              <a:rPr lang="en" sz="3600" b="1" dirty="0">
                <a:solidFill>
                  <a:schemeClr val="bg1"/>
                </a:solidFill>
              </a:rPr>
              <a:t>      </a:t>
            </a:r>
            <a:r>
              <a:rPr lang="en" sz="3600" b="1" dirty="0">
                <a:solidFill>
                  <a:srgbClr val="FFFF00"/>
                </a:solidFill>
              </a:rPr>
              <a:t>It allows large variations in venous volume with minor variations in Pressure.</a:t>
            </a:r>
          </a:p>
          <a:p>
            <a:endParaRPr lang="es-ES_tradnl" sz="3600" b="1" dirty="0">
              <a:solidFill>
                <a:srgbClr val="FFFF00"/>
              </a:solidFill>
            </a:endParaRPr>
          </a:p>
          <a:p>
            <a:endParaRPr lang="fr-FR" sz="3600"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475"/>
            <a:ext cx="9144000" cy="7463582"/>
          </a:xfrm>
          <a:prstGeom prst="rect">
            <a:avLst/>
          </a:prstGeom>
          <a:solidFill>
            <a:schemeClr val="accent6"/>
          </a:solidFill>
        </p:spPr>
        <p:txBody>
          <a:bodyPr>
            <a:spAutoFit/>
          </a:bodyPr>
          <a:lstStyle/>
          <a:p>
            <a:pPr algn="ctr" eaLnBrk="0" hangingPunct="0">
              <a:spcBef>
                <a:spcPct val="50000"/>
              </a:spcBef>
              <a:defRPr/>
            </a:pPr>
            <a:r>
              <a:rPr lang="en" sz="5400" b="1" u="sng" dirty="0">
                <a:solidFill>
                  <a:srgbClr val="FFFF00"/>
                </a:solidFill>
              </a:rPr>
              <a:t>24</a:t>
            </a:r>
          </a:p>
          <a:p>
            <a:pPr algn="ctr" eaLnBrk="0" hangingPunct="0">
              <a:spcBef>
                <a:spcPct val="50000"/>
              </a:spcBef>
              <a:defRPr/>
            </a:pPr>
            <a:r>
              <a:rPr lang="en" sz="5400" b="1" dirty="0">
                <a:solidFill>
                  <a:srgbClr val="FFFF00"/>
                </a:solidFill>
              </a:rPr>
              <a:t>“Reservoir” effect in the veins.</a:t>
            </a:r>
          </a:p>
          <a:p>
            <a:pPr eaLnBrk="0" hangingPunct="0">
              <a:spcBef>
                <a:spcPct val="50000"/>
              </a:spcBef>
              <a:defRPr/>
            </a:pPr>
            <a:r>
              <a:rPr lang="en" sz="3600" b="1" dirty="0">
                <a:solidFill>
                  <a:schemeClr val="bg1"/>
                </a:solidFill>
              </a:rPr>
              <a:t>  Venous </a:t>
            </a:r>
            <a:r>
              <a:rPr lang="en" sz="4400" b="1" dirty="0">
                <a:solidFill>
                  <a:srgbClr val="FF0000"/>
                </a:solidFill>
              </a:rPr>
              <a:t>compliance is much greater than arterial </a:t>
            </a:r>
            <a:r>
              <a:rPr lang="en" sz="4400" b="1" dirty="0" err="1">
                <a:solidFill>
                  <a:srgbClr val="FF0000"/>
                </a:solidFill>
              </a:rPr>
              <a:t>compliance .</a:t>
            </a:r>
            <a:r>
              <a:rPr lang="en" sz="3600" b="1" dirty="0">
                <a:solidFill>
                  <a:srgbClr val="FFC000"/>
                </a:solidFill>
              </a:rPr>
              <a:t> </a:t>
            </a:r>
            <a:r>
              <a:rPr lang="en" sz="3600" b="1" dirty="0">
                <a:solidFill>
                  <a:schemeClr val="bg1"/>
                </a:solidFill>
              </a:rPr>
              <a:t>      </a:t>
            </a:r>
            <a:r>
              <a:rPr lang="en" sz="3600" b="1" dirty="0">
                <a:solidFill>
                  <a:srgbClr val="FFFF00"/>
                </a:solidFill>
              </a:rPr>
              <a:t>It allows large variations in venous volume with minor variations in Pressure.</a:t>
            </a:r>
          </a:p>
          <a:p>
            <a:pPr eaLnBrk="0" hangingPunct="0">
              <a:spcBef>
                <a:spcPct val="50000"/>
              </a:spcBef>
              <a:defRPr/>
            </a:pPr>
            <a:endParaRPr lang="es-ES_tradnl" sz="3600" b="1" dirty="0">
              <a:solidFill>
                <a:srgbClr val="FFFF00"/>
              </a:solidFill>
            </a:endParaRPr>
          </a:p>
          <a:p>
            <a:pPr eaLnBrk="0" hangingPunct="0">
              <a:spcBef>
                <a:spcPct val="50000"/>
              </a:spcBef>
              <a:defRPr/>
            </a:pPr>
            <a:endParaRPr lang="fr-FR" sz="36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oneTexte 4"/>
          <p:cNvSpPr txBox="1">
            <a:spLocks noChangeArrowheads="1"/>
          </p:cNvSpPr>
          <p:nvPr/>
        </p:nvSpPr>
        <p:spPr bwMode="auto">
          <a:xfrm>
            <a:off x="395288" y="260350"/>
            <a:ext cx="7993062" cy="25304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
                <a:solidFill>
                  <a:schemeClr val="bg1"/>
                </a:solidFill>
              </a:rPr>
              <a:t>2 The </a:t>
            </a:r>
            <a:r>
              <a:rPr lang="en" sz="3200" b="1">
                <a:solidFill>
                  <a:schemeClr val="bg1"/>
                </a:solidFill>
              </a:rPr>
              <a:t>clinic </a:t>
            </a:r>
            <a:r>
              <a:rPr lang="en">
                <a:solidFill>
                  <a:schemeClr val="bg1"/>
                </a:solidFill>
              </a:rPr>
              <a:t>and </a:t>
            </a:r>
            <a:r>
              <a:rPr lang="en" sz="3200" b="1">
                <a:solidFill>
                  <a:schemeClr val="bg1"/>
                </a:solidFill>
              </a:rPr>
              <a:t>biology of circulatory failure depend on:</a:t>
            </a:r>
          </a:p>
          <a:p>
            <a:pPr algn="ctr" eaLnBrk="0" hangingPunct="0">
              <a:spcBef>
                <a:spcPct val="50000"/>
              </a:spcBef>
            </a:pPr>
            <a:r>
              <a:rPr lang="en" sz="3200" b="1">
                <a:solidFill>
                  <a:schemeClr val="bg1"/>
                </a:solidFill>
              </a:rPr>
              <a:t>       </a:t>
            </a:r>
            <a:r>
              <a:rPr lang="en" sz="3200" b="1">
                <a:solidFill>
                  <a:srgbClr val="FFC000"/>
                </a:solidFill>
              </a:rPr>
              <a:t>Trans-Mural Pressure</a:t>
            </a:r>
          </a:p>
          <a:p>
            <a:pPr algn="ctr" eaLnBrk="0" hangingPunct="0">
              <a:spcBef>
                <a:spcPct val="50000"/>
              </a:spcBef>
            </a:pPr>
            <a:r>
              <a:rPr lang="en" sz="3200" b="1">
                <a:solidFill>
                  <a:srgbClr val="FFC000"/>
                </a:solidFill>
              </a:rPr>
              <a:t>Blood/walls conflict</a:t>
            </a:r>
            <a:endParaRPr lang="fr-FR">
              <a:solidFill>
                <a:srgbClr val="FFC000"/>
              </a:solidFill>
            </a:endParaRPr>
          </a:p>
        </p:txBody>
      </p:sp>
      <p:grpSp>
        <p:nvGrpSpPr>
          <p:cNvPr id="2" name="Groupe 2"/>
          <p:cNvGrpSpPr>
            <a:grpSpLocks/>
          </p:cNvGrpSpPr>
          <p:nvPr/>
        </p:nvGrpSpPr>
        <p:grpSpPr bwMode="auto">
          <a:xfrm>
            <a:off x="1403350" y="3841750"/>
            <a:ext cx="7408999" cy="2530475"/>
            <a:chOff x="1687513" y="2581275"/>
            <a:chExt cx="8563222" cy="3519488"/>
          </a:xfrm>
        </p:grpSpPr>
        <p:sp>
          <p:nvSpPr>
            <p:cNvPr id="90117" name="Rectangle 3"/>
            <p:cNvSpPr>
              <a:spLocks noChangeArrowheads="1"/>
            </p:cNvSpPr>
            <p:nvPr/>
          </p:nvSpPr>
          <p:spPr bwMode="auto">
            <a:xfrm flipH="1">
              <a:off x="6765279" y="2658798"/>
              <a:ext cx="3485456" cy="1570302"/>
            </a:xfrm>
            <a:prstGeom prst="rect">
              <a:avLst/>
            </a:prstGeom>
            <a:noFill/>
            <a:ln w="9525">
              <a:noFill/>
              <a:miter lim="800000"/>
              <a:headEnd/>
              <a:tailEnd/>
            </a:ln>
          </p:spPr>
          <p:txBody>
            <a:bodyPr lIns="92075" tIns="46038" rIns="92075" bIns="46038">
              <a:spAutoFit/>
            </a:bodyPr>
            <a:lstStyle/>
            <a:p>
              <a:pPr algn="ctr" defTabSz="762000" eaLnBrk="0" hangingPunct="0"/>
              <a:r>
                <a:rPr lang="en" sz="2400" b="1" dirty="0">
                  <a:solidFill>
                    <a:schemeClr val="tx1"/>
                  </a:solidFill>
                </a:rPr>
                <a:t>External pressure</a:t>
              </a:r>
            </a:p>
            <a:p>
              <a:pPr algn="ctr" defTabSz="762000" eaLnBrk="0" hangingPunct="0"/>
              <a:r>
                <a:rPr lang="en" sz="2400" b="1" dirty="0">
                  <a:solidFill>
                    <a:schemeClr val="tx1"/>
                  </a:solidFill>
                </a:rPr>
                <a:t>=</a:t>
              </a:r>
            </a:p>
            <a:p>
              <a:pPr algn="ctr" defTabSz="762000" eaLnBrk="0" hangingPunct="0"/>
              <a:r>
                <a:rPr lang="en" sz="2400" b="1" dirty="0">
                  <a:solidFill>
                    <a:schemeClr val="tx1"/>
                  </a:solidFill>
                </a:rPr>
                <a:t>Tissue P. +</a:t>
              </a:r>
            </a:p>
            <a:p>
              <a:pPr algn="ctr" defTabSz="762000" eaLnBrk="0" hangingPunct="0"/>
              <a:r>
                <a:rPr lang="en" sz="2400" b="1" dirty="0">
                  <a:solidFill>
                    <a:schemeClr val="tx1"/>
                  </a:solidFill>
                </a:rPr>
                <a:t>atmospheric p.</a:t>
              </a:r>
            </a:p>
          </p:txBody>
        </p:sp>
        <p:sp>
          <p:nvSpPr>
            <p:cNvPr id="90118"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a:p>
          </p:txBody>
        </p:sp>
        <p:grpSp>
          <p:nvGrpSpPr>
            <p:cNvPr id="3" name="Group 10"/>
            <p:cNvGrpSpPr>
              <a:grpSpLocks/>
            </p:cNvGrpSpPr>
            <p:nvPr/>
          </p:nvGrpSpPr>
          <p:grpSpPr bwMode="auto">
            <a:xfrm>
              <a:off x="1687513" y="4181475"/>
              <a:ext cx="2659062" cy="1919288"/>
              <a:chOff x="1910" y="2576"/>
              <a:chExt cx="1884" cy="1209"/>
            </a:xfrm>
          </p:grpSpPr>
          <p:sp>
            <p:nvSpPr>
              <p:cNvPr id="90141"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a:p>
            </p:txBody>
          </p:sp>
          <p:grpSp>
            <p:nvGrpSpPr>
              <p:cNvPr id="4" name="Group 12"/>
              <p:cNvGrpSpPr>
                <a:grpSpLocks/>
              </p:cNvGrpSpPr>
              <p:nvPr/>
            </p:nvGrpSpPr>
            <p:grpSpPr bwMode="auto">
              <a:xfrm flipH="1">
                <a:off x="2895" y="2832"/>
                <a:ext cx="173" cy="338"/>
                <a:chOff x="3762" y="2168"/>
                <a:chExt cx="208" cy="504"/>
              </a:xfrm>
            </p:grpSpPr>
            <p:sp>
              <p:nvSpPr>
                <p:cNvPr id="90165"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sp>
              <p:nvSpPr>
                <p:cNvPr id="90166"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grpSp>
          <p:sp>
            <p:nvSpPr>
              <p:cNvPr id="90143"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44"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a:p>
            </p:txBody>
          </p:sp>
          <p:sp>
            <p:nvSpPr>
              <p:cNvPr id="90145"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a:p>
            </p:txBody>
          </p:sp>
          <p:sp>
            <p:nvSpPr>
              <p:cNvPr id="90146"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a:p>
            </p:txBody>
          </p:sp>
          <p:sp>
            <p:nvSpPr>
              <p:cNvPr id="90147"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a:p>
            </p:txBody>
          </p:sp>
          <p:sp>
            <p:nvSpPr>
              <p:cNvPr id="90148"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a:p>
            </p:txBody>
          </p:sp>
          <p:sp>
            <p:nvSpPr>
              <p:cNvPr id="90149"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a:p>
            </p:txBody>
          </p:sp>
          <p:sp>
            <p:nvSpPr>
              <p:cNvPr id="90150"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a:p>
            </p:txBody>
          </p:sp>
          <p:sp>
            <p:nvSpPr>
              <p:cNvPr id="90151"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a:p>
            </p:txBody>
          </p:sp>
          <p:sp>
            <p:nvSpPr>
              <p:cNvPr id="90152"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a:p>
            </p:txBody>
          </p:sp>
          <p:sp>
            <p:nvSpPr>
              <p:cNvPr id="90153"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4"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5"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a:p>
            </p:txBody>
          </p:sp>
          <p:sp>
            <p:nvSpPr>
              <p:cNvPr id="90156"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57"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58"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a:p>
            </p:txBody>
          </p:sp>
          <p:grpSp>
            <p:nvGrpSpPr>
              <p:cNvPr id="5" name="Group 31"/>
              <p:cNvGrpSpPr>
                <a:grpSpLocks/>
              </p:cNvGrpSpPr>
              <p:nvPr/>
            </p:nvGrpSpPr>
            <p:grpSpPr bwMode="auto">
              <a:xfrm flipH="1">
                <a:off x="2810" y="3042"/>
                <a:ext cx="152" cy="142"/>
                <a:chOff x="3891" y="2483"/>
                <a:chExt cx="184" cy="212"/>
              </a:xfrm>
            </p:grpSpPr>
            <p:sp>
              <p:nvSpPr>
                <p:cNvPr id="90162"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a:p>
              </p:txBody>
            </p:sp>
            <p:sp>
              <p:nvSpPr>
                <p:cNvPr id="90163"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64"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a:p>
              </p:txBody>
            </p:sp>
          </p:grpSp>
          <p:sp>
            <p:nvSpPr>
              <p:cNvPr id="90160"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61"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a:p>
            </p:txBody>
          </p:sp>
        </p:grpSp>
        <p:grpSp>
          <p:nvGrpSpPr>
            <p:cNvPr id="6" name="Group 37"/>
            <p:cNvGrpSpPr>
              <a:grpSpLocks/>
            </p:cNvGrpSpPr>
            <p:nvPr/>
          </p:nvGrpSpPr>
          <p:grpSpPr bwMode="auto">
            <a:xfrm>
              <a:off x="4506913" y="4333875"/>
              <a:ext cx="2743200" cy="1651000"/>
              <a:chOff x="2645" y="1871"/>
              <a:chExt cx="2016" cy="1424"/>
            </a:xfrm>
          </p:grpSpPr>
          <p:sp>
            <p:nvSpPr>
              <p:cNvPr id="90121"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2"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a:p>
            </p:txBody>
          </p:sp>
          <p:grpSp>
            <p:nvGrpSpPr>
              <p:cNvPr id="7" name="Group 40"/>
              <p:cNvGrpSpPr>
                <a:grpSpLocks/>
              </p:cNvGrpSpPr>
              <p:nvPr/>
            </p:nvGrpSpPr>
            <p:grpSpPr bwMode="auto">
              <a:xfrm>
                <a:off x="2809" y="1887"/>
                <a:ext cx="1852" cy="1314"/>
                <a:chOff x="2809" y="1887"/>
                <a:chExt cx="1852" cy="1314"/>
              </a:xfrm>
            </p:grpSpPr>
            <p:sp>
              <p:nvSpPr>
                <p:cNvPr id="90124"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5"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a:p>
              </p:txBody>
            </p:sp>
            <p:sp>
              <p:nvSpPr>
                <p:cNvPr id="90126"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7"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8"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29"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0"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1"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a:p>
              </p:txBody>
            </p:sp>
            <p:sp>
              <p:nvSpPr>
                <p:cNvPr id="90132"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a:p>
              </p:txBody>
            </p:sp>
            <p:sp>
              <p:nvSpPr>
                <p:cNvPr id="90133"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a:p>
              </p:txBody>
            </p:sp>
            <p:grpSp>
              <p:nvGrpSpPr>
                <p:cNvPr id="8" name="Group 51"/>
                <p:cNvGrpSpPr>
                  <a:grpSpLocks/>
                </p:cNvGrpSpPr>
                <p:nvPr/>
              </p:nvGrpSpPr>
              <p:grpSpPr bwMode="auto">
                <a:xfrm flipH="1">
                  <a:off x="2980" y="2295"/>
                  <a:ext cx="115" cy="135"/>
                  <a:chOff x="651" y="3667"/>
                  <a:chExt cx="30" cy="52"/>
                </a:xfrm>
              </p:grpSpPr>
              <p:sp>
                <p:nvSpPr>
                  <p:cNvPr id="90137"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a:p>
                </p:txBody>
              </p:sp>
              <p:grpSp>
                <p:nvGrpSpPr>
                  <p:cNvPr id="9" name="Group 53"/>
                  <p:cNvGrpSpPr>
                    <a:grpSpLocks/>
                  </p:cNvGrpSpPr>
                  <p:nvPr/>
                </p:nvGrpSpPr>
                <p:grpSpPr bwMode="auto">
                  <a:xfrm>
                    <a:off x="659" y="3697"/>
                    <a:ext cx="22" cy="22"/>
                    <a:chOff x="659" y="3697"/>
                    <a:chExt cx="22" cy="22"/>
                  </a:xfrm>
                </p:grpSpPr>
                <p:sp>
                  <p:nvSpPr>
                    <p:cNvPr id="90139"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a:p>
                  </p:txBody>
                </p:sp>
                <p:sp>
                  <p:nvSpPr>
                    <p:cNvPr id="90140"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a:p>
                  </p:txBody>
                </p:sp>
              </p:grpSp>
            </p:grpSp>
            <p:sp>
              <p:nvSpPr>
                <p:cNvPr id="90135"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a:p>
              </p:txBody>
            </p:sp>
            <p:sp>
              <p:nvSpPr>
                <p:cNvPr id="90136"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a:p>
              </p:txBody>
            </p:sp>
          </p:grpSp>
        </p:grpSp>
      </p:grpSp>
      <p:sp>
        <p:nvSpPr>
          <p:cNvPr id="55" name="Rectangle 9"/>
          <p:cNvSpPr>
            <a:spLocks noChangeArrowheads="1"/>
          </p:cNvSpPr>
          <p:nvPr/>
        </p:nvSpPr>
        <p:spPr bwMode="auto">
          <a:xfrm>
            <a:off x="-560388" y="3933825"/>
            <a:ext cx="3908426" cy="1570038"/>
          </a:xfrm>
          <a:prstGeom prst="rect">
            <a:avLst/>
          </a:prstGeom>
          <a:noFill/>
          <a:ln w="9525">
            <a:noFill/>
            <a:miter lim="800000"/>
            <a:headEnd/>
            <a:tailEnd/>
          </a:ln>
        </p:spPr>
        <p:txBody>
          <a:bodyPr lIns="92075" tIns="46038" rIns="92075" bIns="46038">
            <a:spAutoFit/>
          </a:bodyPr>
          <a:lstStyle/>
          <a:p>
            <a:pPr algn="ctr" defTabSz="762000" eaLnBrk="0" hangingPunct="0"/>
            <a:r>
              <a:rPr lang="en" sz="2400" b="1" dirty="0">
                <a:solidFill>
                  <a:schemeClr val="tx1"/>
                </a:solidFill>
              </a:rPr>
              <a:t>Lateral vasal pressure</a:t>
            </a:r>
          </a:p>
          <a:p>
            <a:pPr algn="ctr" defTabSz="762000" eaLnBrk="0" hangingPunct="0"/>
            <a:r>
              <a:rPr lang="en" sz="2400" b="1" dirty="0">
                <a:solidFill>
                  <a:schemeClr val="tx1"/>
                </a:solidFill>
              </a:rPr>
              <a:t>=</a:t>
            </a:r>
          </a:p>
          <a:p>
            <a:pPr algn="ctr" defTabSz="762000" eaLnBrk="0" hangingPunct="0"/>
            <a:r>
              <a:rPr lang="en" sz="2400" b="1" dirty="0">
                <a:solidFill>
                  <a:schemeClr val="tx1"/>
                </a:solidFill>
              </a:rPr>
              <a:t>P. Hydrostatic +</a:t>
            </a:r>
          </a:p>
          <a:p>
            <a:pPr algn="ctr" defTabSz="762000" eaLnBrk="0" hangingPunct="0"/>
            <a:r>
              <a:rPr lang="en" sz="2400" b="1" dirty="0">
                <a:solidFill>
                  <a:schemeClr val="tx1"/>
                </a:solidFill>
              </a:rPr>
              <a:t>Motor P.</a:t>
            </a:r>
          </a:p>
        </p:txBody>
      </p:sp>
      <p:sp>
        <p:nvSpPr>
          <p:cNvPr id="56" name="Rectangle 5"/>
          <p:cNvSpPr>
            <a:spLocks noChangeArrowheads="1"/>
          </p:cNvSpPr>
          <p:nvPr/>
        </p:nvSpPr>
        <p:spPr bwMode="auto">
          <a:xfrm>
            <a:off x="2502387" y="2696968"/>
            <a:ext cx="2554287" cy="2062745"/>
          </a:xfrm>
          <a:prstGeom prst="rect">
            <a:avLst/>
          </a:prstGeom>
          <a:noFill/>
          <a:ln w="9525">
            <a:noFill/>
            <a:miter lim="800000"/>
            <a:headEnd/>
            <a:tailEnd/>
          </a:ln>
        </p:spPr>
        <p:txBody>
          <a:bodyPr lIns="92075" tIns="46038" rIns="92075" bIns="46038">
            <a:spAutoFit/>
          </a:bodyPr>
          <a:lstStyle/>
          <a:p>
            <a:pPr algn="ctr" defTabSz="762000"/>
            <a:r>
              <a:rPr lang="en" sz="3200" b="1" dirty="0">
                <a:solidFill>
                  <a:schemeClr val="tx1"/>
                </a:solidFill>
              </a:rPr>
              <a:t>Transmural</a:t>
            </a:r>
            <a:endParaRPr lang="fr-FR" sz="3200" b="1" dirty="0">
              <a:solidFill>
                <a:schemeClr val="tx1"/>
              </a:solidFill>
            </a:endParaRPr>
          </a:p>
          <a:p>
            <a:pPr algn="ctr" defTabSz="762000" eaLnBrk="0" hangingPunct="0"/>
            <a:r>
              <a:rPr lang="en" sz="3200" b="1" dirty="0">
                <a:solidFill>
                  <a:schemeClr val="tx1"/>
                </a:solidFill>
              </a:rPr>
              <a:t>Pressure</a:t>
            </a:r>
            <a:endParaRPr lang="fr-FR" sz="3200" b="1" dirty="0">
              <a:solidFill>
                <a:schemeClr val="tx1"/>
              </a:solidFill>
            </a:endParaRPr>
          </a:p>
          <a:p>
            <a:pPr algn="ctr" defTabSz="762000" eaLnBrk="0" hangingPunct="0"/>
            <a:r>
              <a:rPr lang="en" sz="32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55"/>
                                        </p:tgtEl>
                                        <p:attrNameLst>
                                          <p:attrName>style.visibility</p:attrName>
                                        </p:attrNameLst>
                                      </p:cBhvr>
                                      <p:to>
                                        <p:strVal val="visible"/>
                                      </p:to>
                                    </p:set>
                                    <p:animEffect transition="in" filter="wipe(up)">
                                      <p:cBhvr>
                                        <p:cTn id="7" dur="3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56"/>
                                        </p:tgtEl>
                                        <p:attrNameLst>
                                          <p:attrName>style.visibility</p:attrName>
                                        </p:attrNameLst>
                                      </p:cBhvr>
                                      <p:to>
                                        <p:strVal val="visible"/>
                                      </p:to>
                                    </p:set>
                                    <p:animEffect transition="in" filter="wipe(up)">
                                      <p:cBhvr>
                                        <p:cTn id="12"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ZoneTexte 3"/>
          <p:cNvSpPr txBox="1">
            <a:spLocks noChangeArrowheads="1"/>
          </p:cNvSpPr>
          <p:nvPr/>
        </p:nvSpPr>
        <p:spPr bwMode="auto">
          <a:xfrm>
            <a:off x="0" y="117475"/>
            <a:ext cx="9144000" cy="6247864"/>
          </a:xfrm>
          <a:prstGeom prst="rect">
            <a:avLst/>
          </a:prstGeom>
          <a:solidFill>
            <a:schemeClr val="accent2"/>
          </a:solidFill>
          <a:ln w="9525">
            <a:noFill/>
            <a:miter lim="800000"/>
            <a:headEnd/>
            <a:tailEnd/>
          </a:ln>
        </p:spPr>
        <p:txBody>
          <a:bodyPr>
            <a:spAutoFit/>
          </a:bodyPr>
          <a:lstStyle/>
          <a:p>
            <a:pPr eaLnBrk="0" hangingPunct="0">
              <a:spcBef>
                <a:spcPct val="50000"/>
              </a:spcBef>
            </a:pPr>
            <a:r>
              <a:rPr lang="fr-FR" sz="3600" b="1" u="sng" dirty="0">
                <a:solidFill>
                  <a:schemeClr val="bg1"/>
                </a:solidFill>
              </a:rPr>
              <a:t>25</a:t>
            </a:r>
            <a:endParaRPr lang="es-ES_tradnl" sz="3600" b="1" dirty="0">
              <a:solidFill>
                <a:schemeClr val="bg1"/>
              </a:solidFill>
            </a:endParaRPr>
          </a:p>
          <a:p>
            <a:pPr eaLnBrk="0" hangingPunct="0">
              <a:spcBef>
                <a:spcPct val="50000"/>
              </a:spcBef>
            </a:pPr>
            <a:r>
              <a:rPr lang="en" sz="3600" b="1" dirty="0">
                <a:solidFill>
                  <a:schemeClr val="bg1"/>
                </a:solidFill>
              </a:rPr>
              <a:t>  </a:t>
            </a:r>
            <a:r>
              <a:rPr lang="en" sz="4400" b="1" dirty="0">
                <a:solidFill>
                  <a:srgbClr val="FF0000"/>
                </a:solidFill>
              </a:rPr>
              <a:t>This “Reservoir” effect is one of the functions of the venous system.</a:t>
            </a:r>
            <a:r>
              <a:rPr lang="en" sz="4400" b="1" dirty="0">
                <a:solidFill>
                  <a:srgbClr val="FFC000"/>
                </a:solidFill>
              </a:rPr>
              <a:t> </a:t>
            </a:r>
            <a:endParaRPr lang="es-ES_tradnl" sz="3600" b="1" dirty="0">
              <a:solidFill>
                <a:srgbClr val="FFC000"/>
              </a:solidFill>
            </a:endParaRPr>
          </a:p>
          <a:p>
            <a:pPr eaLnBrk="0" hangingPunct="0">
              <a:spcBef>
                <a:spcPct val="50000"/>
              </a:spcBef>
            </a:pPr>
            <a:r>
              <a:rPr lang="en" sz="3600" b="1" dirty="0">
                <a:solidFill>
                  <a:schemeClr val="bg1"/>
                </a:solidFill>
              </a:rPr>
              <a:t>Because </a:t>
            </a:r>
            <a:r>
              <a:rPr lang="en" sz="4400" b="1" dirty="0">
                <a:solidFill>
                  <a:srgbClr val="FFFF00"/>
                </a:solidFill>
              </a:rPr>
              <a:t>it can permanently provide pre-loading of the right ventricle</a:t>
            </a:r>
            <a:r>
              <a:rPr lang="en" sz="3600" b="1" dirty="0">
                <a:solidFill>
                  <a:srgbClr val="FFC000"/>
                </a:solidFill>
              </a:rPr>
              <a:t> </a:t>
            </a:r>
            <a:r>
              <a:rPr lang="en" sz="3600" b="1" dirty="0">
                <a:solidFill>
                  <a:schemeClr val="bg1"/>
                </a:solidFill>
              </a:rPr>
              <a:t>both at rest and during exercise.</a:t>
            </a:r>
          </a:p>
          <a:p>
            <a:pPr eaLnBrk="0" hangingPunct="0">
              <a:spcBef>
                <a:spcPct val="50000"/>
              </a:spcBef>
            </a:pPr>
            <a:endParaRPr lang="es-ES_tradnl" sz="3600" b="1" dirty="0">
              <a:solidFill>
                <a:schemeClr val="bg1"/>
              </a:solidFill>
            </a:endParaRPr>
          </a:p>
          <a:p>
            <a:pPr eaLnBrk="0" hangingPunct="0">
              <a:spcBef>
                <a:spcPct val="50000"/>
              </a:spcBef>
            </a:pPr>
            <a:r>
              <a:rPr lang="en" sz="3600" b="1" dirty="0">
                <a:solidFill>
                  <a:schemeClr val="bg1"/>
                </a:solidFill>
              </a:rPr>
              <a:t> </a:t>
            </a:r>
            <a:endParaRPr lang="fr-FR" sz="36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4450"/>
            <a:ext cx="9144000" cy="7140416"/>
          </a:xfrm>
          <a:prstGeom prst="rect">
            <a:avLst/>
          </a:prstGeom>
          <a:solidFill>
            <a:schemeClr val="accent2"/>
          </a:solidFill>
        </p:spPr>
        <p:txBody>
          <a:bodyPr wrap="square">
            <a:spAutoFit/>
          </a:bodyPr>
          <a:lstStyle/>
          <a:p>
            <a:pPr eaLnBrk="0" hangingPunct="0">
              <a:spcBef>
                <a:spcPct val="50000"/>
              </a:spcBef>
              <a:defRPr/>
            </a:pPr>
            <a:r>
              <a:rPr lang="en" sz="3600" b="1" dirty="0">
                <a:solidFill>
                  <a:srgbClr val="FFFF00"/>
                </a:solidFill>
              </a:rPr>
              <a:t>26 “Reservoir” effect in the veins and deactivation of the cardiac pump.</a:t>
            </a:r>
            <a:endParaRPr lang="fr-FR" sz="3600" b="1" dirty="0">
              <a:solidFill>
                <a:srgbClr val="FFFF00"/>
              </a:solidFill>
            </a:endParaRPr>
          </a:p>
          <a:p>
            <a:pPr eaLnBrk="0" hangingPunct="0">
              <a:spcBef>
                <a:spcPct val="50000"/>
              </a:spcBef>
              <a:defRPr/>
            </a:pPr>
            <a:r>
              <a:rPr lang="en" sz="3600" b="1" dirty="0">
                <a:solidFill>
                  <a:schemeClr val="bg1"/>
                </a:solidFill>
              </a:rPr>
              <a:t>The Heart Pump can be deactivated </a:t>
            </a:r>
            <a:r>
              <a:rPr lang="en" sz="3600" b="1" dirty="0">
                <a:solidFill>
                  <a:srgbClr val="FFFF00"/>
                </a:solidFill>
              </a:rPr>
              <a:t>due to a drop in volume and thoracic venous pressure. </a:t>
            </a:r>
            <a:r>
              <a:rPr lang="en" sz="3600" b="1" dirty="0">
                <a:solidFill>
                  <a:schemeClr val="bg1"/>
                </a:solidFill>
              </a:rPr>
              <a:t>in case of uncompensated </a:t>
            </a:r>
            <a:r>
              <a:rPr lang="en" sz="3600" b="1" dirty="0">
                <a:solidFill>
                  <a:srgbClr val="FFFF00"/>
                </a:solidFill>
              </a:rPr>
              <a:t>hemorrhage,</a:t>
            </a:r>
            <a:r>
              <a:rPr lang="en" sz="3600" b="1" dirty="0">
                <a:solidFill>
                  <a:schemeClr val="bg1"/>
                </a:solidFill>
              </a:rPr>
              <a:t> or when the </a:t>
            </a:r>
            <a:r>
              <a:rPr lang="en" sz="4400" b="1" dirty="0">
                <a:solidFill>
                  <a:srgbClr val="FF0000"/>
                </a:solidFill>
                <a:effectLst>
                  <a:outerShdw blurRad="38100" dist="38100" dir="2700000" algn="tl">
                    <a:srgbClr val="000000"/>
                  </a:outerShdw>
                </a:effectLst>
              </a:rPr>
              <a:t>pregnant uterus of the </a:t>
            </a:r>
            <a:r>
              <a:rPr lang="en" sz="3600" b="1" dirty="0">
                <a:solidFill>
                  <a:srgbClr val="FFFF00"/>
                </a:solidFill>
              </a:rPr>
              <a:t>supine </a:t>
            </a:r>
            <a:r>
              <a:rPr lang="en" sz="3600" b="1" dirty="0">
                <a:solidFill>
                  <a:schemeClr val="bg1"/>
                </a:solidFill>
              </a:rPr>
              <a:t>woman blocks the inferior vena cava. This is prevented with the left lateral decubitus position.</a:t>
            </a: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39"/>
          <p:cNvGrpSpPr>
            <a:grpSpLocks/>
          </p:cNvGrpSpPr>
          <p:nvPr/>
        </p:nvGrpSpPr>
        <p:grpSpPr bwMode="auto">
          <a:xfrm>
            <a:off x="755650" y="5876925"/>
            <a:ext cx="2808288" cy="981075"/>
            <a:chOff x="3635896" y="5085184"/>
            <a:chExt cx="2880320" cy="1224136"/>
          </a:xfrm>
        </p:grpSpPr>
        <p:sp>
          <p:nvSpPr>
            <p:cNvPr id="115715" name="Rectangle 40"/>
            <p:cNvSpPr>
              <a:spLocks noChangeArrowheads="1"/>
            </p:cNvSpPr>
            <p:nvPr/>
          </p:nvSpPr>
          <p:spPr bwMode="auto">
            <a:xfrm>
              <a:off x="3635896" y="5085184"/>
              <a:ext cx="2880320" cy="1224136"/>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716" name="Oval 94"/>
            <p:cNvSpPr>
              <a:spLocks noChangeArrowheads="1"/>
            </p:cNvSpPr>
            <p:nvPr/>
          </p:nvSpPr>
          <p:spPr bwMode="auto">
            <a:xfrm rot="15666403" flipH="1">
              <a:off x="5230575" y="5543182"/>
              <a:ext cx="371243" cy="747778"/>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7" name="Oval 86"/>
            <p:cNvSpPr>
              <a:spLocks noChangeArrowheads="1"/>
            </p:cNvSpPr>
            <p:nvPr/>
          </p:nvSpPr>
          <p:spPr bwMode="auto">
            <a:xfrm rot="-6713597">
              <a:off x="4477654" y="5484859"/>
              <a:ext cx="234469" cy="4730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18" name="Oval 87"/>
            <p:cNvSpPr>
              <a:spLocks noChangeArrowheads="1"/>
            </p:cNvSpPr>
            <p:nvPr/>
          </p:nvSpPr>
          <p:spPr bwMode="auto">
            <a:xfrm rot="16086403" flipH="1">
              <a:off x="4624114" y="5448113"/>
              <a:ext cx="341934" cy="751256"/>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9" name="Oval 88"/>
            <p:cNvSpPr>
              <a:spLocks noChangeArrowheads="1"/>
            </p:cNvSpPr>
            <p:nvPr/>
          </p:nvSpPr>
          <p:spPr bwMode="auto">
            <a:xfrm rot="-4133597">
              <a:off x="5743586" y="5533358"/>
              <a:ext cx="293086" cy="50431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0" name="Oval 89"/>
            <p:cNvSpPr>
              <a:spLocks noChangeArrowheads="1"/>
            </p:cNvSpPr>
            <p:nvPr/>
          </p:nvSpPr>
          <p:spPr bwMode="auto">
            <a:xfrm rot="-4133597">
              <a:off x="5882481" y="5692231"/>
              <a:ext cx="551979" cy="1252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5721" name="Oval 90"/>
            <p:cNvSpPr>
              <a:spLocks noChangeArrowheads="1"/>
            </p:cNvSpPr>
            <p:nvPr/>
          </p:nvSpPr>
          <p:spPr bwMode="auto">
            <a:xfrm rot="-2453597">
              <a:off x="5608214" y="5697241"/>
              <a:ext cx="93907" cy="1807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5722" name="Oval 91"/>
            <p:cNvSpPr>
              <a:spLocks noChangeArrowheads="1"/>
            </p:cNvSpPr>
            <p:nvPr/>
          </p:nvSpPr>
          <p:spPr bwMode="auto">
            <a:xfrm rot="-173597">
              <a:off x="3794043" y="5683832"/>
              <a:ext cx="389540" cy="48359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5723" name="Rectangle 93"/>
            <p:cNvSpPr>
              <a:spLocks noChangeArrowheads="1"/>
            </p:cNvSpPr>
            <p:nvPr/>
          </p:nvSpPr>
          <p:spPr bwMode="auto">
            <a:xfrm rot="-173597">
              <a:off x="4183449" y="5810386"/>
              <a:ext cx="208682" cy="210045"/>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5724" name="Oval 95"/>
            <p:cNvSpPr>
              <a:spLocks noChangeArrowheads="1"/>
            </p:cNvSpPr>
            <p:nvPr/>
          </p:nvSpPr>
          <p:spPr bwMode="auto">
            <a:xfrm rot="846403">
              <a:off x="5710136" y="5785038"/>
              <a:ext cx="483447" cy="30774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5" name="Oval 96"/>
            <p:cNvSpPr>
              <a:spLocks noChangeArrowheads="1"/>
            </p:cNvSpPr>
            <p:nvPr/>
          </p:nvSpPr>
          <p:spPr bwMode="auto">
            <a:xfrm rot="846403">
              <a:off x="6145370" y="5538348"/>
              <a:ext cx="90429" cy="532440"/>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5726" name="Oval 97"/>
            <p:cNvSpPr>
              <a:spLocks noChangeArrowheads="1"/>
            </p:cNvSpPr>
            <p:nvPr/>
          </p:nvSpPr>
          <p:spPr bwMode="auto">
            <a:xfrm rot="846403">
              <a:off x="5681512" y="5722151"/>
              <a:ext cx="121731" cy="13677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27" name="Oval 98"/>
            <p:cNvSpPr>
              <a:spLocks noChangeArrowheads="1"/>
            </p:cNvSpPr>
            <p:nvPr/>
          </p:nvSpPr>
          <p:spPr bwMode="auto">
            <a:xfrm rot="-173597">
              <a:off x="4402878" y="5809080"/>
              <a:ext cx="212160" cy="35170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3" name="Group 99"/>
            <p:cNvGrpSpPr>
              <a:grpSpLocks/>
            </p:cNvGrpSpPr>
            <p:nvPr/>
          </p:nvGrpSpPr>
          <p:grpSpPr bwMode="auto">
            <a:xfrm rot="-173597">
              <a:off x="4546815" y="5925316"/>
              <a:ext cx="935592" cy="288201"/>
              <a:chOff x="3806" y="2855"/>
              <a:chExt cx="269" cy="59"/>
            </a:xfrm>
          </p:grpSpPr>
          <p:sp>
            <p:nvSpPr>
              <p:cNvPr id="115749"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0" name="Oval 101"/>
              <p:cNvSpPr>
                <a:spLocks noChangeArrowheads="1"/>
              </p:cNvSpPr>
              <p:nvPr/>
            </p:nvSpPr>
            <p:spPr bwMode="auto">
              <a:xfrm rot="693618">
                <a:off x="3912" y="287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1" name="Oval 102"/>
              <p:cNvSpPr>
                <a:spLocks noChangeArrowheads="1"/>
              </p:cNvSpPr>
              <p:nvPr/>
            </p:nvSpPr>
            <p:spPr bwMode="auto">
              <a:xfrm rot="-1500000">
                <a:off x="4006" y="2879"/>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5729" name="Oval 103"/>
            <p:cNvSpPr>
              <a:spLocks noChangeArrowheads="1"/>
            </p:cNvSpPr>
            <p:nvPr/>
          </p:nvSpPr>
          <p:spPr bwMode="auto">
            <a:xfrm rot="-173597">
              <a:off x="3943087" y="5527883"/>
              <a:ext cx="62605" cy="22469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56" name="Cœur 55"/>
            <p:cNvSpPr/>
            <p:nvPr/>
          </p:nvSpPr>
          <p:spPr bwMode="auto">
            <a:xfrm rot="17465123">
              <a:off x="4637574" y="5597723"/>
              <a:ext cx="215907" cy="2881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15731" name="Forme libre 56"/>
            <p:cNvSpPr>
              <a:spLocks/>
            </p:cNvSpPr>
            <p:nvPr/>
          </p:nvSpPr>
          <p:spPr bwMode="auto">
            <a:xfrm>
              <a:off x="4757895" y="5823020"/>
              <a:ext cx="422030" cy="82898"/>
            </a:xfrm>
            <a:custGeom>
              <a:avLst/>
              <a:gdLst>
                <a:gd name="T0" fmla="*/ 0 w 422030"/>
                <a:gd name="T1" fmla="*/ 0 h 82898"/>
                <a:gd name="T2" fmla="*/ 170821 w 422030"/>
                <a:gd name="T3" fmla="*/ 75362 h 82898"/>
                <a:gd name="T4" fmla="*/ 422030 w 422030"/>
                <a:gd name="T5" fmla="*/ 45217 h 82898"/>
                <a:gd name="T6" fmla="*/ 0 60000 65536"/>
                <a:gd name="T7" fmla="*/ 0 60000 65536"/>
                <a:gd name="T8" fmla="*/ 0 60000 65536"/>
                <a:gd name="T9" fmla="*/ 0 w 422030"/>
                <a:gd name="T10" fmla="*/ 0 h 82898"/>
                <a:gd name="T11" fmla="*/ 422030 w 422030"/>
                <a:gd name="T12" fmla="*/ 82898 h 82898"/>
              </a:gdLst>
              <a:ahLst/>
              <a:cxnLst>
                <a:cxn ang="T6">
                  <a:pos x="T0" y="T1"/>
                </a:cxn>
                <a:cxn ang="T7">
                  <a:pos x="T2" y="T3"/>
                </a:cxn>
                <a:cxn ang="T8">
                  <a:pos x="T4" y="T5"/>
                </a:cxn>
              </a:cxnLst>
              <a:rect l="T9" t="T10" r="T11" b="T12"/>
              <a:pathLst>
                <a:path w="422030" h="82898">
                  <a:moveTo>
                    <a:pt x="0" y="0"/>
                  </a:moveTo>
                  <a:cubicBezTo>
                    <a:pt x="50241" y="33913"/>
                    <a:pt x="100483" y="67826"/>
                    <a:pt x="170821" y="75362"/>
                  </a:cubicBezTo>
                  <a:cubicBezTo>
                    <a:pt x="241159" y="82898"/>
                    <a:pt x="331594" y="64057"/>
                    <a:pt x="422030" y="45217"/>
                  </a:cubicBezTo>
                </a:path>
              </a:pathLst>
            </a:custGeom>
            <a:noFill/>
            <a:ln w="28575" cap="flat" cmpd="sng" algn="ctr">
              <a:solidFill>
                <a:schemeClr val="accent2"/>
              </a:solidFill>
              <a:prstDash val="solid"/>
              <a:round/>
              <a:headEnd type="none" w="med" len="med"/>
              <a:tailEnd type="none" w="med" len="med"/>
            </a:ln>
          </p:spPr>
          <p:txBody>
            <a:bodyPr>
              <a:spAutoFit/>
            </a:bodyPr>
            <a:lstStyle/>
            <a:p>
              <a:endParaRPr lang="es-ES"/>
            </a:p>
          </p:txBody>
        </p:sp>
        <p:sp>
          <p:nvSpPr>
            <p:cNvPr id="115732" name="Forme libre 57"/>
            <p:cNvSpPr>
              <a:spLocks/>
            </p:cNvSpPr>
            <p:nvPr/>
          </p:nvSpPr>
          <p:spPr bwMode="auto">
            <a:xfrm flipV="1">
              <a:off x="5138062" y="5789107"/>
              <a:ext cx="576048" cy="114955"/>
            </a:xfrm>
            <a:custGeom>
              <a:avLst/>
              <a:gdLst>
                <a:gd name="T0" fmla="*/ 10002 w 576048"/>
                <a:gd name="T1" fmla="*/ 26790 h 114955"/>
                <a:gd name="T2" fmla="*/ 324839 w 576048"/>
                <a:gd name="T3" fmla="*/ 30145 h 114955"/>
                <a:gd name="T4" fmla="*/ 576048 w 576048"/>
                <a:gd name="T5" fmla="*/ 0 h 114955"/>
                <a:gd name="T6" fmla="*/ 0 60000 65536"/>
                <a:gd name="T7" fmla="*/ 0 60000 65536"/>
                <a:gd name="T8" fmla="*/ 0 60000 65536"/>
                <a:gd name="T9" fmla="*/ 0 w 576048"/>
                <a:gd name="T10" fmla="*/ 0 h 114955"/>
                <a:gd name="T11" fmla="*/ 576048 w 576048"/>
                <a:gd name="T12" fmla="*/ 114955 h 114955"/>
              </a:gdLst>
              <a:ahLst/>
              <a:cxnLst>
                <a:cxn ang="T6">
                  <a:pos x="T0" y="T1"/>
                </a:cxn>
                <a:cxn ang="T7">
                  <a:pos x="T2" y="T3"/>
                </a:cxn>
                <a:cxn ang="T8">
                  <a:pos x="T4" y="T5"/>
                </a:cxn>
              </a:cxnLst>
              <a:rect l="T9" t="T10" r="T11" b="T12"/>
              <a:pathLst>
                <a:path w="576048" h="114955">
                  <a:moveTo>
                    <a:pt x="10002" y="26790"/>
                  </a:moveTo>
                  <a:cubicBezTo>
                    <a:pt x="0" y="114955"/>
                    <a:pt x="230498" y="34610"/>
                    <a:pt x="324839" y="30145"/>
                  </a:cubicBezTo>
                  <a:cubicBezTo>
                    <a:pt x="419180" y="25680"/>
                    <a:pt x="485612" y="18840"/>
                    <a:pt x="576048" y="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sp>
          <p:nvSpPr>
            <p:cNvPr id="115733" name="Oval 92"/>
            <p:cNvSpPr>
              <a:spLocks noChangeArrowheads="1"/>
            </p:cNvSpPr>
            <p:nvPr/>
          </p:nvSpPr>
          <p:spPr bwMode="auto">
            <a:xfrm rot="-173597">
              <a:off x="4819340" y="5105838"/>
              <a:ext cx="838207" cy="786448"/>
            </a:xfrm>
            <a:prstGeom prst="ellipse">
              <a:avLst/>
            </a:prstGeom>
            <a:solidFill>
              <a:schemeClr val="bg1"/>
            </a:solidFill>
            <a:ln w="28575">
              <a:solidFill>
                <a:schemeClr val="tx1"/>
              </a:solidFill>
              <a:round/>
              <a:headEnd/>
              <a:tailEnd/>
            </a:ln>
          </p:spPr>
          <p:txBody>
            <a:bodyPr wrap="none" anchor="ctr"/>
            <a:lstStyle/>
            <a:p>
              <a:pPr eaLnBrk="0" hangingPunct="0">
                <a:spcBef>
                  <a:spcPct val="50000"/>
                </a:spcBef>
              </a:pPr>
              <a:endParaRPr lang="es-ES"/>
            </a:p>
          </p:txBody>
        </p:sp>
        <p:grpSp>
          <p:nvGrpSpPr>
            <p:cNvPr id="5" name="Groupe 97"/>
            <p:cNvGrpSpPr>
              <a:grpSpLocks/>
            </p:cNvGrpSpPr>
            <p:nvPr/>
          </p:nvGrpSpPr>
          <p:grpSpPr bwMode="auto">
            <a:xfrm>
              <a:off x="4932040" y="5301208"/>
              <a:ext cx="651441" cy="450447"/>
              <a:chOff x="5032797" y="5300123"/>
              <a:chExt cx="651441" cy="450447"/>
            </a:xfrm>
          </p:grpSpPr>
          <p:sp>
            <p:nvSpPr>
              <p:cNvPr id="115735" name="Oval 84"/>
              <p:cNvSpPr>
                <a:spLocks noChangeArrowheads="1"/>
              </p:cNvSpPr>
              <p:nvPr/>
            </p:nvSpPr>
            <p:spPr bwMode="auto">
              <a:xfrm rot="846403">
                <a:off x="5072819" y="5437546"/>
                <a:ext cx="212160" cy="43963"/>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36" name="Oval 105" descr="blanc)"/>
              <p:cNvSpPr>
                <a:spLocks noChangeArrowheads="1"/>
              </p:cNvSpPr>
              <p:nvPr/>
            </p:nvSpPr>
            <p:spPr bwMode="auto">
              <a:xfrm rot="-3472370">
                <a:off x="5186725" y="5446222"/>
                <a:ext cx="129113" cy="76314"/>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15737" name="Oval 113"/>
              <p:cNvSpPr>
                <a:spLocks noChangeArrowheads="1"/>
              </p:cNvSpPr>
              <p:nvPr/>
            </p:nvSpPr>
            <p:spPr bwMode="auto">
              <a:xfrm rot="-3472370">
                <a:off x="4990557" y="5393074"/>
                <a:ext cx="206581" cy="12210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64" name="Oval 114"/>
              <p:cNvSpPr>
                <a:spLocks noChangeArrowheads="1"/>
              </p:cNvSpPr>
              <p:nvPr/>
            </p:nvSpPr>
            <p:spPr bwMode="auto">
              <a:xfrm rot="18127630">
                <a:off x="5128471" y="5437509"/>
                <a:ext cx="332774" cy="26377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15739" name="Rectangle 115"/>
              <p:cNvSpPr>
                <a:spLocks noChangeArrowheads="1"/>
              </p:cNvSpPr>
              <p:nvPr/>
            </p:nvSpPr>
            <p:spPr bwMode="auto">
              <a:xfrm rot="-3472370">
                <a:off x="5128184" y="5472854"/>
                <a:ext cx="73164" cy="56690"/>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66" name="Oval 116"/>
              <p:cNvSpPr>
                <a:spLocks noChangeArrowheads="1"/>
              </p:cNvSpPr>
              <p:nvPr/>
            </p:nvSpPr>
            <p:spPr bwMode="auto">
              <a:xfrm rot="12727630" flipH="1">
                <a:off x="5373013" y="5397066"/>
                <a:ext cx="105834" cy="35258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15741" name="Oval 117"/>
              <p:cNvSpPr>
                <a:spLocks noChangeArrowheads="1"/>
              </p:cNvSpPr>
              <p:nvPr/>
            </p:nvSpPr>
            <p:spPr bwMode="auto">
              <a:xfrm rot="-3472370">
                <a:off x="5499857" y="5414177"/>
                <a:ext cx="131265" cy="1515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68" name="Oval 118"/>
              <p:cNvSpPr>
                <a:spLocks noChangeArrowheads="1"/>
              </p:cNvSpPr>
              <p:nvPr/>
            </p:nvSpPr>
            <p:spPr bwMode="auto">
              <a:xfrm rot="18127630">
                <a:off x="5557433" y="5432922"/>
                <a:ext cx="223830" cy="2930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15743" name="Oval 119"/>
              <p:cNvSpPr>
                <a:spLocks noChangeArrowheads="1"/>
              </p:cNvSpPr>
              <p:nvPr/>
            </p:nvSpPr>
            <p:spPr bwMode="auto">
              <a:xfrm rot="-3472370">
                <a:off x="5491304" y="5409491"/>
                <a:ext cx="58101" cy="38157"/>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15744" name="Oval 120"/>
              <p:cNvSpPr>
                <a:spLocks noChangeArrowheads="1"/>
              </p:cNvSpPr>
              <p:nvPr/>
            </p:nvSpPr>
            <p:spPr bwMode="auto">
              <a:xfrm rot="-3472370">
                <a:off x="5099993" y="5596681"/>
                <a:ext cx="129113" cy="5778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6" name="Groupe 247"/>
              <p:cNvGrpSpPr>
                <a:grpSpLocks/>
              </p:cNvGrpSpPr>
              <p:nvPr/>
            </p:nvGrpSpPr>
            <p:grpSpPr bwMode="auto">
              <a:xfrm rot="-5917942">
                <a:off x="5137544" y="5551916"/>
                <a:ext cx="186148" cy="200310"/>
                <a:chOff x="4657023" y="2741375"/>
                <a:chExt cx="213984" cy="792962"/>
              </a:xfrm>
            </p:grpSpPr>
            <p:sp>
              <p:nvSpPr>
                <p:cNvPr id="11574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1574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15746" name="Oval 124"/>
              <p:cNvSpPr>
                <a:spLocks noChangeArrowheads="1"/>
              </p:cNvSpPr>
              <p:nvPr/>
            </p:nvSpPr>
            <p:spPr bwMode="auto">
              <a:xfrm rot="-3472370">
                <a:off x="5103254" y="5337653"/>
                <a:ext cx="94683" cy="19624"/>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ZoneTexte 3"/>
          <p:cNvSpPr txBox="1">
            <a:spLocks noChangeArrowheads="1"/>
          </p:cNvSpPr>
          <p:nvPr/>
        </p:nvSpPr>
        <p:spPr bwMode="auto">
          <a:xfrm>
            <a:off x="145293" y="125250"/>
            <a:ext cx="9144000" cy="6863417"/>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rgbClr val="FFFF00"/>
                </a:solidFill>
              </a:rPr>
              <a:t>27 Deactivation of the cardiac pump in immobile standing </a:t>
            </a:r>
            <a:r>
              <a:rPr lang="en" sz="3200" b="1" dirty="0">
                <a:solidFill>
                  <a:schemeClr val="bg1"/>
                </a:solidFill>
              </a:rPr>
              <a:t>due to excessive venous blood accumulation in the lower extremities, as seen during </a:t>
            </a:r>
            <a:r>
              <a:rPr lang="en" sz="3200" b="1" dirty="0">
                <a:solidFill>
                  <a:srgbClr val="FF0000"/>
                </a:solidFill>
              </a:rPr>
              <a:t>prolonged venous Doppler investigations </a:t>
            </a:r>
            <a:r>
              <a:rPr lang="en" sz="3200" b="1" dirty="0">
                <a:solidFill>
                  <a:schemeClr val="bg1"/>
                </a:solidFill>
              </a:rPr>
              <a:t>.</a:t>
            </a:r>
          </a:p>
          <a:p>
            <a:pPr eaLnBrk="0" hangingPunct="0">
              <a:spcBef>
                <a:spcPct val="50000"/>
              </a:spcBef>
            </a:pPr>
            <a:r>
              <a:rPr lang="en" sz="3200" b="1" dirty="0">
                <a:solidFill>
                  <a:schemeClr val="bg1"/>
                </a:solidFill>
              </a:rPr>
              <a:t> It is prevented with Atropine and/or elastic stockings.</a:t>
            </a:r>
          </a:p>
          <a:p>
            <a:pPr eaLnBrk="0" hangingPunct="0">
              <a:spcBef>
                <a:spcPct val="50000"/>
              </a:spcBef>
            </a:pPr>
            <a:r>
              <a:rPr lang="en" sz="3200" b="1" dirty="0">
                <a:solidFill>
                  <a:schemeClr val="bg1"/>
                </a:solidFill>
              </a:rPr>
              <a:t> </a:t>
            </a:r>
            <a:r>
              <a:rPr lang="en" sz="3200" b="1" dirty="0">
                <a:solidFill>
                  <a:srgbClr val="FF0000"/>
                </a:solidFill>
              </a:rPr>
              <a:t>It is treated with supine position with vertical elevation of the legs.  </a:t>
            </a:r>
          </a:p>
          <a:p>
            <a:pPr eaLnBrk="0" hangingPunct="0">
              <a:spcBef>
                <a:spcPct val="50000"/>
              </a:spcBef>
            </a:pPr>
            <a:r>
              <a:rPr lang="en" sz="3200" b="1" dirty="0">
                <a:solidFill>
                  <a:srgbClr val="FF0000"/>
                </a:solidFill>
              </a:rPr>
              <a:t>          </a:t>
            </a:r>
            <a:r>
              <a:rPr lang="en" sz="3200" b="1" dirty="0">
                <a:solidFill>
                  <a:srgbClr val="FFFF00"/>
                </a:solidFill>
              </a:rPr>
              <a:t>It can be diagnosed with the Tilt Test.</a:t>
            </a:r>
          </a:p>
          <a:p>
            <a:pPr marL="514350" indent="-514350" eaLnBrk="0" hangingPunct="0">
              <a:spcBef>
                <a:spcPct val="50000"/>
              </a:spcBef>
              <a:buAutoNum type="arabicPlain" startAt="16"/>
            </a:pPr>
            <a:endParaRPr lang="es-ES_tradnl" sz="3200" b="1" dirty="0">
              <a:solidFill>
                <a:srgbClr val="FFFF00"/>
              </a:solidFill>
            </a:endParaRPr>
          </a:p>
          <a:p>
            <a:pPr marL="514350" indent="-514350" eaLnBrk="0" hangingPunct="0">
              <a:spcBef>
                <a:spcPct val="50000"/>
              </a:spcBef>
              <a:buAutoNum type="arabicPlain" startAt="16"/>
            </a:pPr>
            <a:endParaRPr lang="fr-FR" sz="3200" dirty="0">
              <a:solidFill>
                <a:srgbClr val="FFFF00"/>
              </a:solidFill>
            </a:endParaRPr>
          </a:p>
        </p:txBody>
      </p:sp>
      <p:grpSp>
        <p:nvGrpSpPr>
          <p:cNvPr id="2" name="Groupe 2"/>
          <p:cNvGrpSpPr>
            <a:grpSpLocks/>
          </p:cNvGrpSpPr>
          <p:nvPr/>
        </p:nvGrpSpPr>
        <p:grpSpPr bwMode="auto">
          <a:xfrm>
            <a:off x="211138" y="4905375"/>
            <a:ext cx="742950" cy="1865313"/>
            <a:chOff x="211351" y="3602547"/>
            <a:chExt cx="897433" cy="2358325"/>
          </a:xfrm>
        </p:grpSpPr>
        <p:grpSp>
          <p:nvGrpSpPr>
            <p:cNvPr id="3" name="Groupe 81"/>
            <p:cNvGrpSpPr>
              <a:grpSpLocks/>
            </p:cNvGrpSpPr>
            <p:nvPr/>
          </p:nvGrpSpPr>
          <p:grpSpPr bwMode="auto">
            <a:xfrm>
              <a:off x="211351" y="3602547"/>
              <a:ext cx="897433" cy="2358325"/>
              <a:chOff x="211351" y="3602547"/>
              <a:chExt cx="897433" cy="2358325"/>
            </a:xfrm>
          </p:grpSpPr>
          <p:grpSp>
            <p:nvGrpSpPr>
              <p:cNvPr id="4" name="Group 81"/>
              <p:cNvGrpSpPr>
                <a:grpSpLocks/>
              </p:cNvGrpSpPr>
              <p:nvPr/>
            </p:nvGrpSpPr>
            <p:grpSpPr bwMode="auto">
              <a:xfrm rot="16373597" flipH="1">
                <a:off x="-519095" y="4332993"/>
                <a:ext cx="2358325" cy="897433"/>
                <a:chOff x="3594" y="2714"/>
                <a:chExt cx="701" cy="203"/>
              </a:xfrm>
            </p:grpSpPr>
            <p:grpSp>
              <p:nvGrpSpPr>
                <p:cNvPr id="5" name="Group 82"/>
                <p:cNvGrpSpPr>
                  <a:grpSpLocks/>
                </p:cNvGrpSpPr>
                <p:nvPr/>
              </p:nvGrpSpPr>
              <p:grpSpPr bwMode="auto">
                <a:xfrm>
                  <a:off x="3858" y="2721"/>
                  <a:ext cx="169" cy="45"/>
                  <a:chOff x="3858" y="2721"/>
                  <a:chExt cx="169" cy="45"/>
                </a:xfrm>
              </p:grpSpPr>
              <p:sp>
                <p:nvSpPr>
                  <p:cNvPr id="11685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5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3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3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40" name="Oval 91"/>
                <p:cNvSpPr>
                  <a:spLocks noChangeArrowheads="1"/>
                </p:cNvSpPr>
                <p:nvPr/>
              </p:nvSpPr>
              <p:spPr bwMode="auto">
                <a:xfrm>
                  <a:off x="3594" y="2761"/>
                  <a:ext cx="112" cy="99"/>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es-ES"/>
                </a:p>
              </p:txBody>
            </p:sp>
            <p:sp>
              <p:nvSpPr>
                <p:cNvPr id="11684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4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4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4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4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4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4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6" name="Group 99"/>
                <p:cNvGrpSpPr>
                  <a:grpSpLocks/>
                </p:cNvGrpSpPr>
                <p:nvPr/>
              </p:nvGrpSpPr>
              <p:grpSpPr bwMode="auto">
                <a:xfrm>
                  <a:off x="3806" y="2855"/>
                  <a:ext cx="269" cy="62"/>
                  <a:chOff x="3806" y="2855"/>
                  <a:chExt cx="269" cy="62"/>
                </a:xfrm>
              </p:grpSpPr>
              <p:sp>
                <p:nvSpPr>
                  <p:cNvPr id="11685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4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3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 name="Cœur 8"/>
              <p:cNvSpPr/>
              <p:nvPr/>
            </p:nvSpPr>
            <p:spPr>
              <a:xfrm>
                <a:off x="529671" y="4365239"/>
                <a:ext cx="297226" cy="36328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32" name="Forme libre 9"/>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28" name="Forme libre 5"/>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7" name="Groupe 32"/>
          <p:cNvGrpSpPr>
            <a:grpSpLocks/>
          </p:cNvGrpSpPr>
          <p:nvPr/>
        </p:nvGrpSpPr>
        <p:grpSpPr bwMode="auto">
          <a:xfrm rot="5701643">
            <a:off x="1923256" y="5472907"/>
            <a:ext cx="741363" cy="1866900"/>
            <a:chOff x="1763688" y="3645024"/>
            <a:chExt cx="897433" cy="2358325"/>
          </a:xfrm>
        </p:grpSpPr>
        <p:grpSp>
          <p:nvGrpSpPr>
            <p:cNvPr id="8" name="Groupe 82"/>
            <p:cNvGrpSpPr>
              <a:grpSpLocks/>
            </p:cNvGrpSpPr>
            <p:nvPr/>
          </p:nvGrpSpPr>
          <p:grpSpPr bwMode="auto">
            <a:xfrm>
              <a:off x="1763688" y="3645024"/>
              <a:ext cx="897433" cy="2358325"/>
              <a:chOff x="211351" y="3602547"/>
              <a:chExt cx="897433" cy="2358325"/>
            </a:xfrm>
          </p:grpSpPr>
          <p:grpSp>
            <p:nvGrpSpPr>
              <p:cNvPr id="10" name="Group 81"/>
              <p:cNvGrpSpPr>
                <a:grpSpLocks/>
              </p:cNvGrpSpPr>
              <p:nvPr/>
            </p:nvGrpSpPr>
            <p:grpSpPr bwMode="auto">
              <a:xfrm rot="16373597" flipH="1">
                <a:off x="-519095" y="4332993"/>
                <a:ext cx="2358325" cy="897433"/>
                <a:chOff x="3594" y="2714"/>
                <a:chExt cx="701" cy="203"/>
              </a:xfrm>
            </p:grpSpPr>
            <p:grpSp>
              <p:nvGrpSpPr>
                <p:cNvPr id="11" name="Group 82"/>
                <p:cNvGrpSpPr>
                  <a:grpSpLocks/>
                </p:cNvGrpSpPr>
                <p:nvPr/>
              </p:nvGrpSpPr>
              <p:grpSpPr bwMode="auto">
                <a:xfrm>
                  <a:off x="3858" y="2721"/>
                  <a:ext cx="169" cy="45"/>
                  <a:chOff x="3858" y="2721"/>
                  <a:chExt cx="169" cy="45"/>
                </a:xfrm>
              </p:grpSpPr>
              <p:sp>
                <p:nvSpPr>
                  <p:cNvPr id="116825"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26"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06"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07"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08"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09"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0"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1"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12" name="Oval 91"/>
                <p:cNvSpPr>
                  <a:spLocks noChangeArrowheads="1"/>
                </p:cNvSpPr>
                <p:nvPr/>
              </p:nvSpPr>
              <p:spPr bwMode="auto">
                <a:xfrm>
                  <a:off x="3594" y="2761"/>
                  <a:ext cx="112" cy="99"/>
                </a:xfrm>
                <a:prstGeom prst="ellipse">
                  <a:avLst/>
                </a:prstGeom>
                <a:solidFill>
                  <a:srgbClr val="CCFF66"/>
                </a:solidFill>
                <a:ln w="9525">
                  <a:solidFill>
                    <a:schemeClr val="tx1"/>
                  </a:solidFill>
                  <a:round/>
                  <a:headEnd/>
                  <a:tailEnd/>
                </a:ln>
              </p:spPr>
              <p:txBody>
                <a:bodyPr wrap="none" anchor="ctr"/>
                <a:lstStyle/>
                <a:p>
                  <a:pPr eaLnBrk="0" hangingPunct="0">
                    <a:spcBef>
                      <a:spcPct val="50000"/>
                    </a:spcBef>
                  </a:pPr>
                  <a:endParaRPr lang="es-ES"/>
                </a:p>
              </p:txBody>
            </p:sp>
            <p:sp>
              <p:nvSpPr>
                <p:cNvPr id="116813"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14"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15"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6"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7"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18"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19"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2" name="Group 99"/>
                <p:cNvGrpSpPr>
                  <a:grpSpLocks/>
                </p:cNvGrpSpPr>
                <p:nvPr/>
              </p:nvGrpSpPr>
              <p:grpSpPr bwMode="auto">
                <a:xfrm>
                  <a:off x="3806" y="2855"/>
                  <a:ext cx="269" cy="62"/>
                  <a:chOff x="3806" y="2855"/>
                  <a:chExt cx="269" cy="62"/>
                </a:xfrm>
              </p:grpSpPr>
              <p:sp>
                <p:nvSpPr>
                  <p:cNvPr id="116822"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3"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4"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21"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02"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38" name="Cœur 37"/>
              <p:cNvSpPr/>
              <p:nvPr/>
            </p:nvSpPr>
            <p:spPr>
              <a:xfrm>
                <a:off x="521322" y="4376753"/>
                <a:ext cx="299785" cy="36497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04" name="Forme libre 38"/>
              <p:cNvSpPr>
                <a:spLocks/>
              </p:cNvSpPr>
              <p:nvPr/>
            </p:nvSpPr>
            <p:spPr bwMode="auto">
              <a:xfrm>
                <a:off x="510877" y="4537494"/>
                <a:ext cx="453366" cy="1292045"/>
              </a:xfrm>
              <a:custGeom>
                <a:avLst/>
                <a:gdLst>
                  <a:gd name="T0" fmla="*/ 6709 w 453366"/>
                  <a:gd name="T1" fmla="*/ 0 h 1292045"/>
                  <a:gd name="T2" fmla="*/ 18211 w 453366"/>
                  <a:gd name="T3" fmla="*/ 276046 h 1292045"/>
                  <a:gd name="T4" fmla="*/ 29713 w 453366"/>
                  <a:gd name="T5" fmla="*/ 764876 h 1292045"/>
                  <a:gd name="T6" fmla="*/ 196490 w 453366"/>
                  <a:gd name="T7" fmla="*/ 1247955 h 1292045"/>
                  <a:gd name="T8" fmla="*/ 100684 w 453366"/>
                  <a:gd name="T9" fmla="*/ 835722 h 1292045"/>
                  <a:gd name="T10" fmla="*/ 100684 w 453366"/>
                  <a:gd name="T11" fmla="*/ 475682 h 1292045"/>
                  <a:gd name="T12" fmla="*/ 161984 w 453366"/>
                  <a:gd name="T13" fmla="*/ 419819 h 1292045"/>
                  <a:gd name="T14" fmla="*/ 213743 w 453366"/>
                  <a:gd name="T15" fmla="*/ 517585 h 1292045"/>
                  <a:gd name="T16" fmla="*/ 426528 w 453366"/>
                  <a:gd name="T17" fmla="*/ 1224951 h 1292045"/>
                  <a:gd name="T18" fmla="*/ 374769 w 453366"/>
                  <a:gd name="T19" fmla="*/ 920151 h 1292045"/>
                  <a:gd name="T20" fmla="*/ 317260 w 453366"/>
                  <a:gd name="T21" fmla="*/ 632604 h 1292045"/>
                  <a:gd name="T22" fmla="*/ 236747 w 453366"/>
                  <a:gd name="T23" fmla="*/ 402566 h 1292045"/>
                  <a:gd name="T24" fmla="*/ 93851 w 453366"/>
                  <a:gd name="T25" fmla="*/ 289189 h 1292045"/>
                  <a:gd name="T26" fmla="*/ 93851 w 453366"/>
                  <a:gd name="T27" fmla="*/ 145173 h 12920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3366"/>
                  <a:gd name="T43" fmla="*/ 0 h 1292045"/>
                  <a:gd name="T44" fmla="*/ 453366 w 453366"/>
                  <a:gd name="T45" fmla="*/ 1292045 h 12920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3366" h="1292045">
                    <a:moveTo>
                      <a:pt x="6709" y="0"/>
                    </a:moveTo>
                    <a:cubicBezTo>
                      <a:pt x="12460" y="84347"/>
                      <a:pt x="14377" y="148567"/>
                      <a:pt x="18211" y="276046"/>
                    </a:cubicBezTo>
                    <a:cubicBezTo>
                      <a:pt x="22045" y="403525"/>
                      <a:pt x="0" y="602891"/>
                      <a:pt x="29713" y="764876"/>
                    </a:cubicBezTo>
                    <a:cubicBezTo>
                      <a:pt x="59426" y="926861"/>
                      <a:pt x="184661" y="1236147"/>
                      <a:pt x="196490" y="1247955"/>
                    </a:cubicBezTo>
                    <a:cubicBezTo>
                      <a:pt x="208319" y="1259763"/>
                      <a:pt x="116652" y="964434"/>
                      <a:pt x="100684" y="835722"/>
                    </a:cubicBezTo>
                    <a:cubicBezTo>
                      <a:pt x="84716" y="707010"/>
                      <a:pt x="90467" y="544999"/>
                      <a:pt x="100684" y="475682"/>
                    </a:cubicBezTo>
                    <a:cubicBezTo>
                      <a:pt x="110901" y="406365"/>
                      <a:pt x="143141" y="412835"/>
                      <a:pt x="161984" y="419819"/>
                    </a:cubicBezTo>
                    <a:cubicBezTo>
                      <a:pt x="180827" y="426803"/>
                      <a:pt x="169652" y="383396"/>
                      <a:pt x="213743" y="517585"/>
                    </a:cubicBezTo>
                    <a:cubicBezTo>
                      <a:pt x="257834" y="651774"/>
                      <a:pt x="399690" y="1157857"/>
                      <a:pt x="426528" y="1224951"/>
                    </a:cubicBezTo>
                    <a:cubicBezTo>
                      <a:pt x="453366" y="1292045"/>
                      <a:pt x="392980" y="1018875"/>
                      <a:pt x="374769" y="920151"/>
                    </a:cubicBezTo>
                    <a:cubicBezTo>
                      <a:pt x="356558" y="821427"/>
                      <a:pt x="340264" y="718868"/>
                      <a:pt x="317260" y="632604"/>
                    </a:cubicBezTo>
                    <a:cubicBezTo>
                      <a:pt x="294256" y="546340"/>
                      <a:pt x="273982" y="459802"/>
                      <a:pt x="236747" y="402566"/>
                    </a:cubicBezTo>
                    <a:cubicBezTo>
                      <a:pt x="199512" y="345330"/>
                      <a:pt x="117667" y="332088"/>
                      <a:pt x="93851" y="289189"/>
                    </a:cubicBezTo>
                    <a:cubicBezTo>
                      <a:pt x="91409" y="256927"/>
                      <a:pt x="93372" y="214664"/>
                      <a:pt x="93851" y="145173"/>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00" name="Forme libre 34"/>
            <p:cNvSpPr>
              <a:spLocks/>
            </p:cNvSpPr>
            <p:nvPr/>
          </p:nvSpPr>
          <p:spPr bwMode="auto">
            <a:xfrm>
              <a:off x="2112468" y="3935811"/>
              <a:ext cx="155276" cy="34505"/>
            </a:xfrm>
            <a:custGeom>
              <a:avLst/>
              <a:gdLst>
                <a:gd name="T0" fmla="*/ 0 w 155276"/>
                <a:gd name="T1" fmla="*/ 0 h 34505"/>
                <a:gd name="T2" fmla="*/ 155276 w 155276"/>
                <a:gd name="T3" fmla="*/ 34505 h 34505"/>
                <a:gd name="T4" fmla="*/ 0 60000 65536"/>
                <a:gd name="T5" fmla="*/ 0 60000 65536"/>
                <a:gd name="T6" fmla="*/ 0 w 155276"/>
                <a:gd name="T7" fmla="*/ 0 h 34505"/>
                <a:gd name="T8" fmla="*/ 155276 w 155276"/>
                <a:gd name="T9" fmla="*/ 34505 h 34505"/>
              </a:gdLst>
              <a:ahLst/>
              <a:cxnLst>
                <a:cxn ang="T4">
                  <a:pos x="T0" y="T1"/>
                </a:cxn>
                <a:cxn ang="T5">
                  <a:pos x="T2" y="T3"/>
                </a:cxn>
              </a:cxnLst>
              <a:rect l="T6" t="T7" r="T8" b="T9"/>
              <a:pathLst>
                <a:path w="155276" h="34505">
                  <a:moveTo>
                    <a:pt x="0" y="0"/>
                  </a:moveTo>
                  <a:lnTo>
                    <a:pt x="155276" y="34505"/>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13" name="Groupe 61"/>
          <p:cNvGrpSpPr>
            <a:grpSpLocks/>
          </p:cNvGrpSpPr>
          <p:nvPr/>
        </p:nvGrpSpPr>
        <p:grpSpPr bwMode="auto">
          <a:xfrm>
            <a:off x="3635375" y="5445125"/>
            <a:ext cx="1633538" cy="1354138"/>
            <a:chOff x="3442302" y="4277991"/>
            <a:chExt cx="1974034" cy="1711196"/>
          </a:xfrm>
        </p:grpSpPr>
        <p:sp>
          <p:nvSpPr>
            <p:cNvPr id="116775" name="Oval 85"/>
            <p:cNvSpPr>
              <a:spLocks noChangeArrowheads="1"/>
            </p:cNvSpPr>
            <p:nvPr/>
          </p:nvSpPr>
          <p:spPr bwMode="auto">
            <a:xfrm rot="173597" flipH="1">
              <a:off x="4637504" y="5110923"/>
              <a:ext cx="235496" cy="278514"/>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76" name="Oval 86"/>
            <p:cNvSpPr>
              <a:spLocks noChangeArrowheads="1"/>
            </p:cNvSpPr>
            <p:nvPr/>
          </p:nvSpPr>
          <p:spPr bwMode="auto">
            <a:xfrm rot="6713597" flipH="1">
              <a:off x="4532335" y="5000016"/>
              <a:ext cx="212201" cy="4575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7" name="Oval 91"/>
            <p:cNvSpPr>
              <a:spLocks noChangeArrowheads="1"/>
            </p:cNvSpPr>
            <p:nvPr/>
          </p:nvSpPr>
          <p:spPr bwMode="auto">
            <a:xfrm rot="173597" flipH="1">
              <a:off x="5039542" y="5342960"/>
              <a:ext cx="376794" cy="437664"/>
            </a:xfrm>
            <a:prstGeom prst="ellipse">
              <a:avLst/>
            </a:prstGeom>
            <a:solidFill>
              <a:srgbClr val="FF0000"/>
            </a:solidFill>
            <a:ln w="9525">
              <a:noFill/>
              <a:round/>
              <a:headEnd/>
              <a:tailEnd/>
            </a:ln>
          </p:spPr>
          <p:txBody>
            <a:bodyPr wrap="none" anchor="ctr"/>
            <a:lstStyle/>
            <a:p>
              <a:pPr eaLnBrk="0" hangingPunct="0">
                <a:spcBef>
                  <a:spcPct val="50000"/>
                </a:spcBef>
              </a:pPr>
              <a:endParaRPr lang="es-ES"/>
            </a:p>
          </p:txBody>
        </p:sp>
        <p:sp>
          <p:nvSpPr>
            <p:cNvPr id="116778" name="Oval 92"/>
            <p:cNvSpPr>
              <a:spLocks noChangeArrowheads="1"/>
            </p:cNvSpPr>
            <p:nvPr/>
          </p:nvSpPr>
          <p:spPr bwMode="auto">
            <a:xfrm rot="173597" flipH="1">
              <a:off x="3648918" y="5135437"/>
              <a:ext cx="1244935" cy="711757"/>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79" name="Rectangle 93"/>
            <p:cNvSpPr>
              <a:spLocks noChangeArrowheads="1"/>
            </p:cNvSpPr>
            <p:nvPr/>
          </p:nvSpPr>
          <p:spPr bwMode="auto">
            <a:xfrm rot="173597" flipH="1">
              <a:off x="4837834" y="5456555"/>
              <a:ext cx="201854" cy="190097"/>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grpSp>
          <p:nvGrpSpPr>
            <p:cNvPr id="14" name="Groupe 131"/>
            <p:cNvGrpSpPr>
              <a:grpSpLocks/>
            </p:cNvGrpSpPr>
            <p:nvPr/>
          </p:nvGrpSpPr>
          <p:grpSpPr bwMode="auto">
            <a:xfrm rot="4364575">
              <a:off x="3121697" y="4598596"/>
              <a:ext cx="1208163" cy="566953"/>
              <a:chOff x="3053581" y="5301063"/>
              <a:chExt cx="1208163" cy="566953"/>
            </a:xfrm>
          </p:grpSpPr>
          <p:sp>
            <p:nvSpPr>
              <p:cNvPr id="116791" name="Oval 89"/>
              <p:cNvSpPr>
                <a:spLocks noChangeArrowheads="1"/>
              </p:cNvSpPr>
              <p:nvPr/>
            </p:nvSpPr>
            <p:spPr bwMode="auto">
              <a:xfrm rot="4133597" flipH="1">
                <a:off x="2878440" y="5490285"/>
                <a:ext cx="499556" cy="121112"/>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2" name="Oval 90"/>
              <p:cNvSpPr>
                <a:spLocks noChangeArrowheads="1"/>
              </p:cNvSpPr>
              <p:nvPr/>
            </p:nvSpPr>
            <p:spPr bwMode="auto">
              <a:xfrm rot="2453597" flipH="1">
                <a:off x="3569658" y="5500301"/>
                <a:ext cx="90834" cy="163571"/>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93" name="Oval 87"/>
              <p:cNvSpPr>
                <a:spLocks noChangeArrowheads="1"/>
              </p:cNvSpPr>
              <p:nvPr/>
            </p:nvSpPr>
            <p:spPr bwMode="auto">
              <a:xfrm rot="5513597">
                <a:off x="3743677" y="5111341"/>
                <a:ext cx="309460" cy="726674"/>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4" name="Oval 88"/>
              <p:cNvSpPr>
                <a:spLocks noChangeArrowheads="1"/>
              </p:cNvSpPr>
              <p:nvPr/>
            </p:nvSpPr>
            <p:spPr bwMode="auto">
              <a:xfrm rot="4133597" flipH="1">
                <a:off x="3255207" y="5335548"/>
                <a:ext cx="265251" cy="4878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5" name="Oval 94"/>
              <p:cNvSpPr>
                <a:spLocks noChangeArrowheads="1"/>
              </p:cNvSpPr>
              <p:nvPr/>
            </p:nvSpPr>
            <p:spPr bwMode="auto">
              <a:xfrm rot="5933597">
                <a:off x="3678603" y="5338369"/>
                <a:ext cx="335985" cy="7233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6" name="Oval 95"/>
              <p:cNvSpPr>
                <a:spLocks noChangeArrowheads="1"/>
              </p:cNvSpPr>
              <p:nvPr/>
            </p:nvSpPr>
            <p:spPr bwMode="auto">
              <a:xfrm rot="20753597" flipH="1">
                <a:off x="3094799" y="5578853"/>
                <a:ext cx="467628" cy="27851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7" name="Oval 96"/>
              <p:cNvSpPr>
                <a:spLocks noChangeArrowheads="1"/>
              </p:cNvSpPr>
              <p:nvPr/>
            </p:nvSpPr>
            <p:spPr bwMode="auto">
              <a:xfrm rot="20753597" flipH="1">
                <a:off x="3053581" y="5354821"/>
                <a:ext cx="87470" cy="481873"/>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98" name="Oval 97"/>
              <p:cNvSpPr>
                <a:spLocks noChangeArrowheads="1"/>
              </p:cNvSpPr>
              <p:nvPr/>
            </p:nvSpPr>
            <p:spPr bwMode="auto">
              <a:xfrm rot="20753597" flipH="1">
                <a:off x="3471868" y="5522572"/>
                <a:ext cx="117748" cy="12378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81" name="Oval 98"/>
            <p:cNvSpPr>
              <a:spLocks noChangeArrowheads="1"/>
            </p:cNvSpPr>
            <p:nvPr/>
          </p:nvSpPr>
          <p:spPr bwMode="auto">
            <a:xfrm rot="173597" flipH="1">
              <a:off x="4621607" y="5605147"/>
              <a:ext cx="205218" cy="31830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5" name="Group 99"/>
            <p:cNvGrpSpPr>
              <a:grpSpLocks/>
            </p:cNvGrpSpPr>
            <p:nvPr/>
          </p:nvGrpSpPr>
          <p:grpSpPr bwMode="auto">
            <a:xfrm rot="173597" flipH="1">
              <a:off x="3787027" y="5684148"/>
              <a:ext cx="915070" cy="305039"/>
              <a:chOff x="3806" y="2833"/>
              <a:chExt cx="272" cy="69"/>
            </a:xfrm>
          </p:grpSpPr>
          <p:sp>
            <p:nvSpPr>
              <p:cNvPr id="11678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8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83" name="Oval 103"/>
            <p:cNvSpPr>
              <a:spLocks noChangeArrowheads="1"/>
            </p:cNvSpPr>
            <p:nvPr/>
          </p:nvSpPr>
          <p:spPr bwMode="auto">
            <a:xfrm rot="173597" flipH="1">
              <a:off x="5210715" y="5201822"/>
              <a:ext cx="60556" cy="20335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116784" name="Oval 37"/>
            <p:cNvSpPr>
              <a:spLocks noChangeArrowheads="1"/>
            </p:cNvSpPr>
            <p:nvPr/>
          </p:nvSpPr>
          <p:spPr bwMode="auto">
            <a:xfrm>
              <a:off x="5230395" y="5391909"/>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16785" name="Forme libre 72"/>
            <p:cNvSpPr>
              <a:spLocks/>
            </p:cNvSpPr>
            <p:nvPr/>
          </p:nvSpPr>
          <p:spPr bwMode="auto">
            <a:xfrm>
              <a:off x="3540664" y="4485736"/>
              <a:ext cx="946030" cy="1114724"/>
            </a:xfrm>
            <a:custGeom>
              <a:avLst/>
              <a:gdLst>
                <a:gd name="T0" fmla="*/ 7668 w 946030"/>
                <a:gd name="T1" fmla="*/ 11502 h 1114724"/>
                <a:gd name="T2" fmla="*/ 151442 w 946030"/>
                <a:gd name="T3" fmla="*/ 477328 h 1114724"/>
                <a:gd name="T4" fmla="*/ 260710 w 946030"/>
                <a:gd name="T5" fmla="*/ 845389 h 1114724"/>
                <a:gd name="T6" fmla="*/ 778294 w 946030"/>
                <a:gd name="T7" fmla="*/ 1098430 h 1114724"/>
                <a:gd name="T8" fmla="*/ 933570 w 946030"/>
                <a:gd name="T9" fmla="*/ 943155 h 1114724"/>
                <a:gd name="T10" fmla="*/ 703532 w 946030"/>
                <a:gd name="T11" fmla="*/ 822385 h 1114724"/>
                <a:gd name="T12" fmla="*/ 484996 w 946030"/>
                <a:gd name="T13" fmla="*/ 655607 h 1114724"/>
                <a:gd name="T14" fmla="*/ 168694 w 946030"/>
                <a:gd name="T15" fmla="*/ 34506 h 1114724"/>
                <a:gd name="T16" fmla="*/ 513751 w 946030"/>
                <a:gd name="T17" fmla="*/ 799381 h 1114724"/>
                <a:gd name="T18" fmla="*/ 554008 w 946030"/>
                <a:gd name="T19" fmla="*/ 839638 h 1114724"/>
                <a:gd name="T20" fmla="*/ 473494 w 946030"/>
                <a:gd name="T21" fmla="*/ 937404 h 1114724"/>
                <a:gd name="T22" fmla="*/ 254959 w 946030"/>
                <a:gd name="T23" fmla="*/ 770626 h 1114724"/>
                <a:gd name="T24" fmla="*/ 197449 w 946030"/>
                <a:gd name="T25" fmla="*/ 546339 h 1114724"/>
                <a:gd name="T26" fmla="*/ 7668 w 946030"/>
                <a:gd name="T27" fmla="*/ 11502 h 1114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6030"/>
                <a:gd name="T43" fmla="*/ 0 h 1114724"/>
                <a:gd name="T44" fmla="*/ 946030 w 946030"/>
                <a:gd name="T45" fmla="*/ 1114724 h 1114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6030" h="1114724">
                  <a:moveTo>
                    <a:pt x="7668" y="11502"/>
                  </a:moveTo>
                  <a:cubicBezTo>
                    <a:pt x="0" y="0"/>
                    <a:pt x="109268" y="338347"/>
                    <a:pt x="151442" y="477328"/>
                  </a:cubicBezTo>
                  <a:cubicBezTo>
                    <a:pt x="193616" y="616309"/>
                    <a:pt x="156235" y="741872"/>
                    <a:pt x="260710" y="845389"/>
                  </a:cubicBezTo>
                  <a:cubicBezTo>
                    <a:pt x="365185" y="948906"/>
                    <a:pt x="666151" y="1082136"/>
                    <a:pt x="778294" y="1098430"/>
                  </a:cubicBezTo>
                  <a:cubicBezTo>
                    <a:pt x="890437" y="1114724"/>
                    <a:pt x="946030" y="989163"/>
                    <a:pt x="933570" y="943155"/>
                  </a:cubicBezTo>
                  <a:cubicBezTo>
                    <a:pt x="921110" y="897147"/>
                    <a:pt x="778294" y="870310"/>
                    <a:pt x="703532" y="822385"/>
                  </a:cubicBezTo>
                  <a:cubicBezTo>
                    <a:pt x="628770" y="774460"/>
                    <a:pt x="574136" y="786920"/>
                    <a:pt x="484996" y="655607"/>
                  </a:cubicBezTo>
                  <a:cubicBezTo>
                    <a:pt x="395856" y="524294"/>
                    <a:pt x="163902" y="10544"/>
                    <a:pt x="168694" y="34506"/>
                  </a:cubicBezTo>
                  <a:cubicBezTo>
                    <a:pt x="173486" y="58468"/>
                    <a:pt x="449532" y="665192"/>
                    <a:pt x="513751" y="799381"/>
                  </a:cubicBezTo>
                  <a:cubicBezTo>
                    <a:pt x="577970" y="933570"/>
                    <a:pt x="560717" y="816634"/>
                    <a:pt x="554008" y="839638"/>
                  </a:cubicBezTo>
                  <a:cubicBezTo>
                    <a:pt x="547299" y="862642"/>
                    <a:pt x="523335" y="948906"/>
                    <a:pt x="473494" y="937404"/>
                  </a:cubicBezTo>
                  <a:cubicBezTo>
                    <a:pt x="423653" y="925902"/>
                    <a:pt x="300966" y="835803"/>
                    <a:pt x="254959" y="770626"/>
                  </a:cubicBezTo>
                  <a:cubicBezTo>
                    <a:pt x="208952" y="705449"/>
                    <a:pt x="236747" y="669026"/>
                    <a:pt x="197449" y="546339"/>
                  </a:cubicBezTo>
                  <a:cubicBezTo>
                    <a:pt x="158151" y="423652"/>
                    <a:pt x="15336" y="23004"/>
                    <a:pt x="7668" y="11502"/>
                  </a:cubicBezTo>
                  <a:close/>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sp>
          <p:nvSpPr>
            <p:cNvPr id="74" name="Cœur 73"/>
            <p:cNvSpPr/>
            <p:nvPr/>
          </p:nvSpPr>
          <p:spPr>
            <a:xfrm rot="5044577">
              <a:off x="4259766" y="5456831"/>
              <a:ext cx="296901" cy="36257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87" name="Forme libre 74"/>
            <p:cNvSpPr>
              <a:spLocks/>
            </p:cNvSpPr>
            <p:nvPr/>
          </p:nvSpPr>
          <p:spPr bwMode="auto">
            <a:xfrm rot="-6805090">
              <a:off x="5064796" y="544164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1" name="Forme libre 86"/>
          <p:cNvSpPr>
            <a:spLocks/>
          </p:cNvSpPr>
          <p:nvPr/>
        </p:nvSpPr>
        <p:spPr bwMode="auto">
          <a:xfrm>
            <a:off x="1117600" y="55165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sp>
        <p:nvSpPr>
          <p:cNvPr id="116742" name="Forme libre 87"/>
          <p:cNvSpPr>
            <a:spLocks/>
          </p:cNvSpPr>
          <p:nvPr/>
        </p:nvSpPr>
        <p:spPr bwMode="auto">
          <a:xfrm rot="-8434964">
            <a:off x="3157538" y="59356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grpSp>
        <p:nvGrpSpPr>
          <p:cNvPr id="16" name="Groupe 88"/>
          <p:cNvGrpSpPr>
            <a:grpSpLocks/>
          </p:cNvGrpSpPr>
          <p:nvPr/>
        </p:nvGrpSpPr>
        <p:grpSpPr bwMode="auto">
          <a:xfrm rot="2501847">
            <a:off x="6743700" y="5045075"/>
            <a:ext cx="454025" cy="1506538"/>
            <a:chOff x="211351" y="3602547"/>
            <a:chExt cx="897433" cy="2358325"/>
          </a:xfrm>
        </p:grpSpPr>
        <p:grpSp>
          <p:nvGrpSpPr>
            <p:cNvPr id="17" name="Groupe 81"/>
            <p:cNvGrpSpPr>
              <a:grpSpLocks/>
            </p:cNvGrpSpPr>
            <p:nvPr/>
          </p:nvGrpSpPr>
          <p:grpSpPr bwMode="auto">
            <a:xfrm>
              <a:off x="211351" y="3602547"/>
              <a:ext cx="897433" cy="2358325"/>
              <a:chOff x="211351" y="3602547"/>
              <a:chExt cx="897433" cy="2358325"/>
            </a:xfrm>
          </p:grpSpPr>
          <p:grpSp>
            <p:nvGrpSpPr>
              <p:cNvPr id="18" name="Group 81"/>
              <p:cNvGrpSpPr>
                <a:grpSpLocks/>
              </p:cNvGrpSpPr>
              <p:nvPr/>
            </p:nvGrpSpPr>
            <p:grpSpPr bwMode="auto">
              <a:xfrm rot="16373597" flipH="1">
                <a:off x="-519095" y="4332993"/>
                <a:ext cx="2358325" cy="897433"/>
                <a:chOff x="3594" y="2714"/>
                <a:chExt cx="701" cy="203"/>
              </a:xfrm>
            </p:grpSpPr>
            <p:grpSp>
              <p:nvGrpSpPr>
                <p:cNvPr id="19" name="Group 82"/>
                <p:cNvGrpSpPr>
                  <a:grpSpLocks/>
                </p:cNvGrpSpPr>
                <p:nvPr/>
              </p:nvGrpSpPr>
              <p:grpSpPr bwMode="auto">
                <a:xfrm>
                  <a:off x="3858" y="2721"/>
                  <a:ext cx="169" cy="45"/>
                  <a:chOff x="3858" y="2721"/>
                  <a:chExt cx="169" cy="45"/>
                </a:xfrm>
              </p:grpSpPr>
              <p:sp>
                <p:nvSpPr>
                  <p:cNvPr id="11677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7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5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5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60" name="Oval 91"/>
                <p:cNvSpPr>
                  <a:spLocks noChangeArrowheads="1"/>
                </p:cNvSpPr>
                <p:nvPr/>
              </p:nvSpPr>
              <p:spPr bwMode="auto">
                <a:xfrm>
                  <a:off x="3594" y="2761"/>
                  <a:ext cx="112" cy="99"/>
                </a:xfrm>
                <a:prstGeom prst="ellipse">
                  <a:avLst/>
                </a:prstGeom>
                <a:solidFill>
                  <a:schemeClr val="bg1"/>
                </a:solidFill>
                <a:ln w="9525">
                  <a:solidFill>
                    <a:schemeClr val="tx1"/>
                  </a:solidFill>
                  <a:round/>
                  <a:headEnd/>
                  <a:tailEnd/>
                </a:ln>
              </p:spPr>
              <p:txBody>
                <a:bodyPr wrap="none" anchor="ctr"/>
                <a:lstStyle/>
                <a:p>
                  <a:pPr eaLnBrk="0" hangingPunct="0">
                    <a:spcBef>
                      <a:spcPct val="50000"/>
                    </a:spcBef>
                  </a:pPr>
                  <a:endParaRPr lang="es-ES"/>
                </a:p>
              </p:txBody>
            </p:sp>
            <p:sp>
              <p:nvSpPr>
                <p:cNvPr id="11676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6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76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6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6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6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6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20" name="Group 99"/>
                <p:cNvGrpSpPr>
                  <a:grpSpLocks/>
                </p:cNvGrpSpPr>
                <p:nvPr/>
              </p:nvGrpSpPr>
              <p:grpSpPr bwMode="auto">
                <a:xfrm>
                  <a:off x="3806" y="2855"/>
                  <a:ext cx="269" cy="62"/>
                  <a:chOff x="3806" y="2855"/>
                  <a:chExt cx="269" cy="62"/>
                </a:xfrm>
              </p:grpSpPr>
              <p:sp>
                <p:nvSpPr>
                  <p:cNvPr id="11677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6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75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4" name="Cœur 93"/>
              <p:cNvSpPr/>
              <p:nvPr/>
            </p:nvSpPr>
            <p:spPr>
              <a:xfrm>
                <a:off x="528019" y="4366980"/>
                <a:ext cx="298099" cy="36281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52" name="Forme libre 94"/>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748" name="Forme libre 90"/>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4" name="Forme libre 119"/>
          <p:cNvSpPr>
            <a:spLocks/>
          </p:cNvSpPr>
          <p:nvPr/>
        </p:nvSpPr>
        <p:spPr bwMode="auto">
          <a:xfrm>
            <a:off x="6477000" y="5321300"/>
            <a:ext cx="1117600" cy="1244600"/>
          </a:xfrm>
          <a:custGeom>
            <a:avLst/>
            <a:gdLst>
              <a:gd name="T0" fmla="*/ 1117600 w 1117600"/>
              <a:gd name="T1" fmla="*/ 0 h 1244600"/>
              <a:gd name="T2" fmla="*/ 165100 w 1117600"/>
              <a:gd name="T3" fmla="*/ 1244600 h 1244600"/>
              <a:gd name="T4" fmla="*/ 0 w 1117600"/>
              <a:gd name="T5" fmla="*/ 1130300 h 1244600"/>
              <a:gd name="T6" fmla="*/ 0 60000 65536"/>
              <a:gd name="T7" fmla="*/ 0 60000 65536"/>
              <a:gd name="T8" fmla="*/ 0 60000 65536"/>
              <a:gd name="T9" fmla="*/ 0 w 1117600"/>
              <a:gd name="T10" fmla="*/ 0 h 1244600"/>
              <a:gd name="T11" fmla="*/ 1117600 w 1117600"/>
              <a:gd name="T12" fmla="*/ 1244600 h 1244600"/>
            </a:gdLst>
            <a:ahLst/>
            <a:cxnLst>
              <a:cxn ang="T6">
                <a:pos x="T0" y="T1"/>
              </a:cxn>
              <a:cxn ang="T7">
                <a:pos x="T2" y="T3"/>
              </a:cxn>
              <a:cxn ang="T8">
                <a:pos x="T4" y="T5"/>
              </a:cxn>
            </a:cxnLst>
            <a:rect l="T9" t="T10" r="T11" b="T12"/>
            <a:pathLst>
              <a:path w="1117600" h="1244600">
                <a:moveTo>
                  <a:pt x="1117600" y="0"/>
                </a:moveTo>
                <a:lnTo>
                  <a:pt x="165100" y="1244600"/>
                </a:lnTo>
                <a:lnTo>
                  <a:pt x="0" y="11303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5" name="Forme libre 120"/>
          <p:cNvSpPr>
            <a:spLocks/>
          </p:cNvSpPr>
          <p:nvPr/>
        </p:nvSpPr>
        <p:spPr bwMode="auto">
          <a:xfrm rot="-2923354">
            <a:off x="6875462" y="6046788"/>
            <a:ext cx="652463" cy="554038"/>
          </a:xfrm>
          <a:custGeom>
            <a:avLst/>
            <a:gdLst>
              <a:gd name="T0" fmla="*/ 67462 w 952500"/>
              <a:gd name="T1" fmla="*/ 0 h 1244600"/>
              <a:gd name="T2" fmla="*/ 0 w 952500"/>
              <a:gd name="T3" fmla="*/ 4311 h 1244600"/>
              <a:gd name="T4" fmla="*/ 0 60000 65536"/>
              <a:gd name="T5" fmla="*/ 0 60000 65536"/>
              <a:gd name="T6" fmla="*/ 0 w 952500"/>
              <a:gd name="T7" fmla="*/ 0 h 1244600"/>
              <a:gd name="T8" fmla="*/ 952500 w 952500"/>
              <a:gd name="T9" fmla="*/ 1244600 h 1244600"/>
            </a:gdLst>
            <a:ahLst/>
            <a:cxnLst>
              <a:cxn ang="T4">
                <a:pos x="T0" y="T1"/>
              </a:cxn>
              <a:cxn ang="T5">
                <a:pos x="T2" y="T3"/>
              </a:cxn>
            </a:cxnLst>
            <a:rect l="T6" t="T7" r="T8" b="T9"/>
            <a:pathLst>
              <a:path w="952500" h="1244600">
                <a:moveTo>
                  <a:pt x="952500" y="0"/>
                </a:moveTo>
                <a:lnTo>
                  <a:pt x="0" y="12446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6" name="ZoneTexte 121"/>
          <p:cNvSpPr txBox="1">
            <a:spLocks noChangeArrowheads="1"/>
          </p:cNvSpPr>
          <p:nvPr/>
        </p:nvSpPr>
        <p:spPr bwMode="auto">
          <a:xfrm>
            <a:off x="7164288" y="6165850"/>
            <a:ext cx="1800325" cy="584775"/>
          </a:xfrm>
          <a:prstGeom prst="rect">
            <a:avLst/>
          </a:prstGeom>
          <a:noFill/>
          <a:ln w="9525">
            <a:noFill/>
            <a:miter lim="800000"/>
            <a:headEnd/>
            <a:tailEnd/>
          </a:ln>
        </p:spPr>
        <p:txBody>
          <a:bodyPr wrap="square">
            <a:spAutoFit/>
          </a:bodyPr>
          <a:lstStyle/>
          <a:p>
            <a:pPr eaLnBrk="0" hangingPunct="0">
              <a:spcBef>
                <a:spcPct val="50000"/>
              </a:spcBef>
            </a:pPr>
            <a:r>
              <a:rPr lang="en" sz="3200" b="1" dirty="0" err="1">
                <a:solidFill>
                  <a:schemeClr val="bg1"/>
                </a:solidFill>
              </a:rPr>
              <a:t>Tilt </a:t>
            </a:r>
            <a:r>
              <a:rPr lang="en" sz="3200" b="1" dirty="0">
                <a:solidFill>
                  <a:schemeClr val="bg1"/>
                </a:solidFill>
              </a:rPr>
              <a:t>Test</a:t>
            </a:r>
            <a:endParaRPr lang="fr-FR" sz="32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ZoneTexte 3"/>
          <p:cNvSpPr txBox="1">
            <a:spLocks noChangeArrowheads="1"/>
          </p:cNvSpPr>
          <p:nvPr/>
        </p:nvSpPr>
        <p:spPr bwMode="auto">
          <a:xfrm>
            <a:off x="0" y="-4763"/>
            <a:ext cx="9144000" cy="8217634"/>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200" b="1" u="sng" dirty="0">
                <a:solidFill>
                  <a:schemeClr val="bg1"/>
                </a:solidFill>
              </a:rPr>
              <a:t>28 </a:t>
            </a:r>
            <a:r>
              <a:rPr lang="en" sz="3200" b="1" dirty="0">
                <a:solidFill>
                  <a:schemeClr val="bg1"/>
                </a:solidFill>
              </a:rPr>
              <a:t>What is called </a:t>
            </a:r>
            <a:r>
              <a:rPr lang="en" sz="3200" b="1" dirty="0">
                <a:solidFill>
                  <a:srgbClr val="FFFF00"/>
                </a:solidFill>
              </a:rPr>
              <a:t>“varicose reservoir” is not responsible but a consequence </a:t>
            </a:r>
            <a:r>
              <a:rPr lang="en" sz="3200" b="1" dirty="0">
                <a:solidFill>
                  <a:schemeClr val="bg1"/>
                </a:solidFill>
              </a:rPr>
              <a:t>of the evolution of varicose veins.</a:t>
            </a:r>
            <a:r>
              <a:rPr lang="en" sz="3200" b="1" dirty="0">
                <a:solidFill>
                  <a:srgbClr val="FF0000"/>
                </a:solidFill>
              </a:rPr>
              <a:t>Its destruction is not necessary </a:t>
            </a:r>
            <a:r>
              <a:rPr lang="en" sz="3200" b="1" dirty="0">
                <a:solidFill>
                  <a:schemeClr val="bg1"/>
                </a:solidFill>
              </a:rPr>
              <a:t>because it is passive and empties when it is not overloaded as confirmed by the </a:t>
            </a:r>
            <a:r>
              <a:rPr lang="en" sz="3200" b="1" dirty="0">
                <a:solidFill>
                  <a:srgbClr val="FF0000"/>
                </a:solidFill>
              </a:rPr>
              <a:t>Perthes Maneuver and the CHIVA Cure </a:t>
            </a:r>
            <a:r>
              <a:rPr lang="en" sz="3200" b="1" dirty="0">
                <a:solidFill>
                  <a:schemeClr val="bg1"/>
                </a:solidFill>
              </a:rPr>
              <a:t>...also it disappears after paralysis of the lower extremities because the muscular pump paralysis cannot activate the venous shunt!</a:t>
            </a: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fr-FR" sz="3200" dirty="0">
              <a:solidFill>
                <a:schemeClr val="bg1"/>
              </a:solidFill>
            </a:endParaRPr>
          </a:p>
        </p:txBody>
      </p:sp>
      <p:grpSp>
        <p:nvGrpSpPr>
          <p:cNvPr id="2" name="Groupe 103"/>
          <p:cNvGrpSpPr>
            <a:grpSpLocks/>
          </p:cNvGrpSpPr>
          <p:nvPr/>
        </p:nvGrpSpPr>
        <p:grpSpPr bwMode="auto">
          <a:xfrm>
            <a:off x="334590" y="4729710"/>
            <a:ext cx="8424863" cy="3438525"/>
            <a:chOff x="323528" y="3419017"/>
            <a:chExt cx="8640960" cy="3744416"/>
          </a:xfrm>
        </p:grpSpPr>
        <p:pic>
          <p:nvPicPr>
            <p:cNvPr id="117858" name="Picture 2" descr="C:\Users\claude\Dropbox\vasculaire\VEINES\perthes\IMG_20140415_131315.jpg"/>
            <p:cNvPicPr>
              <a:picLocks noChangeAspect="1" noChangeArrowheads="1"/>
            </p:cNvPicPr>
            <p:nvPr/>
          </p:nvPicPr>
          <p:blipFill>
            <a:blip r:embed="rId2" cstate="print"/>
            <a:srcRect r="34164"/>
            <a:stretch>
              <a:fillRect/>
            </a:stretch>
          </p:blipFill>
          <p:spPr bwMode="auto">
            <a:xfrm>
              <a:off x="323528" y="3419017"/>
              <a:ext cx="1813284" cy="3672408"/>
            </a:xfrm>
            <a:prstGeom prst="rect">
              <a:avLst/>
            </a:prstGeom>
            <a:noFill/>
            <a:ln w="9525">
              <a:noFill/>
              <a:miter lim="800000"/>
              <a:headEnd/>
              <a:tailEnd/>
            </a:ln>
          </p:spPr>
        </p:pic>
        <p:pic>
          <p:nvPicPr>
            <p:cNvPr id="117859" name="Picture 3" descr="C:\Users\claude\Dropbox\vasculaire\VEINES\perthes\IMG_20140415_131430.jpg"/>
            <p:cNvPicPr>
              <a:picLocks noChangeAspect="1" noChangeArrowheads="1"/>
            </p:cNvPicPr>
            <p:nvPr/>
          </p:nvPicPr>
          <p:blipFill>
            <a:blip r:embed="rId3" cstate="print"/>
            <a:srcRect r="20471"/>
            <a:stretch>
              <a:fillRect/>
            </a:stretch>
          </p:blipFill>
          <p:spPr bwMode="auto">
            <a:xfrm>
              <a:off x="2267744" y="3419017"/>
              <a:ext cx="2147516" cy="3600400"/>
            </a:xfrm>
            <a:prstGeom prst="rect">
              <a:avLst/>
            </a:prstGeom>
            <a:noFill/>
            <a:ln w="9525">
              <a:noFill/>
              <a:miter lim="800000"/>
              <a:headEnd/>
              <a:tailEnd/>
            </a:ln>
          </p:spPr>
        </p:pic>
        <p:pic>
          <p:nvPicPr>
            <p:cNvPr id="117860" name="Picture 4" descr="C:\Users\claude\Dropbox\vasculaire\VEINES\perthes\IMG_20140415_131505.jpg"/>
            <p:cNvPicPr>
              <a:picLocks noChangeAspect="1" noChangeArrowheads="1"/>
            </p:cNvPicPr>
            <p:nvPr/>
          </p:nvPicPr>
          <p:blipFill>
            <a:blip r:embed="rId4" cstate="print"/>
            <a:srcRect l="29227"/>
            <a:stretch>
              <a:fillRect/>
            </a:stretch>
          </p:blipFill>
          <p:spPr bwMode="auto">
            <a:xfrm>
              <a:off x="4605136" y="3419017"/>
              <a:ext cx="1911080" cy="3600400"/>
            </a:xfrm>
            <a:prstGeom prst="rect">
              <a:avLst/>
            </a:prstGeom>
            <a:noFill/>
            <a:ln w="9525">
              <a:noFill/>
              <a:miter lim="800000"/>
              <a:headEnd/>
              <a:tailEnd/>
            </a:ln>
          </p:spPr>
        </p:pic>
        <p:pic>
          <p:nvPicPr>
            <p:cNvPr id="117861" name="Picture 5" descr="C:\Users\claude\Dropbox\vasculaire\VEINES\perthes\IMG_20140415_131521.jpg"/>
            <p:cNvPicPr>
              <a:picLocks noChangeAspect="1" noChangeArrowheads="1"/>
            </p:cNvPicPr>
            <p:nvPr/>
          </p:nvPicPr>
          <p:blipFill>
            <a:blip r:embed="rId5" cstate="print"/>
            <a:srcRect r="16905"/>
            <a:stretch>
              <a:fillRect/>
            </a:stretch>
          </p:blipFill>
          <p:spPr bwMode="auto">
            <a:xfrm>
              <a:off x="6630914" y="3419017"/>
              <a:ext cx="2333574" cy="3744416"/>
            </a:xfrm>
            <a:prstGeom prst="rect">
              <a:avLst/>
            </a:prstGeom>
            <a:noFill/>
            <a:ln w="9525">
              <a:noFill/>
              <a:miter lim="800000"/>
              <a:headEnd/>
              <a:tailEnd/>
            </a:ln>
          </p:spPr>
        </p:pic>
      </p:grpSp>
      <p:sp>
        <p:nvSpPr>
          <p:cNvPr id="117763" name="Text Box 92"/>
          <p:cNvSpPr txBox="1">
            <a:spLocks noChangeArrowheads="1"/>
          </p:cNvSpPr>
          <p:nvPr/>
        </p:nvSpPr>
        <p:spPr bwMode="auto">
          <a:xfrm>
            <a:off x="1822790" y="7592243"/>
            <a:ext cx="5008989" cy="52322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 sz="2800" b="1" dirty="0">
                <a:solidFill>
                  <a:schemeClr val="tx1"/>
                </a:solidFill>
              </a:rPr>
              <a:t>Perthes CHIVA maneuver</a:t>
            </a:r>
          </a:p>
        </p:txBody>
      </p:sp>
      <p:grpSp>
        <p:nvGrpSpPr>
          <p:cNvPr id="3" name="Groupe 4"/>
          <p:cNvGrpSpPr>
            <a:grpSpLocks/>
          </p:cNvGrpSpPr>
          <p:nvPr/>
        </p:nvGrpSpPr>
        <p:grpSpPr bwMode="auto">
          <a:xfrm>
            <a:off x="360104" y="5210442"/>
            <a:ext cx="347662" cy="1460500"/>
            <a:chOff x="4038600" y="2108200"/>
            <a:chExt cx="809812" cy="3121025"/>
          </a:xfrm>
        </p:grpSpPr>
        <p:grpSp>
          <p:nvGrpSpPr>
            <p:cNvPr id="4" name="Group 27"/>
            <p:cNvGrpSpPr>
              <a:grpSpLocks/>
            </p:cNvGrpSpPr>
            <p:nvPr/>
          </p:nvGrpSpPr>
          <p:grpSpPr bwMode="auto">
            <a:xfrm rot="396069">
              <a:off x="4297549" y="3684588"/>
              <a:ext cx="550863" cy="1520825"/>
              <a:chOff x="3174" y="2145"/>
              <a:chExt cx="347" cy="958"/>
            </a:xfrm>
          </p:grpSpPr>
          <p:sp>
            <p:nvSpPr>
              <p:cNvPr id="117854"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5"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6"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7"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38"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39"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0"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41"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2"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5" name="Group 38"/>
            <p:cNvGrpSpPr>
              <a:grpSpLocks/>
            </p:cNvGrpSpPr>
            <p:nvPr/>
          </p:nvGrpSpPr>
          <p:grpSpPr bwMode="auto">
            <a:xfrm rot="396069">
              <a:off x="4071938" y="3708400"/>
              <a:ext cx="550863" cy="1520825"/>
              <a:chOff x="3174" y="2145"/>
              <a:chExt cx="347" cy="958"/>
            </a:xfrm>
          </p:grpSpPr>
          <p:sp>
            <p:nvSpPr>
              <p:cNvPr id="117850"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1"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2"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3"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6" name="Group 43"/>
            <p:cNvGrpSpPr>
              <a:grpSpLocks/>
            </p:cNvGrpSpPr>
            <p:nvPr/>
          </p:nvGrpSpPr>
          <p:grpSpPr bwMode="auto">
            <a:xfrm>
              <a:off x="4113213" y="2794000"/>
              <a:ext cx="290513" cy="1258888"/>
              <a:chOff x="2688" y="2241"/>
              <a:chExt cx="183" cy="793"/>
            </a:xfrm>
          </p:grpSpPr>
          <p:sp>
            <p:nvSpPr>
              <p:cNvPr id="117846"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47"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8"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9"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45" name="Forme libre 13"/>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7" name="Groupe 26"/>
          <p:cNvGrpSpPr>
            <a:grpSpLocks/>
          </p:cNvGrpSpPr>
          <p:nvPr/>
        </p:nvGrpSpPr>
        <p:grpSpPr bwMode="auto">
          <a:xfrm>
            <a:off x="2436480" y="5240521"/>
            <a:ext cx="347662" cy="1460500"/>
            <a:chOff x="4842308" y="2060848"/>
            <a:chExt cx="809812" cy="3121025"/>
          </a:xfrm>
        </p:grpSpPr>
        <p:grpSp>
          <p:nvGrpSpPr>
            <p:cNvPr id="8" name="Groupe 69"/>
            <p:cNvGrpSpPr>
              <a:grpSpLocks/>
            </p:cNvGrpSpPr>
            <p:nvPr/>
          </p:nvGrpSpPr>
          <p:grpSpPr bwMode="auto">
            <a:xfrm>
              <a:off x="4842308" y="2060848"/>
              <a:ext cx="809812" cy="3121025"/>
              <a:chOff x="4038600" y="2108200"/>
              <a:chExt cx="809812" cy="3121025"/>
            </a:xfrm>
          </p:grpSpPr>
          <p:grpSp>
            <p:nvGrpSpPr>
              <p:cNvPr id="9" name="Group 27"/>
              <p:cNvGrpSpPr>
                <a:grpSpLocks/>
              </p:cNvGrpSpPr>
              <p:nvPr/>
            </p:nvGrpSpPr>
            <p:grpSpPr bwMode="auto">
              <a:xfrm rot="396069">
                <a:off x="4297549" y="3684588"/>
                <a:ext cx="550863" cy="1520825"/>
                <a:chOff x="3174" y="2145"/>
                <a:chExt cx="347" cy="958"/>
              </a:xfrm>
            </p:grpSpPr>
            <p:sp>
              <p:nvSpPr>
                <p:cNvPr id="117833"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4"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5"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6"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17"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18"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9"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20"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1"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8"/>
              <p:cNvGrpSpPr>
                <a:grpSpLocks/>
              </p:cNvGrpSpPr>
              <p:nvPr/>
            </p:nvGrpSpPr>
            <p:grpSpPr bwMode="auto">
              <a:xfrm rot="396069">
                <a:off x="4071938" y="3708400"/>
                <a:ext cx="550863" cy="1520825"/>
                <a:chOff x="3174" y="2145"/>
                <a:chExt cx="347" cy="958"/>
              </a:xfrm>
            </p:grpSpPr>
            <p:sp>
              <p:nvSpPr>
                <p:cNvPr id="117829"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0"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1"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2"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43"/>
              <p:cNvGrpSpPr>
                <a:grpSpLocks/>
              </p:cNvGrpSpPr>
              <p:nvPr/>
            </p:nvGrpSpPr>
            <p:grpSpPr bwMode="auto">
              <a:xfrm>
                <a:off x="4113213" y="2794000"/>
                <a:ext cx="290513" cy="1258888"/>
                <a:chOff x="2688" y="2241"/>
                <a:chExt cx="183" cy="793"/>
              </a:xfrm>
            </p:grpSpPr>
            <p:sp>
              <p:nvSpPr>
                <p:cNvPr id="117825"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26"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7"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8"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24" name="Forme libre 37"/>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815" name="Forme libre 28"/>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grpSp>
        <p:nvGrpSpPr>
          <p:cNvPr id="12" name="Groupe 50"/>
          <p:cNvGrpSpPr>
            <a:grpSpLocks/>
          </p:cNvGrpSpPr>
          <p:nvPr/>
        </p:nvGrpSpPr>
        <p:grpSpPr bwMode="auto">
          <a:xfrm>
            <a:off x="4550434" y="5297723"/>
            <a:ext cx="808037" cy="1450975"/>
            <a:chOff x="5716736" y="2131987"/>
            <a:chExt cx="1879600" cy="3097213"/>
          </a:xfrm>
        </p:grpSpPr>
        <p:grpSp>
          <p:nvGrpSpPr>
            <p:cNvPr id="13" name="Group 1054"/>
            <p:cNvGrpSpPr>
              <a:grpSpLocks/>
            </p:cNvGrpSpPr>
            <p:nvPr/>
          </p:nvGrpSpPr>
          <p:grpSpPr bwMode="auto">
            <a:xfrm>
              <a:off x="5716736" y="2131987"/>
              <a:ext cx="1879600" cy="3097213"/>
              <a:chOff x="2367" y="569"/>
              <a:chExt cx="2097" cy="3199"/>
            </a:xfrm>
          </p:grpSpPr>
          <p:sp>
            <p:nvSpPr>
              <p:cNvPr id="117794" name="Oval 1065"/>
              <p:cNvSpPr>
                <a:spLocks noChangeArrowheads="1"/>
              </p:cNvSpPr>
              <p:nvPr/>
            </p:nvSpPr>
            <p:spPr bwMode="auto">
              <a:xfrm rot="20220000" flipH="1">
                <a:off x="3511" y="1942"/>
                <a:ext cx="358" cy="126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5"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96"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7"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8"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9" name="Oval 1060"/>
              <p:cNvSpPr>
                <a:spLocks noChangeArrowheads="1"/>
              </p:cNvSpPr>
              <p:nvPr/>
            </p:nvSpPr>
            <p:spPr bwMode="auto">
              <a:xfrm rot="3120000">
                <a:off x="2521"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0" name="Oval 1061"/>
              <p:cNvSpPr>
                <a:spLocks noChangeArrowheads="1"/>
              </p:cNvSpPr>
              <p:nvPr/>
            </p:nvSpPr>
            <p:spPr bwMode="auto">
              <a:xfrm rot="3120000">
                <a:off x="2263"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1" name="Oval 1062"/>
              <p:cNvSpPr>
                <a:spLocks noChangeArrowheads="1"/>
              </p:cNvSpPr>
              <p:nvPr/>
            </p:nvSpPr>
            <p:spPr bwMode="auto">
              <a:xfrm rot="3120000">
                <a:off x="2847" y="3006"/>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2"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3"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04" name="Oval 1066"/>
              <p:cNvSpPr>
                <a:spLocks noChangeArrowheads="1"/>
              </p:cNvSpPr>
              <p:nvPr/>
            </p:nvSpPr>
            <p:spPr bwMode="auto">
              <a:xfrm>
                <a:off x="3785"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5" name="Oval 1067"/>
              <p:cNvSpPr>
                <a:spLocks noChangeArrowheads="1"/>
              </p:cNvSpPr>
              <p:nvPr/>
            </p:nvSpPr>
            <p:spPr bwMode="auto">
              <a:xfrm>
                <a:off x="3870"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6" name="Oval 1068"/>
              <p:cNvSpPr>
                <a:spLocks noChangeArrowheads="1"/>
              </p:cNvSpPr>
              <p:nvPr/>
            </p:nvSpPr>
            <p:spPr bwMode="auto">
              <a:xfrm>
                <a:off x="3930" y="298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7"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8"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9"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0"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1"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2"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3" name="Oval 1059"/>
              <p:cNvSpPr>
                <a:spLocks noChangeArrowheads="1"/>
              </p:cNvSpPr>
              <p:nvPr/>
            </p:nvSpPr>
            <p:spPr bwMode="auto">
              <a:xfrm rot="1740000" flipH="1">
                <a:off x="2963" y="2069"/>
                <a:ext cx="346" cy="104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sp>
          <p:nvSpPr>
            <p:cNvPr id="117792" name="Forme libre 52"/>
            <p:cNvSpPr>
              <a:spLocks/>
            </p:cNvSpPr>
            <p:nvPr/>
          </p:nvSpPr>
          <p:spPr bwMode="auto">
            <a:xfrm>
              <a:off x="6745188" y="3717032"/>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sp>
          <p:nvSpPr>
            <p:cNvPr id="117793" name="Forme libre 53"/>
            <p:cNvSpPr>
              <a:spLocks/>
            </p:cNvSpPr>
            <p:nvPr/>
          </p:nvSpPr>
          <p:spPr bwMode="auto">
            <a:xfrm rot="-869564">
              <a:off x="6996882" y="4013141"/>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9525"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14" name="Groupe 79"/>
          <p:cNvGrpSpPr>
            <a:grpSpLocks/>
          </p:cNvGrpSpPr>
          <p:nvPr/>
        </p:nvGrpSpPr>
        <p:grpSpPr bwMode="auto">
          <a:xfrm>
            <a:off x="7451725" y="5229225"/>
            <a:ext cx="349250" cy="1460500"/>
            <a:chOff x="4842308" y="2060848"/>
            <a:chExt cx="809812" cy="3121025"/>
          </a:xfrm>
        </p:grpSpPr>
        <p:grpSp>
          <p:nvGrpSpPr>
            <p:cNvPr id="15" name="Groupe 69"/>
            <p:cNvGrpSpPr>
              <a:grpSpLocks/>
            </p:cNvGrpSpPr>
            <p:nvPr/>
          </p:nvGrpSpPr>
          <p:grpSpPr bwMode="auto">
            <a:xfrm>
              <a:off x="4842308" y="2060848"/>
              <a:ext cx="809812" cy="3121025"/>
              <a:chOff x="4038600" y="2108200"/>
              <a:chExt cx="809812" cy="3121025"/>
            </a:xfrm>
          </p:grpSpPr>
          <p:grpSp>
            <p:nvGrpSpPr>
              <p:cNvPr id="16" name="Group 27"/>
              <p:cNvGrpSpPr>
                <a:grpSpLocks/>
              </p:cNvGrpSpPr>
              <p:nvPr/>
            </p:nvGrpSpPr>
            <p:grpSpPr bwMode="auto">
              <a:xfrm rot="396069">
                <a:off x="4297549" y="3684588"/>
                <a:ext cx="550863" cy="1520825"/>
                <a:chOff x="3174" y="2145"/>
                <a:chExt cx="347" cy="958"/>
              </a:xfrm>
            </p:grpSpPr>
            <p:sp>
              <p:nvSpPr>
                <p:cNvPr id="117787"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8"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9"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0"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1"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72"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3"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774"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5"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7" name="Group 38"/>
              <p:cNvGrpSpPr>
                <a:grpSpLocks/>
              </p:cNvGrpSpPr>
              <p:nvPr/>
            </p:nvGrpSpPr>
            <p:grpSpPr bwMode="auto">
              <a:xfrm rot="396069">
                <a:off x="4071938" y="3708400"/>
                <a:ext cx="550863" cy="1520825"/>
                <a:chOff x="3174" y="2145"/>
                <a:chExt cx="347" cy="958"/>
              </a:xfrm>
            </p:grpSpPr>
            <p:sp>
              <p:nvSpPr>
                <p:cNvPr id="117783"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4"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5"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6"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8" name="Group 43"/>
              <p:cNvGrpSpPr>
                <a:grpSpLocks/>
              </p:cNvGrpSpPr>
              <p:nvPr/>
            </p:nvGrpSpPr>
            <p:grpSpPr bwMode="auto">
              <a:xfrm>
                <a:off x="4113213" y="2794000"/>
                <a:ext cx="290513" cy="1258888"/>
                <a:chOff x="2688" y="2241"/>
                <a:chExt cx="183" cy="793"/>
              </a:xfrm>
            </p:grpSpPr>
            <p:sp>
              <p:nvSpPr>
                <p:cNvPr id="117779"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0"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1"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2"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8" name="Forme libre 90"/>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3175"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769" name="Forme libre 81"/>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30_05_2008 11_22_0001"/>
          <p:cNvPicPr>
            <a:picLocks noChangeAspect="1" noChangeArrowheads="1"/>
          </p:cNvPicPr>
          <p:nvPr/>
        </p:nvPicPr>
        <p:blipFill>
          <a:blip r:embed="rId3" cstate="print"/>
          <a:srcRect l="8855" r="26172"/>
          <a:stretch>
            <a:fillRect/>
          </a:stretch>
        </p:blipFill>
        <p:spPr bwMode="auto">
          <a:xfrm>
            <a:off x="0" y="0"/>
            <a:ext cx="2376488" cy="2743200"/>
          </a:xfrm>
          <a:prstGeom prst="rect">
            <a:avLst/>
          </a:prstGeom>
          <a:noFill/>
          <a:ln w="9525">
            <a:noFill/>
            <a:miter lim="800000"/>
            <a:headEnd/>
            <a:tailEnd/>
          </a:ln>
        </p:spPr>
      </p:pic>
      <p:pic>
        <p:nvPicPr>
          <p:cNvPr id="198658" name="Picture 5" descr="30_05_2008 11_22_0002"/>
          <p:cNvPicPr>
            <a:picLocks noChangeAspect="1" noChangeArrowheads="1"/>
          </p:cNvPicPr>
          <p:nvPr/>
        </p:nvPicPr>
        <p:blipFill>
          <a:blip r:embed="rId4" cstate="print"/>
          <a:srcRect l="21614" r="23221"/>
          <a:stretch>
            <a:fillRect/>
          </a:stretch>
        </p:blipFill>
        <p:spPr bwMode="auto">
          <a:xfrm>
            <a:off x="2411413" y="0"/>
            <a:ext cx="2017712" cy="2743200"/>
          </a:xfrm>
          <a:prstGeom prst="rect">
            <a:avLst/>
          </a:prstGeom>
          <a:noFill/>
          <a:ln w="9525">
            <a:noFill/>
            <a:miter lim="800000"/>
            <a:headEnd/>
            <a:tailEnd/>
          </a:ln>
        </p:spPr>
      </p:pic>
      <p:pic>
        <p:nvPicPr>
          <p:cNvPr id="198659" name="Picture 6" descr="apres chiva"/>
          <p:cNvPicPr>
            <a:picLocks noChangeAspect="1" noChangeArrowheads="1"/>
          </p:cNvPicPr>
          <p:nvPr/>
        </p:nvPicPr>
        <p:blipFill>
          <a:blip r:embed="rId5" cstate="print"/>
          <a:srcRect r="16710"/>
          <a:stretch>
            <a:fillRect/>
          </a:stretch>
        </p:blipFill>
        <p:spPr bwMode="auto">
          <a:xfrm>
            <a:off x="6097588" y="0"/>
            <a:ext cx="3046412" cy="2743200"/>
          </a:xfrm>
          <a:prstGeom prst="rect">
            <a:avLst/>
          </a:prstGeom>
          <a:noFill/>
          <a:ln w="9525">
            <a:noFill/>
            <a:miter lim="800000"/>
            <a:headEnd/>
            <a:tailEnd/>
          </a:ln>
        </p:spPr>
      </p:pic>
      <p:pic>
        <p:nvPicPr>
          <p:cNvPr id="198660" name="Picture 7" descr="30_05_2008 12_38_0003"/>
          <p:cNvPicPr>
            <a:picLocks noChangeAspect="1" noChangeArrowheads="1"/>
          </p:cNvPicPr>
          <p:nvPr/>
        </p:nvPicPr>
        <p:blipFill>
          <a:blip r:embed="rId6" cstate="print"/>
          <a:srcRect r="27126"/>
          <a:stretch>
            <a:fillRect/>
          </a:stretch>
        </p:blipFill>
        <p:spPr bwMode="auto">
          <a:xfrm>
            <a:off x="4427538" y="0"/>
            <a:ext cx="2665412" cy="2743200"/>
          </a:xfrm>
          <a:prstGeom prst="rect">
            <a:avLst/>
          </a:prstGeom>
          <a:noFill/>
          <a:ln w="9525">
            <a:noFill/>
            <a:miter lim="800000"/>
            <a:headEnd/>
            <a:tailEnd/>
          </a:ln>
        </p:spPr>
      </p:pic>
      <p:pic>
        <p:nvPicPr>
          <p:cNvPr id="198661" name="Picture 8" descr="Diapositive8"/>
          <p:cNvPicPr>
            <a:picLocks noChangeAspect="1" noChangeArrowheads="1"/>
          </p:cNvPicPr>
          <p:nvPr/>
        </p:nvPicPr>
        <p:blipFill>
          <a:blip r:embed="rId7" cstate="print"/>
          <a:srcRect/>
          <a:stretch>
            <a:fillRect/>
          </a:stretch>
        </p:blipFill>
        <p:spPr bwMode="auto">
          <a:xfrm>
            <a:off x="0" y="2835275"/>
            <a:ext cx="4608513" cy="4022725"/>
          </a:xfrm>
          <a:prstGeom prst="rect">
            <a:avLst/>
          </a:prstGeom>
          <a:noFill/>
          <a:ln w="9525">
            <a:noFill/>
            <a:miter lim="800000"/>
            <a:headEnd/>
            <a:tailEnd/>
          </a:ln>
        </p:spPr>
      </p:pic>
      <p:pic>
        <p:nvPicPr>
          <p:cNvPr id="198662" name="Picture 9" descr="Diapositive9"/>
          <p:cNvPicPr>
            <a:picLocks noChangeAspect="1" noChangeArrowheads="1"/>
          </p:cNvPicPr>
          <p:nvPr/>
        </p:nvPicPr>
        <p:blipFill>
          <a:blip r:embed="rId8" cstate="print"/>
          <a:srcRect/>
          <a:stretch>
            <a:fillRect/>
          </a:stretch>
        </p:blipFill>
        <p:spPr bwMode="auto">
          <a:xfrm>
            <a:off x="4302125" y="2886075"/>
            <a:ext cx="4841875" cy="3971925"/>
          </a:xfrm>
          <a:prstGeom prst="rect">
            <a:avLst/>
          </a:prstGeom>
          <a:noFill/>
          <a:ln w="9525">
            <a:noFill/>
            <a:miter lim="800000"/>
            <a:headEnd/>
            <a:tailEnd/>
          </a:ln>
        </p:spPr>
      </p:pic>
      <p:sp>
        <p:nvSpPr>
          <p:cNvPr id="198663" name="ZoneTexte 7"/>
          <p:cNvSpPr txBox="1">
            <a:spLocks noChangeArrowheads="1"/>
          </p:cNvSpPr>
          <p:nvPr/>
        </p:nvSpPr>
        <p:spPr bwMode="auto">
          <a:xfrm>
            <a:off x="0" y="0"/>
            <a:ext cx="1512888" cy="554038"/>
          </a:xfrm>
          <a:prstGeom prst="rect">
            <a:avLst/>
          </a:prstGeom>
          <a:noFill/>
          <a:ln w="9525">
            <a:noFill/>
            <a:miter lim="800000"/>
            <a:headEnd/>
            <a:tailEnd/>
          </a:ln>
        </p:spPr>
        <p:txBody>
          <a:bodyPr>
            <a:spAutoFit/>
          </a:bodyPr>
          <a:lstStyle/>
          <a:p>
            <a:pPr eaLnBrk="0" hangingPunct="0">
              <a:spcBef>
                <a:spcPct val="50000"/>
              </a:spcBef>
            </a:pPr>
            <a:r>
              <a:rPr lang="en" dirty="0"/>
              <a:t>29</a:t>
            </a:r>
          </a:p>
        </p:txBody>
      </p:sp>
      <p:pic>
        <p:nvPicPr>
          <p:cNvPr id="198664" name="Picture 5" descr="D:\Documents 1\médecine\ANGIOLOGIE\VEINES\MARK Charing\Instantané 6 (26-02-2014 17-46).png"/>
          <p:cNvPicPr>
            <a:picLocks noChangeAspect="1" noChangeArrowheads="1"/>
          </p:cNvPicPr>
          <p:nvPr/>
        </p:nvPicPr>
        <p:blipFill>
          <a:blip r:embed="rId9" cstate="print"/>
          <a:srcRect l="19807" r="15817"/>
          <a:stretch>
            <a:fillRect/>
          </a:stretch>
        </p:blipFill>
        <p:spPr bwMode="auto">
          <a:xfrm>
            <a:off x="4067175" y="1316038"/>
            <a:ext cx="1362075" cy="1357312"/>
          </a:xfrm>
          <a:prstGeom prst="rect">
            <a:avLst/>
          </a:prstGeom>
          <a:noFill/>
          <a:ln w="9525">
            <a:noFill/>
            <a:miter lim="800000"/>
            <a:headEnd/>
            <a:tailEnd/>
          </a:ln>
        </p:spPr>
      </p:pic>
      <p:pic>
        <p:nvPicPr>
          <p:cNvPr id="198665" name="Picture 6" descr="D:\Documents 1\médecine\ANGIOLOGIE\VEINES\MARK Charing\Instantané 7 (26-02-2014 17-46).png"/>
          <p:cNvPicPr>
            <a:picLocks noChangeAspect="1" noChangeArrowheads="1"/>
          </p:cNvPicPr>
          <p:nvPr/>
        </p:nvPicPr>
        <p:blipFill>
          <a:blip r:embed="rId10" cstate="print"/>
          <a:srcRect l="24759" r="20389" b="18855"/>
          <a:stretch>
            <a:fillRect/>
          </a:stretch>
        </p:blipFill>
        <p:spPr bwMode="auto">
          <a:xfrm>
            <a:off x="4149725" y="188913"/>
            <a:ext cx="990600" cy="939800"/>
          </a:xfrm>
          <a:prstGeom prst="rect">
            <a:avLst/>
          </a:prstGeom>
          <a:noFill/>
          <a:ln w="9525">
            <a:noFill/>
            <a:miter lim="800000"/>
            <a:headEnd/>
            <a:tailEnd/>
          </a:ln>
        </p:spPr>
      </p:pic>
      <p:sp>
        <p:nvSpPr>
          <p:cNvPr id="198666" name="ZoneTexte 10"/>
          <p:cNvSpPr txBox="1">
            <a:spLocks noChangeArrowheads="1"/>
          </p:cNvSpPr>
          <p:nvPr/>
        </p:nvSpPr>
        <p:spPr bwMode="auto">
          <a:xfrm>
            <a:off x="63062" y="2501612"/>
            <a:ext cx="9144000" cy="5847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n" sz="3200" b="1" dirty="0"/>
              <a:t>CHIVA: pre and post. No phlebectomy or sclerosis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6524863"/>
          </a:xfrm>
          <a:prstGeom prst="rect">
            <a:avLst/>
          </a:prstGeom>
          <a:solidFill>
            <a:schemeClr val="accent2"/>
          </a:solidFill>
        </p:spPr>
        <p:txBody>
          <a:bodyPr wrap="square" rtlCol="0">
            <a:spAutoFit/>
          </a:bodyPr>
          <a:lstStyle/>
          <a:p>
            <a:r>
              <a:rPr lang="en" sz="4400" b="1" u="sng" dirty="0">
                <a:solidFill>
                  <a:schemeClr val="bg1"/>
                </a:solidFill>
              </a:rPr>
              <a:t>30 </a:t>
            </a:r>
            <a:r>
              <a:rPr lang="en" sz="4400" b="1" dirty="0">
                <a:solidFill>
                  <a:srgbClr val="FFC000"/>
                </a:solidFill>
              </a:rPr>
              <a:t>Hemodynamic characteristics of blood. </a:t>
            </a:r>
            <a:r>
              <a:rPr lang="en" sz="4400" b="1" dirty="0">
                <a:solidFill>
                  <a:srgbClr val="FFFF00"/>
                </a:solidFill>
              </a:rPr>
              <a:t>Blood is not a perfect fluid in the Newtonian sense, that is viscous with laminar flow without turbulence.</a:t>
            </a:r>
          </a:p>
          <a:p>
            <a:endParaRPr lang="es-ES_tradnl" sz="4400" b="1" dirty="0">
              <a:solidFill>
                <a:srgbClr val="FFFF00"/>
              </a:solidFill>
            </a:endParaRPr>
          </a:p>
          <a:p>
            <a:endParaRPr lang="es-ES_tradnl" sz="4400" b="1" dirty="0">
              <a:solidFill>
                <a:srgbClr val="FFFF00"/>
              </a:solidFill>
            </a:endParaRPr>
          </a:p>
          <a:p>
            <a:endParaRPr lang="fr-FR" sz="4400" dirty="0">
              <a:solidFill>
                <a:schemeClr val="bg1"/>
              </a:solidFill>
            </a:endParaRPr>
          </a:p>
        </p:txBody>
      </p:sp>
      <p:sp>
        <p:nvSpPr>
          <p:cNvPr id="32" name="Rectangle 31"/>
          <p:cNvSpPr/>
          <p:nvPr/>
        </p:nvSpPr>
        <p:spPr bwMode="auto">
          <a:xfrm>
            <a:off x="2555776" y="4322124"/>
            <a:ext cx="4392488" cy="1944216"/>
          </a:xfrm>
          <a:prstGeom prst="rect">
            <a:avLst/>
          </a:prstGeom>
          <a:solidFill>
            <a:srgbClr val="66FFFF"/>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30" name="Groupe 29"/>
          <p:cNvGrpSpPr/>
          <p:nvPr/>
        </p:nvGrpSpPr>
        <p:grpSpPr>
          <a:xfrm>
            <a:off x="2915816" y="4339624"/>
            <a:ext cx="2526697" cy="1897688"/>
            <a:chOff x="467544" y="3789040"/>
            <a:chExt cx="2526697" cy="1897688"/>
          </a:xfrm>
        </p:grpSpPr>
        <p:sp>
          <p:nvSpPr>
            <p:cNvPr id="10" name="AutoShape 11"/>
            <p:cNvSpPr>
              <a:spLocks noChangeArrowheads="1"/>
            </p:cNvSpPr>
            <p:nvPr/>
          </p:nvSpPr>
          <p:spPr bwMode="auto">
            <a:xfrm>
              <a:off x="467544" y="378904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1" name="AutoShape 12"/>
            <p:cNvSpPr>
              <a:spLocks noChangeArrowheads="1"/>
            </p:cNvSpPr>
            <p:nvPr/>
          </p:nvSpPr>
          <p:spPr bwMode="auto">
            <a:xfrm>
              <a:off x="697959" y="3996449"/>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2" name="AutoShape 13"/>
            <p:cNvSpPr>
              <a:spLocks noChangeArrowheads="1"/>
            </p:cNvSpPr>
            <p:nvPr/>
          </p:nvSpPr>
          <p:spPr bwMode="auto">
            <a:xfrm>
              <a:off x="971600" y="444914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3" name="AutoShape 14"/>
            <p:cNvSpPr>
              <a:spLocks noChangeArrowheads="1"/>
            </p:cNvSpPr>
            <p:nvPr/>
          </p:nvSpPr>
          <p:spPr bwMode="auto">
            <a:xfrm>
              <a:off x="899592" y="4213328"/>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4" name="AutoShape 15"/>
            <p:cNvSpPr>
              <a:spLocks noChangeArrowheads="1"/>
            </p:cNvSpPr>
            <p:nvPr/>
          </p:nvSpPr>
          <p:spPr bwMode="auto">
            <a:xfrm>
              <a:off x="965183" y="4873433"/>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5" name="AutoShape 16"/>
            <p:cNvSpPr>
              <a:spLocks noChangeArrowheads="1"/>
            </p:cNvSpPr>
            <p:nvPr/>
          </p:nvSpPr>
          <p:spPr bwMode="auto">
            <a:xfrm>
              <a:off x="1043608" y="465655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6" name="AutoShape 17"/>
            <p:cNvSpPr>
              <a:spLocks noChangeArrowheads="1"/>
            </p:cNvSpPr>
            <p:nvPr/>
          </p:nvSpPr>
          <p:spPr bwMode="auto">
            <a:xfrm>
              <a:off x="544349" y="5514600"/>
              <a:ext cx="1920127"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7" name="AutoShape 18"/>
            <p:cNvSpPr>
              <a:spLocks noChangeArrowheads="1"/>
            </p:cNvSpPr>
            <p:nvPr/>
          </p:nvSpPr>
          <p:spPr bwMode="auto">
            <a:xfrm>
              <a:off x="821167" y="5090312"/>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8" name="AutoShape 19"/>
            <p:cNvSpPr>
              <a:spLocks noChangeArrowheads="1"/>
            </p:cNvSpPr>
            <p:nvPr/>
          </p:nvSpPr>
          <p:spPr bwMode="auto">
            <a:xfrm>
              <a:off x="677151" y="530719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grpSp>
      <p:sp>
        <p:nvSpPr>
          <p:cNvPr id="27" name="Text Box 28"/>
          <p:cNvSpPr txBox="1">
            <a:spLocks noChangeArrowheads="1"/>
          </p:cNvSpPr>
          <p:nvPr/>
        </p:nvSpPr>
        <p:spPr bwMode="auto">
          <a:xfrm>
            <a:off x="142781" y="4489585"/>
            <a:ext cx="2534568" cy="1323439"/>
          </a:xfrm>
          <a:prstGeom prst="rect">
            <a:avLst/>
          </a:prstGeom>
          <a:noFill/>
          <a:ln w="9525">
            <a:noFill/>
            <a:miter lim="800000"/>
            <a:headEnd/>
            <a:tailEnd/>
          </a:ln>
          <a:effectLst/>
        </p:spPr>
        <p:txBody>
          <a:bodyPr wrap="square">
            <a:spAutoFit/>
          </a:bodyPr>
          <a:lstStyle/>
          <a:p>
            <a:r>
              <a:rPr lang="fr-FR" sz="4000" b="1" dirty="0">
                <a:solidFill>
                  <a:srgbClr val="FFFF99"/>
                </a:solidFill>
              </a:rPr>
              <a:t>L</a:t>
            </a:r>
            <a:r>
              <a:rPr lang="en" sz="4000" b="1" dirty="0">
                <a:solidFill>
                  <a:srgbClr val="FFFF99"/>
                </a:solidFill>
              </a:rPr>
              <a:t>aminar </a:t>
            </a:r>
            <a:r>
              <a:rPr lang="en" sz="4000" b="1" dirty="0">
                <a:solidFill>
                  <a:srgbClr val="FFFF99"/>
                </a:solidFill>
                <a:latin typeface="Times New Roman" pitchFamily="18" charset="0"/>
              </a:rPr>
              <a:t>flow</a:t>
            </a:r>
            <a:endParaRPr lang="fr-FR" sz="4000" b="1" dirty="0">
              <a:solidFill>
                <a:srgbClr val="FFFF99"/>
              </a:solidFill>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17306"/>
          </a:xfrm>
          <a:prstGeom prst="rect">
            <a:avLst/>
          </a:prstGeom>
          <a:solidFill>
            <a:schemeClr val="accent6"/>
          </a:solidFill>
        </p:spPr>
        <p:txBody>
          <a:bodyPr>
            <a:spAutoFit/>
          </a:bodyPr>
          <a:lstStyle/>
          <a:p>
            <a:pPr eaLnBrk="0" hangingPunct="0">
              <a:spcBef>
                <a:spcPct val="50000"/>
              </a:spcBef>
              <a:defRPr/>
            </a:pPr>
            <a:r>
              <a:rPr lang="en" sz="4400" b="1" dirty="0">
                <a:solidFill>
                  <a:schemeClr val="bg1"/>
                </a:solidFill>
              </a:rPr>
              <a:t>31 Nevertheless, </a:t>
            </a:r>
            <a:r>
              <a:rPr lang="en" sz="5400" b="1" dirty="0">
                <a:solidFill>
                  <a:srgbClr val="FFFF00"/>
                </a:solidFill>
              </a:rPr>
              <a:t>Bernoulli 's law </a:t>
            </a:r>
            <a:r>
              <a:rPr lang="en" sz="4400" b="1" dirty="0">
                <a:solidFill>
                  <a:srgbClr val="FF0000"/>
                </a:solidFill>
              </a:rPr>
              <a:t>can be applied to normal blood flow.</a:t>
            </a:r>
            <a:r>
              <a:rPr lang="en" sz="4400" b="1" dirty="0">
                <a:solidFill>
                  <a:srgbClr val="FFC000"/>
                </a:solidFill>
              </a:rPr>
              <a:t>                              </a:t>
            </a:r>
            <a:r>
              <a:rPr lang="en" sz="4400" b="1" dirty="0">
                <a:solidFill>
                  <a:schemeClr val="bg1"/>
                </a:solidFill>
              </a:rPr>
              <a:t>It cannot be applied when </a:t>
            </a:r>
            <a:r>
              <a:rPr lang="en" sz="4400" b="1" dirty="0">
                <a:solidFill>
                  <a:srgbClr val="FFFF00"/>
                </a:solidFill>
              </a:rPr>
              <a:t>speeds are </a:t>
            </a:r>
            <a:r>
              <a:rPr lang="en" sz="4400" b="1" dirty="0">
                <a:solidFill>
                  <a:schemeClr val="bg1"/>
                </a:solidFill>
              </a:rPr>
              <a:t>too high. </a:t>
            </a:r>
          </a:p>
          <a:p>
            <a:pPr eaLnBrk="0" hangingPunct="0">
              <a:spcBef>
                <a:spcPct val="50000"/>
              </a:spcBef>
              <a:defRPr/>
            </a:pPr>
            <a:r>
              <a:rPr lang="en" sz="4400" b="1" dirty="0">
                <a:solidFill>
                  <a:schemeClr val="bg1"/>
                </a:solidFill>
              </a:rPr>
              <a:t>Then </a:t>
            </a:r>
            <a:r>
              <a:rPr lang="en" sz="4400" b="1" dirty="0">
                <a:solidFill>
                  <a:srgbClr val="FFFF00"/>
                </a:solidFill>
              </a:rPr>
              <a:t>Poiseuille 's law is used </a:t>
            </a:r>
          </a:p>
          <a:p>
            <a:pPr eaLnBrk="0" hangingPunct="0">
              <a:spcBef>
                <a:spcPct val="50000"/>
              </a:spcBef>
              <a:defRPr/>
            </a:pPr>
            <a:endParaRPr lang="en" sz="4400" b="1" dirty="0">
              <a:solidFill>
                <a:srgbClr val="FFFF00"/>
              </a:solidFill>
            </a:endParaRPr>
          </a:p>
          <a:p>
            <a:pPr eaLnBrk="0" hangingPunct="0">
              <a:spcBef>
                <a:spcPct val="50000"/>
              </a:spcBef>
              <a:defRPr/>
            </a:pPr>
            <a:r>
              <a:rPr lang="en" sz="4400" b="1" dirty="0">
                <a:solidFill>
                  <a:srgbClr val="FFFF00"/>
                </a:solidFill>
              </a:rPr>
              <a:t>.</a:t>
            </a:r>
          </a:p>
          <a:p>
            <a:pPr eaLnBrk="0" hangingPunct="0">
              <a:spcBef>
                <a:spcPct val="50000"/>
              </a:spcBef>
              <a:defRPr/>
            </a:pPr>
            <a:r>
              <a:rPr lang="en" sz="4400" b="1" dirty="0">
                <a:solidFill>
                  <a:srgbClr val="FFFF00"/>
                </a:solidFill>
              </a:rPr>
              <a:t> </a:t>
            </a:r>
            <a:r>
              <a:rPr lang="en" sz="4400" b="1" dirty="0">
                <a:solidFill>
                  <a:schemeClr val="bg1"/>
                </a:solidFill>
              </a:rPr>
              <a:t>       </a:t>
            </a:r>
            <a:endParaRPr lang="fr-FR" sz="44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21" y="44624"/>
            <a:ext cx="8893175" cy="6924973"/>
          </a:xfrm>
          <a:prstGeom prst="rect">
            <a:avLst/>
          </a:prstGeom>
          <a:solidFill>
            <a:schemeClr val="accent6"/>
          </a:solidFill>
        </p:spPr>
        <p:txBody>
          <a:bodyPr>
            <a:spAutoFit/>
          </a:bodyPr>
          <a:lstStyle/>
          <a:p>
            <a:pPr eaLnBrk="0" hangingPunct="0">
              <a:spcBef>
                <a:spcPct val="50000"/>
              </a:spcBef>
              <a:defRPr/>
            </a:pPr>
            <a:r>
              <a:rPr lang="en" sz="3600" b="1" dirty="0">
                <a:solidFill>
                  <a:srgbClr val="FFC000"/>
                </a:solidFill>
              </a:rPr>
              <a:t>32 </a:t>
            </a:r>
            <a:r>
              <a:rPr lang="en" sz="3600" b="1" dirty="0">
                <a:solidFill>
                  <a:schemeClr val="bg1"/>
                </a:solidFill>
              </a:rPr>
              <a:t>Both laws cannot be used when there is too much turbulence, that is, </a:t>
            </a:r>
            <a:r>
              <a:rPr lang="en" sz="3600" b="1" dirty="0">
                <a:solidFill>
                  <a:srgbClr val="FFFF00"/>
                </a:solidFill>
              </a:rPr>
              <a:t>when the Reynolds Number Re exceeds 2000-3000 </a:t>
            </a:r>
            <a:r>
              <a:rPr lang="en" sz="3600" b="1" dirty="0">
                <a:solidFill>
                  <a:srgbClr val="FFC000"/>
                </a:solidFill>
              </a:rPr>
              <a:t>.</a:t>
            </a:r>
            <a:r>
              <a:rPr lang="en" b="1" dirty="0">
                <a:solidFill>
                  <a:srgbClr val="FFC000"/>
                </a:solidFill>
              </a:rPr>
              <a:t>   </a:t>
            </a:r>
          </a:p>
          <a:p>
            <a:pPr eaLnBrk="0" hangingPunct="0">
              <a:spcBef>
                <a:spcPct val="50000"/>
              </a:spcBef>
              <a:defRPr/>
            </a:pPr>
            <a:r>
              <a:rPr lang="en" b="1" dirty="0">
                <a:solidFill>
                  <a:srgbClr val="FFC000"/>
                </a:solidFill>
              </a:rPr>
              <a:t>          </a:t>
            </a:r>
            <a:r>
              <a:rPr lang="en" sz="3200" b="1" dirty="0">
                <a:solidFill>
                  <a:schemeClr val="bg1"/>
                </a:solidFill>
              </a:rPr>
              <a:t>In this case, there is the </a:t>
            </a:r>
            <a:r>
              <a:rPr lang="en" sz="3200" b="1" dirty="0">
                <a:solidFill>
                  <a:srgbClr val="FFFF00"/>
                </a:solidFill>
              </a:rPr>
              <a:t>Navier Stokes equation </a:t>
            </a:r>
            <a:r>
              <a:rPr lang="en" sz="3200" b="1" dirty="0">
                <a:solidFill>
                  <a:schemeClr val="bg1"/>
                </a:solidFill>
              </a:rPr>
              <a:t>,</a:t>
            </a:r>
            <a:r>
              <a:rPr lang="en" sz="3200" b="1" dirty="0">
                <a:solidFill>
                  <a:srgbClr val="FFC000"/>
                </a:solidFill>
              </a:rPr>
              <a:t> </a:t>
            </a:r>
            <a:r>
              <a:rPr lang="en" sz="3200" b="1" dirty="0">
                <a:solidFill>
                  <a:schemeClr val="bg1"/>
                </a:solidFill>
              </a:rPr>
              <a:t>differential, nonlinear fields of unknown pressure and velocity, however it is </a:t>
            </a:r>
            <a:r>
              <a:rPr lang="en" sz="3200" b="1" dirty="0">
                <a:solidFill>
                  <a:srgbClr val="FFFF00"/>
                </a:solidFill>
              </a:rPr>
              <a:t>practically impossible to apply to blood flow.</a:t>
            </a:r>
          </a:p>
          <a:p>
            <a:pPr eaLnBrk="0" hangingPunct="0">
              <a:spcBef>
                <a:spcPct val="50000"/>
              </a:spcBef>
              <a:defRPr/>
            </a:pPr>
            <a:endParaRPr lang="en" sz="3200" b="1" dirty="0">
              <a:solidFill>
                <a:srgbClr val="FFFF00"/>
              </a:solidFill>
            </a:endParaRPr>
          </a:p>
          <a:p>
            <a:pPr eaLnBrk="0" hangingPunct="0">
              <a:spcBef>
                <a:spcPct val="50000"/>
              </a:spcBef>
              <a:defRPr/>
            </a:pPr>
            <a:endParaRPr lang="en" sz="3200" b="1" dirty="0">
              <a:solidFill>
                <a:srgbClr val="FFFF00"/>
              </a:solidFill>
            </a:endParaRPr>
          </a:p>
          <a:p>
            <a:pPr eaLnBrk="0" hangingPunct="0">
              <a:spcBef>
                <a:spcPct val="50000"/>
              </a:spcBef>
              <a:defRPr/>
            </a:pPr>
            <a:endParaRPr lang="es-ES_tradnl" sz="3200" b="1" dirty="0">
              <a:solidFill>
                <a:srgbClr val="FFFF00"/>
              </a:solidFill>
            </a:endParaRPr>
          </a:p>
          <a:p>
            <a:pPr eaLnBrk="0" hangingPunct="0">
              <a:spcBef>
                <a:spcPct val="50000"/>
              </a:spcBef>
              <a:defRPr/>
            </a:pPr>
            <a:endParaRPr lang="fr-FR" sz="3200" dirty="0">
              <a:solidFill>
                <a:srgbClr val="FFFF00"/>
              </a:solidFill>
            </a:endParaRPr>
          </a:p>
        </p:txBody>
      </p:sp>
      <p:pic>
        <p:nvPicPr>
          <p:cNvPr id="120834" name="Image 2" descr="http://res-nlp.univ-lemans.fr/NLP_C_M02_G02/res/Eq_C_ext_065.png"/>
          <p:cNvPicPr>
            <a:picLocks noChangeAspect="1" noChangeArrowheads="1"/>
          </p:cNvPicPr>
          <p:nvPr/>
        </p:nvPicPr>
        <p:blipFill>
          <a:blip r:embed="rId2" cstate="print"/>
          <a:srcRect/>
          <a:stretch>
            <a:fillRect/>
          </a:stretch>
        </p:blipFill>
        <p:spPr bwMode="auto">
          <a:xfrm>
            <a:off x="3131840" y="4797152"/>
            <a:ext cx="2592388" cy="6492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6588224" cy="7278916"/>
          </a:xfrm>
          <a:prstGeom prst="rect">
            <a:avLst/>
          </a:prstGeom>
          <a:solidFill>
            <a:schemeClr val="accent6"/>
          </a:solidFill>
        </p:spPr>
        <p:txBody>
          <a:bodyPr wrap="square" rtlCol="0">
            <a:spAutoFit/>
          </a:bodyPr>
          <a:lstStyle/>
          <a:p>
            <a:r>
              <a:rPr lang="en" sz="5400" b="1" dirty="0">
                <a:solidFill>
                  <a:srgbClr val="FFFF00"/>
                </a:solidFill>
              </a:rPr>
              <a:t>33 Bernoulli </a:t>
            </a:r>
            <a:endParaRPr lang="es-ES_tradnl" sz="5400" b="1" dirty="0">
              <a:solidFill>
                <a:srgbClr val="FFFF00"/>
              </a:solidFill>
            </a:endParaRPr>
          </a:p>
          <a:p>
            <a:r>
              <a:rPr lang="en" sz="3200" b="1" dirty="0">
                <a:solidFill>
                  <a:srgbClr val="FFFF00"/>
                </a:solidFill>
              </a:rPr>
              <a:t>Total Pressure </a:t>
            </a:r>
          </a:p>
          <a:p>
            <a:r>
              <a:rPr lang="en" sz="3200" b="1" dirty="0">
                <a:solidFill>
                  <a:srgbClr val="FFFF00"/>
                </a:solidFill>
              </a:rPr>
              <a:t>Pt= (p + (1/2) ṗ v </a:t>
            </a:r>
            <a:r>
              <a:rPr lang="en" sz="3200" b="1" baseline="30000" dirty="0">
                <a:solidFill>
                  <a:srgbClr val="FFFF00"/>
                </a:solidFill>
              </a:rPr>
              <a:t>2 </a:t>
            </a:r>
            <a:r>
              <a:rPr lang="en" sz="3200" b="1" dirty="0">
                <a:solidFill>
                  <a:srgbClr val="FFFF00"/>
                </a:solidFill>
              </a:rPr>
              <a:t>+ ṗ gh          </a:t>
            </a:r>
            <a:r>
              <a:rPr lang="en" sz="3200" b="1" dirty="0">
                <a:solidFill>
                  <a:schemeClr val="bg1"/>
                </a:solidFill>
              </a:rPr>
              <a:t>constituted by </a:t>
            </a:r>
          </a:p>
          <a:p>
            <a:pPr marL="457200" indent="-457200">
              <a:buFontTx/>
              <a:buChar char="-"/>
            </a:pPr>
            <a:r>
              <a:rPr lang="en" sz="3200" b="1" dirty="0">
                <a:solidFill>
                  <a:srgbClr val="FFC000"/>
                </a:solidFill>
              </a:rPr>
              <a:t>static pressure </a:t>
            </a:r>
            <a:r>
              <a:rPr lang="en" sz="3200" b="1" dirty="0">
                <a:solidFill>
                  <a:srgbClr val="FFFF00"/>
                </a:solidFill>
              </a:rPr>
              <a:t>p </a:t>
            </a:r>
            <a:r>
              <a:rPr lang="en" sz="3200" b="1" dirty="0">
                <a:solidFill>
                  <a:schemeClr val="bg1"/>
                </a:solidFill>
              </a:rPr>
              <a:t>+ </a:t>
            </a:r>
          </a:p>
          <a:p>
            <a:pPr marL="457200" indent="-457200">
              <a:buFontTx/>
              <a:buChar char="-"/>
            </a:pPr>
            <a:r>
              <a:rPr lang="en" sz="3200" b="1" dirty="0">
                <a:solidFill>
                  <a:srgbClr val="FFC000"/>
                </a:solidFill>
              </a:rPr>
              <a:t>dynamic pressure </a:t>
            </a:r>
            <a:r>
              <a:rPr lang="en" sz="3200" b="1" dirty="0">
                <a:solidFill>
                  <a:srgbClr val="FFFF00"/>
                </a:solidFill>
              </a:rPr>
              <a:t>(1/2 ṗ v </a:t>
            </a:r>
            <a:r>
              <a:rPr lang="en" sz="3200" b="1" baseline="30000" dirty="0">
                <a:solidFill>
                  <a:srgbClr val="FFFF00"/>
                </a:solidFill>
              </a:rPr>
              <a:t>2 </a:t>
            </a:r>
            <a:r>
              <a:rPr lang="en" sz="3200" b="1" dirty="0">
                <a:solidFill>
                  <a:srgbClr val="FFFF00"/>
                </a:solidFill>
              </a:rPr>
              <a:t>) </a:t>
            </a:r>
            <a:r>
              <a:rPr lang="en" sz="3200" b="1" dirty="0">
                <a:solidFill>
                  <a:schemeClr val="bg1"/>
                </a:solidFill>
              </a:rPr>
              <a:t>+</a:t>
            </a:r>
          </a:p>
          <a:p>
            <a:pPr marL="457200" indent="-457200">
              <a:buFontTx/>
              <a:buChar char="-"/>
            </a:pPr>
            <a:r>
              <a:rPr lang="en" sz="3200" b="1" dirty="0">
                <a:solidFill>
                  <a:srgbClr val="FFFF00"/>
                </a:solidFill>
              </a:rPr>
              <a:t> </a:t>
            </a:r>
            <a:r>
              <a:rPr lang="en" sz="3200" b="1" dirty="0">
                <a:solidFill>
                  <a:srgbClr val="FFC000"/>
                </a:solidFill>
              </a:rPr>
              <a:t>hydrostatic pressure </a:t>
            </a:r>
            <a:r>
              <a:rPr lang="en" sz="3200" b="1" dirty="0">
                <a:solidFill>
                  <a:srgbClr val="FFFF00"/>
                </a:solidFill>
              </a:rPr>
              <a:t>ṗ gh</a:t>
            </a:r>
          </a:p>
          <a:p>
            <a:endParaRPr lang="es-ES_tradnl" sz="3200" b="1" dirty="0">
              <a:solidFill>
                <a:srgbClr val="FFFF00"/>
              </a:solidFill>
            </a:endParaRPr>
          </a:p>
          <a:p>
            <a:endParaRPr lang="es-ES_tradnl" sz="3200" b="1" dirty="0">
              <a:solidFill>
                <a:srgbClr val="FFFF00"/>
              </a:solidFill>
            </a:endParaRPr>
          </a:p>
          <a:p>
            <a:endParaRPr lang="fr-FR" dirty="0"/>
          </a:p>
        </p:txBody>
      </p:sp>
      <p:grpSp>
        <p:nvGrpSpPr>
          <p:cNvPr id="19" name="Groupe 18"/>
          <p:cNvGrpSpPr/>
          <p:nvPr/>
        </p:nvGrpSpPr>
        <p:grpSpPr>
          <a:xfrm>
            <a:off x="6642720" y="420960"/>
            <a:ext cx="2514600" cy="6248400"/>
            <a:chOff x="6642720" y="420960"/>
            <a:chExt cx="2514600" cy="6248400"/>
          </a:xfrm>
        </p:grpSpPr>
        <p:sp>
          <p:nvSpPr>
            <p:cNvPr id="7" name="Rectangle 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trois pointes 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à quatre pointes 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14"/>
            <p:cNvGrpSpPr/>
            <p:nvPr/>
          </p:nvGrpSpPr>
          <p:grpSpPr>
            <a:xfrm>
              <a:off x="6642720" y="420960"/>
              <a:ext cx="2514600" cy="6248400"/>
              <a:chOff x="3733800" y="685800"/>
              <a:chExt cx="2514600" cy="5029200"/>
            </a:xfrm>
          </p:grpSpPr>
          <p:cxnSp>
            <p:nvCxnSpPr>
              <p:cNvPr id="15" name="Connecteur droit 14"/>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32240" y="2869232"/>
              <a:ext cx="504056" cy="584775"/>
            </a:xfrm>
            <a:prstGeom prst="rect">
              <a:avLst/>
            </a:prstGeom>
            <a:solidFill>
              <a:schemeClr val="accent3"/>
            </a:solidFill>
          </p:spPr>
          <p:txBody>
            <a:bodyPr wrap="square" rtlCol="0">
              <a:spAutoFit/>
            </a:bodyPr>
            <a:lstStyle/>
            <a:p>
              <a:r>
                <a:rPr lang="en" sz="3200" dirty="0">
                  <a:solidFill>
                    <a:srgbClr val="FF3300"/>
                  </a:solidFill>
                </a:rPr>
                <a:t>h</a:t>
              </a:r>
            </a:p>
          </p:txBody>
        </p:sp>
        <p:sp>
          <p:nvSpPr>
            <p:cNvPr id="13" name="ZoneTexte 12"/>
            <p:cNvSpPr txBox="1"/>
            <p:nvPr/>
          </p:nvSpPr>
          <p:spPr>
            <a:xfrm>
              <a:off x="7452320" y="5173488"/>
              <a:ext cx="990600" cy="584775"/>
            </a:xfrm>
            <a:prstGeom prst="rect">
              <a:avLst/>
            </a:prstGeom>
            <a:solidFill>
              <a:schemeClr val="accent3"/>
            </a:solidFill>
          </p:spPr>
          <p:txBody>
            <a:bodyPr wrap="square" rtlCol="0">
              <a:spAutoFit/>
            </a:bodyPr>
            <a:lstStyle/>
            <a:p>
              <a:r>
                <a:rPr lang="en" sz="3200" b="1" dirty="0">
                  <a:solidFill>
                    <a:srgbClr val="FF3300"/>
                  </a:solidFill>
                </a:rPr>
                <a:t>ṗgh</a:t>
              </a:r>
              <a:r>
                <a:rPr lang="en" sz="3200" b="1" dirty="0" err="1">
                  <a:solidFill>
                    <a:srgbClr val="FF3300"/>
                  </a:solidFill>
                </a:rPr>
                <a:t>​</a:t>
              </a:r>
              <a:endParaRPr lang="fr-FR" sz="3200" dirty="0">
                <a:solidFill>
                  <a:srgbClr val="FF3300"/>
                </a:solidFill>
              </a:endParaRPr>
            </a:p>
          </p:txBody>
        </p:sp>
        <p:sp>
          <p:nvSpPr>
            <p:cNvPr id="14" name="ZoneTexte 13"/>
            <p:cNvSpPr txBox="1"/>
            <p:nvPr/>
          </p:nvSpPr>
          <p:spPr>
            <a:xfrm flipH="1">
              <a:off x="8244408" y="3589312"/>
              <a:ext cx="504056" cy="584775"/>
            </a:xfrm>
            <a:prstGeom prst="rect">
              <a:avLst/>
            </a:prstGeom>
            <a:solidFill>
              <a:schemeClr val="accent3"/>
            </a:solidFill>
          </p:spPr>
          <p:txBody>
            <a:bodyPr wrap="square" rtlCol="0">
              <a:spAutoFit/>
            </a:bodyPr>
            <a:lstStyle/>
            <a:p>
              <a:r>
                <a:rPr lang="en" sz="3200" dirty="0">
                  <a:solidFill>
                    <a:srgbClr val="FF0000"/>
                  </a:solidFill>
                </a:rPr>
                <a:t>p</a:t>
              </a:r>
            </a:p>
          </p:txBody>
        </p:sp>
        <p:sp>
          <p:nvSpPr>
            <p:cNvPr id="17" name="ZoneTexte 16"/>
            <p:cNvSpPr txBox="1"/>
            <p:nvPr/>
          </p:nvSpPr>
          <p:spPr>
            <a:xfrm flipH="1">
              <a:off x="7236296" y="1700808"/>
              <a:ext cx="1656184" cy="584775"/>
            </a:xfrm>
            <a:prstGeom prst="rect">
              <a:avLst/>
            </a:prstGeom>
            <a:solidFill>
              <a:schemeClr val="accent3"/>
            </a:solidFill>
          </p:spPr>
          <p:txBody>
            <a:bodyPr wrap="square" rtlCol="0">
              <a:spAutoFit/>
            </a:bodyPr>
            <a:lstStyle/>
            <a:p>
              <a:r>
                <a:rPr lang="en" sz="3200" b="1" dirty="0">
                  <a:solidFill>
                    <a:srgbClr val="FF0000"/>
                  </a:solidFill>
                </a:rPr>
                <a:t>(1/2) ṗ v </a:t>
              </a:r>
              <a:r>
                <a:rPr lang="en" sz="3200" b="1" baseline="30000" dirty="0">
                  <a:solidFill>
                    <a:srgbClr val="FF0000"/>
                  </a:solidFill>
                </a:rPr>
                <a:t>2</a:t>
              </a:r>
              <a:endParaRPr lang="fr-FR" sz="3200" dirty="0">
                <a:solidFill>
                  <a:srgbClr val="FF0000"/>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6768752" cy="7540526"/>
          </a:xfrm>
          <a:prstGeom prst="rect">
            <a:avLst/>
          </a:prstGeom>
          <a:solidFill>
            <a:schemeClr val="accent2"/>
          </a:solidFill>
        </p:spPr>
        <p:txBody>
          <a:bodyPr wrap="square" rtlCol="0">
            <a:spAutoFit/>
          </a:bodyPr>
          <a:lstStyle/>
          <a:p>
            <a:r>
              <a:rPr lang="en" sz="4400" b="1" u="sng" dirty="0">
                <a:solidFill>
                  <a:schemeClr val="bg1"/>
                </a:solidFill>
              </a:rPr>
              <a:t>34</a:t>
            </a:r>
            <a:r>
              <a:rPr lang="en" sz="4400" b="1" dirty="0">
                <a:solidFill>
                  <a:schemeClr val="bg1"/>
                </a:solidFill>
              </a:rPr>
              <a:t> </a:t>
            </a:r>
            <a:r>
              <a:rPr lang="en" sz="4400" b="1" dirty="0">
                <a:solidFill>
                  <a:srgbClr val="FFFF00"/>
                </a:solidFill>
              </a:rPr>
              <a:t>Hydrostatic pressure	 ṗ gh  </a:t>
            </a:r>
            <a:r>
              <a:rPr lang="en" sz="4400" b="1" dirty="0">
                <a:solidFill>
                  <a:schemeClr val="bg1"/>
                </a:solidFill>
              </a:rPr>
              <a:t>is:</a:t>
            </a:r>
          </a:p>
          <a:p>
            <a:r>
              <a:rPr lang="en" sz="4400" b="1" dirty="0">
                <a:solidFill>
                  <a:schemeClr val="bg1"/>
                </a:solidFill>
              </a:rPr>
              <a:t>the pressure due to the </a:t>
            </a:r>
            <a:r>
              <a:rPr lang="en" sz="4400" b="1" dirty="0">
                <a:solidFill>
                  <a:srgbClr val="FFFF00"/>
                </a:solidFill>
              </a:rPr>
              <a:t>gravitational force </a:t>
            </a:r>
            <a:r>
              <a:rPr lang="en" sz="4400" b="1" dirty="0">
                <a:solidFill>
                  <a:srgbClr val="FF0000"/>
                </a:solidFill>
              </a:rPr>
              <a:t>ṗ g </a:t>
            </a:r>
            <a:r>
              <a:rPr lang="en" sz="4400" b="1" dirty="0">
                <a:solidFill>
                  <a:schemeClr val="bg1"/>
                </a:solidFill>
              </a:rPr>
              <a:t>multiplied by the </a:t>
            </a:r>
            <a:r>
              <a:rPr lang="en" sz="4400" b="1" dirty="0">
                <a:solidFill>
                  <a:srgbClr val="FFFF00"/>
                </a:solidFill>
              </a:rPr>
              <a:t>height of the blood column </a:t>
            </a:r>
            <a:r>
              <a:rPr lang="en" sz="4400" b="1" dirty="0">
                <a:solidFill>
                  <a:srgbClr val="FF0000"/>
                </a:solidFill>
              </a:rPr>
              <a:t>h.</a:t>
            </a:r>
          </a:p>
          <a:p>
            <a:endParaRPr lang="es-ES_tradnl" sz="4400" b="1" dirty="0">
              <a:solidFill>
                <a:srgbClr val="FF0000"/>
              </a:solidFill>
            </a:endParaRPr>
          </a:p>
          <a:p>
            <a:endParaRPr lang="fr-FR" sz="4400" dirty="0">
              <a:solidFill>
                <a:schemeClr val="bg1"/>
              </a:solidFill>
            </a:endParaRPr>
          </a:p>
          <a:p>
            <a:endParaRPr lang="fr-FR" sz="4400" dirty="0">
              <a:solidFill>
                <a:schemeClr val="bg1"/>
              </a:solidFill>
            </a:endParaRPr>
          </a:p>
        </p:txBody>
      </p:sp>
      <p:grpSp>
        <p:nvGrpSpPr>
          <p:cNvPr id="45" name="Groupe 44"/>
          <p:cNvGrpSpPr/>
          <p:nvPr/>
        </p:nvGrpSpPr>
        <p:grpSpPr>
          <a:xfrm>
            <a:off x="4422698" y="3681028"/>
            <a:ext cx="2011550" cy="3117984"/>
            <a:chOff x="3419872" y="3501008"/>
            <a:chExt cx="2011550" cy="3117984"/>
          </a:xfrm>
        </p:grpSpPr>
        <p:grpSp>
          <p:nvGrpSpPr>
            <p:cNvPr id="16" name="Groupe 426"/>
            <p:cNvGrpSpPr/>
            <p:nvPr/>
          </p:nvGrpSpPr>
          <p:grpSpPr>
            <a:xfrm>
              <a:off x="3419872" y="3501008"/>
              <a:ext cx="2011550" cy="3117984"/>
              <a:chOff x="0" y="4648200"/>
              <a:chExt cx="1554350" cy="2051184"/>
            </a:xfrm>
          </p:grpSpPr>
          <p:grpSp>
            <p:nvGrpSpPr>
              <p:cNvPr id="17" name="Group 18"/>
              <p:cNvGrpSpPr>
                <a:grpSpLocks/>
              </p:cNvGrpSpPr>
              <p:nvPr/>
            </p:nvGrpSpPr>
            <p:grpSpPr bwMode="auto">
              <a:xfrm>
                <a:off x="167494" y="4648200"/>
                <a:ext cx="1386856" cy="2051184"/>
                <a:chOff x="926" y="2369"/>
                <a:chExt cx="452" cy="766"/>
              </a:xfrm>
            </p:grpSpPr>
            <p:sp>
              <p:nvSpPr>
                <p:cNvPr id="2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Ellipse 1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Cœur 2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Joindre 2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Organigramme : Fusion 2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43"/>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6" name="Groupe 75"/>
          <p:cNvGrpSpPr/>
          <p:nvPr/>
        </p:nvGrpSpPr>
        <p:grpSpPr>
          <a:xfrm>
            <a:off x="6642720" y="420960"/>
            <a:ext cx="2514600" cy="6248400"/>
            <a:chOff x="6642720" y="420960"/>
            <a:chExt cx="2514600" cy="6248400"/>
          </a:xfrm>
        </p:grpSpPr>
        <p:sp>
          <p:nvSpPr>
            <p:cNvPr id="77" name="Rectangle 7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à trois pointes 7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à quatre pointes 7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e 14"/>
            <p:cNvGrpSpPr/>
            <p:nvPr/>
          </p:nvGrpSpPr>
          <p:grpSpPr>
            <a:xfrm>
              <a:off x="6642720" y="420960"/>
              <a:ext cx="2514600" cy="6248400"/>
              <a:chOff x="3733800" y="685800"/>
              <a:chExt cx="2514600" cy="5029200"/>
            </a:xfrm>
          </p:grpSpPr>
          <p:cxnSp>
            <p:nvCxnSpPr>
              <p:cNvPr id="86" name="Connecteur droit 85"/>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Connecteur droit avec flèche 8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6732240" y="2869232"/>
              <a:ext cx="504056" cy="584775"/>
            </a:xfrm>
            <a:prstGeom prst="rect">
              <a:avLst/>
            </a:prstGeom>
            <a:solidFill>
              <a:schemeClr val="accent3"/>
            </a:solidFill>
          </p:spPr>
          <p:txBody>
            <a:bodyPr wrap="square" rtlCol="0">
              <a:spAutoFit/>
            </a:bodyPr>
            <a:lstStyle/>
            <a:p>
              <a:r>
                <a:rPr lang="en" sz="3200" dirty="0">
                  <a:solidFill>
                    <a:srgbClr val="FF3300"/>
                  </a:solidFill>
                </a:rPr>
                <a:t>h</a:t>
              </a:r>
            </a:p>
          </p:txBody>
        </p:sp>
        <p:sp>
          <p:nvSpPr>
            <p:cNvPr id="83" name="ZoneTexte 82"/>
            <p:cNvSpPr txBox="1"/>
            <p:nvPr/>
          </p:nvSpPr>
          <p:spPr>
            <a:xfrm>
              <a:off x="7452320" y="5173488"/>
              <a:ext cx="990600" cy="584775"/>
            </a:xfrm>
            <a:prstGeom prst="rect">
              <a:avLst/>
            </a:prstGeom>
            <a:solidFill>
              <a:schemeClr val="accent3"/>
            </a:solidFill>
          </p:spPr>
          <p:txBody>
            <a:bodyPr wrap="square" rtlCol="0">
              <a:spAutoFit/>
            </a:bodyPr>
            <a:lstStyle/>
            <a:p>
              <a:r>
                <a:rPr lang="en" sz="3200" b="1" dirty="0">
                  <a:solidFill>
                    <a:srgbClr val="FF3300"/>
                  </a:solidFill>
                </a:rPr>
                <a:t>ṗgh</a:t>
              </a:r>
              <a:r>
                <a:rPr lang="en" sz="3200" b="1" dirty="0" err="1">
                  <a:solidFill>
                    <a:srgbClr val="FF3300"/>
                  </a:solidFill>
                </a:rPr>
                <a:t>​</a:t>
              </a:r>
              <a:endParaRPr lang="fr-FR" sz="3200" dirty="0">
                <a:solidFill>
                  <a:srgbClr val="FF3300"/>
                </a:solidFill>
              </a:endParaRPr>
            </a:p>
          </p:txBody>
        </p:sp>
        <p:sp>
          <p:nvSpPr>
            <p:cNvPr id="84" name="ZoneTexte 83"/>
            <p:cNvSpPr txBox="1"/>
            <p:nvPr/>
          </p:nvSpPr>
          <p:spPr>
            <a:xfrm flipH="1">
              <a:off x="8244408" y="3589312"/>
              <a:ext cx="504056" cy="584775"/>
            </a:xfrm>
            <a:prstGeom prst="rect">
              <a:avLst/>
            </a:prstGeom>
            <a:solidFill>
              <a:schemeClr val="accent3"/>
            </a:solidFill>
          </p:spPr>
          <p:txBody>
            <a:bodyPr wrap="square" rtlCol="0">
              <a:spAutoFit/>
            </a:bodyPr>
            <a:lstStyle/>
            <a:p>
              <a:r>
                <a:rPr lang="en" sz="3200" dirty="0">
                  <a:solidFill>
                    <a:srgbClr val="FF0000"/>
                  </a:solidFill>
                </a:rPr>
                <a:t>p</a:t>
              </a:r>
            </a:p>
          </p:txBody>
        </p:sp>
        <p:sp>
          <p:nvSpPr>
            <p:cNvPr id="85" name="ZoneTexte 84"/>
            <p:cNvSpPr txBox="1"/>
            <p:nvPr/>
          </p:nvSpPr>
          <p:spPr>
            <a:xfrm flipH="1">
              <a:off x="7236296" y="1700808"/>
              <a:ext cx="1656184" cy="584775"/>
            </a:xfrm>
            <a:prstGeom prst="rect">
              <a:avLst/>
            </a:prstGeom>
            <a:solidFill>
              <a:schemeClr val="accent3"/>
            </a:solidFill>
          </p:spPr>
          <p:txBody>
            <a:bodyPr wrap="square" rtlCol="0">
              <a:spAutoFit/>
            </a:bodyPr>
            <a:lstStyle/>
            <a:p>
              <a:r>
                <a:rPr lang="en" sz="3200" b="1" dirty="0">
                  <a:solidFill>
                    <a:srgbClr val="FF0000"/>
                  </a:solidFill>
                </a:rPr>
                <a:t>(1/2) ṗ v </a:t>
              </a:r>
              <a:r>
                <a:rPr lang="en" sz="3200" b="1" baseline="30000" dirty="0">
                  <a:solidFill>
                    <a:srgbClr val="FF0000"/>
                  </a:solidFill>
                </a:rPr>
                <a:t>2</a:t>
              </a:r>
              <a:endParaRPr lang="fr-FR" sz="3200" dirty="0">
                <a:solidFill>
                  <a:srgbClr val="FF0000"/>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ZoneTexte 3"/>
          <p:cNvSpPr txBox="1">
            <a:spLocks noChangeArrowheads="1"/>
          </p:cNvSpPr>
          <p:nvPr/>
        </p:nvSpPr>
        <p:spPr bwMode="auto">
          <a:xfrm>
            <a:off x="0" y="0"/>
            <a:ext cx="9144000" cy="7540526"/>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400" b="1" dirty="0">
                <a:solidFill>
                  <a:schemeClr val="bg1"/>
                </a:solidFill>
              </a:rPr>
              <a:t>3 </a:t>
            </a:r>
            <a:r>
              <a:rPr lang="en" sz="4400" b="1" dirty="0">
                <a:solidFill>
                  <a:srgbClr val="FFC000"/>
                </a:solidFill>
              </a:rPr>
              <a:t>Knowing and understanding hemodynamics </a:t>
            </a:r>
            <a:r>
              <a:rPr lang="en" sz="4400" b="1" dirty="0">
                <a:solidFill>
                  <a:schemeClr val="bg1"/>
                </a:solidFill>
              </a:rPr>
              <a:t>and its physio-pathological relationships improves the quality of</a:t>
            </a:r>
          </a:p>
          <a:p>
            <a:pPr eaLnBrk="0" hangingPunct="0">
              <a:spcBef>
                <a:spcPct val="50000"/>
              </a:spcBef>
            </a:pPr>
            <a:r>
              <a:rPr lang="en" sz="4400" b="1" dirty="0">
                <a:solidFill>
                  <a:schemeClr val="bg1"/>
                </a:solidFill>
              </a:rPr>
              <a:t> -research, </a:t>
            </a:r>
          </a:p>
          <a:p>
            <a:pPr eaLnBrk="0" hangingPunct="0">
              <a:spcBef>
                <a:spcPct val="50000"/>
              </a:spcBef>
            </a:pPr>
            <a:r>
              <a:rPr lang="en" sz="4400" b="1" dirty="0">
                <a:solidFill>
                  <a:schemeClr val="bg1"/>
                </a:solidFill>
              </a:rPr>
              <a:t>-clinical and instrumental diagnosis, and </a:t>
            </a:r>
          </a:p>
          <a:p>
            <a:pPr eaLnBrk="0" hangingPunct="0">
              <a:spcBef>
                <a:spcPct val="50000"/>
              </a:spcBef>
            </a:pPr>
            <a:r>
              <a:rPr lang="en" sz="4400" b="1" dirty="0">
                <a:solidFill>
                  <a:schemeClr val="bg1"/>
                </a:solidFill>
              </a:rPr>
              <a:t>-treatment of vascular diseases.</a:t>
            </a:r>
          </a:p>
          <a:p>
            <a:pPr eaLnBrk="0" hangingPunct="0">
              <a:spcBef>
                <a:spcPct val="50000"/>
              </a:spcBef>
            </a:pPr>
            <a:endParaRPr lang="fr-FR" sz="44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6878806"/>
          </a:xfrm>
          <a:prstGeom prst="rect">
            <a:avLst/>
          </a:prstGeom>
          <a:solidFill>
            <a:schemeClr val="accent2"/>
          </a:solidFill>
        </p:spPr>
        <p:txBody>
          <a:bodyPr wrap="square" rtlCol="0">
            <a:spAutoFit/>
          </a:bodyPr>
          <a:lstStyle/>
          <a:p>
            <a:r>
              <a:rPr lang="en" sz="3600" b="1" u="sng" dirty="0">
                <a:solidFill>
                  <a:srgbClr val="FFFF00"/>
                </a:solidFill>
              </a:rPr>
              <a:t>35 As measure the BERNOUILLI equation</a:t>
            </a:r>
          </a:p>
          <a:p>
            <a:pPr marL="514350" indent="-514350"/>
            <a:r>
              <a:rPr lang="en" b="1" dirty="0" err="1">
                <a:solidFill>
                  <a:schemeClr val="bg1"/>
                </a:solidFill>
              </a:rPr>
              <a:t>Ptotal </a:t>
            </a:r>
            <a:r>
              <a:rPr lang="en" b="1" dirty="0">
                <a:solidFill>
                  <a:schemeClr val="bg1"/>
                </a:solidFill>
              </a:rPr>
              <a:t>= p + (1/2) rv </a:t>
            </a:r>
            <a:r>
              <a:rPr lang="en" b="1" baseline="30000" dirty="0">
                <a:solidFill>
                  <a:schemeClr val="bg1"/>
                </a:solidFill>
              </a:rPr>
              <a:t>2 </a:t>
            </a:r>
            <a:r>
              <a:rPr lang="en" b="1" dirty="0">
                <a:solidFill>
                  <a:schemeClr val="bg1"/>
                </a:solidFill>
              </a:rPr>
              <a:t>+ ῤ </a:t>
            </a:r>
            <a:r>
              <a:rPr lang="en" b="1" dirty="0" err="1">
                <a:solidFill>
                  <a:schemeClr val="bg1"/>
                </a:solidFill>
              </a:rPr>
              <a:t>gh</a:t>
            </a:r>
            <a:endParaRPr lang="fr-FR" b="1" dirty="0">
              <a:solidFill>
                <a:schemeClr val="bg1"/>
              </a:solidFill>
            </a:endParaRPr>
          </a:p>
          <a:p>
            <a:r>
              <a:rPr lang="en" b="1" dirty="0">
                <a:solidFill>
                  <a:schemeClr val="bg1"/>
                </a:solidFill>
              </a:rPr>
              <a:t>p: </a:t>
            </a:r>
            <a:r>
              <a:rPr lang="en" b="1" dirty="0" err="1">
                <a:solidFill>
                  <a:schemeClr val="bg1"/>
                </a:solidFill>
              </a:rPr>
              <a:t>pressure</a:t>
            </a:r>
            <a:r>
              <a:rPr lang="en" b="1" dirty="0">
                <a:solidFill>
                  <a:schemeClr val="bg1"/>
                </a:solidFill>
              </a:rPr>
              <a:t> </a:t>
            </a:r>
            <a:r>
              <a:rPr lang="en" b="1" dirty="0" err="1">
                <a:solidFill>
                  <a:schemeClr val="bg1"/>
                </a:solidFill>
              </a:rPr>
              <a:t>static </a:t>
            </a:r>
            <a:r>
              <a:rPr lang="en" b="1" dirty="0">
                <a:solidFill>
                  <a:schemeClr val="bg1"/>
                </a:solidFill>
              </a:rPr>
              <a:t>, ῤ : </a:t>
            </a:r>
            <a:r>
              <a:rPr lang="en" b="1" dirty="0" err="1">
                <a:solidFill>
                  <a:schemeClr val="bg1"/>
                </a:solidFill>
              </a:rPr>
              <a:t>mass</a:t>
            </a:r>
            <a:r>
              <a:rPr lang="en" b="1" dirty="0">
                <a:solidFill>
                  <a:schemeClr val="bg1"/>
                </a:solidFill>
              </a:rPr>
              <a:t> </a:t>
            </a:r>
            <a:r>
              <a:rPr lang="en" b="1" dirty="0" err="1">
                <a:solidFill>
                  <a:schemeClr val="bg1"/>
                </a:solidFill>
              </a:rPr>
              <a:t>volume </a:t>
            </a:r>
            <a:r>
              <a:rPr lang="en" b="1" dirty="0">
                <a:solidFill>
                  <a:schemeClr val="bg1"/>
                </a:solidFill>
              </a:rPr>
              <a:t>Kg/m </a:t>
            </a:r>
            <a:r>
              <a:rPr lang="en" b="1" baseline="30000" dirty="0">
                <a:solidFill>
                  <a:schemeClr val="bg1"/>
                </a:solidFill>
              </a:rPr>
              <a:t>3:</a:t>
            </a:r>
            <a:r>
              <a:rPr lang="en" b="1" dirty="0">
                <a:solidFill>
                  <a:schemeClr val="bg1"/>
                </a:solidFill>
              </a:rPr>
              <a:t> </a:t>
            </a:r>
            <a:r>
              <a:rPr lang="en" b="1" dirty="0" err="1">
                <a:solidFill>
                  <a:schemeClr val="bg1"/>
                </a:solidFill>
              </a:rPr>
              <a:t>blood </a:t>
            </a:r>
            <a:r>
              <a:rPr lang="en" b="1" dirty="0">
                <a:solidFill>
                  <a:schemeClr val="bg1"/>
                </a:solidFill>
              </a:rPr>
              <a:t>= 1060 Kg/m </a:t>
            </a:r>
            <a:r>
              <a:rPr lang="en" b="1" baseline="30000" dirty="0">
                <a:solidFill>
                  <a:schemeClr val="bg1"/>
                </a:solidFill>
              </a:rPr>
              <a:t>3 </a:t>
            </a:r>
            <a:r>
              <a:rPr lang="en" b="1" dirty="0">
                <a:solidFill>
                  <a:schemeClr val="bg1"/>
                </a:solidFill>
              </a:rPr>
              <a:t>v: </a:t>
            </a:r>
            <a:r>
              <a:rPr lang="en" b="1" dirty="0" err="1">
                <a:solidFill>
                  <a:schemeClr val="bg1"/>
                </a:solidFill>
              </a:rPr>
              <a:t>speed </a:t>
            </a:r>
            <a:r>
              <a:rPr lang="en" b="1" dirty="0">
                <a:solidFill>
                  <a:schemeClr val="bg1"/>
                </a:solidFill>
              </a:rPr>
              <a:t>m/sg = </a:t>
            </a:r>
            <a:r>
              <a:rPr lang="en" b="1" dirty="0" err="1">
                <a:solidFill>
                  <a:schemeClr val="bg1"/>
                </a:solidFill>
              </a:rPr>
              <a:t>gravity </a:t>
            </a:r>
            <a:r>
              <a:rPr lang="en" b="1" dirty="0">
                <a:solidFill>
                  <a:schemeClr val="bg1"/>
                </a:solidFill>
              </a:rPr>
              <a:t>9.81 m/sh = </a:t>
            </a:r>
            <a:r>
              <a:rPr lang="en" b="1" dirty="0" err="1">
                <a:solidFill>
                  <a:schemeClr val="bg1"/>
                </a:solidFill>
              </a:rPr>
              <a:t>height</a:t>
            </a:r>
            <a:r>
              <a:rPr lang="en" b="1" dirty="0">
                <a:solidFill>
                  <a:schemeClr val="bg1"/>
                </a:solidFill>
              </a:rPr>
              <a:t> </a:t>
            </a:r>
            <a:r>
              <a:rPr lang="en" b="1" dirty="0" err="1">
                <a:solidFill>
                  <a:schemeClr val="bg1"/>
                </a:solidFill>
              </a:rPr>
              <a:t>meters </a:t>
            </a:r>
            <a:r>
              <a:rPr lang="en" b="1" dirty="0">
                <a:solidFill>
                  <a:schemeClr val="bg1"/>
                </a:solidFill>
              </a:rPr>
              <a:t>m Pt= Pressure static in Pascals</a:t>
            </a:r>
          </a:p>
          <a:p>
            <a:r>
              <a:rPr lang="en" b="1" dirty="0" err="1">
                <a:solidFill>
                  <a:srgbClr val="FFFF00"/>
                </a:solidFill>
              </a:rPr>
              <a:t>Example </a:t>
            </a:r>
            <a:r>
              <a:rPr lang="en" b="1" dirty="0">
                <a:solidFill>
                  <a:srgbClr val="FFFF00"/>
                </a:solidFill>
              </a:rPr>
              <a:t>of </a:t>
            </a:r>
            <a:r>
              <a:rPr lang="en" b="1" dirty="0" err="1">
                <a:solidFill>
                  <a:srgbClr val="FFFF00"/>
                </a:solidFill>
              </a:rPr>
              <a:t>static </a:t>
            </a:r>
            <a:r>
              <a:rPr lang="en" b="1" dirty="0">
                <a:solidFill>
                  <a:srgbClr val="FFFF00"/>
                </a:solidFill>
              </a:rPr>
              <a:t>p </a:t>
            </a:r>
            <a:r>
              <a:rPr lang="en" b="1" dirty="0" err="1">
                <a:solidFill>
                  <a:srgbClr val="FFFF00"/>
                </a:solidFill>
              </a:rPr>
              <a:t>measurement </a:t>
            </a:r>
            <a:r>
              <a:rPr lang="en" b="1" dirty="0">
                <a:solidFill>
                  <a:srgbClr val="FFFF00"/>
                </a:solidFill>
              </a:rPr>
              <a:t>:</a:t>
            </a:r>
          </a:p>
          <a:p>
            <a:r>
              <a:rPr lang="en" b="1" dirty="0">
                <a:solidFill>
                  <a:srgbClr val="FFFF00"/>
                </a:solidFill>
              </a:rPr>
              <a:t>If Pt = 50 mmHg and v = 100cm/s, p =6091Pa =45 mmHg, which lowers the TMP to 5 mmHg.</a:t>
            </a:r>
          </a:p>
          <a:p>
            <a:endParaRPr lang="it-IT" b="1" dirty="0">
              <a:solidFill>
                <a:srgbClr val="FFFF00"/>
              </a:solidFill>
            </a:endParaRPr>
          </a:p>
          <a:p>
            <a:endParaRPr lang="fr-FR" b="1" dirty="0">
              <a:solidFill>
                <a:srgbClr val="FFFF00"/>
              </a:solidFill>
            </a:endParaRPr>
          </a:p>
          <a:p>
            <a:endParaRPr lang="fr-FR"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048083"/>
          </a:xfrm>
          <a:prstGeom prst="rect">
            <a:avLst/>
          </a:prstGeom>
          <a:solidFill>
            <a:schemeClr val="accent2"/>
          </a:solidFill>
        </p:spPr>
        <p:txBody>
          <a:bodyPr wrap="square" rtlCol="0">
            <a:spAutoFit/>
          </a:bodyPr>
          <a:lstStyle/>
          <a:p>
            <a:r>
              <a:rPr lang="en" sz="4000" b="1" u="sng" dirty="0">
                <a:solidFill>
                  <a:schemeClr val="bg1"/>
                </a:solidFill>
              </a:rPr>
              <a:t>36</a:t>
            </a:r>
            <a:r>
              <a:rPr lang="en" sz="4000" b="1" dirty="0">
                <a:solidFill>
                  <a:schemeClr val="bg1"/>
                </a:solidFill>
              </a:rPr>
              <a:t> </a:t>
            </a:r>
            <a:r>
              <a:rPr lang="en" sz="4000" b="1" dirty="0">
                <a:solidFill>
                  <a:srgbClr val="FFFF00"/>
                </a:solidFill>
              </a:rPr>
              <a:t>Hydrostatic pressure ῤ gh in the arteries </a:t>
            </a:r>
            <a:r>
              <a:rPr lang="en" sz="4000" b="1" dirty="0">
                <a:solidFill>
                  <a:schemeClr val="bg1"/>
                </a:solidFill>
              </a:rPr>
              <a:t>. </a:t>
            </a:r>
            <a:r>
              <a:rPr lang="en" sz="3600" b="1" dirty="0">
                <a:solidFill>
                  <a:schemeClr val="bg1"/>
                </a:solidFill>
              </a:rPr>
              <a:t>Arterial hydrostatic pressure </a:t>
            </a:r>
            <a:r>
              <a:rPr lang="en" sz="3600" b="1" dirty="0">
                <a:solidFill>
                  <a:srgbClr val="FFFF00"/>
                </a:solidFill>
              </a:rPr>
              <a:t>at the ankle varies with posture: In standing position  ῤ gh 90 mmHg is added to BP: 		</a:t>
            </a:r>
            <a:r>
              <a:rPr lang="en" sz="3600" b="1" dirty="0">
                <a:solidFill>
                  <a:schemeClr val="bg1"/>
                </a:solidFill>
              </a:rPr>
              <a:t>p + (1/2) ṗ v </a:t>
            </a:r>
            <a:r>
              <a:rPr lang="en" sz="3600" b="1" baseline="30000" dirty="0">
                <a:solidFill>
                  <a:schemeClr val="bg1"/>
                </a:solidFill>
              </a:rPr>
              <a:t>2</a:t>
            </a:r>
            <a:r>
              <a:rPr lang="en" sz="3600" b="1" dirty="0">
                <a:solidFill>
                  <a:schemeClr val="bg1"/>
                </a:solidFill>
              </a:rPr>
              <a:t>     </a:t>
            </a:r>
          </a:p>
          <a:p>
            <a:r>
              <a:rPr lang="en" sz="3600" b="1" dirty="0">
                <a:solidFill>
                  <a:schemeClr val="bg1"/>
                </a:solidFill>
              </a:rPr>
              <a:t> Hydrostatic </a:t>
            </a:r>
            <a:r>
              <a:rPr lang="en" sz="3200" b="1" dirty="0">
                <a:solidFill>
                  <a:schemeClr val="bg1"/>
                </a:solidFill>
              </a:rPr>
              <a:t>in </a:t>
            </a:r>
            <a:r>
              <a:rPr lang="en" sz="3600" b="1" dirty="0" err="1">
                <a:solidFill>
                  <a:schemeClr val="bg1"/>
                </a:solidFill>
              </a:rPr>
              <a:t>recumbent</a:t>
            </a:r>
            <a:r>
              <a:rPr lang="en" sz="3600" b="1" dirty="0">
                <a:solidFill>
                  <a:schemeClr val="bg1"/>
                </a:solidFill>
              </a:rPr>
              <a:t> ṗ </a:t>
            </a:r>
            <a:r>
              <a:rPr lang="en" sz="3600" b="1" dirty="0" err="1">
                <a:solidFill>
                  <a:schemeClr val="bg1"/>
                </a:solidFill>
              </a:rPr>
              <a:t>gh </a:t>
            </a:r>
            <a:r>
              <a:rPr lang="en" sz="3600" b="1" dirty="0">
                <a:solidFill>
                  <a:schemeClr val="bg1"/>
                </a:solidFill>
              </a:rPr>
              <a:t>is </a:t>
            </a:r>
            <a:r>
              <a:rPr lang="en" sz="3600" b="1" dirty="0" err="1">
                <a:solidFill>
                  <a:schemeClr val="bg1"/>
                </a:solidFill>
              </a:rPr>
              <a:t>null. </a:t>
            </a:r>
            <a:r>
              <a:rPr lang="en" sz="3600" b="1" dirty="0">
                <a:solidFill>
                  <a:schemeClr val="bg1"/>
                </a:solidFill>
              </a:rPr>
              <a:t>There is only the motor power of the heart</a:t>
            </a:r>
            <a:endParaRPr lang="es-ES_tradnl" sz="4000" b="1" dirty="0">
              <a:solidFill>
                <a:schemeClr val="bg1"/>
              </a:solidFill>
            </a:endParaRPr>
          </a:p>
          <a:p>
            <a:r>
              <a:rPr lang="en" sz="4000" b="1" dirty="0">
                <a:solidFill>
                  <a:schemeClr val="bg1"/>
                </a:solidFill>
              </a:rPr>
              <a:t> </a:t>
            </a:r>
          </a:p>
          <a:p>
            <a:endParaRPr lang="en" sz="4000" b="1" dirty="0">
              <a:solidFill>
                <a:schemeClr val="bg1"/>
              </a:solidFill>
            </a:endParaRPr>
          </a:p>
          <a:p>
            <a:endParaRPr lang="fr-FR" sz="3600" dirty="0">
              <a:solidFill>
                <a:schemeClr val="bg1"/>
              </a:solidFill>
            </a:endParaRPr>
          </a:p>
        </p:txBody>
      </p:sp>
      <p:grpSp>
        <p:nvGrpSpPr>
          <p:cNvPr id="77" name="Groupe 76"/>
          <p:cNvGrpSpPr/>
          <p:nvPr/>
        </p:nvGrpSpPr>
        <p:grpSpPr>
          <a:xfrm rot="4170743" flipH="1">
            <a:off x="7390852" y="5426978"/>
            <a:ext cx="420743" cy="908542"/>
            <a:chOff x="7760041" y="2622490"/>
            <a:chExt cx="420743" cy="908542"/>
          </a:xfrm>
        </p:grpSpPr>
        <p:sp>
          <p:nvSpPr>
            <p:cNvPr id="73"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23"/>
            <p:cNvSpPr>
              <a:spLocks noChangeArrowheads="1"/>
            </p:cNvSpPr>
            <p:nvPr/>
          </p:nvSpPr>
          <p:spPr bwMode="auto">
            <a:xfrm>
              <a:off x="7866933" y="3119572"/>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24"/>
            <p:cNvSpPr>
              <a:spLocks noChangeArrowheads="1"/>
            </p:cNvSpPr>
            <p:nvPr/>
          </p:nvSpPr>
          <p:spPr bwMode="auto">
            <a:xfrm>
              <a:off x="7898773" y="3457302"/>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2"/>
            <p:cNvSpPr>
              <a:spLocks noChangeArrowheads="1"/>
            </p:cNvSpPr>
            <p:nvPr/>
          </p:nvSpPr>
          <p:spPr bwMode="auto">
            <a:xfrm>
              <a:off x="7944258" y="3060113"/>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e 2"/>
          <p:cNvGrpSpPr/>
          <p:nvPr/>
        </p:nvGrpSpPr>
        <p:grpSpPr>
          <a:xfrm>
            <a:off x="7315240" y="3950850"/>
            <a:ext cx="1152128" cy="1821840"/>
            <a:chOff x="3419872" y="3501008"/>
            <a:chExt cx="2011550" cy="3117984"/>
          </a:xfrm>
        </p:grpSpPr>
        <p:grpSp>
          <p:nvGrpSpPr>
            <p:cNvPr id="5" name="Groupe 426"/>
            <p:cNvGrpSpPr/>
            <p:nvPr/>
          </p:nvGrpSpPr>
          <p:grpSpPr>
            <a:xfrm>
              <a:off x="3419872" y="3501008"/>
              <a:ext cx="2011550" cy="3117984"/>
              <a:chOff x="0" y="4648200"/>
              <a:chExt cx="1554350" cy="2051184"/>
            </a:xfrm>
          </p:grpSpPr>
          <p:grpSp>
            <p:nvGrpSpPr>
              <p:cNvPr id="7" name="Group 18"/>
              <p:cNvGrpSpPr>
                <a:grpSpLocks/>
              </p:cNvGrpSpPr>
              <p:nvPr/>
            </p:nvGrpSpPr>
            <p:grpSpPr bwMode="auto">
              <a:xfrm>
                <a:off x="167494" y="4648200"/>
                <a:ext cx="1386856" cy="2051184"/>
                <a:chOff x="926" y="2369"/>
                <a:chExt cx="452" cy="766"/>
              </a:xfrm>
            </p:grpSpPr>
            <p:sp>
              <p:nvSpPr>
                <p:cNvPr id="1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Ellipse 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régulier 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Cœur 1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indre 1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Organigramme : Fusion 1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Forme libre 5"/>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4" name="ZoneTexte 33"/>
          <p:cNvSpPr txBox="1"/>
          <p:nvPr/>
        </p:nvSpPr>
        <p:spPr>
          <a:xfrm>
            <a:off x="288725" y="4523946"/>
            <a:ext cx="5825053" cy="553998"/>
          </a:xfrm>
          <a:prstGeom prst="rect">
            <a:avLst/>
          </a:prstGeom>
          <a:solidFill>
            <a:schemeClr val="bg1"/>
          </a:solidFill>
        </p:spPr>
        <p:txBody>
          <a:bodyPr wrap="square" rtlCol="0">
            <a:spAutoFit/>
          </a:bodyPr>
          <a:lstStyle/>
          <a:p>
            <a:r>
              <a:rPr lang="en" dirty="0">
                <a:solidFill>
                  <a:srgbClr val="FF3300"/>
                </a:solidFill>
              </a:rPr>
              <a:t>BP (p + </a:t>
            </a:r>
            <a:r>
              <a:rPr lang="en" sz="2800" b="1" dirty="0">
                <a:solidFill>
                  <a:srgbClr val="FF3300"/>
                </a:solidFill>
              </a:rPr>
              <a:t>(1/2) ṗ v </a:t>
            </a:r>
            <a:r>
              <a:rPr lang="en" sz="2800" b="1" baseline="30000" dirty="0">
                <a:solidFill>
                  <a:srgbClr val="FF3300"/>
                </a:solidFill>
              </a:rPr>
              <a:t>2) </a:t>
            </a:r>
            <a:r>
              <a:rPr lang="en" dirty="0">
                <a:solidFill>
                  <a:srgbClr val="FF3300"/>
                </a:solidFill>
              </a:rPr>
              <a:t>+ 90 </a:t>
            </a:r>
            <a:r>
              <a:rPr lang="en" dirty="0" err="1">
                <a:solidFill>
                  <a:srgbClr val="FF3300"/>
                </a:solidFill>
              </a:rPr>
              <a:t>mmHg</a:t>
            </a:r>
            <a:r>
              <a:rPr lang="en" dirty="0">
                <a:solidFill>
                  <a:srgbClr val="FF3300"/>
                </a:solidFill>
              </a:rPr>
              <a:t> </a:t>
            </a:r>
            <a:r>
              <a:rPr lang="en" sz="2800" b="1" dirty="0">
                <a:solidFill>
                  <a:srgbClr val="FF3300"/>
                </a:solidFill>
              </a:rPr>
              <a:t>ῤ </a:t>
            </a:r>
            <a:r>
              <a:rPr lang="en" sz="2800" b="1" dirty="0" err="1">
                <a:solidFill>
                  <a:srgbClr val="FF3300"/>
                </a:solidFill>
              </a:rPr>
              <a:t>gh</a:t>
            </a:r>
            <a:r>
              <a:rPr lang="en" sz="2800" b="1" dirty="0">
                <a:solidFill>
                  <a:srgbClr val="FF3300"/>
                </a:solidFill>
              </a:rPr>
              <a:t> </a:t>
            </a:r>
            <a:endParaRPr lang="fr-FR" dirty="0">
              <a:solidFill>
                <a:srgbClr val="FF3300"/>
              </a:solidFill>
            </a:endParaRPr>
          </a:p>
        </p:txBody>
      </p:sp>
      <p:sp>
        <p:nvSpPr>
          <p:cNvPr id="35" name="Flèche droite 34"/>
          <p:cNvSpPr/>
          <p:nvPr/>
        </p:nvSpPr>
        <p:spPr bwMode="auto">
          <a:xfrm>
            <a:off x="6100073" y="4876040"/>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70" name="Groupe 69"/>
          <p:cNvGrpSpPr/>
          <p:nvPr/>
        </p:nvGrpSpPr>
        <p:grpSpPr>
          <a:xfrm>
            <a:off x="6804248" y="5781396"/>
            <a:ext cx="2160240" cy="743948"/>
            <a:chOff x="6347225" y="5301208"/>
            <a:chExt cx="2160240" cy="743948"/>
          </a:xfrm>
        </p:grpSpPr>
        <p:sp>
          <p:nvSpPr>
            <p:cNvPr id="46"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26"/>
            <p:cNvSpPr>
              <a:spLocks noChangeArrowheads="1"/>
            </p:cNvSpPr>
            <p:nvPr/>
          </p:nvSpPr>
          <p:spPr bwMode="auto">
            <a:xfrm rot="5691369">
              <a:off x="8071832" y="5553345"/>
              <a:ext cx="134183" cy="214054"/>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28"/>
            <p:cNvSpPr>
              <a:spLocks noChangeArrowheads="1"/>
            </p:cNvSpPr>
            <p:nvPr/>
          </p:nvSpPr>
          <p:spPr bwMode="auto">
            <a:xfrm rot="5691369">
              <a:off x="7997993" y="5399268"/>
              <a:ext cx="168297"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29"/>
            <p:cNvSpPr>
              <a:spLocks noChangeArrowheads="1"/>
            </p:cNvSpPr>
            <p:nvPr/>
          </p:nvSpPr>
          <p:spPr bwMode="auto">
            <a:xfrm rot="5400000">
              <a:off x="7851535" y="5190025"/>
              <a:ext cx="129634" cy="35200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7" name="Groupe 66"/>
            <p:cNvGrpSpPr/>
            <p:nvPr/>
          </p:nvGrpSpPr>
          <p:grpSpPr>
            <a:xfrm rot="670607">
              <a:off x="6660109" y="5675120"/>
              <a:ext cx="922303" cy="370036"/>
              <a:chOff x="6660109" y="5672889"/>
              <a:chExt cx="922303" cy="370036"/>
            </a:xfrm>
          </p:grpSpPr>
          <p:sp>
            <p:nvSpPr>
              <p:cNvPr id="48"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23"/>
              <p:cNvSpPr>
                <a:spLocks noChangeArrowheads="1"/>
              </p:cNvSpPr>
              <p:nvPr/>
            </p:nvSpPr>
            <p:spPr bwMode="auto">
              <a:xfrm rot="5691369">
                <a:off x="6810066" y="5638056"/>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auto">
              <a:xfrm rot="5691369">
                <a:off x="6555968" y="5865055"/>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32"/>
              <p:cNvSpPr>
                <a:spLocks noChangeArrowheads="1"/>
              </p:cNvSpPr>
              <p:nvPr/>
            </p:nvSpPr>
            <p:spPr bwMode="auto">
              <a:xfrm rot="5691369">
                <a:off x="7048272" y="5827995"/>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e 68"/>
            <p:cNvGrpSpPr/>
            <p:nvPr/>
          </p:nvGrpSpPr>
          <p:grpSpPr>
            <a:xfrm rot="715005">
              <a:off x="7422005" y="5656259"/>
              <a:ext cx="679870" cy="294622"/>
              <a:chOff x="7422005" y="5755222"/>
              <a:chExt cx="679870" cy="294622"/>
            </a:xfrm>
          </p:grpSpPr>
          <p:sp>
            <p:nvSpPr>
              <p:cNvPr id="54" name="Oval 27"/>
              <p:cNvSpPr>
                <a:spLocks noChangeArrowheads="1"/>
              </p:cNvSpPr>
              <p:nvPr/>
            </p:nvSpPr>
            <p:spPr bwMode="auto">
              <a:xfrm rot="5691369">
                <a:off x="7944049" y="5767967"/>
                <a:ext cx="170571"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30"/>
              <p:cNvSpPr>
                <a:spLocks noChangeArrowheads="1"/>
              </p:cNvSpPr>
              <p:nvPr/>
            </p:nvSpPr>
            <p:spPr bwMode="auto">
              <a:xfrm rot="3291369" flipH="1">
                <a:off x="7843142" y="5759140"/>
                <a:ext cx="127360" cy="34962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34"/>
              <p:cNvSpPr>
                <a:spLocks noChangeArrowheads="1"/>
              </p:cNvSpPr>
              <p:nvPr/>
            </p:nvSpPr>
            <p:spPr bwMode="auto">
              <a:xfrm rot="5691369">
                <a:off x="7669173" y="5841440"/>
                <a:ext cx="90971" cy="3258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Ellipse 39"/>
            <p:cNvSpPr/>
            <p:nvPr/>
          </p:nvSpPr>
          <p:spPr>
            <a:xfrm rot="5691369">
              <a:off x="7498259" y="5458632"/>
              <a:ext cx="278100" cy="31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entagone régulier 40"/>
            <p:cNvSpPr/>
            <p:nvPr/>
          </p:nvSpPr>
          <p:spPr>
            <a:xfrm rot="5691369">
              <a:off x="7716439" y="5430214"/>
              <a:ext cx="397286" cy="396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œur 42"/>
            <p:cNvSpPr/>
            <p:nvPr/>
          </p:nvSpPr>
          <p:spPr>
            <a:xfrm rot="5691369">
              <a:off x="7814079" y="5529358"/>
              <a:ext cx="198643" cy="2380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Organigramme : Fusion 44"/>
            <p:cNvSpPr/>
            <p:nvPr/>
          </p:nvSpPr>
          <p:spPr>
            <a:xfrm flipV="1">
              <a:off x="6347225" y="5805264"/>
              <a:ext cx="158914" cy="76633"/>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val 33"/>
            <p:cNvSpPr>
              <a:spLocks noChangeArrowheads="1"/>
            </p:cNvSpPr>
            <p:nvPr/>
          </p:nvSpPr>
          <p:spPr bwMode="auto">
            <a:xfrm rot="15908631" flipV="1">
              <a:off x="7574349" y="5268368"/>
              <a:ext cx="93246" cy="33059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orme libre 41"/>
            <p:cNvSpPr/>
            <p:nvPr/>
          </p:nvSpPr>
          <p:spPr>
            <a:xfrm rot="15908631" flipV="1">
              <a:off x="7236821" y="5297312"/>
              <a:ext cx="130241" cy="99369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rot="15908631" flipV="1">
              <a:off x="7244548" y="5265328"/>
              <a:ext cx="110048" cy="9848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235119 w 316762"/>
                <a:gd name="connsiteY0" fmla="*/ 1891515 h 1891516"/>
                <a:gd name="connsiteX1" fmla="*/ 74990 w 316762"/>
                <a:gd name="connsiteY1" fmla="*/ 798286 h 1891516"/>
                <a:gd name="connsiteX2" fmla="*/ 133047 w 316762"/>
                <a:gd name="connsiteY2" fmla="*/ 0 h 1891516"/>
                <a:gd name="connsiteX0" fmla="*/ 211073 w 211074"/>
                <a:gd name="connsiteY0" fmla="*/ 1891515 h 1891514"/>
                <a:gd name="connsiteX1" fmla="*/ 26688 w 211074"/>
                <a:gd name="connsiteY1" fmla="*/ 1352019 h 1891514"/>
                <a:gd name="connsiteX2" fmla="*/ 50944 w 211074"/>
                <a:gd name="connsiteY2" fmla="*/ 798286 h 1891514"/>
                <a:gd name="connsiteX3" fmla="*/ 109001 w 211074"/>
                <a:gd name="connsiteY3" fmla="*/ 0 h 1891514"/>
              </a:gdLst>
              <a:ahLst/>
              <a:cxnLst>
                <a:cxn ang="0">
                  <a:pos x="connsiteX0" y="connsiteY0"/>
                </a:cxn>
                <a:cxn ang="0">
                  <a:pos x="connsiteX1" y="connsiteY1"/>
                </a:cxn>
                <a:cxn ang="0">
                  <a:pos x="connsiteX2" y="connsiteY2"/>
                </a:cxn>
                <a:cxn ang="0">
                  <a:pos x="connsiteX3" y="connsiteY3"/>
                </a:cxn>
              </a:cxnLst>
              <a:rect l="l" t="t" r="r" b="b"/>
              <a:pathLst>
                <a:path w="211074" h="1891514">
                  <a:moveTo>
                    <a:pt x="211073" y="1891515"/>
                  </a:moveTo>
                  <a:cubicBezTo>
                    <a:pt x="197796" y="1799668"/>
                    <a:pt x="53376" y="1534224"/>
                    <a:pt x="26688" y="1352019"/>
                  </a:cubicBezTo>
                  <a:cubicBezTo>
                    <a:pt x="0" y="1169814"/>
                    <a:pt x="54679" y="1021691"/>
                    <a:pt x="50944" y="798286"/>
                  </a:cubicBezTo>
                  <a:cubicBezTo>
                    <a:pt x="109001" y="568477"/>
                    <a:pt x="109001" y="284238"/>
                    <a:pt x="109001"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ZoneTexte 70"/>
          <p:cNvSpPr txBox="1"/>
          <p:nvPr/>
        </p:nvSpPr>
        <p:spPr>
          <a:xfrm>
            <a:off x="323528" y="5853404"/>
            <a:ext cx="5472608" cy="553998"/>
          </a:xfrm>
          <a:prstGeom prst="rect">
            <a:avLst/>
          </a:prstGeom>
          <a:solidFill>
            <a:schemeClr val="bg1"/>
          </a:solidFill>
        </p:spPr>
        <p:txBody>
          <a:bodyPr wrap="square" rtlCol="0">
            <a:spAutoFit/>
          </a:bodyPr>
          <a:lstStyle/>
          <a:p>
            <a:r>
              <a:rPr lang="en" dirty="0">
                <a:solidFill>
                  <a:srgbClr val="FF3300"/>
                </a:solidFill>
              </a:rPr>
              <a:t>BP (p + </a:t>
            </a:r>
            <a:r>
              <a:rPr lang="en" sz="2800" b="1" dirty="0">
                <a:solidFill>
                  <a:srgbClr val="FF3300"/>
                </a:solidFill>
              </a:rPr>
              <a:t>(1/2) ṗ v </a:t>
            </a:r>
            <a:r>
              <a:rPr lang="en" sz="2800" b="1" baseline="30000" dirty="0">
                <a:solidFill>
                  <a:srgbClr val="FF3300"/>
                </a:solidFill>
              </a:rPr>
              <a:t>2) </a:t>
            </a:r>
            <a:r>
              <a:rPr lang="en" dirty="0">
                <a:solidFill>
                  <a:srgbClr val="FF3300"/>
                </a:solidFill>
              </a:rPr>
              <a:t>+ 0 </a:t>
            </a:r>
            <a:r>
              <a:rPr lang="en" dirty="0" err="1">
                <a:solidFill>
                  <a:srgbClr val="FF3300"/>
                </a:solidFill>
              </a:rPr>
              <a:t>mmHg</a:t>
            </a:r>
            <a:r>
              <a:rPr lang="en" dirty="0">
                <a:solidFill>
                  <a:srgbClr val="FF3300"/>
                </a:solidFill>
              </a:rPr>
              <a:t> </a:t>
            </a:r>
            <a:r>
              <a:rPr lang="en" sz="2800" b="1" dirty="0">
                <a:solidFill>
                  <a:srgbClr val="FF3300"/>
                </a:solidFill>
              </a:rPr>
              <a:t>ῤ </a:t>
            </a:r>
            <a:r>
              <a:rPr lang="en" sz="2800" b="1" dirty="0" err="1">
                <a:solidFill>
                  <a:srgbClr val="FF3300"/>
                </a:solidFill>
              </a:rPr>
              <a:t>gh</a:t>
            </a:r>
            <a:r>
              <a:rPr lang="en" sz="2800" b="1" dirty="0">
                <a:solidFill>
                  <a:srgbClr val="FF3300"/>
                </a:solidFill>
              </a:rPr>
              <a:t> </a:t>
            </a:r>
            <a:endParaRPr lang="fr-FR" dirty="0">
              <a:solidFill>
                <a:srgbClr val="FF3300"/>
              </a:solidFill>
            </a:endParaRPr>
          </a:p>
        </p:txBody>
      </p:sp>
      <p:sp>
        <p:nvSpPr>
          <p:cNvPr id="72" name="Flèche droite 71"/>
          <p:cNvSpPr/>
          <p:nvPr/>
        </p:nvSpPr>
        <p:spPr bwMode="auto">
          <a:xfrm>
            <a:off x="5724128" y="6180194"/>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988"/>
            <a:ext cx="9144000" cy="7178675"/>
          </a:xfrm>
          <a:prstGeom prst="rect">
            <a:avLst/>
          </a:prstGeom>
          <a:solidFill>
            <a:schemeClr val="accent6"/>
          </a:solidFill>
        </p:spPr>
        <p:txBody>
          <a:bodyPr>
            <a:spAutoFit/>
          </a:bodyPr>
          <a:lstStyle/>
          <a:p>
            <a:pPr eaLnBrk="0" hangingPunct="0">
              <a:spcBef>
                <a:spcPct val="50000"/>
              </a:spcBef>
              <a:defRPr/>
            </a:pPr>
            <a:r>
              <a:rPr lang="en" b="1" dirty="0">
                <a:solidFill>
                  <a:schemeClr val="bg1"/>
                </a:solidFill>
              </a:rPr>
              <a:t>37 As </a:t>
            </a:r>
            <a:r>
              <a:rPr lang="en" b="1" dirty="0">
                <a:solidFill>
                  <a:srgbClr val="FFFF00"/>
                </a:solidFill>
              </a:rPr>
              <a:t>hydrostatic pressure is added to motor pressure, foot blood pressure can be increased by </a:t>
            </a:r>
            <a:r>
              <a:rPr lang="en" b="1" dirty="0">
                <a:solidFill>
                  <a:schemeClr val="bg1"/>
                </a:solidFill>
              </a:rPr>
              <a:t>standing </a:t>
            </a:r>
            <a:r>
              <a:rPr lang="en" b="1" dirty="0">
                <a:solidFill>
                  <a:srgbClr val="FFFF00"/>
                </a:solidFill>
              </a:rPr>
              <a:t>or sitting </a:t>
            </a:r>
            <a:r>
              <a:rPr lang="en" b="1" dirty="0">
                <a:solidFill>
                  <a:schemeClr val="bg1"/>
                </a:solidFill>
              </a:rPr>
              <a:t>.</a:t>
            </a:r>
          </a:p>
          <a:p>
            <a:pPr eaLnBrk="0" hangingPunct="0">
              <a:spcBef>
                <a:spcPct val="50000"/>
              </a:spcBef>
              <a:defRPr/>
            </a:pPr>
            <a:r>
              <a:rPr lang="en" b="1" dirty="0">
                <a:solidFill>
                  <a:schemeClr val="bg1"/>
                </a:solidFill>
              </a:rPr>
              <a:t>This is very useful in case </a:t>
            </a:r>
            <a:r>
              <a:rPr lang="en" b="1" dirty="0">
                <a:solidFill>
                  <a:srgbClr val="FF0000"/>
                </a:solidFill>
              </a:rPr>
              <a:t>of critical ischemia </a:t>
            </a:r>
            <a:r>
              <a:rPr lang="en" b="1" dirty="0">
                <a:solidFill>
                  <a:schemeClr val="bg1"/>
                </a:solidFill>
              </a:rPr>
              <a:t>to reduce pain and improve vascularization.</a:t>
            </a:r>
          </a:p>
          <a:p>
            <a:pPr eaLnBrk="0" hangingPunct="0">
              <a:spcBef>
                <a:spcPct val="50000"/>
              </a:spcBef>
              <a:defRPr/>
            </a:pPr>
            <a:r>
              <a:rPr lang="en" b="1" dirty="0">
                <a:solidFill>
                  <a:schemeClr val="bg1"/>
                </a:solidFill>
              </a:rPr>
              <a:t>Edema is avoided with light </a:t>
            </a:r>
            <a:r>
              <a:rPr lang="en" b="1" dirty="0" err="1">
                <a:solidFill>
                  <a:srgbClr val="FFFF00"/>
                </a:solidFill>
              </a:rPr>
              <a:t>Doppler </a:t>
            </a:r>
            <a:r>
              <a:rPr lang="en" b="1" dirty="0">
                <a:solidFill>
                  <a:srgbClr val="FFFF00"/>
                </a:solidFill>
              </a:rPr>
              <a:t>-controlled venous containment .</a:t>
            </a:r>
          </a:p>
          <a:p>
            <a:pPr eaLnBrk="0" hangingPunct="0">
              <a:spcBef>
                <a:spcPct val="50000"/>
              </a:spcBef>
              <a:defRPr/>
            </a:pPr>
            <a:r>
              <a:rPr lang="en" b="1" dirty="0">
                <a:solidFill>
                  <a:schemeClr val="bg1"/>
                </a:solidFill>
              </a:rPr>
              <a:t>  </a:t>
            </a: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r>
              <a:rPr lang="en" b="1" dirty="0">
                <a:solidFill>
                  <a:schemeClr val="bg1"/>
                </a:solidFill>
              </a:rPr>
              <a:t>.</a:t>
            </a:r>
            <a:endParaRPr lang="fr-FR" dirty="0">
              <a:solidFill>
                <a:schemeClr val="bg1"/>
              </a:solidFill>
            </a:endParaRPr>
          </a:p>
        </p:txBody>
      </p:sp>
      <p:grpSp>
        <p:nvGrpSpPr>
          <p:cNvPr id="2" name="Groupe 268"/>
          <p:cNvGrpSpPr>
            <a:grpSpLocks/>
          </p:cNvGrpSpPr>
          <p:nvPr/>
        </p:nvGrpSpPr>
        <p:grpSpPr bwMode="auto">
          <a:xfrm>
            <a:off x="2568575" y="3816350"/>
            <a:ext cx="989013" cy="2327275"/>
            <a:chOff x="4386845" y="980029"/>
            <a:chExt cx="2318755" cy="3896771"/>
          </a:xfrm>
        </p:grpSpPr>
        <p:sp>
          <p:nvSpPr>
            <p:cNvPr id="6" name="Rectangle 5"/>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3" name="Groupe 24"/>
            <p:cNvGrpSpPr>
              <a:grpSpLocks/>
            </p:cNvGrpSpPr>
            <p:nvPr/>
          </p:nvGrpSpPr>
          <p:grpSpPr bwMode="auto">
            <a:xfrm>
              <a:off x="4386845" y="980029"/>
              <a:ext cx="2318755" cy="3820571"/>
              <a:chOff x="4806055" y="2161602"/>
              <a:chExt cx="941945" cy="1808880"/>
            </a:xfrm>
          </p:grpSpPr>
          <p:sp>
            <p:nvSpPr>
              <p:cNvPr id="125996"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97"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0" name="Oval 114"/>
              <p:cNvSpPr>
                <a:spLocks noChangeArrowheads="1"/>
              </p:cNvSpPr>
              <p:nvPr/>
            </p:nvSpPr>
            <p:spPr bwMode="auto">
              <a:xfrm>
                <a:off x="4852926" y="2682620"/>
                <a:ext cx="514063" cy="84948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99"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12"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6001"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4" name="Oval 118"/>
              <p:cNvSpPr>
                <a:spLocks noChangeArrowheads="1"/>
              </p:cNvSpPr>
              <p:nvPr/>
            </p:nvSpPr>
            <p:spPr bwMode="auto">
              <a:xfrm>
                <a:off x="5403276" y="3874418"/>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26003"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6004"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5" name="Groupe 247"/>
              <p:cNvGrpSpPr>
                <a:grpSpLocks/>
              </p:cNvGrpSpPr>
              <p:nvPr/>
            </p:nvGrpSpPr>
            <p:grpSpPr bwMode="auto">
              <a:xfrm rot="-2445572">
                <a:off x="4806055" y="2749825"/>
                <a:ext cx="286594" cy="647435"/>
                <a:chOff x="4657023" y="2741375"/>
                <a:chExt cx="213984" cy="792962"/>
              </a:xfrm>
            </p:grpSpPr>
            <p:sp>
              <p:nvSpPr>
                <p:cNvPr id="12600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600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6006"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21" name="Organigramme : Fusion 20"/>
          <p:cNvSpPr/>
          <p:nvPr/>
        </p:nvSpPr>
        <p:spPr>
          <a:xfrm flipV="1">
            <a:off x="2124075" y="4691063"/>
            <a:ext cx="228600" cy="15255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22" name="Connecteur droit avec flèche 21"/>
          <p:cNvCxnSpPr/>
          <p:nvPr/>
        </p:nvCxnSpPr>
        <p:spPr>
          <a:xfrm>
            <a:off x="1979613" y="4492625"/>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619250" y="5076825"/>
            <a:ext cx="504825" cy="584200"/>
          </a:xfrm>
          <a:prstGeom prst="rect">
            <a:avLst/>
          </a:prstGeom>
          <a:solidFill>
            <a:schemeClr val="accent3"/>
          </a:solidFill>
        </p:spPr>
        <p:txBody>
          <a:bodyPr>
            <a:spAutoFit/>
          </a:bodyPr>
          <a:lstStyle/>
          <a:p>
            <a:pPr eaLnBrk="0" hangingPunct="0">
              <a:spcBef>
                <a:spcPct val="50000"/>
              </a:spcBef>
              <a:defRPr/>
            </a:pPr>
            <a:r>
              <a:rPr lang="en" sz="3200" dirty="0">
                <a:solidFill>
                  <a:srgbClr val="FF3300"/>
                </a:solidFill>
                <a:cs typeface="+mn-cs"/>
              </a:rPr>
              <a:t>h</a:t>
            </a:r>
          </a:p>
        </p:txBody>
      </p:sp>
      <p:grpSp>
        <p:nvGrpSpPr>
          <p:cNvPr id="7" name="Groupe 268"/>
          <p:cNvGrpSpPr>
            <a:grpSpLocks/>
          </p:cNvGrpSpPr>
          <p:nvPr/>
        </p:nvGrpSpPr>
        <p:grpSpPr bwMode="auto">
          <a:xfrm>
            <a:off x="5670550" y="3789363"/>
            <a:ext cx="989013" cy="2327275"/>
            <a:chOff x="4386845" y="980029"/>
            <a:chExt cx="2318755" cy="3896771"/>
          </a:xfrm>
        </p:grpSpPr>
        <p:sp>
          <p:nvSpPr>
            <p:cNvPr id="38" name="Rectangle 37"/>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8" name="Groupe 24"/>
            <p:cNvGrpSpPr>
              <a:grpSpLocks/>
            </p:cNvGrpSpPr>
            <p:nvPr/>
          </p:nvGrpSpPr>
          <p:grpSpPr bwMode="auto">
            <a:xfrm>
              <a:off x="4386845" y="980029"/>
              <a:ext cx="2318755" cy="3820571"/>
              <a:chOff x="4806055" y="2161602"/>
              <a:chExt cx="941945" cy="1808880"/>
            </a:xfrm>
          </p:grpSpPr>
          <p:sp>
            <p:nvSpPr>
              <p:cNvPr id="12598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8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42" name="Oval 114"/>
              <p:cNvSpPr>
                <a:spLocks noChangeArrowheads="1"/>
              </p:cNvSpPr>
              <p:nvPr/>
            </p:nvSpPr>
            <p:spPr bwMode="auto">
              <a:xfrm>
                <a:off x="4852926" y="2682620"/>
                <a:ext cx="514063" cy="84948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8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44"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8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46" name="Oval 118"/>
              <p:cNvSpPr>
                <a:spLocks noChangeArrowheads="1"/>
              </p:cNvSpPr>
              <p:nvPr/>
            </p:nvSpPr>
            <p:spPr bwMode="auto">
              <a:xfrm>
                <a:off x="5403276" y="3874417"/>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2598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598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9" name="Groupe 247"/>
              <p:cNvGrpSpPr>
                <a:grpSpLocks/>
              </p:cNvGrpSpPr>
              <p:nvPr/>
            </p:nvGrpSpPr>
            <p:grpSpPr bwMode="auto">
              <a:xfrm rot="-2445572">
                <a:off x="4806055" y="2749825"/>
                <a:ext cx="286594" cy="647435"/>
                <a:chOff x="4657023" y="2741375"/>
                <a:chExt cx="213984" cy="792962"/>
              </a:xfrm>
            </p:grpSpPr>
            <p:sp>
              <p:nvSpPr>
                <p:cNvPr id="12599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9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599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53" name="Organigramme : Fusion 52"/>
          <p:cNvSpPr/>
          <p:nvPr/>
        </p:nvSpPr>
        <p:spPr>
          <a:xfrm flipV="1">
            <a:off x="5226050" y="4664075"/>
            <a:ext cx="228600" cy="1525588"/>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54" name="Connecteur droit avec flèche 53"/>
          <p:cNvCxnSpPr/>
          <p:nvPr/>
        </p:nvCxnSpPr>
        <p:spPr>
          <a:xfrm>
            <a:off x="5083175" y="4465638"/>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4722813" y="5049838"/>
            <a:ext cx="503237" cy="584200"/>
          </a:xfrm>
          <a:prstGeom prst="rect">
            <a:avLst/>
          </a:prstGeom>
          <a:solidFill>
            <a:schemeClr val="accent3"/>
          </a:solidFill>
        </p:spPr>
        <p:txBody>
          <a:bodyPr>
            <a:spAutoFit/>
          </a:bodyPr>
          <a:lstStyle/>
          <a:p>
            <a:pPr eaLnBrk="0" hangingPunct="0">
              <a:spcBef>
                <a:spcPct val="50000"/>
              </a:spcBef>
              <a:defRPr/>
            </a:pPr>
            <a:r>
              <a:rPr lang="en" sz="3200" dirty="0">
                <a:solidFill>
                  <a:srgbClr val="FF3300"/>
                </a:solidFill>
                <a:cs typeface="+mn-cs"/>
              </a:rPr>
              <a:t>h</a:t>
            </a:r>
          </a:p>
        </p:txBody>
      </p:sp>
      <p:grpSp>
        <p:nvGrpSpPr>
          <p:cNvPr id="11" name="Groupe 35"/>
          <p:cNvGrpSpPr>
            <a:grpSpLocks/>
          </p:cNvGrpSpPr>
          <p:nvPr/>
        </p:nvGrpSpPr>
        <p:grpSpPr bwMode="auto">
          <a:xfrm>
            <a:off x="6227763" y="5437188"/>
            <a:ext cx="215900" cy="584200"/>
            <a:chOff x="5076056" y="4509120"/>
            <a:chExt cx="504056" cy="1952600"/>
          </a:xfrm>
        </p:grpSpPr>
        <p:sp>
          <p:nvSpPr>
            <p:cNvPr id="125969" name="Oval 117"/>
            <p:cNvSpPr>
              <a:spLocks noChangeArrowheads="1"/>
            </p:cNvSpPr>
            <p:nvPr/>
          </p:nvSpPr>
          <p:spPr bwMode="auto">
            <a:xfrm>
              <a:off x="5076056" y="4509120"/>
              <a:ext cx="500218" cy="193996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70" name="Rectangle à coins arrondis 25"/>
            <p:cNvSpPr>
              <a:spLocks noChangeArrowheads="1"/>
            </p:cNvSpPr>
            <p:nvPr/>
          </p:nvSpPr>
          <p:spPr bwMode="auto">
            <a:xfrm>
              <a:off x="5076056" y="472514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1" name="Rectangle à coins arrondis 26"/>
            <p:cNvSpPr>
              <a:spLocks noChangeArrowheads="1"/>
            </p:cNvSpPr>
            <p:nvPr/>
          </p:nvSpPr>
          <p:spPr bwMode="auto">
            <a:xfrm>
              <a:off x="5076056" y="494116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2" name="Rectangle à coins arrondis 27"/>
            <p:cNvSpPr>
              <a:spLocks noChangeArrowheads="1"/>
            </p:cNvSpPr>
            <p:nvPr/>
          </p:nvSpPr>
          <p:spPr bwMode="auto">
            <a:xfrm>
              <a:off x="5076056" y="515719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3" name="Rectangle à coins arrondis 28"/>
            <p:cNvSpPr>
              <a:spLocks noChangeArrowheads="1"/>
            </p:cNvSpPr>
            <p:nvPr/>
          </p:nvSpPr>
          <p:spPr bwMode="auto">
            <a:xfrm>
              <a:off x="5076056" y="530120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4" name="Rectangle à coins arrondis 29"/>
            <p:cNvSpPr>
              <a:spLocks noChangeArrowheads="1"/>
            </p:cNvSpPr>
            <p:nvPr/>
          </p:nvSpPr>
          <p:spPr bwMode="auto">
            <a:xfrm>
              <a:off x="5076056" y="544522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5" name="Rectangle à coins arrondis 30"/>
            <p:cNvSpPr>
              <a:spLocks noChangeArrowheads="1"/>
            </p:cNvSpPr>
            <p:nvPr/>
          </p:nvSpPr>
          <p:spPr bwMode="auto">
            <a:xfrm>
              <a:off x="5076056" y="566124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6" name="Rectangle à coins arrondis 31"/>
            <p:cNvSpPr>
              <a:spLocks noChangeArrowheads="1"/>
            </p:cNvSpPr>
            <p:nvPr/>
          </p:nvSpPr>
          <p:spPr bwMode="auto">
            <a:xfrm>
              <a:off x="5076056" y="587727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7" name="Rectangle à coins arrondis 32"/>
            <p:cNvSpPr>
              <a:spLocks noChangeArrowheads="1"/>
            </p:cNvSpPr>
            <p:nvPr/>
          </p:nvSpPr>
          <p:spPr bwMode="auto">
            <a:xfrm>
              <a:off x="5076056" y="60932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8" name="Rectangle à coins arrondis 33"/>
            <p:cNvSpPr>
              <a:spLocks noChangeArrowheads="1"/>
            </p:cNvSpPr>
            <p:nvPr/>
          </p:nvSpPr>
          <p:spPr bwMode="auto">
            <a:xfrm>
              <a:off x="5076056" y="62456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sp>
        <p:nvSpPr>
          <p:cNvPr id="125963" name="Rectangle à coins arrondis 55"/>
          <p:cNvSpPr>
            <a:spLocks noChangeArrowheads="1"/>
          </p:cNvSpPr>
          <p:nvPr/>
        </p:nvSpPr>
        <p:spPr bwMode="auto">
          <a:xfrm rot="5400000">
            <a:off x="6380957" y="5974556"/>
            <a:ext cx="215900" cy="65087"/>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nvGrpSpPr>
          <p:cNvPr id="13" name="Groupe 60"/>
          <p:cNvGrpSpPr>
            <a:grpSpLocks/>
          </p:cNvGrpSpPr>
          <p:nvPr/>
        </p:nvGrpSpPr>
        <p:grpSpPr bwMode="auto">
          <a:xfrm>
            <a:off x="6573838" y="3933825"/>
            <a:ext cx="1885950" cy="1814513"/>
            <a:chOff x="6574622" y="3933056"/>
            <a:chExt cx="1885810" cy="1815705"/>
          </a:xfrm>
        </p:grpSpPr>
        <p:sp>
          <p:nvSpPr>
            <p:cNvPr id="125965" name="Rectangle 56"/>
            <p:cNvSpPr>
              <a:spLocks noChangeArrowheads="1"/>
            </p:cNvSpPr>
            <p:nvPr/>
          </p:nvSpPr>
          <p:spPr bwMode="auto">
            <a:xfrm>
              <a:off x="7092280" y="393305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5966" name="Forme libre 57"/>
            <p:cNvSpPr>
              <a:spLocks/>
            </p:cNvSpPr>
            <p:nvPr/>
          </p:nvSpPr>
          <p:spPr bwMode="auto">
            <a:xfrm>
              <a:off x="7164288" y="419224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5967" name="Rectangle 58"/>
            <p:cNvSpPr>
              <a:spLocks noChangeArrowheads="1"/>
            </p:cNvSpPr>
            <p:nvPr/>
          </p:nvSpPr>
          <p:spPr bwMode="auto">
            <a:xfrm rot="-1913801">
              <a:off x="6574622" y="547176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sp>
          <p:nvSpPr>
            <p:cNvPr id="125968" name="Forme libre 59"/>
            <p:cNvSpPr>
              <a:spLocks/>
            </p:cNvSpPr>
            <p:nvPr/>
          </p:nvSpPr>
          <p:spPr bwMode="auto">
            <a:xfrm>
              <a:off x="7075357" y="4706911"/>
              <a:ext cx="677057" cy="704538"/>
            </a:xfrm>
            <a:custGeom>
              <a:avLst/>
              <a:gdLst>
                <a:gd name="T0" fmla="*/ 389745 w 677057"/>
                <a:gd name="T1" fmla="*/ 704538 h 704538"/>
                <a:gd name="T2" fmla="*/ 659568 w 677057"/>
                <a:gd name="T3" fmla="*/ 554637 h 704538"/>
                <a:gd name="T4" fmla="*/ 494676 w 677057"/>
                <a:gd name="T5" fmla="*/ 344774 h 704538"/>
                <a:gd name="T6" fmla="*/ 269823 w 677057"/>
                <a:gd name="T7" fmla="*/ 344774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ZoneTexte 3"/>
          <p:cNvSpPr txBox="1">
            <a:spLocks noChangeArrowheads="1"/>
          </p:cNvSpPr>
          <p:nvPr/>
        </p:nvSpPr>
        <p:spPr bwMode="auto">
          <a:xfrm>
            <a:off x="0" y="0"/>
            <a:ext cx="9144000" cy="7017306"/>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chemeClr val="bg1"/>
                </a:solidFill>
              </a:rPr>
              <a:t>38 In addition, </a:t>
            </a:r>
            <a:r>
              <a:rPr lang="en" sz="3600" b="1" dirty="0">
                <a:solidFill>
                  <a:srgbClr val="FFFF00"/>
                </a:solidFill>
              </a:rPr>
              <a:t>the increase in arterial flow due to sitting improves the Doppler ultrasound examination </a:t>
            </a:r>
            <a:r>
              <a:rPr lang="en" sz="3600" b="1" dirty="0">
                <a:solidFill>
                  <a:schemeClr val="bg1"/>
                </a:solidFill>
              </a:rPr>
              <a:t>of the arteries of the leg and foot in difficult situations. Particularly, it can help determine </a:t>
            </a:r>
            <a:r>
              <a:rPr lang="en" sz="3600" b="1" dirty="0" err="1">
                <a:solidFill>
                  <a:srgbClr val="FF0000"/>
                </a:solidFill>
              </a:rPr>
              <a:t>angiosomes </a:t>
            </a:r>
            <a:r>
              <a:rPr lang="en" sz="3600" b="1" dirty="0">
                <a:solidFill>
                  <a:srgbClr val="FF0000"/>
                </a:solidFill>
              </a:rPr>
              <a:t>with </a:t>
            </a:r>
            <a:r>
              <a:rPr lang="en" sz="3600" b="1" dirty="0" err="1">
                <a:solidFill>
                  <a:srgbClr val="FF0000"/>
                </a:solidFill>
              </a:rPr>
              <a:t>Doppler curve </a:t>
            </a:r>
            <a:r>
              <a:rPr lang="en" sz="3600" b="1" dirty="0">
                <a:solidFill>
                  <a:srgbClr val="FF0000"/>
                </a:solidFill>
              </a:rPr>
              <a:t>modulated </a:t>
            </a:r>
            <a:r>
              <a:rPr lang="en" sz="3600" b="1" dirty="0">
                <a:solidFill>
                  <a:schemeClr val="bg1"/>
                </a:solidFill>
              </a:rPr>
              <a:t>by </a:t>
            </a:r>
            <a:r>
              <a:rPr lang="en" sz="3600" b="1" dirty="0">
                <a:solidFill>
                  <a:srgbClr val="FFFF00"/>
                </a:solidFill>
              </a:rPr>
              <a:t>selective manual compressions </a:t>
            </a:r>
            <a:r>
              <a:rPr lang="en" sz="3600" b="1" dirty="0">
                <a:solidFill>
                  <a:schemeClr val="bg1"/>
                </a:solidFill>
              </a:rPr>
              <a:t>of the </a:t>
            </a:r>
            <a:r>
              <a:rPr lang="en" sz="3600" b="1" dirty="0">
                <a:solidFill>
                  <a:srgbClr val="FFFF00"/>
                </a:solidFill>
              </a:rPr>
              <a:t>leg and forefoot arteries.</a:t>
            </a:r>
          </a:p>
          <a:p>
            <a:pPr eaLnBrk="0" hangingPunct="0">
              <a:spcBef>
                <a:spcPct val="50000"/>
              </a:spcBef>
            </a:pPr>
            <a:endParaRPr lang="es-ES_tradnl" sz="3600" b="1" dirty="0">
              <a:solidFill>
                <a:srgbClr val="FFFF00"/>
              </a:solidFill>
            </a:endParaRPr>
          </a:p>
          <a:p>
            <a:pPr eaLnBrk="0" hangingPunct="0">
              <a:spcBef>
                <a:spcPct val="50000"/>
              </a:spcBef>
            </a:pPr>
            <a:endParaRPr lang="es-ES_tradnl" sz="3600" b="1" dirty="0">
              <a:solidFill>
                <a:srgbClr val="FFFF00"/>
              </a:solidFill>
            </a:endParaRPr>
          </a:p>
          <a:p>
            <a:pPr eaLnBrk="0" hangingPunct="0">
              <a:spcBef>
                <a:spcPct val="50000"/>
              </a:spcBef>
            </a:pPr>
            <a:endParaRPr lang="fr-FR" sz="3600" dirty="0">
              <a:solidFill>
                <a:schemeClr val="bg1"/>
              </a:solidFill>
            </a:endParaRPr>
          </a:p>
        </p:txBody>
      </p:sp>
      <p:grpSp>
        <p:nvGrpSpPr>
          <p:cNvPr id="2" name="Groupe 107"/>
          <p:cNvGrpSpPr>
            <a:grpSpLocks/>
          </p:cNvGrpSpPr>
          <p:nvPr/>
        </p:nvGrpSpPr>
        <p:grpSpPr bwMode="auto">
          <a:xfrm>
            <a:off x="2978150" y="4608513"/>
            <a:ext cx="5697538" cy="2133600"/>
            <a:chOff x="457200" y="4293096"/>
            <a:chExt cx="5698976" cy="2133104"/>
          </a:xfrm>
        </p:grpSpPr>
        <p:grpSp>
          <p:nvGrpSpPr>
            <p:cNvPr id="3" name="Groupe 2"/>
            <p:cNvGrpSpPr>
              <a:grpSpLocks/>
            </p:cNvGrpSpPr>
            <p:nvPr/>
          </p:nvGrpSpPr>
          <p:grpSpPr bwMode="auto">
            <a:xfrm>
              <a:off x="457200" y="4365104"/>
              <a:ext cx="1666528" cy="2061096"/>
              <a:chOff x="457200" y="228600"/>
              <a:chExt cx="4191000" cy="6197600"/>
            </a:xfrm>
          </p:grpSpPr>
          <p:grpSp>
            <p:nvGrpSpPr>
              <p:cNvPr id="4" name="Group 2"/>
              <p:cNvGrpSpPr>
                <a:grpSpLocks/>
              </p:cNvGrpSpPr>
              <p:nvPr/>
            </p:nvGrpSpPr>
            <p:grpSpPr bwMode="auto">
              <a:xfrm>
                <a:off x="1600200" y="228600"/>
                <a:ext cx="1593850" cy="6197600"/>
                <a:chOff x="3648" y="208"/>
                <a:chExt cx="1004" cy="3904"/>
              </a:xfrm>
            </p:grpSpPr>
            <p:sp>
              <p:nvSpPr>
                <p:cNvPr id="127039"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7040"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1"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2"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3"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4"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5"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46"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7"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8"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9"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0"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1"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2"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3"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4"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5"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56"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57"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58"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59"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7017" name="Rectangle 24"/>
              <p:cNvSpPr>
                <a:spLocks noChangeArrowheads="1"/>
              </p:cNvSpPr>
              <p:nvPr/>
            </p:nvSpPr>
            <p:spPr bwMode="auto">
              <a:xfrm>
                <a:off x="2771800" y="5229200"/>
                <a:ext cx="990600" cy="228600"/>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p>
            </p:txBody>
          </p:sp>
          <p:grpSp>
            <p:nvGrpSpPr>
              <p:cNvPr id="5" name="Group 32"/>
              <p:cNvGrpSpPr>
                <a:grpSpLocks/>
              </p:cNvGrpSpPr>
              <p:nvPr/>
            </p:nvGrpSpPr>
            <p:grpSpPr bwMode="auto">
              <a:xfrm>
                <a:off x="3124200" y="4114800"/>
                <a:ext cx="1524000" cy="685800"/>
                <a:chOff x="960" y="864"/>
                <a:chExt cx="2016" cy="816"/>
              </a:xfrm>
            </p:grpSpPr>
            <p:sp>
              <p:nvSpPr>
                <p:cNvPr id="127033" name="Freeform 33"/>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34" name="Oval 34"/>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5" name="Oval 35"/>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6" name="Oval 36"/>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7" name="Freeform 37"/>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8" name="Oval 38"/>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6" name="Group 39"/>
              <p:cNvGrpSpPr>
                <a:grpSpLocks/>
              </p:cNvGrpSpPr>
              <p:nvPr/>
            </p:nvGrpSpPr>
            <p:grpSpPr bwMode="auto">
              <a:xfrm flipH="1">
                <a:off x="457200" y="2819400"/>
                <a:ext cx="1524000" cy="685800"/>
                <a:chOff x="960" y="864"/>
                <a:chExt cx="2016" cy="816"/>
              </a:xfrm>
            </p:grpSpPr>
            <p:sp>
              <p:nvSpPr>
                <p:cNvPr id="127027" name="Freeform 40"/>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8" name="Oval 41"/>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9" name="Oval 42"/>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0" name="Oval 43"/>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1" name="Freeform 44"/>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2" name="Oval 45"/>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7" name="Group 46"/>
              <p:cNvGrpSpPr>
                <a:grpSpLocks/>
              </p:cNvGrpSpPr>
              <p:nvPr/>
            </p:nvGrpSpPr>
            <p:grpSpPr bwMode="auto">
              <a:xfrm flipH="1">
                <a:off x="914400" y="1905000"/>
                <a:ext cx="1524000" cy="685800"/>
                <a:chOff x="960" y="864"/>
                <a:chExt cx="2016" cy="816"/>
              </a:xfrm>
            </p:grpSpPr>
            <p:sp>
              <p:nvSpPr>
                <p:cNvPr id="127021" name="Freeform 47"/>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2" name="Oval 48"/>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3" name="Oval 49"/>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4" name="Oval 50"/>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5" name="Freeform 51"/>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26" name="Oval 52"/>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grpSp>
          <p:nvGrpSpPr>
            <p:cNvPr id="8" name="Group 2"/>
            <p:cNvGrpSpPr>
              <a:grpSpLocks/>
            </p:cNvGrpSpPr>
            <p:nvPr/>
          </p:nvGrpSpPr>
          <p:grpSpPr bwMode="auto">
            <a:xfrm>
              <a:off x="4656124" y="4293096"/>
              <a:ext cx="633786" cy="2061096"/>
              <a:chOff x="3648" y="208"/>
              <a:chExt cx="1004" cy="3904"/>
            </a:xfrm>
          </p:grpSpPr>
          <p:sp>
            <p:nvSpPr>
              <p:cNvPr id="126995"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6996"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7"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8"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9"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0"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1"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02"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3"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4"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5"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6"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7"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8"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9"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0"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1"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12"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13"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14"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15"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6981" name="Rectangle 94"/>
            <p:cNvSpPr>
              <a:spLocks noChangeArrowheads="1"/>
            </p:cNvSpPr>
            <p:nvPr/>
          </p:nvSpPr>
          <p:spPr bwMode="auto">
            <a:xfrm>
              <a:off x="2267744" y="429309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6982" name="Forme libre 95"/>
            <p:cNvSpPr>
              <a:spLocks/>
            </p:cNvSpPr>
            <p:nvPr/>
          </p:nvSpPr>
          <p:spPr bwMode="auto">
            <a:xfrm>
              <a:off x="2439626" y="455228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6983" name="Rectangle 96"/>
            <p:cNvSpPr>
              <a:spLocks noChangeArrowheads="1"/>
            </p:cNvSpPr>
            <p:nvPr/>
          </p:nvSpPr>
          <p:spPr bwMode="auto">
            <a:xfrm>
              <a:off x="1403648" y="5960313"/>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grpSp>
          <p:nvGrpSpPr>
            <p:cNvPr id="9" name="Groupe 103"/>
            <p:cNvGrpSpPr>
              <a:grpSpLocks/>
            </p:cNvGrpSpPr>
            <p:nvPr/>
          </p:nvGrpSpPr>
          <p:grpSpPr bwMode="auto">
            <a:xfrm rot="2627379">
              <a:off x="4803352" y="5661248"/>
              <a:ext cx="492514" cy="658460"/>
              <a:chOff x="5714101" y="5159331"/>
              <a:chExt cx="492514" cy="658460"/>
            </a:xfrm>
          </p:grpSpPr>
          <p:sp>
            <p:nvSpPr>
              <p:cNvPr id="126988" name="Freeform 33"/>
              <p:cNvSpPr>
                <a:spLocks/>
              </p:cNvSpPr>
              <p:nvPr/>
            </p:nvSpPr>
            <p:spPr bwMode="auto">
              <a:xfrm rot="17375793" flipH="1">
                <a:off x="5759304" y="5415572"/>
                <a:ext cx="533866" cy="270572"/>
              </a:xfrm>
              <a:custGeom>
                <a:avLst/>
                <a:gdLst>
                  <a:gd name="T0" fmla="*/ 0 w 10000"/>
                  <a:gd name="T1" fmla="*/ 0 h 7059"/>
                  <a:gd name="T2" fmla="*/ 2147483647 w 10000"/>
                  <a:gd name="T3" fmla="*/ 0 h 7059"/>
                  <a:gd name="T4" fmla="*/ 2147483647 w 10000"/>
                  <a:gd name="T5" fmla="*/ 2147483647 h 7059"/>
                  <a:gd name="T6" fmla="*/ 2147483647 w 10000"/>
                  <a:gd name="T7" fmla="*/ 2147483647 h 7059"/>
                  <a:gd name="T8" fmla="*/ 2147483647 w 10000"/>
                  <a:gd name="T9" fmla="*/ 2147483647 h 7059"/>
                  <a:gd name="T10" fmla="*/ 2147483647 w 10000"/>
                  <a:gd name="T11" fmla="*/ 2147483647 h 7059"/>
                  <a:gd name="T12" fmla="*/ 2147483647 w 10000"/>
                  <a:gd name="T13" fmla="*/ 2147483647 h 7059"/>
                  <a:gd name="T14" fmla="*/ 2147483647 w 10000"/>
                  <a:gd name="T15" fmla="*/ 0 h 7059"/>
                  <a:gd name="T16" fmla="*/ 0 w 10000"/>
                  <a:gd name="T17" fmla="*/ 0 h 7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
                  <a:gd name="T28" fmla="*/ 0 h 7059"/>
                  <a:gd name="T29" fmla="*/ 10000 w 10000"/>
                  <a:gd name="T30" fmla="*/ 7059 h 70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 h="7059">
                    <a:moveTo>
                      <a:pt x="0" y="0"/>
                    </a:moveTo>
                    <a:lnTo>
                      <a:pt x="6216" y="0"/>
                    </a:lnTo>
                    <a:lnTo>
                      <a:pt x="10000" y="588"/>
                    </a:lnTo>
                    <a:lnTo>
                      <a:pt x="10000" y="6471"/>
                    </a:lnTo>
                    <a:lnTo>
                      <a:pt x="5676" y="6471"/>
                    </a:lnTo>
                    <a:lnTo>
                      <a:pt x="5135" y="7059"/>
                    </a:lnTo>
                    <a:lnTo>
                      <a:pt x="2162" y="7059"/>
                    </a:lnTo>
                    <a:lnTo>
                      <a:pt x="2162" y="0"/>
                    </a:lnTo>
                    <a:lnTo>
                      <a:pt x="0" y="0"/>
                    </a:lnTo>
                    <a:close/>
                  </a:path>
                </a:pathLst>
              </a:custGeom>
              <a:solidFill>
                <a:srgbClr val="FF99FF"/>
              </a:solidFill>
              <a:ln w="9525">
                <a:solidFill>
                  <a:schemeClr val="tx1"/>
                </a:solidFill>
                <a:round/>
                <a:headEnd/>
                <a:tailEnd/>
              </a:ln>
            </p:spPr>
            <p:txBody>
              <a:bodyPr wrap="none" anchor="ctr"/>
              <a:lstStyle/>
              <a:p>
                <a:endParaRPr lang="es-ES"/>
              </a:p>
            </p:txBody>
          </p:sp>
          <p:sp>
            <p:nvSpPr>
              <p:cNvPr id="126989" name="Freeform 37"/>
              <p:cNvSpPr>
                <a:spLocks/>
              </p:cNvSpPr>
              <p:nvPr/>
            </p:nvSpPr>
            <p:spPr bwMode="auto">
              <a:xfrm rot="4812496">
                <a:off x="5595004" y="5390389"/>
                <a:ext cx="495996" cy="16477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0" name="Oval 38"/>
              <p:cNvSpPr>
                <a:spLocks noChangeArrowheads="1"/>
              </p:cNvSpPr>
              <p:nvPr/>
            </p:nvSpPr>
            <p:spPr bwMode="auto">
              <a:xfrm rot="11975793" flipH="1">
                <a:off x="5714101" y="5274604"/>
                <a:ext cx="135675" cy="13296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nvGrpSpPr>
              <p:cNvPr id="10" name="Groupe 102"/>
              <p:cNvGrpSpPr>
                <a:grpSpLocks/>
              </p:cNvGrpSpPr>
              <p:nvPr/>
            </p:nvGrpSpPr>
            <p:grpSpPr bwMode="auto">
              <a:xfrm>
                <a:off x="5944772" y="5159331"/>
                <a:ext cx="261843" cy="357901"/>
                <a:chOff x="5944772" y="5240638"/>
                <a:chExt cx="261843" cy="202447"/>
              </a:xfrm>
            </p:grpSpPr>
            <p:sp>
              <p:nvSpPr>
                <p:cNvPr id="126992" name="Freeform 37"/>
                <p:cNvSpPr>
                  <a:spLocks/>
                </p:cNvSpPr>
                <p:nvPr/>
              </p:nvSpPr>
              <p:spPr bwMode="auto">
                <a:xfrm rot="14793977" flipH="1">
                  <a:off x="5925785" y="525962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3" name="Freeform 37"/>
                <p:cNvSpPr>
                  <a:spLocks/>
                </p:cNvSpPr>
                <p:nvPr/>
              </p:nvSpPr>
              <p:spPr bwMode="auto">
                <a:xfrm rot="14793977" flipH="1">
                  <a:off x="5989865" y="5270364"/>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4" name="Freeform 37"/>
                <p:cNvSpPr>
                  <a:spLocks/>
                </p:cNvSpPr>
                <p:nvPr/>
              </p:nvSpPr>
              <p:spPr bwMode="auto">
                <a:xfrm rot="14793977" flipH="1">
                  <a:off x="6066884" y="530335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grpSp>
        </p:grpSp>
        <p:sp>
          <p:nvSpPr>
            <p:cNvPr id="126985" name="Rectangle 104"/>
            <p:cNvSpPr>
              <a:spLocks noChangeArrowheads="1"/>
            </p:cNvSpPr>
            <p:nvPr/>
          </p:nvSpPr>
          <p:spPr bwMode="auto">
            <a:xfrm>
              <a:off x="5220072"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sp>
          <p:nvSpPr>
            <p:cNvPr id="126986" name="Rectangle 105"/>
            <p:cNvSpPr>
              <a:spLocks noChangeArrowheads="1"/>
            </p:cNvSpPr>
            <p:nvPr/>
          </p:nvSpPr>
          <p:spPr bwMode="auto">
            <a:xfrm>
              <a:off x="3995936"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sp>
          <p:nvSpPr>
            <p:cNvPr id="126987" name="Rectangle 106"/>
            <p:cNvSpPr>
              <a:spLocks noChangeArrowheads="1"/>
            </p:cNvSpPr>
            <p:nvPr/>
          </p:nvSpPr>
          <p:spPr bwMode="auto">
            <a:xfrm>
              <a:off x="3851920" y="5312241"/>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ZoneTexte 3"/>
          <p:cNvSpPr txBox="1">
            <a:spLocks noChangeArrowheads="1"/>
          </p:cNvSpPr>
          <p:nvPr/>
        </p:nvSpPr>
        <p:spPr bwMode="auto">
          <a:xfrm>
            <a:off x="0" y="71438"/>
            <a:ext cx="9144000" cy="589392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39</a:t>
            </a:r>
            <a:r>
              <a:rPr lang="en" b="1" dirty="0">
                <a:solidFill>
                  <a:schemeClr val="bg1"/>
                </a:solidFill>
              </a:rPr>
              <a:t> </a:t>
            </a:r>
            <a:r>
              <a:rPr lang="en" sz="3600" b="1" dirty="0">
                <a:solidFill>
                  <a:srgbClr val="FFFF00"/>
                </a:solidFill>
              </a:rPr>
              <a:t>The driving pressure in the arteries           (p + (1/2) ῤ v </a:t>
            </a:r>
            <a:r>
              <a:rPr lang="en" sz="3600" b="1" baseline="30000" dirty="0">
                <a:solidFill>
                  <a:srgbClr val="FFFF00"/>
                </a:solidFill>
              </a:rPr>
              <a:t>2 </a:t>
            </a:r>
            <a:r>
              <a:rPr lang="en" sz="3600" b="1" dirty="0">
                <a:solidFill>
                  <a:srgbClr val="FFFF00"/>
                </a:solidFill>
              </a:rPr>
              <a:t>) = Cte because </a:t>
            </a:r>
            <a:r>
              <a:rPr lang="en" sz="3600" b="1" dirty="0">
                <a:solidFill>
                  <a:schemeClr val="bg1"/>
                </a:solidFill>
              </a:rPr>
              <a:t>they convert one into the other. </a:t>
            </a:r>
            <a:r>
              <a:rPr lang="en" sz="3600" b="1" dirty="0">
                <a:solidFill>
                  <a:srgbClr val="FFFF00"/>
                </a:solidFill>
              </a:rPr>
              <a:t>It is the blood pressure produced by the left ventricle </a:t>
            </a:r>
            <a:r>
              <a:rPr lang="en" b="1" dirty="0">
                <a:solidFill>
                  <a:schemeClr val="bg1"/>
                </a:solidFill>
              </a:rPr>
              <a:t>.</a:t>
            </a:r>
          </a:p>
          <a:p>
            <a:pPr eaLnBrk="0" hangingPunct="0">
              <a:spcBef>
                <a:spcPct val="50000"/>
              </a:spcBef>
            </a:pPr>
            <a:r>
              <a:rPr lang="en" b="1" dirty="0">
                <a:solidFill>
                  <a:schemeClr val="bg1"/>
                </a:solidFill>
              </a:rPr>
              <a:t>Venous compression increases </a:t>
            </a:r>
            <a:r>
              <a:rPr lang="en" b="1" dirty="0" err="1">
                <a:solidFill>
                  <a:schemeClr val="bg1"/>
                </a:solidFill>
              </a:rPr>
              <a:t>microcirculatory resistance </a:t>
            </a:r>
            <a:r>
              <a:rPr lang="en" b="1" dirty="0">
                <a:solidFill>
                  <a:schemeClr val="bg1"/>
                </a:solidFill>
              </a:rPr>
              <a:t>, which reduces velocity and increases static pressure p, which improves tissue irrigation.</a:t>
            </a:r>
          </a:p>
          <a:p>
            <a:pPr eaLnBrk="0" hangingPunct="0">
              <a:spcBef>
                <a:spcPct val="50000"/>
              </a:spcBef>
            </a:pPr>
            <a:r>
              <a:rPr lang="en" sz="3200" b="1" dirty="0" err="1">
                <a:solidFill>
                  <a:srgbClr val="FFFF00"/>
                </a:solidFill>
              </a:rPr>
              <a:t>Thus </a:t>
            </a:r>
            <a:r>
              <a:rPr lang="en" sz="3200" b="1" dirty="0">
                <a:solidFill>
                  <a:srgbClr val="FFFF00"/>
                </a:solidFill>
              </a:rPr>
              <a:t>, controlled venous containment can help treat critical ischemia.</a:t>
            </a:r>
          </a:p>
          <a:p>
            <a:pPr eaLnBrk="0" hangingPunct="0">
              <a:spcBef>
                <a:spcPct val="50000"/>
              </a:spcBef>
            </a:pPr>
            <a:r>
              <a:rPr lang="en" sz="3200" b="1" dirty="0">
                <a:solidFill>
                  <a:srgbClr val="FFFF00"/>
                </a:solidFill>
              </a:rPr>
              <a:t>.</a:t>
            </a:r>
            <a:endParaRPr lang="fr-FR" dirty="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8528"/>
            <a:ext cx="9144000" cy="7232749"/>
          </a:xfrm>
          <a:prstGeom prst="rect">
            <a:avLst/>
          </a:prstGeom>
          <a:solidFill>
            <a:schemeClr val="accent2"/>
          </a:solidFill>
          <a:ln>
            <a:solidFill>
              <a:schemeClr val="bg1"/>
            </a:solidFill>
          </a:ln>
        </p:spPr>
        <p:txBody>
          <a:bodyPr wrap="square" rtlCol="0">
            <a:spAutoFit/>
          </a:bodyPr>
          <a:lstStyle/>
          <a:p>
            <a:r>
              <a:rPr lang="en" sz="4000" b="1" dirty="0">
                <a:solidFill>
                  <a:srgbClr val="FFFF00"/>
                </a:solidFill>
              </a:rPr>
              <a:t>40 Pressure  Hydrostatic Pole Test and Ischemia criticism </a:t>
            </a:r>
            <a:endParaRPr lang="es-ES_tradnl" sz="4000" b="1" dirty="0">
              <a:solidFill>
                <a:srgbClr val="FFFF00"/>
              </a:solidFill>
            </a:endParaRPr>
          </a:p>
          <a:p>
            <a:r>
              <a:rPr lang="en" sz="3200" b="1" dirty="0">
                <a:solidFill>
                  <a:schemeClr val="bg1"/>
                </a:solidFill>
              </a:rPr>
              <a:t>The h blood column can be used for a </a:t>
            </a:r>
            <a:r>
              <a:rPr lang="en" sz="3200" b="1" dirty="0">
                <a:solidFill>
                  <a:srgbClr val="FF0000"/>
                </a:solidFill>
              </a:rPr>
              <a:t>reliable Pole Test measurement </a:t>
            </a:r>
            <a:r>
              <a:rPr lang="en" sz="3200" b="1" dirty="0">
                <a:solidFill>
                  <a:schemeClr val="bg1"/>
                </a:solidFill>
              </a:rPr>
              <a:t>of foot pressures less than 65 mmHg for the diagnosis of critical ischemia, </a:t>
            </a:r>
            <a:r>
              <a:rPr lang="en" sz="3200" b="1" dirty="0">
                <a:solidFill>
                  <a:srgbClr val="FF0000"/>
                </a:solidFill>
              </a:rPr>
              <a:t>regardless of the stiffness of the arteries.</a:t>
            </a:r>
          </a:p>
          <a:p>
            <a:endParaRPr lang="en" sz="3200" b="1" dirty="0">
              <a:solidFill>
                <a:srgbClr val="FF0000"/>
              </a:solidFill>
            </a:endParaRPr>
          </a:p>
          <a:p>
            <a:endParaRPr lang="es-ES_tradnl" sz="3200" b="1" dirty="0">
              <a:solidFill>
                <a:schemeClr val="bg1"/>
              </a:solidFill>
            </a:endParaRPr>
          </a:p>
          <a:p>
            <a:endParaRPr lang="es-ES_tradnl" sz="3200" b="1" dirty="0">
              <a:solidFill>
                <a:schemeClr val="bg1"/>
              </a:solidFill>
            </a:endParaRPr>
          </a:p>
          <a:p>
            <a:endParaRPr lang="es-ES_tradnl" sz="3200" b="1" dirty="0">
              <a:solidFill>
                <a:schemeClr val="bg1"/>
              </a:solidFill>
            </a:endParaRPr>
          </a:p>
          <a:p>
            <a:r>
              <a:rPr lang="en" sz="3200" b="1" dirty="0">
                <a:solidFill>
                  <a:schemeClr val="bg1"/>
                </a:solidFill>
              </a:rPr>
              <a:t>  </a:t>
            </a:r>
            <a:endParaRPr lang="fr-FR" sz="3200" dirty="0">
              <a:solidFill>
                <a:schemeClr val="bg1"/>
              </a:solidFill>
            </a:endParaRPr>
          </a:p>
        </p:txBody>
      </p:sp>
      <p:grpSp>
        <p:nvGrpSpPr>
          <p:cNvPr id="3" name="Groupe 2"/>
          <p:cNvGrpSpPr/>
          <p:nvPr/>
        </p:nvGrpSpPr>
        <p:grpSpPr>
          <a:xfrm>
            <a:off x="0" y="3573016"/>
            <a:ext cx="8785225" cy="3123753"/>
            <a:chOff x="179388" y="1772097"/>
            <a:chExt cx="8785225" cy="3123753"/>
          </a:xfrm>
        </p:grpSpPr>
        <p:grpSp>
          <p:nvGrpSpPr>
            <p:cNvPr id="5" name="Group 13"/>
            <p:cNvGrpSpPr>
              <a:grpSpLocks/>
            </p:cNvGrpSpPr>
            <p:nvPr/>
          </p:nvGrpSpPr>
          <p:grpSpPr bwMode="auto">
            <a:xfrm>
              <a:off x="2555875" y="2284413"/>
              <a:ext cx="5399088" cy="2611437"/>
              <a:chOff x="385" y="432"/>
              <a:chExt cx="4172" cy="1962"/>
            </a:xfrm>
          </p:grpSpPr>
          <p:sp>
            <p:nvSpPr>
              <p:cNvPr id="25" name="Freeform 11"/>
              <p:cNvSpPr>
                <a:spLocks/>
              </p:cNvSpPr>
              <p:nvPr/>
            </p:nvSpPr>
            <p:spPr bwMode="auto">
              <a:xfrm>
                <a:off x="385" y="1536"/>
                <a:ext cx="4172" cy="851"/>
              </a:xfrm>
              <a:custGeom>
                <a:avLst/>
                <a:gdLst/>
                <a:ahLst/>
                <a:cxnLst>
                  <a:cxn ang="0">
                    <a:pos x="26" y="309"/>
                  </a:cxn>
                  <a:cxn ang="0">
                    <a:pos x="53" y="453"/>
                  </a:cxn>
                  <a:cxn ang="0">
                    <a:pos x="1" y="704"/>
                  </a:cxn>
                  <a:cxn ang="0">
                    <a:pos x="60" y="768"/>
                  </a:cxn>
                  <a:cxn ang="0">
                    <a:pos x="119" y="736"/>
                  </a:cxn>
                  <a:cxn ang="0">
                    <a:pos x="266" y="672"/>
                  </a:cxn>
                  <a:cxn ang="0">
                    <a:pos x="521" y="723"/>
                  </a:cxn>
                  <a:cxn ang="0">
                    <a:pos x="738" y="736"/>
                  </a:cxn>
                  <a:cxn ang="0">
                    <a:pos x="989" y="678"/>
                  </a:cxn>
                  <a:cxn ang="0">
                    <a:pos x="1269" y="768"/>
                  </a:cxn>
                  <a:cxn ang="0">
                    <a:pos x="1534" y="736"/>
                  </a:cxn>
                  <a:cxn ang="0">
                    <a:pos x="1682" y="813"/>
                  </a:cxn>
                  <a:cxn ang="0">
                    <a:pos x="1889" y="849"/>
                  </a:cxn>
                  <a:cxn ang="0">
                    <a:pos x="2006" y="800"/>
                  </a:cxn>
                  <a:cxn ang="0">
                    <a:pos x="2153" y="736"/>
                  </a:cxn>
                  <a:cxn ang="0">
                    <a:pos x="2996" y="786"/>
                  </a:cxn>
                  <a:cxn ang="0">
                    <a:pos x="3194" y="705"/>
                  </a:cxn>
                  <a:cxn ang="0">
                    <a:pos x="3464" y="678"/>
                  </a:cxn>
                  <a:cxn ang="0">
                    <a:pos x="3815" y="732"/>
                  </a:cxn>
                  <a:cxn ang="0">
                    <a:pos x="4049" y="714"/>
                  </a:cxn>
                  <a:cxn ang="0">
                    <a:pos x="4157" y="534"/>
                  </a:cxn>
                  <a:cxn ang="0">
                    <a:pos x="4139" y="363"/>
                  </a:cxn>
                  <a:cxn ang="0">
                    <a:pos x="4013" y="282"/>
                  </a:cxn>
                  <a:cxn ang="0">
                    <a:pos x="3923" y="147"/>
                  </a:cxn>
                  <a:cxn ang="0">
                    <a:pos x="3779" y="228"/>
                  </a:cxn>
                  <a:cxn ang="0">
                    <a:pos x="3653" y="165"/>
                  </a:cxn>
                  <a:cxn ang="0">
                    <a:pos x="3599" y="318"/>
                  </a:cxn>
                  <a:cxn ang="0">
                    <a:pos x="3419" y="363"/>
                  </a:cxn>
                  <a:cxn ang="0">
                    <a:pos x="3095" y="345"/>
                  </a:cxn>
                  <a:cxn ang="0">
                    <a:pos x="2714" y="256"/>
                  </a:cxn>
                  <a:cxn ang="0">
                    <a:pos x="2105" y="291"/>
                  </a:cxn>
                  <a:cxn ang="0">
                    <a:pos x="1826" y="363"/>
                  </a:cxn>
                  <a:cxn ang="0">
                    <a:pos x="1286" y="363"/>
                  </a:cxn>
                  <a:cxn ang="0">
                    <a:pos x="1178" y="381"/>
                  </a:cxn>
                  <a:cxn ang="0">
                    <a:pos x="945" y="352"/>
                  </a:cxn>
                  <a:cxn ang="0">
                    <a:pos x="296" y="416"/>
                  </a:cxn>
                  <a:cxn ang="0">
                    <a:pos x="237" y="256"/>
                  </a:cxn>
                  <a:cxn ang="0">
                    <a:pos x="148" y="32"/>
                  </a:cxn>
                  <a:cxn ang="0">
                    <a:pos x="60" y="64"/>
                  </a:cxn>
                  <a:cxn ang="0">
                    <a:pos x="26" y="309"/>
                  </a:cxn>
                </a:cxnLst>
                <a:rect l="0" t="0" r="r" b="b"/>
                <a:pathLst>
                  <a:path w="4172" h="851">
                    <a:moveTo>
                      <a:pt x="26" y="309"/>
                    </a:moveTo>
                    <a:cubicBezTo>
                      <a:pt x="25" y="374"/>
                      <a:pt x="57" y="387"/>
                      <a:pt x="53" y="453"/>
                    </a:cubicBezTo>
                    <a:cubicBezTo>
                      <a:pt x="49" y="519"/>
                      <a:pt x="0" y="652"/>
                      <a:pt x="1" y="704"/>
                    </a:cubicBezTo>
                    <a:cubicBezTo>
                      <a:pt x="2" y="756"/>
                      <a:pt x="40" y="763"/>
                      <a:pt x="60" y="768"/>
                    </a:cubicBezTo>
                    <a:cubicBezTo>
                      <a:pt x="79" y="773"/>
                      <a:pt x="85" y="752"/>
                      <a:pt x="119" y="736"/>
                    </a:cubicBezTo>
                    <a:cubicBezTo>
                      <a:pt x="154" y="720"/>
                      <a:pt x="199" y="674"/>
                      <a:pt x="266" y="672"/>
                    </a:cubicBezTo>
                    <a:cubicBezTo>
                      <a:pt x="333" y="670"/>
                      <a:pt x="442" y="712"/>
                      <a:pt x="521" y="723"/>
                    </a:cubicBezTo>
                    <a:cubicBezTo>
                      <a:pt x="600" y="734"/>
                      <a:pt x="660" y="744"/>
                      <a:pt x="738" y="736"/>
                    </a:cubicBezTo>
                    <a:cubicBezTo>
                      <a:pt x="816" y="728"/>
                      <a:pt x="901" y="673"/>
                      <a:pt x="989" y="678"/>
                    </a:cubicBezTo>
                    <a:cubicBezTo>
                      <a:pt x="1077" y="683"/>
                      <a:pt x="1178" y="758"/>
                      <a:pt x="1269" y="768"/>
                    </a:cubicBezTo>
                    <a:cubicBezTo>
                      <a:pt x="1360" y="778"/>
                      <a:pt x="1465" y="729"/>
                      <a:pt x="1534" y="736"/>
                    </a:cubicBezTo>
                    <a:cubicBezTo>
                      <a:pt x="1603" y="743"/>
                      <a:pt x="1623" y="794"/>
                      <a:pt x="1682" y="813"/>
                    </a:cubicBezTo>
                    <a:cubicBezTo>
                      <a:pt x="1741" y="832"/>
                      <a:pt x="1835" y="851"/>
                      <a:pt x="1889" y="849"/>
                    </a:cubicBezTo>
                    <a:cubicBezTo>
                      <a:pt x="1943" y="847"/>
                      <a:pt x="1962" y="819"/>
                      <a:pt x="2006" y="800"/>
                    </a:cubicBezTo>
                    <a:cubicBezTo>
                      <a:pt x="2050" y="781"/>
                      <a:pt x="1988" y="738"/>
                      <a:pt x="2153" y="736"/>
                    </a:cubicBezTo>
                    <a:cubicBezTo>
                      <a:pt x="2318" y="734"/>
                      <a:pt x="2823" y="791"/>
                      <a:pt x="2996" y="786"/>
                    </a:cubicBezTo>
                    <a:cubicBezTo>
                      <a:pt x="3169" y="781"/>
                      <a:pt x="3116" y="723"/>
                      <a:pt x="3194" y="705"/>
                    </a:cubicBezTo>
                    <a:cubicBezTo>
                      <a:pt x="3272" y="687"/>
                      <a:pt x="3361" y="674"/>
                      <a:pt x="3464" y="678"/>
                    </a:cubicBezTo>
                    <a:cubicBezTo>
                      <a:pt x="3567" y="682"/>
                      <a:pt x="3718" y="726"/>
                      <a:pt x="3815" y="732"/>
                    </a:cubicBezTo>
                    <a:cubicBezTo>
                      <a:pt x="3912" y="738"/>
                      <a:pt x="3992" y="747"/>
                      <a:pt x="4049" y="714"/>
                    </a:cubicBezTo>
                    <a:cubicBezTo>
                      <a:pt x="4106" y="681"/>
                      <a:pt x="4142" y="592"/>
                      <a:pt x="4157" y="534"/>
                    </a:cubicBezTo>
                    <a:cubicBezTo>
                      <a:pt x="4172" y="476"/>
                      <a:pt x="4163" y="405"/>
                      <a:pt x="4139" y="363"/>
                    </a:cubicBezTo>
                    <a:cubicBezTo>
                      <a:pt x="4115" y="321"/>
                      <a:pt x="4049" y="318"/>
                      <a:pt x="4013" y="282"/>
                    </a:cubicBezTo>
                    <a:cubicBezTo>
                      <a:pt x="3977" y="246"/>
                      <a:pt x="3962" y="156"/>
                      <a:pt x="3923" y="147"/>
                    </a:cubicBezTo>
                    <a:cubicBezTo>
                      <a:pt x="3884" y="138"/>
                      <a:pt x="3824" y="225"/>
                      <a:pt x="3779" y="228"/>
                    </a:cubicBezTo>
                    <a:cubicBezTo>
                      <a:pt x="3734" y="231"/>
                      <a:pt x="3683" y="150"/>
                      <a:pt x="3653" y="165"/>
                    </a:cubicBezTo>
                    <a:cubicBezTo>
                      <a:pt x="3623" y="180"/>
                      <a:pt x="3638" y="285"/>
                      <a:pt x="3599" y="318"/>
                    </a:cubicBezTo>
                    <a:cubicBezTo>
                      <a:pt x="3560" y="351"/>
                      <a:pt x="3503" y="358"/>
                      <a:pt x="3419" y="363"/>
                    </a:cubicBezTo>
                    <a:cubicBezTo>
                      <a:pt x="3335" y="368"/>
                      <a:pt x="3212" y="363"/>
                      <a:pt x="3095" y="345"/>
                    </a:cubicBezTo>
                    <a:cubicBezTo>
                      <a:pt x="2978" y="327"/>
                      <a:pt x="2879" y="265"/>
                      <a:pt x="2714" y="256"/>
                    </a:cubicBezTo>
                    <a:cubicBezTo>
                      <a:pt x="2549" y="247"/>
                      <a:pt x="2253" y="273"/>
                      <a:pt x="2105" y="291"/>
                    </a:cubicBezTo>
                    <a:cubicBezTo>
                      <a:pt x="1957" y="309"/>
                      <a:pt x="1962" y="351"/>
                      <a:pt x="1826" y="363"/>
                    </a:cubicBezTo>
                    <a:cubicBezTo>
                      <a:pt x="1690" y="375"/>
                      <a:pt x="1394" y="360"/>
                      <a:pt x="1286" y="363"/>
                    </a:cubicBezTo>
                    <a:cubicBezTo>
                      <a:pt x="1178" y="366"/>
                      <a:pt x="1235" y="383"/>
                      <a:pt x="1178" y="381"/>
                    </a:cubicBezTo>
                    <a:cubicBezTo>
                      <a:pt x="1121" y="379"/>
                      <a:pt x="1092" y="346"/>
                      <a:pt x="945" y="352"/>
                    </a:cubicBezTo>
                    <a:cubicBezTo>
                      <a:pt x="798" y="358"/>
                      <a:pt x="414" y="433"/>
                      <a:pt x="296" y="416"/>
                    </a:cubicBezTo>
                    <a:cubicBezTo>
                      <a:pt x="178" y="400"/>
                      <a:pt x="261" y="320"/>
                      <a:pt x="237" y="256"/>
                    </a:cubicBezTo>
                    <a:cubicBezTo>
                      <a:pt x="212" y="192"/>
                      <a:pt x="178" y="64"/>
                      <a:pt x="148" y="32"/>
                    </a:cubicBezTo>
                    <a:cubicBezTo>
                      <a:pt x="119" y="0"/>
                      <a:pt x="80" y="18"/>
                      <a:pt x="60" y="64"/>
                    </a:cubicBezTo>
                    <a:cubicBezTo>
                      <a:pt x="40" y="110"/>
                      <a:pt x="27" y="244"/>
                      <a:pt x="26" y="309"/>
                    </a:cubicBezTo>
                    <a:close/>
                  </a:path>
                </a:pathLst>
              </a:custGeom>
              <a:noFill/>
              <a:ln w="28575">
                <a:solidFill>
                  <a:schemeClr val="bg1"/>
                </a:solidFill>
                <a:round/>
                <a:headEnd/>
                <a:tailEnd/>
              </a:ln>
              <a:effectLst/>
            </p:spPr>
            <p:txBody>
              <a:bodyPr/>
              <a:lstStyle/>
              <a:p>
                <a:endParaRPr lang="fr-FR"/>
              </a:p>
            </p:txBody>
          </p:sp>
          <p:sp>
            <p:nvSpPr>
              <p:cNvPr id="26" name="Freeform 12"/>
              <p:cNvSpPr>
                <a:spLocks/>
              </p:cNvSpPr>
              <p:nvPr/>
            </p:nvSpPr>
            <p:spPr bwMode="auto">
              <a:xfrm>
                <a:off x="846" y="432"/>
                <a:ext cx="3711" cy="1962"/>
              </a:xfrm>
              <a:custGeom>
                <a:avLst/>
                <a:gdLst/>
                <a:ahLst/>
                <a:cxnLst>
                  <a:cxn ang="0">
                    <a:pos x="1107" y="1836"/>
                  </a:cxn>
                  <a:cxn ang="0">
                    <a:pos x="1269" y="1944"/>
                  </a:cxn>
                  <a:cxn ang="0">
                    <a:pos x="1428" y="1942"/>
                  </a:cxn>
                  <a:cxn ang="0">
                    <a:pos x="1545" y="1893"/>
                  </a:cxn>
                  <a:cxn ang="0">
                    <a:pos x="1692" y="1829"/>
                  </a:cxn>
                  <a:cxn ang="0">
                    <a:pos x="2535" y="1879"/>
                  </a:cxn>
                  <a:cxn ang="0">
                    <a:pos x="2733" y="1798"/>
                  </a:cxn>
                  <a:cxn ang="0">
                    <a:pos x="3003" y="1771"/>
                  </a:cxn>
                  <a:cxn ang="0">
                    <a:pos x="3354" y="1825"/>
                  </a:cxn>
                  <a:cxn ang="0">
                    <a:pos x="3588" y="1807"/>
                  </a:cxn>
                  <a:cxn ang="0">
                    <a:pos x="3696" y="1627"/>
                  </a:cxn>
                  <a:cxn ang="0">
                    <a:pos x="3678" y="1456"/>
                  </a:cxn>
                  <a:cxn ang="0">
                    <a:pos x="3552" y="1375"/>
                  </a:cxn>
                  <a:cxn ang="0">
                    <a:pos x="3462" y="1240"/>
                  </a:cxn>
                  <a:cxn ang="0">
                    <a:pos x="3318" y="1321"/>
                  </a:cxn>
                  <a:cxn ang="0">
                    <a:pos x="3192" y="1258"/>
                  </a:cxn>
                  <a:cxn ang="0">
                    <a:pos x="3138" y="1411"/>
                  </a:cxn>
                  <a:cxn ang="0">
                    <a:pos x="2958" y="1456"/>
                  </a:cxn>
                  <a:cxn ang="0">
                    <a:pos x="2634" y="1438"/>
                  </a:cxn>
                  <a:cxn ang="0">
                    <a:pos x="2253" y="1349"/>
                  </a:cxn>
                  <a:cxn ang="0">
                    <a:pos x="1644" y="1384"/>
                  </a:cxn>
                  <a:cxn ang="0">
                    <a:pos x="1395" y="1440"/>
                  </a:cxn>
                  <a:cxn ang="0">
                    <a:pos x="1251" y="1269"/>
                  </a:cxn>
                  <a:cxn ang="0">
                    <a:pos x="1035" y="1089"/>
                  </a:cxn>
                  <a:cxn ang="0">
                    <a:pos x="864" y="846"/>
                  </a:cxn>
                  <a:cxn ang="0">
                    <a:pos x="657" y="702"/>
                  </a:cxn>
                  <a:cxn ang="0">
                    <a:pos x="396" y="396"/>
                  </a:cxn>
                  <a:cxn ang="0">
                    <a:pos x="540" y="144"/>
                  </a:cxn>
                  <a:cxn ang="0">
                    <a:pos x="504" y="27"/>
                  </a:cxn>
                  <a:cxn ang="0">
                    <a:pos x="198" y="306"/>
                  </a:cxn>
                  <a:cxn ang="0">
                    <a:pos x="0" y="504"/>
                  </a:cxn>
                  <a:cxn ang="0">
                    <a:pos x="198" y="648"/>
                  </a:cxn>
                  <a:cxn ang="0">
                    <a:pos x="432" y="945"/>
                  </a:cxn>
                  <a:cxn ang="0">
                    <a:pos x="657" y="1116"/>
                  </a:cxn>
                  <a:cxn ang="0">
                    <a:pos x="729" y="1233"/>
                  </a:cxn>
                  <a:cxn ang="0">
                    <a:pos x="810" y="1413"/>
                  </a:cxn>
                  <a:cxn ang="0">
                    <a:pos x="1017" y="1602"/>
                  </a:cxn>
                  <a:cxn ang="0">
                    <a:pos x="1107" y="1836"/>
                  </a:cxn>
                </a:cxnLst>
                <a:rect l="0" t="0" r="r" b="b"/>
                <a:pathLst>
                  <a:path w="3711" h="1962">
                    <a:moveTo>
                      <a:pt x="1107" y="1836"/>
                    </a:moveTo>
                    <a:cubicBezTo>
                      <a:pt x="1149" y="1893"/>
                      <a:pt x="1216" y="1926"/>
                      <a:pt x="1269" y="1944"/>
                    </a:cubicBezTo>
                    <a:cubicBezTo>
                      <a:pt x="1322" y="1962"/>
                      <a:pt x="1382" y="1950"/>
                      <a:pt x="1428" y="1942"/>
                    </a:cubicBezTo>
                    <a:cubicBezTo>
                      <a:pt x="1474" y="1934"/>
                      <a:pt x="1501" y="1912"/>
                      <a:pt x="1545" y="1893"/>
                    </a:cubicBezTo>
                    <a:cubicBezTo>
                      <a:pt x="1589" y="1874"/>
                      <a:pt x="1527" y="1831"/>
                      <a:pt x="1692" y="1829"/>
                    </a:cubicBezTo>
                    <a:cubicBezTo>
                      <a:pt x="1857" y="1827"/>
                      <a:pt x="2362" y="1884"/>
                      <a:pt x="2535" y="1879"/>
                    </a:cubicBezTo>
                    <a:cubicBezTo>
                      <a:pt x="2708" y="1874"/>
                      <a:pt x="2655" y="1816"/>
                      <a:pt x="2733" y="1798"/>
                    </a:cubicBezTo>
                    <a:cubicBezTo>
                      <a:pt x="2811" y="1780"/>
                      <a:pt x="2900" y="1767"/>
                      <a:pt x="3003" y="1771"/>
                    </a:cubicBezTo>
                    <a:cubicBezTo>
                      <a:pt x="3106" y="1775"/>
                      <a:pt x="3257" y="1819"/>
                      <a:pt x="3354" y="1825"/>
                    </a:cubicBezTo>
                    <a:cubicBezTo>
                      <a:pt x="3451" y="1831"/>
                      <a:pt x="3531" y="1840"/>
                      <a:pt x="3588" y="1807"/>
                    </a:cubicBezTo>
                    <a:cubicBezTo>
                      <a:pt x="3645" y="1774"/>
                      <a:pt x="3681" y="1685"/>
                      <a:pt x="3696" y="1627"/>
                    </a:cubicBezTo>
                    <a:cubicBezTo>
                      <a:pt x="3711" y="1569"/>
                      <a:pt x="3702" y="1498"/>
                      <a:pt x="3678" y="1456"/>
                    </a:cubicBezTo>
                    <a:cubicBezTo>
                      <a:pt x="3654" y="1414"/>
                      <a:pt x="3588" y="1411"/>
                      <a:pt x="3552" y="1375"/>
                    </a:cubicBezTo>
                    <a:cubicBezTo>
                      <a:pt x="3516" y="1339"/>
                      <a:pt x="3501" y="1249"/>
                      <a:pt x="3462" y="1240"/>
                    </a:cubicBezTo>
                    <a:cubicBezTo>
                      <a:pt x="3423" y="1231"/>
                      <a:pt x="3363" y="1318"/>
                      <a:pt x="3318" y="1321"/>
                    </a:cubicBezTo>
                    <a:cubicBezTo>
                      <a:pt x="3273" y="1324"/>
                      <a:pt x="3222" y="1243"/>
                      <a:pt x="3192" y="1258"/>
                    </a:cubicBezTo>
                    <a:cubicBezTo>
                      <a:pt x="3162" y="1273"/>
                      <a:pt x="3177" y="1378"/>
                      <a:pt x="3138" y="1411"/>
                    </a:cubicBezTo>
                    <a:cubicBezTo>
                      <a:pt x="3099" y="1444"/>
                      <a:pt x="3042" y="1451"/>
                      <a:pt x="2958" y="1456"/>
                    </a:cubicBezTo>
                    <a:cubicBezTo>
                      <a:pt x="2874" y="1461"/>
                      <a:pt x="2751" y="1456"/>
                      <a:pt x="2634" y="1438"/>
                    </a:cubicBezTo>
                    <a:cubicBezTo>
                      <a:pt x="2517" y="1420"/>
                      <a:pt x="2418" y="1358"/>
                      <a:pt x="2253" y="1349"/>
                    </a:cubicBezTo>
                    <a:cubicBezTo>
                      <a:pt x="2088" y="1340"/>
                      <a:pt x="1787" y="1369"/>
                      <a:pt x="1644" y="1384"/>
                    </a:cubicBezTo>
                    <a:cubicBezTo>
                      <a:pt x="1501" y="1399"/>
                      <a:pt x="1460" y="1459"/>
                      <a:pt x="1395" y="1440"/>
                    </a:cubicBezTo>
                    <a:cubicBezTo>
                      <a:pt x="1330" y="1421"/>
                      <a:pt x="1311" y="1327"/>
                      <a:pt x="1251" y="1269"/>
                    </a:cubicBezTo>
                    <a:cubicBezTo>
                      <a:pt x="1191" y="1211"/>
                      <a:pt x="1099" y="1159"/>
                      <a:pt x="1035" y="1089"/>
                    </a:cubicBezTo>
                    <a:cubicBezTo>
                      <a:pt x="971" y="1019"/>
                      <a:pt x="927" y="910"/>
                      <a:pt x="864" y="846"/>
                    </a:cubicBezTo>
                    <a:cubicBezTo>
                      <a:pt x="801" y="782"/>
                      <a:pt x="735" y="777"/>
                      <a:pt x="657" y="702"/>
                    </a:cubicBezTo>
                    <a:cubicBezTo>
                      <a:pt x="579" y="627"/>
                      <a:pt x="416" y="489"/>
                      <a:pt x="396" y="396"/>
                    </a:cubicBezTo>
                    <a:cubicBezTo>
                      <a:pt x="376" y="303"/>
                      <a:pt x="522" y="206"/>
                      <a:pt x="540" y="144"/>
                    </a:cubicBezTo>
                    <a:cubicBezTo>
                      <a:pt x="558" y="82"/>
                      <a:pt x="561" y="0"/>
                      <a:pt x="504" y="27"/>
                    </a:cubicBezTo>
                    <a:cubicBezTo>
                      <a:pt x="447" y="54"/>
                      <a:pt x="282" y="227"/>
                      <a:pt x="198" y="306"/>
                    </a:cubicBezTo>
                    <a:cubicBezTo>
                      <a:pt x="114" y="385"/>
                      <a:pt x="0" y="447"/>
                      <a:pt x="0" y="504"/>
                    </a:cubicBezTo>
                    <a:cubicBezTo>
                      <a:pt x="0" y="561"/>
                      <a:pt x="126" y="575"/>
                      <a:pt x="198" y="648"/>
                    </a:cubicBezTo>
                    <a:cubicBezTo>
                      <a:pt x="270" y="721"/>
                      <a:pt x="356" y="867"/>
                      <a:pt x="432" y="945"/>
                    </a:cubicBezTo>
                    <a:cubicBezTo>
                      <a:pt x="508" y="1023"/>
                      <a:pt x="608" y="1068"/>
                      <a:pt x="657" y="1116"/>
                    </a:cubicBezTo>
                    <a:cubicBezTo>
                      <a:pt x="706" y="1164"/>
                      <a:pt x="704" y="1184"/>
                      <a:pt x="729" y="1233"/>
                    </a:cubicBezTo>
                    <a:cubicBezTo>
                      <a:pt x="754" y="1282"/>
                      <a:pt x="762" y="1352"/>
                      <a:pt x="810" y="1413"/>
                    </a:cubicBezTo>
                    <a:cubicBezTo>
                      <a:pt x="858" y="1474"/>
                      <a:pt x="967" y="1531"/>
                      <a:pt x="1017" y="1602"/>
                    </a:cubicBezTo>
                    <a:cubicBezTo>
                      <a:pt x="1067" y="1673"/>
                      <a:pt x="1065" y="1786"/>
                      <a:pt x="1107" y="1836"/>
                    </a:cubicBezTo>
                    <a:close/>
                  </a:path>
                </a:pathLst>
              </a:custGeom>
              <a:noFill/>
              <a:ln w="28575">
                <a:solidFill>
                  <a:schemeClr val="bg1"/>
                </a:solidFill>
                <a:round/>
                <a:headEnd/>
                <a:tailEnd/>
              </a:ln>
              <a:effectLst/>
            </p:spPr>
            <p:txBody>
              <a:bodyPr/>
              <a:lstStyle/>
              <a:p>
                <a:endParaRPr lang="fr-FR"/>
              </a:p>
            </p:txBody>
          </p:sp>
        </p:grpSp>
        <p:sp>
          <p:nvSpPr>
            <p:cNvPr id="6" name="Line 14"/>
            <p:cNvSpPr>
              <a:spLocks noChangeShapeType="1"/>
            </p:cNvSpPr>
            <p:nvPr/>
          </p:nvSpPr>
          <p:spPr bwMode="auto">
            <a:xfrm>
              <a:off x="971550" y="4805363"/>
              <a:ext cx="7993063" cy="0"/>
            </a:xfrm>
            <a:prstGeom prst="line">
              <a:avLst/>
            </a:prstGeom>
            <a:noFill/>
            <a:ln w="28575" cmpd="dbl">
              <a:solidFill>
                <a:schemeClr val="bg1"/>
              </a:solidFill>
              <a:round/>
              <a:headEnd/>
              <a:tailEnd/>
            </a:ln>
            <a:effectLst/>
          </p:spPr>
          <p:txBody>
            <a:bodyPr/>
            <a:lstStyle/>
            <a:p>
              <a:endParaRPr lang="fr-FR"/>
            </a:p>
          </p:txBody>
        </p:sp>
        <p:sp>
          <p:nvSpPr>
            <p:cNvPr id="7" name="Line 16"/>
            <p:cNvSpPr>
              <a:spLocks noChangeShapeType="1"/>
            </p:cNvSpPr>
            <p:nvPr/>
          </p:nvSpPr>
          <p:spPr bwMode="auto">
            <a:xfrm>
              <a:off x="1187450" y="2932113"/>
              <a:ext cx="5545138" cy="0"/>
            </a:xfrm>
            <a:prstGeom prst="line">
              <a:avLst/>
            </a:prstGeom>
            <a:noFill/>
            <a:ln w="28575">
              <a:solidFill>
                <a:schemeClr val="bg1"/>
              </a:solidFill>
              <a:prstDash val="dash"/>
              <a:round/>
              <a:headEnd type="triangle" w="med" len="med"/>
              <a:tailEnd type="triangle" w="med" len="med"/>
            </a:ln>
            <a:effectLst/>
          </p:spPr>
          <p:txBody>
            <a:bodyPr/>
            <a:lstStyle/>
            <a:p>
              <a:endParaRPr lang="fr-FR"/>
            </a:p>
          </p:txBody>
        </p:sp>
        <p:sp>
          <p:nvSpPr>
            <p:cNvPr id="8" name="Text Box 19"/>
            <p:cNvSpPr txBox="1">
              <a:spLocks noChangeArrowheads="1"/>
            </p:cNvSpPr>
            <p:nvPr/>
          </p:nvSpPr>
          <p:spPr bwMode="auto">
            <a:xfrm>
              <a:off x="179388" y="3306331"/>
              <a:ext cx="392392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en" b="1" dirty="0">
                  <a:solidFill>
                    <a:srgbClr val="FFFF00"/>
                  </a:solidFill>
                </a:rPr>
                <a:t>h = 65cm P =50mmHg</a:t>
              </a:r>
            </a:p>
          </p:txBody>
        </p:sp>
        <p:sp>
          <p:nvSpPr>
            <p:cNvPr id="9" name="Line 20"/>
            <p:cNvSpPr>
              <a:spLocks noChangeShapeType="1"/>
            </p:cNvSpPr>
            <p:nvPr/>
          </p:nvSpPr>
          <p:spPr bwMode="auto">
            <a:xfrm flipV="1">
              <a:off x="1692275" y="2932113"/>
              <a:ext cx="0" cy="576262"/>
            </a:xfrm>
            <a:prstGeom prst="line">
              <a:avLst/>
            </a:prstGeom>
            <a:noFill/>
            <a:ln w="28575">
              <a:solidFill>
                <a:schemeClr val="bg1"/>
              </a:solidFill>
              <a:round/>
              <a:headEnd/>
              <a:tailEnd type="triangle" w="med" len="med"/>
            </a:ln>
            <a:effectLst/>
          </p:spPr>
          <p:txBody>
            <a:bodyPr/>
            <a:lstStyle/>
            <a:p>
              <a:endParaRPr lang="fr-FR"/>
            </a:p>
          </p:txBody>
        </p:sp>
        <p:sp>
          <p:nvSpPr>
            <p:cNvPr id="10" name="Line 21"/>
            <p:cNvSpPr>
              <a:spLocks noChangeShapeType="1"/>
            </p:cNvSpPr>
            <p:nvPr/>
          </p:nvSpPr>
          <p:spPr bwMode="auto">
            <a:xfrm>
              <a:off x="1692275" y="3940175"/>
              <a:ext cx="0" cy="865188"/>
            </a:xfrm>
            <a:prstGeom prst="line">
              <a:avLst/>
            </a:prstGeom>
            <a:noFill/>
            <a:ln w="28575">
              <a:solidFill>
                <a:schemeClr val="bg1"/>
              </a:solidFill>
              <a:round/>
              <a:headEnd/>
              <a:tailEnd type="triangle" w="med" len="med"/>
            </a:ln>
            <a:effectLst/>
          </p:spPr>
          <p:txBody>
            <a:bodyPr/>
            <a:lstStyle/>
            <a:p>
              <a:endParaRPr lang="fr-FR"/>
            </a:p>
          </p:txBody>
        </p:sp>
        <p:sp>
          <p:nvSpPr>
            <p:cNvPr id="11" name="Oval 22"/>
            <p:cNvSpPr>
              <a:spLocks noChangeArrowheads="1"/>
            </p:cNvSpPr>
            <p:nvPr/>
          </p:nvSpPr>
          <p:spPr bwMode="auto">
            <a:xfrm>
              <a:off x="2700338" y="3940175"/>
              <a:ext cx="142875" cy="144463"/>
            </a:xfrm>
            <a:prstGeom prst="ellipse">
              <a:avLst/>
            </a:prstGeom>
            <a:solidFill>
              <a:schemeClr val="accent1"/>
            </a:solidFill>
            <a:ln w="28575">
              <a:solidFill>
                <a:schemeClr val="bg1"/>
              </a:solidFill>
              <a:round/>
              <a:headEnd/>
              <a:tailEnd/>
            </a:ln>
            <a:effectLst/>
          </p:spPr>
          <p:txBody>
            <a:bodyPr wrap="none" anchor="ctr"/>
            <a:lstStyle/>
            <a:p>
              <a:endParaRPr lang="fr-FR"/>
            </a:p>
          </p:txBody>
        </p:sp>
        <p:sp>
          <p:nvSpPr>
            <p:cNvPr id="12" name="Oval 23"/>
            <p:cNvSpPr>
              <a:spLocks noChangeArrowheads="1"/>
            </p:cNvSpPr>
            <p:nvPr/>
          </p:nvSpPr>
          <p:spPr bwMode="auto">
            <a:xfrm>
              <a:off x="3663950" y="2471738"/>
              <a:ext cx="142875" cy="144462"/>
            </a:xfrm>
            <a:prstGeom prst="ellipse">
              <a:avLst/>
            </a:prstGeom>
            <a:solidFill>
              <a:schemeClr val="accent1"/>
            </a:solidFill>
            <a:ln w="28575">
              <a:solidFill>
                <a:schemeClr val="bg1"/>
              </a:solidFill>
              <a:round/>
              <a:headEnd/>
              <a:tailEnd/>
            </a:ln>
            <a:effectLst/>
          </p:spPr>
          <p:txBody>
            <a:bodyPr wrap="none" anchor="ctr"/>
            <a:lstStyle/>
            <a:p>
              <a:endParaRPr lang="fr-FR"/>
            </a:p>
          </p:txBody>
        </p:sp>
        <p:grpSp>
          <p:nvGrpSpPr>
            <p:cNvPr id="13" name="Group 32"/>
            <p:cNvGrpSpPr>
              <a:grpSpLocks/>
            </p:cNvGrpSpPr>
            <p:nvPr/>
          </p:nvGrpSpPr>
          <p:grpSpPr bwMode="auto">
            <a:xfrm>
              <a:off x="3851275" y="1989138"/>
              <a:ext cx="3529013" cy="792162"/>
              <a:chOff x="2426" y="1253"/>
              <a:chExt cx="2223" cy="499"/>
            </a:xfrm>
          </p:grpSpPr>
          <p:sp>
            <p:nvSpPr>
              <p:cNvPr id="20" name="Rectangle 27"/>
              <p:cNvSpPr>
                <a:spLocks noChangeArrowheads="1"/>
              </p:cNvSpPr>
              <p:nvPr/>
            </p:nvSpPr>
            <p:spPr bwMode="auto">
              <a:xfrm>
                <a:off x="2426" y="1616"/>
                <a:ext cx="273" cy="45"/>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1" name="Freeform 28"/>
              <p:cNvSpPr>
                <a:spLocks/>
              </p:cNvSpPr>
              <p:nvPr/>
            </p:nvSpPr>
            <p:spPr bwMode="auto">
              <a:xfrm>
                <a:off x="2699" y="1457"/>
                <a:ext cx="1179" cy="212"/>
              </a:xfrm>
              <a:custGeom>
                <a:avLst/>
                <a:gdLst/>
                <a:ahLst/>
                <a:cxnLst>
                  <a:cxn ang="0">
                    <a:pos x="0" y="159"/>
                  </a:cxn>
                  <a:cxn ang="0">
                    <a:pos x="90" y="113"/>
                  </a:cxn>
                  <a:cxn ang="0">
                    <a:pos x="272" y="204"/>
                  </a:cxn>
                  <a:cxn ang="0">
                    <a:pos x="408" y="68"/>
                  </a:cxn>
                  <a:cxn ang="0">
                    <a:pos x="680" y="204"/>
                  </a:cxn>
                  <a:cxn ang="0">
                    <a:pos x="952" y="23"/>
                  </a:cxn>
                  <a:cxn ang="0">
                    <a:pos x="1179" y="68"/>
                  </a:cxn>
                </a:cxnLst>
                <a:rect l="0" t="0" r="r" b="b"/>
                <a:pathLst>
                  <a:path w="1179" h="212">
                    <a:moveTo>
                      <a:pt x="0" y="159"/>
                    </a:moveTo>
                    <a:cubicBezTo>
                      <a:pt x="22" y="132"/>
                      <a:pt x="45" y="106"/>
                      <a:pt x="90" y="113"/>
                    </a:cubicBezTo>
                    <a:cubicBezTo>
                      <a:pt x="135" y="120"/>
                      <a:pt x="219" y="211"/>
                      <a:pt x="272" y="204"/>
                    </a:cubicBezTo>
                    <a:cubicBezTo>
                      <a:pt x="325" y="197"/>
                      <a:pt x="340" y="68"/>
                      <a:pt x="408" y="68"/>
                    </a:cubicBezTo>
                    <a:cubicBezTo>
                      <a:pt x="476" y="68"/>
                      <a:pt x="589" y="212"/>
                      <a:pt x="680" y="204"/>
                    </a:cubicBezTo>
                    <a:cubicBezTo>
                      <a:pt x="771" y="196"/>
                      <a:pt x="869" y="46"/>
                      <a:pt x="952" y="23"/>
                    </a:cubicBezTo>
                    <a:cubicBezTo>
                      <a:pt x="1035" y="0"/>
                      <a:pt x="1107" y="34"/>
                      <a:pt x="1179" y="68"/>
                    </a:cubicBezTo>
                  </a:path>
                </a:pathLst>
              </a:custGeom>
              <a:noFill/>
              <a:ln w="28575">
                <a:solidFill>
                  <a:schemeClr val="bg1"/>
                </a:solidFill>
                <a:round/>
                <a:headEnd/>
                <a:tailEnd/>
              </a:ln>
              <a:effectLst/>
            </p:spPr>
            <p:txBody>
              <a:bodyPr/>
              <a:lstStyle/>
              <a:p>
                <a:endParaRPr lang="fr-FR"/>
              </a:p>
            </p:txBody>
          </p:sp>
          <p:sp>
            <p:nvSpPr>
              <p:cNvPr id="22" name="Rectangle 29"/>
              <p:cNvSpPr>
                <a:spLocks noChangeArrowheads="1"/>
              </p:cNvSpPr>
              <p:nvPr/>
            </p:nvSpPr>
            <p:spPr bwMode="auto">
              <a:xfrm>
                <a:off x="3878" y="1253"/>
                <a:ext cx="771" cy="499"/>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3" name="Line 30"/>
              <p:cNvSpPr>
                <a:spLocks noChangeShapeType="1"/>
              </p:cNvSpPr>
              <p:nvPr/>
            </p:nvSpPr>
            <p:spPr bwMode="auto">
              <a:xfrm>
                <a:off x="3878" y="1616"/>
                <a:ext cx="771" cy="0"/>
              </a:xfrm>
              <a:prstGeom prst="line">
                <a:avLst/>
              </a:prstGeom>
              <a:noFill/>
              <a:ln w="28575">
                <a:solidFill>
                  <a:schemeClr val="bg1"/>
                </a:solidFill>
                <a:round/>
                <a:headEnd/>
                <a:tailEnd/>
              </a:ln>
              <a:effectLst/>
            </p:spPr>
            <p:txBody>
              <a:bodyPr/>
              <a:lstStyle/>
              <a:p>
                <a:endParaRPr lang="fr-FR"/>
              </a:p>
            </p:txBody>
          </p:sp>
          <p:sp>
            <p:nvSpPr>
              <p:cNvPr id="24" name="Freeform 31"/>
              <p:cNvSpPr>
                <a:spLocks/>
              </p:cNvSpPr>
              <p:nvPr/>
            </p:nvSpPr>
            <p:spPr bwMode="auto">
              <a:xfrm>
                <a:off x="3969" y="1344"/>
                <a:ext cx="680" cy="272"/>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grpSp>
        <p:sp>
          <p:nvSpPr>
            <p:cNvPr id="14" name="Rectangle 34"/>
            <p:cNvSpPr>
              <a:spLocks noChangeArrowheads="1"/>
            </p:cNvSpPr>
            <p:nvPr/>
          </p:nvSpPr>
          <p:spPr bwMode="auto">
            <a:xfrm flipH="1">
              <a:off x="2195513" y="4005263"/>
              <a:ext cx="433387" cy="71437"/>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5" name="Freeform 35"/>
            <p:cNvSpPr>
              <a:spLocks/>
            </p:cNvSpPr>
            <p:nvPr/>
          </p:nvSpPr>
          <p:spPr bwMode="auto">
            <a:xfrm>
              <a:off x="1404938" y="4051300"/>
              <a:ext cx="790575" cy="542925"/>
            </a:xfrm>
            <a:custGeom>
              <a:avLst/>
              <a:gdLst/>
              <a:ahLst/>
              <a:cxnLst>
                <a:cxn ang="0">
                  <a:pos x="547" y="0"/>
                </a:cxn>
                <a:cxn ang="0">
                  <a:pos x="503" y="243"/>
                </a:cxn>
                <a:cxn ang="0">
                  <a:pos x="419" y="334"/>
                </a:cxn>
                <a:cxn ang="0">
                  <a:pos x="356" y="198"/>
                </a:cxn>
                <a:cxn ang="0">
                  <a:pos x="231" y="334"/>
                </a:cxn>
                <a:cxn ang="0">
                  <a:pos x="105" y="153"/>
                </a:cxn>
                <a:cxn ang="0">
                  <a:pos x="0" y="198"/>
                </a:cxn>
              </a:cxnLst>
              <a:rect l="0" t="0" r="r" b="b"/>
              <a:pathLst>
                <a:path w="547" h="342">
                  <a:moveTo>
                    <a:pt x="547" y="0"/>
                  </a:moveTo>
                  <a:cubicBezTo>
                    <a:pt x="541" y="40"/>
                    <a:pt x="524" y="187"/>
                    <a:pt x="503" y="243"/>
                  </a:cubicBezTo>
                  <a:cubicBezTo>
                    <a:pt x="482" y="299"/>
                    <a:pt x="444" y="341"/>
                    <a:pt x="419" y="334"/>
                  </a:cubicBezTo>
                  <a:cubicBezTo>
                    <a:pt x="395" y="327"/>
                    <a:pt x="388" y="198"/>
                    <a:pt x="356" y="198"/>
                  </a:cubicBezTo>
                  <a:cubicBezTo>
                    <a:pt x="325" y="198"/>
                    <a:pt x="273" y="342"/>
                    <a:pt x="231" y="334"/>
                  </a:cubicBezTo>
                  <a:cubicBezTo>
                    <a:pt x="189" y="326"/>
                    <a:pt x="143" y="176"/>
                    <a:pt x="105" y="153"/>
                  </a:cubicBezTo>
                  <a:cubicBezTo>
                    <a:pt x="67" y="130"/>
                    <a:pt x="33" y="164"/>
                    <a:pt x="0" y="198"/>
                  </a:cubicBezTo>
                </a:path>
              </a:pathLst>
            </a:custGeom>
            <a:noFill/>
            <a:ln w="28575">
              <a:solidFill>
                <a:schemeClr val="bg1"/>
              </a:solidFill>
              <a:round/>
              <a:headEnd/>
              <a:tailEnd/>
            </a:ln>
            <a:effectLst/>
          </p:spPr>
          <p:txBody>
            <a:bodyPr/>
            <a:lstStyle/>
            <a:p>
              <a:endParaRPr lang="fr-FR"/>
            </a:p>
          </p:txBody>
        </p:sp>
        <p:sp>
          <p:nvSpPr>
            <p:cNvPr id="16" name="Rectangle 36"/>
            <p:cNvSpPr>
              <a:spLocks noChangeArrowheads="1"/>
            </p:cNvSpPr>
            <p:nvPr/>
          </p:nvSpPr>
          <p:spPr bwMode="auto">
            <a:xfrm flipH="1">
              <a:off x="179388" y="3933825"/>
              <a:ext cx="1223962" cy="792163"/>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7" name="Line 37"/>
            <p:cNvSpPr>
              <a:spLocks noChangeShapeType="1"/>
            </p:cNvSpPr>
            <p:nvPr/>
          </p:nvSpPr>
          <p:spPr bwMode="auto">
            <a:xfrm flipH="1">
              <a:off x="179388" y="4510088"/>
              <a:ext cx="1223962" cy="0"/>
            </a:xfrm>
            <a:prstGeom prst="line">
              <a:avLst/>
            </a:prstGeom>
            <a:noFill/>
            <a:ln w="28575">
              <a:solidFill>
                <a:schemeClr val="bg1"/>
              </a:solidFill>
              <a:round/>
              <a:headEnd/>
              <a:tailEnd/>
            </a:ln>
            <a:effectLst/>
          </p:spPr>
          <p:txBody>
            <a:bodyPr/>
            <a:lstStyle/>
            <a:p>
              <a:endParaRPr lang="fr-FR"/>
            </a:p>
          </p:txBody>
        </p:sp>
        <p:sp>
          <p:nvSpPr>
            <p:cNvPr id="18" name="Freeform 38"/>
            <p:cNvSpPr>
              <a:spLocks/>
            </p:cNvSpPr>
            <p:nvPr/>
          </p:nvSpPr>
          <p:spPr bwMode="auto">
            <a:xfrm flipH="1">
              <a:off x="179388" y="4078288"/>
              <a:ext cx="1079500" cy="431800"/>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sp>
          <p:nvSpPr>
            <p:cNvPr id="19" name="Text Box 39"/>
            <p:cNvSpPr txBox="1">
              <a:spLocks noChangeArrowheads="1"/>
            </p:cNvSpPr>
            <p:nvPr/>
          </p:nvSpPr>
          <p:spPr bwMode="auto">
            <a:xfrm>
              <a:off x="3887292" y="1772097"/>
              <a:ext cx="223224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en">
                  <a:solidFill>
                    <a:srgbClr val="FF0000"/>
                  </a:solidFill>
                </a:rPr>
                <a:t>POLE TEST</a:t>
              </a:r>
            </a:p>
          </p:txBody>
        </p:sp>
      </p:grpSp>
      <p:sp>
        <p:nvSpPr>
          <p:cNvPr id="27" name="ZoneTexte 26"/>
          <p:cNvSpPr txBox="1"/>
          <p:nvPr/>
        </p:nvSpPr>
        <p:spPr>
          <a:xfrm>
            <a:off x="1619672" y="3212976"/>
            <a:ext cx="2016224" cy="1015663"/>
          </a:xfrm>
          <a:prstGeom prst="rect">
            <a:avLst/>
          </a:prstGeom>
          <a:noFill/>
        </p:spPr>
        <p:txBody>
          <a:bodyPr wrap="square" rtlCol="0">
            <a:spAutoFit/>
          </a:bodyPr>
          <a:lstStyle/>
          <a:p>
            <a:r>
              <a:rPr lang="en" sz="2000" b="1" dirty="0">
                <a:solidFill>
                  <a:srgbClr val="FFFF00"/>
                </a:solidFill>
              </a:rPr>
              <a:t>Doppler or IR </a:t>
            </a:r>
            <a:r>
              <a:rPr lang="en" sz="2000" b="1" dirty="0" err="1">
                <a:solidFill>
                  <a:srgbClr val="FFFF00"/>
                </a:solidFill>
              </a:rPr>
              <a:t>Plethysmography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ZoneTexte 3"/>
          <p:cNvSpPr txBox="1">
            <a:spLocks noChangeArrowheads="1"/>
          </p:cNvSpPr>
          <p:nvPr/>
        </p:nvSpPr>
        <p:spPr bwMode="auto">
          <a:xfrm>
            <a:off x="0" y="-20638"/>
            <a:ext cx="9144000" cy="681355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 41 </a:t>
            </a:r>
            <a:r>
              <a:rPr lang="en" sz="3600" b="1" dirty="0">
                <a:solidFill>
                  <a:srgbClr val="FFFF00"/>
                </a:solidFill>
              </a:rPr>
              <a:t>Hydrostatic pressure ῤ gh in the veins </a:t>
            </a:r>
            <a:r>
              <a:rPr lang="en" sz="2800" b="1" dirty="0">
                <a:solidFill>
                  <a:schemeClr val="bg1"/>
                </a:solidFill>
              </a:rPr>
              <a:t>.</a:t>
            </a:r>
            <a:endParaRPr lang="fr-FR" b="1" dirty="0">
              <a:solidFill>
                <a:schemeClr val="bg1"/>
              </a:solidFill>
            </a:endParaRPr>
          </a:p>
          <a:p>
            <a:pPr eaLnBrk="0" hangingPunct="0">
              <a:spcBef>
                <a:spcPct val="50000"/>
              </a:spcBef>
            </a:pPr>
            <a:r>
              <a:rPr lang="en" b="1" dirty="0">
                <a:solidFill>
                  <a:schemeClr val="bg1"/>
                </a:solidFill>
              </a:rPr>
              <a:t>When standing at rest, the valves are open and the venous pressure in the ankle is about 90 mmHg = 120 cm H²0, that is, less than the height of the individual (about 175 cm.)</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900113" y="3284538"/>
            <a:ext cx="2376487" cy="3130550"/>
            <a:chOff x="3636633" y="3501008"/>
            <a:chExt cx="2303518" cy="3130438"/>
          </a:xfrm>
        </p:grpSpPr>
        <p:grpSp>
          <p:nvGrpSpPr>
            <p:cNvPr id="3" name="Groupe 426"/>
            <p:cNvGrpSpPr>
              <a:grpSpLocks/>
            </p:cNvGrpSpPr>
            <p:nvPr/>
          </p:nvGrpSpPr>
          <p:grpSpPr bwMode="auto">
            <a:xfrm>
              <a:off x="3636633" y="3501008"/>
              <a:ext cx="2303518" cy="3130438"/>
              <a:chOff x="167494" y="4648200"/>
              <a:chExt cx="1779957" cy="2059377"/>
            </a:xfrm>
          </p:grpSpPr>
          <p:grpSp>
            <p:nvGrpSpPr>
              <p:cNvPr id="4" name="Group 18"/>
              <p:cNvGrpSpPr>
                <a:grpSpLocks/>
              </p:cNvGrpSpPr>
              <p:nvPr/>
            </p:nvGrpSpPr>
            <p:grpSpPr bwMode="auto">
              <a:xfrm>
                <a:off x="167494" y="4648200"/>
                <a:ext cx="1386856" cy="2051184"/>
                <a:chOff x="926" y="2369"/>
                <a:chExt cx="452" cy="766"/>
              </a:xfrm>
            </p:grpSpPr>
            <p:sp>
              <p:nvSpPr>
                <p:cNvPr id="130092"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3"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4"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5"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96"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97"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8"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9"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100"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1"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2"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3"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4"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5"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6"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7"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8"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09"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10"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111"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94" y="5451273"/>
                <a:ext cx="374541" cy="35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89594" y="5094120"/>
                <a:ext cx="536247" cy="44696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09931" y="5355197"/>
                <a:ext cx="317467" cy="112367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112" y="5182886"/>
                <a:ext cx="268718" cy="26838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078" y="6389062"/>
                <a:ext cx="160517" cy="26838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731050" y="5453362"/>
                <a:ext cx="216401" cy="125421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88" y="4580469"/>
              <a:ext cx="409309" cy="1708089"/>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5076825" y="3213100"/>
            <a:ext cx="2011363" cy="3189288"/>
            <a:chOff x="3419873" y="3428999"/>
            <a:chExt cx="2011549" cy="3189996"/>
          </a:xfrm>
        </p:grpSpPr>
        <p:grpSp>
          <p:nvGrpSpPr>
            <p:cNvPr id="7" name="Groupe 426"/>
            <p:cNvGrpSpPr>
              <a:grpSpLocks/>
            </p:cNvGrpSpPr>
            <p:nvPr/>
          </p:nvGrpSpPr>
          <p:grpSpPr bwMode="auto">
            <a:xfrm>
              <a:off x="3419873" y="3428999"/>
              <a:ext cx="2011549" cy="3189996"/>
              <a:chOff x="1" y="4600827"/>
              <a:chExt cx="1554349" cy="2098557"/>
            </a:xfrm>
          </p:grpSpPr>
          <p:grpSp>
            <p:nvGrpSpPr>
              <p:cNvPr id="14" name="Group 18"/>
              <p:cNvGrpSpPr>
                <a:grpSpLocks/>
              </p:cNvGrpSpPr>
              <p:nvPr/>
            </p:nvGrpSpPr>
            <p:grpSpPr bwMode="auto">
              <a:xfrm>
                <a:off x="167494" y="4648200"/>
                <a:ext cx="1386856" cy="2051184"/>
                <a:chOff x="926" y="2369"/>
                <a:chExt cx="452" cy="766"/>
              </a:xfrm>
            </p:grpSpPr>
            <p:sp>
              <p:nvSpPr>
                <p:cNvPr id="130063"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6"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70"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0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8"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9"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0"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0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7006" y="5451113"/>
                <a:ext cx="374173" cy="35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90090" y="5093868"/>
                <a:ext cx="534882" cy="44707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10348" y="5356057"/>
                <a:ext cx="316513" cy="1122921"/>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799" y="5183701"/>
                <a:ext cx="267441" cy="2674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379" y="6389144"/>
                <a:ext cx="160710" cy="268457"/>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4600827"/>
                <a:ext cx="278483" cy="201185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892" y="4581780"/>
              <a:ext cx="409613" cy="1706942"/>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0052" name="ZoneTexte 63"/>
          <p:cNvSpPr txBox="1">
            <a:spLocks noChangeArrowheads="1"/>
          </p:cNvSpPr>
          <p:nvPr/>
        </p:nvSpPr>
        <p:spPr bwMode="auto">
          <a:xfrm>
            <a:off x="3348038" y="1530350"/>
            <a:ext cx="1871662" cy="3770313"/>
          </a:xfrm>
          <a:prstGeom prst="rect">
            <a:avLst/>
          </a:prstGeom>
          <a:noFill/>
          <a:ln w="9525">
            <a:noFill/>
            <a:miter lim="800000"/>
            <a:headEnd/>
            <a:tailEnd/>
          </a:ln>
        </p:spPr>
        <p:txBody>
          <a:bodyPr>
            <a:spAutoFit/>
          </a:bodyPr>
          <a:lstStyle/>
          <a:p>
            <a:pPr eaLnBrk="0" hangingPunct="0">
              <a:spcBef>
                <a:spcPct val="50000"/>
              </a:spcBef>
            </a:pPr>
            <a:r>
              <a:rPr lang="en" sz="23900" dirty="0"/>
              <a:t>?</a:t>
            </a:r>
          </a:p>
        </p:txBody>
      </p:sp>
      <p:sp>
        <p:nvSpPr>
          <p:cNvPr id="130053" name="Double flèche verticale 64"/>
          <p:cNvSpPr>
            <a:spLocks noChangeArrowheads="1"/>
          </p:cNvSpPr>
          <p:nvPr/>
        </p:nvSpPr>
        <p:spPr bwMode="auto">
          <a:xfrm>
            <a:off x="2987675" y="3357563"/>
            <a:ext cx="360363" cy="1079500"/>
          </a:xfrm>
          <a:prstGeom prst="upDownArrow">
            <a:avLst>
              <a:gd name="adj1" fmla="val 50000"/>
              <a:gd name="adj2" fmla="val 49927"/>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ZoneTexte 3"/>
          <p:cNvSpPr txBox="1">
            <a:spLocks noChangeArrowheads="1"/>
          </p:cNvSpPr>
          <p:nvPr/>
        </p:nvSpPr>
        <p:spPr bwMode="auto">
          <a:xfrm>
            <a:off x="0" y="0"/>
            <a:ext cx="9144000" cy="6878806"/>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 42 </a:t>
            </a:r>
            <a:r>
              <a:rPr lang="en" sz="3600" b="1" dirty="0">
                <a:solidFill>
                  <a:srgbClr val="FFFF00"/>
                </a:solidFill>
              </a:rPr>
              <a:t>Hydrostatic pressure ῤ gh in the veins </a:t>
            </a:r>
            <a:r>
              <a:rPr lang="en" sz="2800" b="1" dirty="0">
                <a:solidFill>
                  <a:schemeClr val="bg1"/>
                </a:solidFill>
              </a:rPr>
              <a:t>.</a:t>
            </a:r>
            <a:r>
              <a:rPr lang="fr-FR" sz="2800" b="1" dirty="0">
                <a:solidFill>
                  <a:schemeClr val="bg1"/>
                </a:solidFill>
              </a:rPr>
              <a:t>		</a:t>
            </a:r>
            <a:r>
              <a:rPr lang="en" b="1" dirty="0">
                <a:solidFill>
                  <a:schemeClr val="bg1"/>
                </a:solidFill>
              </a:rPr>
              <a:t>This is because atmospheric pressure is not transmitted to the veins of the brain, neck and thorax due to the protection of their </a:t>
            </a:r>
            <a:r>
              <a:rPr lang="en" b="1" dirty="0">
                <a:solidFill>
                  <a:srgbClr val="FF0000"/>
                </a:solidFill>
              </a:rPr>
              <a:t>osteo-muscular armor </a:t>
            </a:r>
            <a:r>
              <a:rPr lang="en" b="1" dirty="0">
                <a:solidFill>
                  <a:schemeClr val="bg1"/>
                </a:solidFill>
              </a:rPr>
              <a:t>. This explains </a:t>
            </a:r>
            <a:r>
              <a:rPr lang="en" b="1" dirty="0">
                <a:solidFill>
                  <a:srgbClr val="FFFF00"/>
                </a:solidFill>
              </a:rPr>
              <a:t>gas embolisms </a:t>
            </a:r>
            <a:r>
              <a:rPr lang="en" b="1" dirty="0">
                <a:solidFill>
                  <a:schemeClr val="bg1"/>
                </a:solidFill>
              </a:rPr>
              <a:t>due to jugular puncture while seated. The Absolute Pressure is positive but lower than atmospheric pressure, so the Relative Pressure is negative.</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076825" y="3573463"/>
            <a:ext cx="2011363" cy="3117850"/>
            <a:chOff x="3419873" y="3501011"/>
            <a:chExt cx="2011549" cy="3117985"/>
          </a:xfrm>
        </p:grpSpPr>
        <p:grpSp>
          <p:nvGrpSpPr>
            <p:cNvPr id="3" name="Groupe 426"/>
            <p:cNvGrpSpPr>
              <a:grpSpLocks/>
            </p:cNvGrpSpPr>
            <p:nvPr/>
          </p:nvGrpSpPr>
          <p:grpSpPr bwMode="auto">
            <a:xfrm>
              <a:off x="3419873" y="3501011"/>
              <a:ext cx="2011549" cy="3117985"/>
              <a:chOff x="1" y="4648200"/>
              <a:chExt cx="1554349" cy="2051184"/>
            </a:xfrm>
          </p:grpSpPr>
          <p:grpSp>
            <p:nvGrpSpPr>
              <p:cNvPr id="4" name="Group 18"/>
              <p:cNvGrpSpPr>
                <a:grpSpLocks/>
              </p:cNvGrpSpPr>
              <p:nvPr/>
            </p:nvGrpSpPr>
            <p:grpSpPr bwMode="auto">
              <a:xfrm>
                <a:off x="167494" y="4648200"/>
                <a:ext cx="1386856" cy="2051184"/>
                <a:chOff x="926" y="2369"/>
                <a:chExt cx="452" cy="766"/>
              </a:xfrm>
            </p:grpSpPr>
            <p:sp>
              <p:nvSpPr>
                <p:cNvPr id="131129"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30"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1"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2"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33"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34"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5"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6"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37"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8"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9"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0"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1"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2"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3"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4"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5"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6"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7"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48"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06" y="5451336"/>
                <a:ext cx="374173" cy="357182"/>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90090" y="5094155"/>
                <a:ext cx="534882" cy="446999"/>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10348" y="5355252"/>
                <a:ext cx="316513" cy="112376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799" y="5182928"/>
                <a:ext cx="267441" cy="26840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379" y="6389200"/>
                <a:ext cx="160710" cy="26840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 y="5406428"/>
                <a:ext cx="222050" cy="120627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92" y="4580558"/>
              <a:ext cx="409613" cy="170822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1258888" y="3622675"/>
            <a:ext cx="2012950" cy="3119438"/>
            <a:chOff x="3419873" y="3501011"/>
            <a:chExt cx="2011549" cy="3117985"/>
          </a:xfrm>
        </p:grpSpPr>
        <p:grpSp>
          <p:nvGrpSpPr>
            <p:cNvPr id="7" name="Groupe 426"/>
            <p:cNvGrpSpPr>
              <a:grpSpLocks/>
            </p:cNvGrpSpPr>
            <p:nvPr/>
          </p:nvGrpSpPr>
          <p:grpSpPr bwMode="auto">
            <a:xfrm>
              <a:off x="3419873" y="3501011"/>
              <a:ext cx="2011549" cy="3117985"/>
              <a:chOff x="1" y="4648200"/>
              <a:chExt cx="1554349" cy="2051184"/>
            </a:xfrm>
          </p:grpSpPr>
          <p:grpSp>
            <p:nvGrpSpPr>
              <p:cNvPr id="14" name="Group 18"/>
              <p:cNvGrpSpPr>
                <a:grpSpLocks/>
              </p:cNvGrpSpPr>
              <p:nvPr/>
            </p:nvGrpSpPr>
            <p:grpSpPr bwMode="auto">
              <a:xfrm>
                <a:off x="167494" y="4648200"/>
                <a:ext cx="1386856" cy="2051184"/>
                <a:chOff x="926" y="2369"/>
                <a:chExt cx="452" cy="766"/>
              </a:xfrm>
            </p:grpSpPr>
            <p:sp>
              <p:nvSpPr>
                <p:cNvPr id="131100"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01"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2"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3"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04"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05"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6"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7"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08"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09"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10"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1"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2"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3"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4"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5"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6"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7"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8"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19"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6464" y="5450928"/>
                <a:ext cx="375103" cy="358043"/>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89624" y="5093928"/>
                <a:ext cx="535687" cy="446772"/>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09945" y="5355937"/>
                <a:ext cx="317489" cy="1123193"/>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207" y="5183700"/>
                <a:ext cx="268456" cy="26722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041" y="6389357"/>
                <a:ext cx="160583" cy="26827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5406042"/>
                <a:ext cx="223101" cy="120670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306" y="4581595"/>
              <a:ext cx="409290" cy="170735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1076" name="Oval 19"/>
          <p:cNvSpPr>
            <a:spLocks noChangeArrowheads="1"/>
          </p:cNvSpPr>
          <p:nvPr/>
        </p:nvSpPr>
        <p:spPr bwMode="auto">
          <a:xfrm>
            <a:off x="3795713" y="3716338"/>
            <a:ext cx="444500" cy="517525"/>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077" name="Rectangle 26"/>
          <p:cNvSpPr>
            <a:spLocks noChangeArrowheads="1"/>
          </p:cNvSpPr>
          <p:nvPr/>
        </p:nvSpPr>
        <p:spPr bwMode="auto">
          <a:xfrm>
            <a:off x="3914775" y="4164013"/>
            <a:ext cx="233363" cy="366712"/>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66" name="Ellipse 65"/>
          <p:cNvSpPr/>
          <p:nvPr/>
        </p:nvSpPr>
        <p:spPr>
          <a:xfrm>
            <a:off x="3787775" y="4938713"/>
            <a:ext cx="485775" cy="542925"/>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67" name="Pentagone régulier 66"/>
          <p:cNvSpPr/>
          <p:nvPr/>
        </p:nvSpPr>
        <p:spPr>
          <a:xfrm>
            <a:off x="3708400" y="4365625"/>
            <a:ext cx="693738" cy="677863"/>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0" name="ZoneTexte 67"/>
          <p:cNvSpPr txBox="1">
            <a:spLocks noChangeArrowheads="1"/>
          </p:cNvSpPr>
          <p:nvPr/>
        </p:nvSpPr>
        <p:spPr bwMode="auto">
          <a:xfrm>
            <a:off x="684213" y="4581525"/>
            <a:ext cx="431800" cy="554038"/>
          </a:xfrm>
          <a:prstGeom prst="rect">
            <a:avLst/>
          </a:prstGeom>
          <a:noFill/>
          <a:ln w="9525">
            <a:noFill/>
            <a:miter lim="800000"/>
            <a:headEnd/>
            <a:tailEnd/>
          </a:ln>
        </p:spPr>
        <p:txBody>
          <a:bodyPr>
            <a:spAutoFit/>
          </a:bodyPr>
          <a:lstStyle/>
          <a:p>
            <a:pPr eaLnBrk="0" hangingPunct="0">
              <a:spcBef>
                <a:spcPct val="50000"/>
              </a:spcBef>
            </a:pPr>
            <a:r>
              <a:rPr lang="en"/>
              <a:t>0</a:t>
            </a:r>
          </a:p>
        </p:txBody>
      </p:sp>
      <p:sp>
        <p:nvSpPr>
          <p:cNvPr id="131081" name="ZoneTexte 68"/>
          <p:cNvSpPr txBox="1">
            <a:spLocks noChangeArrowheads="1"/>
          </p:cNvSpPr>
          <p:nvPr/>
        </p:nvSpPr>
        <p:spPr bwMode="auto">
          <a:xfrm>
            <a:off x="611188" y="6188075"/>
            <a:ext cx="792162" cy="554038"/>
          </a:xfrm>
          <a:prstGeom prst="rect">
            <a:avLst/>
          </a:prstGeom>
          <a:noFill/>
          <a:ln w="9525">
            <a:noFill/>
            <a:miter lim="800000"/>
            <a:headEnd/>
            <a:tailEnd/>
          </a:ln>
        </p:spPr>
        <p:txBody>
          <a:bodyPr>
            <a:spAutoFit/>
          </a:bodyPr>
          <a:lstStyle/>
          <a:p>
            <a:pPr eaLnBrk="0" hangingPunct="0">
              <a:spcBef>
                <a:spcPct val="50000"/>
              </a:spcBef>
            </a:pPr>
            <a:r>
              <a:rPr lang="en"/>
              <a:t>90</a:t>
            </a:r>
          </a:p>
        </p:txBody>
      </p:sp>
      <p:sp>
        <p:nvSpPr>
          <p:cNvPr id="131082" name="ZoneTexte 69"/>
          <p:cNvSpPr txBox="1">
            <a:spLocks noChangeArrowheads="1"/>
          </p:cNvSpPr>
          <p:nvPr/>
        </p:nvSpPr>
        <p:spPr bwMode="auto">
          <a:xfrm>
            <a:off x="4716463" y="4581525"/>
            <a:ext cx="431800" cy="554038"/>
          </a:xfrm>
          <a:prstGeom prst="rect">
            <a:avLst/>
          </a:prstGeom>
          <a:noFill/>
          <a:ln w="9525">
            <a:noFill/>
            <a:miter lim="800000"/>
            <a:headEnd/>
            <a:tailEnd/>
          </a:ln>
        </p:spPr>
        <p:txBody>
          <a:bodyPr>
            <a:spAutoFit/>
          </a:bodyPr>
          <a:lstStyle/>
          <a:p>
            <a:pPr eaLnBrk="0" hangingPunct="0">
              <a:spcBef>
                <a:spcPct val="50000"/>
              </a:spcBef>
            </a:pPr>
            <a:r>
              <a:rPr lang="en"/>
              <a:t>0</a:t>
            </a:r>
          </a:p>
        </p:txBody>
      </p:sp>
      <p:sp>
        <p:nvSpPr>
          <p:cNvPr id="131083" name="ZoneTexte 70"/>
          <p:cNvSpPr txBox="1">
            <a:spLocks noChangeArrowheads="1"/>
          </p:cNvSpPr>
          <p:nvPr/>
        </p:nvSpPr>
        <p:spPr bwMode="auto">
          <a:xfrm>
            <a:off x="4356100" y="6188075"/>
            <a:ext cx="792163" cy="554038"/>
          </a:xfrm>
          <a:prstGeom prst="rect">
            <a:avLst/>
          </a:prstGeom>
          <a:noFill/>
          <a:ln w="9525">
            <a:noFill/>
            <a:miter lim="800000"/>
            <a:headEnd/>
            <a:tailEnd/>
          </a:ln>
        </p:spPr>
        <p:txBody>
          <a:bodyPr>
            <a:spAutoFit/>
          </a:bodyPr>
          <a:lstStyle/>
          <a:p>
            <a:pPr eaLnBrk="0" hangingPunct="0">
              <a:spcBef>
                <a:spcPct val="50000"/>
              </a:spcBef>
            </a:pPr>
            <a:r>
              <a:rPr lang="en"/>
              <a:t>+90</a:t>
            </a:r>
          </a:p>
        </p:txBody>
      </p:sp>
      <p:sp>
        <p:nvSpPr>
          <p:cNvPr id="72" name="Organigramme : Fusion 71"/>
          <p:cNvSpPr/>
          <p:nvPr/>
        </p:nvSpPr>
        <p:spPr>
          <a:xfrm flipV="1">
            <a:off x="5076825" y="3644900"/>
            <a:ext cx="358775" cy="1258888"/>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5" name="ZoneTexte 72"/>
          <p:cNvSpPr txBox="1">
            <a:spLocks noChangeArrowheads="1"/>
          </p:cNvSpPr>
          <p:nvPr/>
        </p:nvSpPr>
        <p:spPr bwMode="auto">
          <a:xfrm>
            <a:off x="4479981" y="3529013"/>
            <a:ext cx="865187" cy="553998"/>
          </a:xfrm>
          <a:prstGeom prst="rect">
            <a:avLst/>
          </a:prstGeom>
          <a:noFill/>
          <a:ln w="9525">
            <a:noFill/>
            <a:miter lim="800000"/>
            <a:headEnd/>
            <a:tailEnd/>
          </a:ln>
        </p:spPr>
        <p:txBody>
          <a:bodyPr>
            <a:spAutoFit/>
          </a:bodyPr>
          <a:lstStyle/>
          <a:p>
            <a:pPr eaLnBrk="0" hangingPunct="0">
              <a:spcBef>
                <a:spcPct val="50000"/>
              </a:spcBef>
            </a:pPr>
            <a:r>
              <a:rPr lang="en" dirty="0"/>
              <a:t>-20</a:t>
            </a:r>
          </a:p>
        </p:txBody>
      </p:sp>
      <p:sp>
        <p:nvSpPr>
          <p:cNvPr id="131086" name="Forme libre 75"/>
          <p:cNvSpPr>
            <a:spLocks/>
          </p:cNvSpPr>
          <p:nvPr/>
        </p:nvSpPr>
        <p:spPr bwMode="auto">
          <a:xfrm>
            <a:off x="7308850" y="3644900"/>
            <a:ext cx="1785938" cy="3097213"/>
          </a:xfrm>
          <a:custGeom>
            <a:avLst/>
            <a:gdLst>
              <a:gd name="T0" fmla="*/ 0 w 1787236"/>
              <a:gd name="T1" fmla="*/ 104053 h 3096491"/>
              <a:gd name="T2" fmla="*/ 0 w 1787236"/>
              <a:gd name="T3" fmla="*/ 3100828 h 3096491"/>
              <a:gd name="T4" fmla="*/ 1717388 w 1787236"/>
              <a:gd name="T5" fmla="*/ 3080017 h 3096491"/>
              <a:gd name="T6" fmla="*/ 1779463 w 1787236"/>
              <a:gd name="T7" fmla="*/ 0 h 3096491"/>
              <a:gd name="T8" fmla="*/ 0 60000 65536"/>
              <a:gd name="T9" fmla="*/ 0 60000 65536"/>
              <a:gd name="T10" fmla="*/ 0 60000 65536"/>
              <a:gd name="T11" fmla="*/ 0 60000 65536"/>
              <a:gd name="T12" fmla="*/ 0 w 1787236"/>
              <a:gd name="T13" fmla="*/ 0 h 3096491"/>
              <a:gd name="T14" fmla="*/ 1787236 w 1787236"/>
              <a:gd name="T15" fmla="*/ 3096491 h 3096491"/>
            </a:gdLst>
            <a:ahLst/>
            <a:cxnLst>
              <a:cxn ang="T8">
                <a:pos x="T0" y="T1"/>
              </a:cxn>
              <a:cxn ang="T9">
                <a:pos x="T2" y="T3"/>
              </a:cxn>
              <a:cxn ang="T10">
                <a:pos x="T4" y="T5"/>
              </a:cxn>
              <a:cxn ang="T11">
                <a:pos x="T6" y="T7"/>
              </a:cxn>
            </a:cxnLst>
            <a:rect l="T12" t="T13" r="T14" b="T15"/>
            <a:pathLst>
              <a:path w="1787236" h="3096491">
                <a:moveTo>
                  <a:pt x="0" y="103909"/>
                </a:moveTo>
                <a:lnTo>
                  <a:pt x="0" y="3096491"/>
                </a:lnTo>
                <a:lnTo>
                  <a:pt x="1724891" y="3075709"/>
                </a:lnTo>
                <a:lnTo>
                  <a:pt x="1787236" y="0"/>
                </a:lnTo>
              </a:path>
            </a:pathLst>
          </a:custGeom>
          <a:noFill/>
          <a:ln w="76200" cap="flat" cmpd="sng" algn="ctr">
            <a:solidFill>
              <a:schemeClr val="bg1"/>
            </a:solidFill>
            <a:prstDash val="solid"/>
            <a:round/>
            <a:headEnd type="none" w="med" len="med"/>
            <a:tailEnd type="none" w="med" len="med"/>
          </a:ln>
        </p:spPr>
        <p:txBody>
          <a:bodyPr>
            <a:spAutoFit/>
          </a:bodyPr>
          <a:lstStyle/>
          <a:p>
            <a:endParaRPr lang="es-ES"/>
          </a:p>
        </p:txBody>
      </p:sp>
      <p:sp>
        <p:nvSpPr>
          <p:cNvPr id="131087" name="Rectangle 79"/>
          <p:cNvSpPr>
            <a:spLocks noChangeArrowheads="1"/>
          </p:cNvSpPr>
          <p:nvPr/>
        </p:nvSpPr>
        <p:spPr bwMode="auto">
          <a:xfrm>
            <a:off x="7451725" y="5137150"/>
            <a:ext cx="1441450" cy="1484313"/>
          </a:xfrm>
          <a:prstGeom prst="rect">
            <a:avLst/>
          </a:prstGeom>
          <a:solidFill>
            <a:srgbClr val="FF0000"/>
          </a:solidFill>
          <a:ln w="193675" algn="ctr">
            <a:solidFill>
              <a:srgbClr val="FF0000"/>
            </a:solidFill>
            <a:round/>
            <a:headEnd/>
            <a:tailEnd/>
          </a:ln>
        </p:spPr>
        <p:txBody>
          <a:bodyPr>
            <a:spAutoFit/>
          </a:bodyPr>
          <a:lstStyle/>
          <a:p>
            <a:pPr eaLnBrk="0" hangingPunct="0">
              <a:spcBef>
                <a:spcPct val="50000"/>
              </a:spcBef>
            </a:pPr>
            <a:endParaRPr lang="fr-FR"/>
          </a:p>
        </p:txBody>
      </p:sp>
      <p:sp>
        <p:nvSpPr>
          <p:cNvPr id="131088" name="Forme libre 80"/>
          <p:cNvSpPr>
            <a:spLocks/>
          </p:cNvSpPr>
          <p:nvPr/>
        </p:nvSpPr>
        <p:spPr bwMode="auto">
          <a:xfrm>
            <a:off x="7707313" y="3511550"/>
            <a:ext cx="812800" cy="2438400"/>
          </a:xfrm>
          <a:custGeom>
            <a:avLst/>
            <a:gdLst>
              <a:gd name="T0" fmla="*/ 147673 w 813954"/>
              <a:gd name="T1" fmla="*/ 2376054 h 2438400"/>
              <a:gd name="T2" fmla="*/ 85857 w 813954"/>
              <a:gd name="T3" fmla="*/ 401782 h 2438400"/>
              <a:gd name="T4" fmla="*/ 662816 w 813954"/>
              <a:gd name="T5" fmla="*/ 339436 h 2438400"/>
              <a:gd name="T6" fmla="*/ 807055 w 813954"/>
              <a:gd name="T7" fmla="*/ 2438400 h 2438400"/>
              <a:gd name="T8" fmla="*/ 0 60000 65536"/>
              <a:gd name="T9" fmla="*/ 0 60000 65536"/>
              <a:gd name="T10" fmla="*/ 0 60000 65536"/>
              <a:gd name="T11" fmla="*/ 0 60000 65536"/>
              <a:gd name="T12" fmla="*/ 0 w 813954"/>
              <a:gd name="T13" fmla="*/ 0 h 2438400"/>
              <a:gd name="T14" fmla="*/ 813954 w 813954"/>
              <a:gd name="T15" fmla="*/ 2438400 h 2438400"/>
            </a:gdLst>
            <a:ahLst/>
            <a:cxnLst>
              <a:cxn ang="T8">
                <a:pos x="T0" y="T1"/>
              </a:cxn>
              <a:cxn ang="T9">
                <a:pos x="T2" y="T3"/>
              </a:cxn>
              <a:cxn ang="T10">
                <a:pos x="T4" y="T5"/>
              </a:cxn>
              <a:cxn ang="T11">
                <a:pos x="T6" y="T7"/>
              </a:cxn>
            </a:cxnLst>
            <a:rect l="T12" t="T13" r="T14" b="T15"/>
            <a:pathLst>
              <a:path w="813954" h="2438400">
                <a:moveTo>
                  <a:pt x="148936" y="2376054"/>
                </a:moveTo>
                <a:cubicBezTo>
                  <a:pt x="74468" y="1558636"/>
                  <a:pt x="0" y="741218"/>
                  <a:pt x="86591" y="401782"/>
                </a:cubicBezTo>
                <a:cubicBezTo>
                  <a:pt x="173182" y="62346"/>
                  <a:pt x="547255" y="0"/>
                  <a:pt x="668482" y="339436"/>
                </a:cubicBezTo>
                <a:cubicBezTo>
                  <a:pt x="789709" y="678872"/>
                  <a:pt x="801831" y="1558636"/>
                  <a:pt x="813954" y="2438400"/>
                </a:cubicBezTo>
              </a:path>
            </a:pathLst>
          </a:custGeom>
          <a:solidFill>
            <a:srgbClr val="FF0000"/>
          </a:solidFill>
          <a:ln w="76200" cap="flat" cmpd="sng" algn="ctr">
            <a:solidFill>
              <a:schemeClr val="tx1"/>
            </a:solidFill>
            <a:prstDash val="solid"/>
            <a:round/>
            <a:headEnd type="none" w="med" len="med"/>
            <a:tailEnd type="none" w="med" len="med"/>
          </a:ln>
        </p:spPr>
        <p:txBody>
          <a:bodyPr>
            <a:spAutoFit/>
          </a:bodyPr>
          <a:lstStyle/>
          <a:p>
            <a:endParaRPr lang="es-ES"/>
          </a:p>
        </p:txBody>
      </p:sp>
      <p:sp>
        <p:nvSpPr>
          <p:cNvPr id="131090" name="ZoneTexte 82"/>
          <p:cNvSpPr txBox="1">
            <a:spLocks noChangeArrowheads="1"/>
          </p:cNvSpPr>
          <p:nvPr/>
        </p:nvSpPr>
        <p:spPr bwMode="auto">
          <a:xfrm>
            <a:off x="7092950" y="3716338"/>
            <a:ext cx="863600" cy="553998"/>
          </a:xfrm>
          <a:prstGeom prst="rect">
            <a:avLst/>
          </a:prstGeom>
          <a:noFill/>
          <a:ln w="9525">
            <a:noFill/>
            <a:miter lim="800000"/>
            <a:headEnd/>
            <a:tailEnd/>
          </a:ln>
        </p:spPr>
        <p:txBody>
          <a:bodyPr>
            <a:spAutoFit/>
          </a:bodyPr>
          <a:lstStyle/>
          <a:p>
            <a:pPr eaLnBrk="0" hangingPunct="0">
              <a:spcBef>
                <a:spcPct val="50000"/>
              </a:spcBef>
            </a:pPr>
            <a:r>
              <a:rPr lang="en" dirty="0"/>
              <a:t>-20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ZoneTexte 3"/>
          <p:cNvSpPr txBox="1">
            <a:spLocks noChangeArrowheads="1"/>
          </p:cNvSpPr>
          <p:nvPr/>
        </p:nvSpPr>
        <p:spPr bwMode="auto">
          <a:xfrm>
            <a:off x="0" y="0"/>
            <a:ext cx="9144000" cy="678647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43</a:t>
            </a:r>
            <a:r>
              <a:rPr lang="en" b="1" dirty="0">
                <a:solidFill>
                  <a:srgbClr val="FFFF00"/>
                </a:solidFill>
              </a:rPr>
              <a:t>This distal pressure of 90 mm Hg is </a:t>
            </a:r>
            <a:r>
              <a:rPr lang="en" b="1" dirty="0">
                <a:solidFill>
                  <a:srgbClr val="FF0000"/>
                </a:solidFill>
              </a:rPr>
              <a:t>too high </a:t>
            </a:r>
            <a:r>
              <a:rPr lang="en" b="1" dirty="0">
                <a:solidFill>
                  <a:srgbClr val="FFFF00"/>
                </a:solidFill>
              </a:rPr>
              <a:t>for correct drainage of the tissues, </a:t>
            </a:r>
            <a:r>
              <a:rPr lang="en" b="1" dirty="0">
                <a:solidFill>
                  <a:srgbClr val="FF0000"/>
                </a:solidFill>
              </a:rPr>
              <a:t>fortunately </a:t>
            </a:r>
            <a:r>
              <a:rPr lang="en" b="1" dirty="0">
                <a:solidFill>
                  <a:srgbClr val="FFFF00"/>
                </a:solidFill>
              </a:rPr>
              <a:t>it fragments with ambulation , reducing it to 30 mm Hg at the ankle.</a:t>
            </a:r>
          </a:p>
          <a:p>
            <a:r>
              <a:rPr lang="en" b="1" dirty="0">
                <a:solidFill>
                  <a:schemeClr val="bg1"/>
                </a:solidFill>
              </a:rPr>
              <a:t>The cause of </a:t>
            </a:r>
            <a:r>
              <a:rPr lang="en" b="1" dirty="0">
                <a:solidFill>
                  <a:srgbClr val="FFFF00"/>
                </a:solidFill>
              </a:rPr>
              <a:t>the dynamic fragmentation of the DFHP hydrostatic pressure </a:t>
            </a:r>
            <a:r>
              <a:rPr lang="en" b="1" dirty="0">
                <a:solidFill>
                  <a:schemeClr val="bg1"/>
                </a:solidFill>
              </a:rPr>
              <a:t>is the </a:t>
            </a:r>
            <a:r>
              <a:rPr lang="en" b="1" dirty="0">
                <a:solidFill>
                  <a:srgbClr val="FFFF00"/>
                </a:solidFill>
              </a:rPr>
              <a:t>alternating systolo -diastolic closure of the proximal and distal valves of the </a:t>
            </a:r>
            <a:r>
              <a:rPr lang="en" b="1" dirty="0">
                <a:solidFill>
                  <a:schemeClr val="bg1"/>
                </a:solidFill>
              </a:rPr>
              <a:t>valvulo -muscular pump of the leg, particularly the calf.</a:t>
            </a: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fr-FR" dirty="0">
              <a:solidFill>
                <a:schemeClr val="bg1"/>
              </a:solidFill>
            </a:endParaRPr>
          </a:p>
        </p:txBody>
      </p:sp>
      <p:grpSp>
        <p:nvGrpSpPr>
          <p:cNvPr id="2" name="Group 26"/>
          <p:cNvGrpSpPr>
            <a:grpSpLocks/>
          </p:cNvGrpSpPr>
          <p:nvPr/>
        </p:nvGrpSpPr>
        <p:grpSpPr bwMode="auto">
          <a:xfrm>
            <a:off x="1944688" y="4581525"/>
            <a:ext cx="788987" cy="2090738"/>
            <a:chOff x="3034" y="1152"/>
            <a:chExt cx="470" cy="1966"/>
          </a:xfrm>
        </p:grpSpPr>
        <p:grpSp>
          <p:nvGrpSpPr>
            <p:cNvPr id="3" name="Group 27"/>
            <p:cNvGrpSpPr>
              <a:grpSpLocks/>
            </p:cNvGrpSpPr>
            <p:nvPr/>
          </p:nvGrpSpPr>
          <p:grpSpPr bwMode="auto">
            <a:xfrm rot="396069">
              <a:off x="3157" y="2145"/>
              <a:ext cx="347" cy="958"/>
              <a:chOff x="3174" y="2145"/>
              <a:chExt cx="347" cy="958"/>
            </a:xfrm>
          </p:grpSpPr>
          <p:sp>
            <p:nvSpPr>
              <p:cNvPr id="132276"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7"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8"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9"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260" name="Oval 32" descr="blanc)"/>
            <p:cNvSpPr>
              <a:spLocks noChangeArrowheads="1"/>
            </p:cNvSpPr>
            <p:nvPr/>
          </p:nvSpPr>
          <p:spPr bwMode="auto">
            <a:xfrm>
              <a:off x="3190" y="1575"/>
              <a:ext cx="156" cy="215"/>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61" name="Oval 33"/>
            <p:cNvSpPr>
              <a:spLocks noChangeArrowheads="1"/>
            </p:cNvSpPr>
            <p:nvPr/>
          </p:nvSpPr>
          <p:spPr bwMode="auto">
            <a:xfrm>
              <a:off x="30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2" name="Rectangle 34"/>
            <p:cNvSpPr>
              <a:spLocks noChangeArrowheads="1"/>
            </p:cNvSpPr>
            <p:nvPr/>
          </p:nvSpPr>
          <p:spPr bwMode="auto">
            <a:xfrm>
              <a:off x="31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63" name="Oval 35"/>
            <p:cNvSpPr>
              <a:spLocks noChangeArrowheads="1"/>
            </p:cNvSpPr>
            <p:nvPr/>
          </p:nvSpPr>
          <p:spPr bwMode="auto">
            <a:xfrm>
              <a:off x="30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4" name="Oval 36"/>
            <p:cNvSpPr>
              <a:spLocks noChangeArrowheads="1"/>
            </p:cNvSpPr>
            <p:nvPr/>
          </p:nvSpPr>
          <p:spPr bwMode="auto">
            <a:xfrm>
              <a:off x="32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73" name="AutoShape 37"/>
            <p:cNvSpPr>
              <a:spLocks noChangeArrowheads="1"/>
            </p:cNvSpPr>
            <p:nvPr/>
          </p:nvSpPr>
          <p:spPr bwMode="auto">
            <a:xfrm rot="174512">
              <a:off x="3216" y="1776"/>
              <a:ext cx="200" cy="24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p:spPr>
          <p:txBody>
            <a:bodyPr wrap="none" anchor="ctr"/>
            <a:lstStyle/>
            <a:p>
              <a:pPr eaLnBrk="0" hangingPunct="0">
                <a:spcBef>
                  <a:spcPct val="50000"/>
                </a:spcBef>
                <a:defRPr/>
              </a:pPr>
              <a:endParaRPr lang="fr-FR">
                <a:cs typeface="+mn-cs"/>
              </a:endParaRPr>
            </a:p>
          </p:txBody>
        </p:sp>
        <p:grpSp>
          <p:nvGrpSpPr>
            <p:cNvPr id="4" name="Group 38"/>
            <p:cNvGrpSpPr>
              <a:grpSpLocks/>
            </p:cNvGrpSpPr>
            <p:nvPr/>
          </p:nvGrpSpPr>
          <p:grpSpPr bwMode="auto">
            <a:xfrm rot="396069">
              <a:off x="3055" y="2160"/>
              <a:ext cx="347" cy="958"/>
              <a:chOff x="3174" y="2145"/>
              <a:chExt cx="347" cy="958"/>
            </a:xfrm>
          </p:grpSpPr>
          <p:sp>
            <p:nvSpPr>
              <p:cNvPr id="132272"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3"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4"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5"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5" name="Group 43"/>
            <p:cNvGrpSpPr>
              <a:grpSpLocks/>
            </p:cNvGrpSpPr>
            <p:nvPr/>
          </p:nvGrpSpPr>
          <p:grpSpPr bwMode="auto">
            <a:xfrm>
              <a:off x="3081" y="1584"/>
              <a:ext cx="183" cy="793"/>
              <a:chOff x="2688" y="2241"/>
              <a:chExt cx="183" cy="793"/>
            </a:xfrm>
          </p:grpSpPr>
          <p:sp>
            <p:nvSpPr>
              <p:cNvPr id="132268"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69"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0"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1"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sp>
        <p:nvSpPr>
          <p:cNvPr id="132099" name="Text Box 25"/>
          <p:cNvSpPr txBox="1">
            <a:spLocks noChangeArrowheads="1"/>
          </p:cNvSpPr>
          <p:nvPr/>
        </p:nvSpPr>
        <p:spPr bwMode="auto">
          <a:xfrm>
            <a:off x="5929313" y="5597525"/>
            <a:ext cx="1733550" cy="252413"/>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sz="2400">
              <a:solidFill>
                <a:schemeClr val="tx1"/>
              </a:solidFill>
            </a:endParaRPr>
          </a:p>
        </p:txBody>
      </p:sp>
      <p:grpSp>
        <p:nvGrpSpPr>
          <p:cNvPr id="6" name="Groupe 125"/>
          <p:cNvGrpSpPr>
            <a:grpSpLocks/>
          </p:cNvGrpSpPr>
          <p:nvPr/>
        </p:nvGrpSpPr>
        <p:grpSpPr bwMode="auto">
          <a:xfrm>
            <a:off x="1046163" y="4979988"/>
            <a:ext cx="736600" cy="1628775"/>
            <a:chOff x="2528888" y="2859088"/>
            <a:chExt cx="633413" cy="2281238"/>
          </a:xfrm>
        </p:grpSpPr>
        <p:sp>
          <p:nvSpPr>
            <p:cNvPr id="132227" name="Oval 56"/>
            <p:cNvSpPr>
              <a:spLocks noChangeArrowheads="1"/>
            </p:cNvSpPr>
            <p:nvPr/>
          </p:nvSpPr>
          <p:spPr bwMode="auto">
            <a:xfrm>
              <a:off x="2651125" y="3692525"/>
              <a:ext cx="395288" cy="7842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28" name="Rectangle 57" descr="Diagonales larges vers le haut"/>
            <p:cNvSpPr>
              <a:spLocks noChangeArrowheads="1"/>
            </p:cNvSpPr>
            <p:nvPr/>
          </p:nvSpPr>
          <p:spPr bwMode="auto">
            <a:xfrm>
              <a:off x="2663825" y="4364038"/>
              <a:ext cx="393700" cy="760413"/>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29" name="Rectangle 58"/>
            <p:cNvSpPr>
              <a:spLocks noChangeArrowheads="1"/>
            </p:cNvSpPr>
            <p:nvPr/>
          </p:nvSpPr>
          <p:spPr bwMode="auto">
            <a:xfrm>
              <a:off x="2690813" y="4364038"/>
              <a:ext cx="339725" cy="760413"/>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230" name="AutoShape 59"/>
            <p:cNvSpPr>
              <a:spLocks noChangeArrowheads="1"/>
            </p:cNvSpPr>
            <p:nvPr/>
          </p:nvSpPr>
          <p:spPr bwMode="auto">
            <a:xfrm rot="5400000" flipV="1">
              <a:off x="266858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1" name="AutoShape 60"/>
            <p:cNvSpPr>
              <a:spLocks noChangeArrowheads="1"/>
            </p:cNvSpPr>
            <p:nvPr/>
          </p:nvSpPr>
          <p:spPr bwMode="auto">
            <a:xfrm rot="-5400000" flipH="1" flipV="1">
              <a:off x="282733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2" name="Oval 61" descr="Diagonales larges vers le haut"/>
            <p:cNvSpPr>
              <a:spLocks noChangeArrowheads="1"/>
            </p:cNvSpPr>
            <p:nvPr/>
          </p:nvSpPr>
          <p:spPr bwMode="auto">
            <a:xfrm>
              <a:off x="2635250" y="4572000"/>
              <a:ext cx="152400"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3" name="Oval 62" descr="Diagonales larges vers le haut"/>
            <p:cNvSpPr>
              <a:spLocks noChangeArrowheads="1"/>
            </p:cNvSpPr>
            <p:nvPr/>
          </p:nvSpPr>
          <p:spPr bwMode="auto">
            <a:xfrm>
              <a:off x="2952750" y="4570413"/>
              <a:ext cx="123825"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4" name="Oval 63"/>
            <p:cNvSpPr>
              <a:spLocks noChangeArrowheads="1"/>
            </p:cNvSpPr>
            <p:nvPr/>
          </p:nvSpPr>
          <p:spPr bwMode="auto">
            <a:xfrm>
              <a:off x="2967038" y="4586288"/>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5" name="Oval 64"/>
            <p:cNvSpPr>
              <a:spLocks noChangeArrowheads="1"/>
            </p:cNvSpPr>
            <p:nvPr/>
          </p:nvSpPr>
          <p:spPr bwMode="auto">
            <a:xfrm>
              <a:off x="2659063" y="4586288"/>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6" name="AutoShape 65"/>
            <p:cNvSpPr>
              <a:spLocks noChangeArrowheads="1"/>
            </p:cNvSpPr>
            <p:nvPr/>
          </p:nvSpPr>
          <p:spPr bwMode="auto">
            <a:xfrm>
              <a:off x="2687638" y="4483100"/>
              <a:ext cx="346075" cy="119063"/>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7" name="Oval 66"/>
            <p:cNvSpPr>
              <a:spLocks noChangeArrowheads="1"/>
            </p:cNvSpPr>
            <p:nvPr/>
          </p:nvSpPr>
          <p:spPr bwMode="auto">
            <a:xfrm>
              <a:off x="2679700" y="4195763"/>
              <a:ext cx="354013" cy="2047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8" name="AutoShape 67"/>
            <p:cNvSpPr>
              <a:spLocks noChangeArrowheads="1"/>
            </p:cNvSpPr>
            <p:nvPr/>
          </p:nvSpPr>
          <p:spPr bwMode="auto">
            <a:xfrm>
              <a:off x="2800350" y="4724400"/>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39" name="Oval 68" descr="Diagonales larges vers le haut"/>
            <p:cNvSpPr>
              <a:spLocks noChangeArrowheads="1"/>
            </p:cNvSpPr>
            <p:nvPr/>
          </p:nvSpPr>
          <p:spPr bwMode="auto">
            <a:xfrm>
              <a:off x="2592388" y="3873500"/>
              <a:ext cx="128588"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0" name="Oval 69"/>
            <p:cNvSpPr>
              <a:spLocks noChangeArrowheads="1"/>
            </p:cNvSpPr>
            <p:nvPr/>
          </p:nvSpPr>
          <p:spPr bwMode="auto">
            <a:xfrm>
              <a:off x="2528888" y="3873500"/>
              <a:ext cx="157163"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1" name="Oval 70" descr="Diagonales larges vers le haut"/>
            <p:cNvSpPr>
              <a:spLocks noChangeArrowheads="1"/>
            </p:cNvSpPr>
            <p:nvPr/>
          </p:nvSpPr>
          <p:spPr bwMode="auto">
            <a:xfrm>
              <a:off x="2954338" y="3873500"/>
              <a:ext cx="127000"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2" name="Oval 71"/>
            <p:cNvSpPr>
              <a:spLocks noChangeArrowheads="1"/>
            </p:cNvSpPr>
            <p:nvPr/>
          </p:nvSpPr>
          <p:spPr bwMode="auto">
            <a:xfrm>
              <a:off x="2989263" y="3873500"/>
              <a:ext cx="173038"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3" name="Rectangle 72" descr="Diagonales larges vers le haut"/>
            <p:cNvSpPr>
              <a:spLocks noChangeArrowheads="1"/>
            </p:cNvSpPr>
            <p:nvPr/>
          </p:nvSpPr>
          <p:spPr bwMode="auto">
            <a:xfrm>
              <a:off x="2659063" y="3305175"/>
              <a:ext cx="395288" cy="56038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44" name="Rectangle 73"/>
            <p:cNvSpPr>
              <a:spLocks noChangeArrowheads="1"/>
            </p:cNvSpPr>
            <p:nvPr/>
          </p:nvSpPr>
          <p:spPr bwMode="auto">
            <a:xfrm>
              <a:off x="2684463" y="3303588"/>
              <a:ext cx="346075" cy="563563"/>
            </a:xfrm>
            <a:prstGeom prst="rect">
              <a:avLst/>
            </a:prstGeom>
            <a:gradFill rotWithShape="0">
              <a:gsLst>
                <a:gs pos="0">
                  <a:srgbClr val="478EB2"/>
                </a:gs>
                <a:gs pos="100000">
                  <a:srgbClr val="66CCFF"/>
                </a:gs>
              </a:gsLst>
              <a:lin ang="0" scaled="1"/>
            </a:gradFill>
            <a:ln w="9525">
              <a:solidFill>
                <a:srgbClr val="3399FF"/>
              </a:solidFill>
              <a:miter lim="800000"/>
              <a:headEnd/>
              <a:tailEnd/>
            </a:ln>
          </p:spPr>
          <p:txBody>
            <a:bodyPr wrap="none" anchor="ctr"/>
            <a:lstStyle/>
            <a:p>
              <a:pPr eaLnBrk="0" hangingPunct="0">
                <a:spcBef>
                  <a:spcPct val="50000"/>
                </a:spcBef>
              </a:pPr>
              <a:endParaRPr lang="fr-FR"/>
            </a:p>
          </p:txBody>
        </p:sp>
        <p:sp>
          <p:nvSpPr>
            <p:cNvPr id="132245" name="AutoShape 74"/>
            <p:cNvSpPr>
              <a:spLocks noChangeArrowheads="1"/>
            </p:cNvSpPr>
            <p:nvPr/>
          </p:nvSpPr>
          <p:spPr bwMode="auto">
            <a:xfrm rot="5400000" flipV="1">
              <a:off x="2665412" y="3559175"/>
              <a:ext cx="225425" cy="149225"/>
            </a:xfrm>
            <a:custGeom>
              <a:avLst/>
              <a:gdLst>
                <a:gd name="T0" fmla="*/ 1672001667 w 21600"/>
                <a:gd name="T1" fmla="*/ 35331617 h 21600"/>
                <a:gd name="T2" fmla="*/ 957388312 w 21600"/>
                <a:gd name="T3" fmla="*/ 70567344 h 21600"/>
                <a:gd name="T4" fmla="*/ 242906454 w 21600"/>
                <a:gd name="T5" fmla="*/ 35331617 h 21600"/>
                <a:gd name="T6" fmla="*/ 957388312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6" name="AutoShape 75"/>
            <p:cNvSpPr>
              <a:spLocks noChangeArrowheads="1"/>
            </p:cNvSpPr>
            <p:nvPr/>
          </p:nvSpPr>
          <p:spPr bwMode="auto">
            <a:xfrm rot="-5400000" flipH="1" flipV="1">
              <a:off x="2824162" y="3559175"/>
              <a:ext cx="225425" cy="147638"/>
            </a:xfrm>
            <a:custGeom>
              <a:avLst/>
              <a:gdLst>
                <a:gd name="T0" fmla="*/ 1672001667 w 21600"/>
                <a:gd name="T1" fmla="*/ 32730499 h 21600"/>
                <a:gd name="T2" fmla="*/ 957388312 w 21600"/>
                <a:gd name="T3" fmla="*/ 64849831 h 21600"/>
                <a:gd name="T4" fmla="*/ 242906454 w 21600"/>
                <a:gd name="T5" fmla="*/ 32730499 h 21600"/>
                <a:gd name="T6" fmla="*/ 957388312 w 21600"/>
                <a:gd name="T7" fmla="*/ 0 h 21600"/>
                <a:gd name="T8" fmla="*/ 0 60000 65536"/>
                <a:gd name="T9" fmla="*/ 0 60000 65536"/>
                <a:gd name="T10" fmla="*/ 0 60000 65536"/>
                <a:gd name="T11" fmla="*/ 0 60000 65536"/>
                <a:gd name="T12" fmla="*/ 4563 w 21600"/>
                <a:gd name="T13" fmla="*/ 4413 h 21600"/>
                <a:gd name="T14" fmla="*/ 17037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7" name="Oval 76" descr="Diagonales larges vers le haut"/>
            <p:cNvSpPr>
              <a:spLocks noChangeArrowheads="1"/>
            </p:cNvSpPr>
            <p:nvPr/>
          </p:nvSpPr>
          <p:spPr bwMode="auto">
            <a:xfrm>
              <a:off x="2632075" y="3516313"/>
              <a:ext cx="152400"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8" name="Oval 77" descr="Diagonales larges vers le haut"/>
            <p:cNvSpPr>
              <a:spLocks noChangeArrowheads="1"/>
            </p:cNvSpPr>
            <p:nvPr/>
          </p:nvSpPr>
          <p:spPr bwMode="auto">
            <a:xfrm>
              <a:off x="2949575" y="3511550"/>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9" name="Oval 78"/>
            <p:cNvSpPr>
              <a:spLocks noChangeArrowheads="1"/>
            </p:cNvSpPr>
            <p:nvPr/>
          </p:nvSpPr>
          <p:spPr bwMode="auto">
            <a:xfrm>
              <a:off x="2963863" y="3529013"/>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0" name="Oval 79"/>
            <p:cNvSpPr>
              <a:spLocks noChangeArrowheads="1"/>
            </p:cNvSpPr>
            <p:nvPr/>
          </p:nvSpPr>
          <p:spPr bwMode="auto">
            <a:xfrm>
              <a:off x="2655888" y="3529013"/>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1" name="AutoShape 80"/>
            <p:cNvSpPr>
              <a:spLocks noChangeArrowheads="1"/>
            </p:cNvSpPr>
            <p:nvPr/>
          </p:nvSpPr>
          <p:spPr bwMode="auto">
            <a:xfrm>
              <a:off x="2684463" y="3424238"/>
              <a:ext cx="346075" cy="120650"/>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2" name="Oval 81" descr="Diagonales larges vers le bas"/>
            <p:cNvSpPr>
              <a:spLocks noChangeArrowheads="1"/>
            </p:cNvSpPr>
            <p:nvPr/>
          </p:nvSpPr>
          <p:spPr bwMode="auto">
            <a:xfrm>
              <a:off x="2655888" y="3262313"/>
              <a:ext cx="392113" cy="73025"/>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53" name="Oval 82"/>
            <p:cNvSpPr>
              <a:spLocks noChangeArrowheads="1"/>
            </p:cNvSpPr>
            <p:nvPr/>
          </p:nvSpPr>
          <p:spPr bwMode="auto">
            <a:xfrm>
              <a:off x="2674938" y="3278188"/>
              <a:ext cx="355600" cy="650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4" name="AutoShape 83"/>
            <p:cNvSpPr>
              <a:spLocks noChangeArrowheads="1"/>
            </p:cNvSpPr>
            <p:nvPr/>
          </p:nvSpPr>
          <p:spPr bwMode="auto">
            <a:xfrm>
              <a:off x="2800350" y="4264025"/>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5" name="AutoShape 84"/>
            <p:cNvSpPr>
              <a:spLocks noChangeArrowheads="1"/>
            </p:cNvSpPr>
            <p:nvPr/>
          </p:nvSpPr>
          <p:spPr bwMode="auto">
            <a:xfrm>
              <a:off x="2800350" y="3802063"/>
              <a:ext cx="95250" cy="282575"/>
            </a:xfrm>
            <a:prstGeom prst="upArrow">
              <a:avLst>
                <a:gd name="adj1" fmla="val 50000"/>
                <a:gd name="adj2" fmla="val 148320"/>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6" name="AutoShape 85"/>
            <p:cNvSpPr>
              <a:spLocks noChangeArrowheads="1"/>
            </p:cNvSpPr>
            <p:nvPr/>
          </p:nvSpPr>
          <p:spPr bwMode="auto">
            <a:xfrm>
              <a:off x="2800350" y="3341688"/>
              <a:ext cx="95250" cy="280988"/>
            </a:xfrm>
            <a:prstGeom prst="upArrow">
              <a:avLst>
                <a:gd name="adj1" fmla="val 50000"/>
                <a:gd name="adj2" fmla="val 147487"/>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65" name="Rectangle 87"/>
            <p:cNvSpPr>
              <a:spLocks noChangeArrowheads="1"/>
            </p:cNvSpPr>
            <p:nvPr/>
          </p:nvSpPr>
          <p:spPr bwMode="auto">
            <a:xfrm>
              <a:off x="2584857" y="2859088"/>
              <a:ext cx="522839" cy="226790"/>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en" sz="1200" b="1">
                  <a:solidFill>
                    <a:schemeClr val="tx1"/>
                  </a:solidFill>
                  <a:cs typeface="+mn-cs"/>
                </a:rPr>
                <a:t>UNEMPLOYMENT</a:t>
              </a:r>
              <a:endParaRPr lang="fr-FR" sz="1600" b="1">
                <a:solidFill>
                  <a:schemeClr val="tx1"/>
                </a:solidFill>
                <a:cs typeface="+mn-cs"/>
              </a:endParaRPr>
            </a:p>
          </p:txBody>
        </p:sp>
        <p:sp>
          <p:nvSpPr>
            <p:cNvPr id="132258" name="Oval 88"/>
            <p:cNvSpPr>
              <a:spLocks noChangeArrowheads="1"/>
            </p:cNvSpPr>
            <p:nvPr/>
          </p:nvSpPr>
          <p:spPr bwMode="auto">
            <a:xfrm>
              <a:off x="2668588" y="5065713"/>
              <a:ext cx="381000" cy="7461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grpSp>
      <p:grpSp>
        <p:nvGrpSpPr>
          <p:cNvPr id="7" name="Group 1054"/>
          <p:cNvGrpSpPr>
            <a:grpSpLocks/>
          </p:cNvGrpSpPr>
          <p:nvPr/>
        </p:nvGrpSpPr>
        <p:grpSpPr bwMode="auto">
          <a:xfrm>
            <a:off x="4224338" y="4621213"/>
            <a:ext cx="1541462" cy="2036762"/>
            <a:chOff x="2592" y="569"/>
            <a:chExt cx="1872" cy="3199"/>
          </a:xfrm>
        </p:grpSpPr>
        <p:sp>
          <p:nvSpPr>
            <p:cNvPr id="132207"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08"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09"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0"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1" name="Oval 1059"/>
            <p:cNvSpPr>
              <a:spLocks noChangeArrowheads="1"/>
            </p:cNvSpPr>
            <p:nvPr/>
          </p:nvSpPr>
          <p:spPr bwMode="auto">
            <a:xfrm rot="1740000" flipH="1">
              <a:off x="3216" y="2136"/>
              <a:ext cx="299" cy="98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2" name="Oval 1060"/>
            <p:cNvSpPr>
              <a:spLocks noChangeArrowheads="1"/>
            </p:cNvSpPr>
            <p:nvPr/>
          </p:nvSpPr>
          <p:spPr bwMode="auto">
            <a:xfrm rot="3120000">
              <a:off x="2746"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3" name="Oval 1061"/>
            <p:cNvSpPr>
              <a:spLocks noChangeArrowheads="1"/>
            </p:cNvSpPr>
            <p:nvPr/>
          </p:nvSpPr>
          <p:spPr bwMode="auto">
            <a:xfrm rot="3120000">
              <a:off x="2489"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4" name="Oval 1062"/>
            <p:cNvSpPr>
              <a:spLocks noChangeArrowheads="1"/>
            </p:cNvSpPr>
            <p:nvPr/>
          </p:nvSpPr>
          <p:spPr bwMode="auto">
            <a:xfrm rot="3120000">
              <a:off x="3103" y="2899"/>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5"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6"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17" name="Oval 1065"/>
            <p:cNvSpPr>
              <a:spLocks noChangeArrowheads="1"/>
            </p:cNvSpPr>
            <p:nvPr/>
          </p:nvSpPr>
          <p:spPr bwMode="auto">
            <a:xfrm rot="20220000" flipH="1">
              <a:off x="3158" y="2197"/>
              <a:ext cx="329" cy="991"/>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8" name="Oval 1066"/>
            <p:cNvSpPr>
              <a:spLocks noChangeArrowheads="1"/>
            </p:cNvSpPr>
            <p:nvPr/>
          </p:nvSpPr>
          <p:spPr bwMode="auto">
            <a:xfrm>
              <a:off x="3347"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9" name="Oval 1067"/>
            <p:cNvSpPr>
              <a:spLocks noChangeArrowheads="1"/>
            </p:cNvSpPr>
            <p:nvPr/>
          </p:nvSpPr>
          <p:spPr bwMode="auto">
            <a:xfrm>
              <a:off x="3432"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0" name="Oval 1068"/>
            <p:cNvSpPr>
              <a:spLocks noChangeArrowheads="1"/>
            </p:cNvSpPr>
            <p:nvPr/>
          </p:nvSpPr>
          <p:spPr bwMode="auto">
            <a:xfrm>
              <a:off x="3468" y="300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1"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2"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3"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4"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5"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6"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8" name="Groupe 126"/>
          <p:cNvGrpSpPr>
            <a:grpSpLocks/>
          </p:cNvGrpSpPr>
          <p:nvPr/>
        </p:nvGrpSpPr>
        <p:grpSpPr bwMode="auto">
          <a:xfrm>
            <a:off x="3500438" y="5021263"/>
            <a:ext cx="771525" cy="1616075"/>
            <a:chOff x="4762202" y="2894856"/>
            <a:chExt cx="1073151" cy="2297113"/>
          </a:xfrm>
        </p:grpSpPr>
        <p:sp>
          <p:nvSpPr>
            <p:cNvPr id="132172" name="Rectangle 1080"/>
            <p:cNvSpPr>
              <a:spLocks noChangeArrowheads="1"/>
            </p:cNvSpPr>
            <p:nvPr/>
          </p:nvSpPr>
          <p:spPr bwMode="auto">
            <a:xfrm>
              <a:off x="5014714" y="4718894"/>
              <a:ext cx="133350" cy="461963"/>
            </a:xfrm>
            <a:prstGeom prst="rect">
              <a:avLst/>
            </a:prstGeom>
            <a:solidFill>
              <a:schemeClr val="accent2"/>
            </a:solidFill>
            <a:ln w="9525">
              <a:noFill/>
              <a:miter lim="800000"/>
              <a:headEnd/>
              <a:tailEnd/>
            </a:ln>
          </p:spPr>
          <p:txBody>
            <a:bodyPr wrap="none" anchor="ctr"/>
            <a:lstStyle/>
            <a:p>
              <a:pPr eaLnBrk="0" hangingPunct="0">
                <a:spcBef>
                  <a:spcPct val="50000"/>
                </a:spcBef>
              </a:pPr>
              <a:endParaRPr lang="fr-FR"/>
            </a:p>
          </p:txBody>
        </p:sp>
        <p:sp>
          <p:nvSpPr>
            <p:cNvPr id="132173" name="Rectangle 1081"/>
            <p:cNvSpPr>
              <a:spLocks noChangeArrowheads="1"/>
            </p:cNvSpPr>
            <p:nvPr/>
          </p:nvSpPr>
          <p:spPr bwMode="auto">
            <a:xfrm>
              <a:off x="5013027" y="3302844"/>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74" name="Rectangle 1083" descr="Diagonales larges vers le haut"/>
            <p:cNvSpPr>
              <a:spLocks noChangeArrowheads="1"/>
            </p:cNvSpPr>
            <p:nvPr/>
          </p:nvSpPr>
          <p:spPr bwMode="auto">
            <a:xfrm>
              <a:off x="5125503" y="3358989"/>
              <a:ext cx="393899" cy="55804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75" name="Rectangle 1084"/>
            <p:cNvSpPr>
              <a:spLocks noChangeArrowheads="1"/>
            </p:cNvSpPr>
            <p:nvPr/>
          </p:nvSpPr>
          <p:spPr bwMode="auto">
            <a:xfrm>
              <a:off x="5153267" y="3358989"/>
              <a:ext cx="338372" cy="558048"/>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76" name="AutoShape 1085"/>
            <p:cNvSpPr>
              <a:spLocks noChangeArrowheads="1"/>
            </p:cNvSpPr>
            <p:nvPr/>
          </p:nvSpPr>
          <p:spPr bwMode="auto">
            <a:xfrm rot="5400000" flipV="1">
              <a:off x="5129524"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7" name="AutoShape 1086"/>
            <p:cNvSpPr>
              <a:spLocks noChangeArrowheads="1"/>
            </p:cNvSpPr>
            <p:nvPr/>
          </p:nvSpPr>
          <p:spPr bwMode="auto">
            <a:xfrm rot="-5400000" flipH="1" flipV="1">
              <a:off x="5289166"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8" name="Oval 1087" descr="Diagonales larges vers le haut"/>
            <p:cNvSpPr>
              <a:spLocks noChangeArrowheads="1"/>
            </p:cNvSpPr>
            <p:nvPr/>
          </p:nvSpPr>
          <p:spPr bwMode="auto">
            <a:xfrm>
              <a:off x="5097739" y="3568725"/>
              <a:ext cx="150966"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79" name="Oval 1088" descr="Diagonales larges vers le haut"/>
            <p:cNvSpPr>
              <a:spLocks noChangeArrowheads="1"/>
            </p:cNvSpPr>
            <p:nvPr/>
          </p:nvSpPr>
          <p:spPr bwMode="auto">
            <a:xfrm>
              <a:off x="5414420" y="3564231"/>
              <a:ext cx="124070"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80" name="Oval 1089"/>
            <p:cNvSpPr>
              <a:spLocks noChangeArrowheads="1"/>
            </p:cNvSpPr>
            <p:nvPr/>
          </p:nvSpPr>
          <p:spPr bwMode="auto">
            <a:xfrm>
              <a:off x="5429170" y="3581459"/>
              <a:ext cx="9370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1" name="Oval 1090"/>
            <p:cNvSpPr>
              <a:spLocks noChangeArrowheads="1"/>
            </p:cNvSpPr>
            <p:nvPr/>
          </p:nvSpPr>
          <p:spPr bwMode="auto">
            <a:xfrm>
              <a:off x="5122033" y="3581459"/>
              <a:ext cx="11192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2" name="AutoShape 1091"/>
            <p:cNvSpPr>
              <a:spLocks noChangeArrowheads="1"/>
            </p:cNvSpPr>
            <p:nvPr/>
          </p:nvSpPr>
          <p:spPr bwMode="auto">
            <a:xfrm>
              <a:off x="5149797" y="3477340"/>
              <a:ext cx="345312" cy="12059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3" name="Oval 1092" descr="Diagonales larges vers le bas"/>
            <p:cNvSpPr>
              <a:spLocks noChangeArrowheads="1"/>
            </p:cNvSpPr>
            <p:nvPr/>
          </p:nvSpPr>
          <p:spPr bwMode="auto">
            <a:xfrm>
              <a:off x="5122033" y="3315544"/>
              <a:ext cx="391296" cy="726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84" name="Oval 1093"/>
            <p:cNvSpPr>
              <a:spLocks noChangeArrowheads="1"/>
            </p:cNvSpPr>
            <p:nvPr/>
          </p:nvSpPr>
          <p:spPr bwMode="auto">
            <a:xfrm>
              <a:off x="5140253" y="3332023"/>
              <a:ext cx="354856" cy="6441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5" name="Oval 1094"/>
            <p:cNvSpPr>
              <a:spLocks noChangeArrowheads="1"/>
            </p:cNvSpPr>
            <p:nvPr/>
          </p:nvSpPr>
          <p:spPr bwMode="auto">
            <a:xfrm>
              <a:off x="5158473" y="3887824"/>
              <a:ext cx="336636" cy="71910"/>
            </a:xfrm>
            <a:prstGeom prst="ellipse">
              <a:avLst/>
            </a:prstGeom>
            <a:solidFill>
              <a:schemeClr val="tx1"/>
            </a:solidFill>
            <a:ln w="9525">
              <a:noFill/>
              <a:round/>
              <a:headEnd/>
              <a:tailEnd/>
            </a:ln>
          </p:spPr>
          <p:txBody>
            <a:bodyPr wrap="none" anchor="ctr"/>
            <a:lstStyle/>
            <a:p>
              <a:pPr eaLnBrk="0" hangingPunct="0">
                <a:spcBef>
                  <a:spcPct val="50000"/>
                </a:spcBef>
              </a:pPr>
              <a:endParaRPr lang="fr-FR"/>
            </a:p>
          </p:txBody>
        </p:sp>
        <p:sp>
          <p:nvSpPr>
            <p:cNvPr id="132186" name="Rectangle 1095"/>
            <p:cNvSpPr>
              <a:spLocks noChangeArrowheads="1"/>
            </p:cNvSpPr>
            <p:nvPr/>
          </p:nvSpPr>
          <p:spPr bwMode="auto">
            <a:xfrm>
              <a:off x="5025727" y="3869097"/>
              <a:ext cx="97173" cy="111610"/>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en" sz="600" b="1">
                  <a:solidFill>
                    <a:schemeClr val="tx1"/>
                  </a:solidFill>
                </a:rPr>
                <a:t>c</a:t>
              </a:r>
            </a:p>
          </p:txBody>
        </p:sp>
        <p:sp>
          <p:nvSpPr>
            <p:cNvPr id="132187" name="Rectangle 1096"/>
            <p:cNvSpPr>
              <a:spLocks noChangeArrowheads="1"/>
            </p:cNvSpPr>
            <p:nvPr/>
          </p:nvSpPr>
          <p:spPr bwMode="auto">
            <a:xfrm>
              <a:off x="5290351" y="3807675"/>
              <a:ext cx="189141" cy="110861"/>
            </a:xfrm>
            <a:prstGeom prst="rect">
              <a:avLst/>
            </a:prstGeom>
            <a:noFill/>
            <a:ln w="9525">
              <a:noFill/>
              <a:miter lim="800000"/>
              <a:headEnd/>
              <a:tailEnd/>
            </a:ln>
          </p:spPr>
          <p:txBody>
            <a:bodyPr wrap="none" lIns="20638" tIns="9525" rIns="20638" bIns="9525">
              <a:spAutoFit/>
            </a:bodyPr>
            <a:lstStyle/>
            <a:p>
              <a:pPr defTabSz="47625" eaLnBrk="0" hangingPunct="0"/>
              <a:r>
                <a:rPr lang="en" sz="600" b="1">
                  <a:solidFill>
                    <a:schemeClr val="tx1"/>
                  </a:solidFill>
                </a:rPr>
                <a:t>flux</a:t>
              </a:r>
            </a:p>
          </p:txBody>
        </p:sp>
        <p:sp>
          <p:nvSpPr>
            <p:cNvPr id="132188" name="Rectangle 1097"/>
            <p:cNvSpPr>
              <a:spLocks noChangeArrowheads="1"/>
            </p:cNvSpPr>
            <p:nvPr/>
          </p:nvSpPr>
          <p:spPr bwMode="auto">
            <a:xfrm>
              <a:off x="4989215" y="4341069"/>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89" name="Rectangle 1098" descr="Diagonales larges vers le haut"/>
            <p:cNvSpPr>
              <a:spLocks noChangeArrowheads="1"/>
            </p:cNvSpPr>
            <p:nvPr/>
          </p:nvSpPr>
          <p:spPr bwMode="auto">
            <a:xfrm>
              <a:off x="5101927" y="4396631"/>
              <a:ext cx="393700" cy="781050"/>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90" name="Rectangle 1099"/>
            <p:cNvSpPr>
              <a:spLocks noChangeArrowheads="1"/>
            </p:cNvSpPr>
            <p:nvPr/>
          </p:nvSpPr>
          <p:spPr bwMode="auto">
            <a:xfrm>
              <a:off x="5128915" y="4396631"/>
              <a:ext cx="339725" cy="78105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91" name="Oval 1100" descr="Diagonales larges vers le haut"/>
            <p:cNvSpPr>
              <a:spLocks noChangeArrowheads="1"/>
            </p:cNvSpPr>
            <p:nvPr/>
          </p:nvSpPr>
          <p:spPr bwMode="auto">
            <a:xfrm>
              <a:off x="5073352" y="4606181"/>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2" name="Oval 1101" descr="Diagonales larges vers le haut"/>
            <p:cNvSpPr>
              <a:spLocks noChangeArrowheads="1"/>
            </p:cNvSpPr>
            <p:nvPr/>
          </p:nvSpPr>
          <p:spPr bwMode="auto">
            <a:xfrm>
              <a:off x="5297190" y="4601419"/>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3" name="Oval 1102"/>
            <p:cNvSpPr>
              <a:spLocks noChangeArrowheads="1"/>
            </p:cNvSpPr>
            <p:nvPr/>
          </p:nvSpPr>
          <p:spPr bwMode="auto">
            <a:xfrm>
              <a:off x="5313065" y="4618881"/>
              <a:ext cx="185738"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4" name="Oval 1103"/>
            <p:cNvSpPr>
              <a:spLocks noChangeArrowheads="1"/>
            </p:cNvSpPr>
            <p:nvPr/>
          </p:nvSpPr>
          <p:spPr bwMode="auto">
            <a:xfrm>
              <a:off x="5098752" y="4618881"/>
              <a:ext cx="1762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5" name="AutoShape 1104"/>
            <p:cNvSpPr>
              <a:spLocks noChangeArrowheads="1"/>
            </p:cNvSpPr>
            <p:nvPr/>
          </p:nvSpPr>
          <p:spPr bwMode="auto">
            <a:xfrm>
              <a:off x="5125740" y="4490294"/>
              <a:ext cx="336550" cy="20161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6" name="Oval 1105"/>
            <p:cNvSpPr>
              <a:spLocks noChangeArrowheads="1"/>
            </p:cNvSpPr>
            <p:nvPr/>
          </p:nvSpPr>
          <p:spPr bwMode="auto">
            <a:xfrm>
              <a:off x="5157490" y="3804494"/>
              <a:ext cx="304800" cy="7254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7" name="AutoShape 1106"/>
            <p:cNvSpPr>
              <a:spLocks noChangeArrowheads="1"/>
            </p:cNvSpPr>
            <p:nvPr/>
          </p:nvSpPr>
          <p:spPr bwMode="auto">
            <a:xfrm rot="1500000">
              <a:off x="5219402" y="4591894"/>
              <a:ext cx="53975" cy="179388"/>
            </a:xfrm>
            <a:prstGeom prst="downArrow">
              <a:avLst>
                <a:gd name="adj1" fmla="val 50000"/>
                <a:gd name="adj2" fmla="val 16420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8" name="AutoShape 1107"/>
            <p:cNvSpPr>
              <a:spLocks noChangeArrowheads="1"/>
            </p:cNvSpPr>
            <p:nvPr/>
          </p:nvSpPr>
          <p:spPr bwMode="auto">
            <a:xfrm rot="20100000" flipH="1">
              <a:off x="5327352" y="4593481"/>
              <a:ext cx="46038" cy="179388"/>
            </a:xfrm>
            <a:prstGeom prst="downArrow">
              <a:avLst>
                <a:gd name="adj1" fmla="val 50000"/>
                <a:gd name="adj2" fmla="val 19251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9" name="Oval 1108"/>
            <p:cNvSpPr>
              <a:spLocks noChangeArrowheads="1"/>
            </p:cNvSpPr>
            <p:nvPr/>
          </p:nvSpPr>
          <p:spPr bwMode="auto">
            <a:xfrm>
              <a:off x="5135265" y="5118944"/>
              <a:ext cx="336550" cy="73025"/>
            </a:xfrm>
            <a:prstGeom prst="ellipse">
              <a:avLst/>
            </a:prstGeom>
            <a:solidFill>
              <a:schemeClr val="accent2"/>
            </a:solidFill>
            <a:ln w="9525">
              <a:solidFill>
                <a:schemeClr val="accent2"/>
              </a:solidFill>
              <a:round/>
              <a:headEnd/>
              <a:tailEnd/>
            </a:ln>
          </p:spPr>
          <p:txBody>
            <a:bodyPr wrap="none" anchor="ctr"/>
            <a:lstStyle/>
            <a:p>
              <a:pPr eaLnBrk="0" hangingPunct="0">
                <a:spcBef>
                  <a:spcPct val="50000"/>
                </a:spcBef>
              </a:pPr>
              <a:endParaRPr lang="fr-FR"/>
            </a:p>
          </p:txBody>
        </p:sp>
        <p:sp>
          <p:nvSpPr>
            <p:cNvPr id="132200" name="Rectangle 1109"/>
            <p:cNvSpPr>
              <a:spLocks noChangeArrowheads="1"/>
            </p:cNvSpPr>
            <p:nvPr/>
          </p:nvSpPr>
          <p:spPr bwMode="auto">
            <a:xfrm>
              <a:off x="5001915" y="4407744"/>
              <a:ext cx="96838" cy="111125"/>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en" sz="600" b="1">
                  <a:solidFill>
                    <a:schemeClr val="tx1"/>
                  </a:solidFill>
                </a:rPr>
                <a:t>c</a:t>
              </a:r>
            </a:p>
          </p:txBody>
        </p:sp>
        <p:sp>
          <p:nvSpPr>
            <p:cNvPr id="132201" name="AutoShape 1110"/>
            <p:cNvSpPr>
              <a:spLocks noChangeArrowheads="1"/>
            </p:cNvSpPr>
            <p:nvPr/>
          </p:nvSpPr>
          <p:spPr bwMode="auto">
            <a:xfrm>
              <a:off x="5251152" y="3293319"/>
              <a:ext cx="160338" cy="768350"/>
            </a:xfrm>
            <a:prstGeom prst="upArrow">
              <a:avLst>
                <a:gd name="adj1" fmla="val 50000"/>
                <a:gd name="adj2" fmla="val 239581"/>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02" name="Oval 1111" descr="Diagonales larges vers le haut"/>
            <p:cNvSpPr>
              <a:spLocks noChangeArrowheads="1"/>
            </p:cNvSpPr>
            <p:nvPr/>
          </p:nvSpPr>
          <p:spPr bwMode="auto">
            <a:xfrm>
              <a:off x="4795540"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3" name="Oval 1112"/>
            <p:cNvSpPr>
              <a:spLocks noChangeArrowheads="1"/>
            </p:cNvSpPr>
            <p:nvPr/>
          </p:nvSpPr>
          <p:spPr bwMode="auto">
            <a:xfrm>
              <a:off x="4762202"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04" name="Oval 1113" descr="Diagonales larges vers le haut"/>
            <p:cNvSpPr>
              <a:spLocks noChangeArrowheads="1"/>
            </p:cNvSpPr>
            <p:nvPr/>
          </p:nvSpPr>
          <p:spPr bwMode="auto">
            <a:xfrm>
              <a:off x="5298777"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5" name="Oval 1114"/>
            <p:cNvSpPr>
              <a:spLocks noChangeArrowheads="1"/>
            </p:cNvSpPr>
            <p:nvPr/>
          </p:nvSpPr>
          <p:spPr bwMode="auto">
            <a:xfrm>
              <a:off x="5332115"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4" name="Rectangle 1115"/>
            <p:cNvSpPr>
              <a:spLocks noChangeArrowheads="1"/>
            </p:cNvSpPr>
            <p:nvPr/>
          </p:nvSpPr>
          <p:spPr bwMode="auto">
            <a:xfrm>
              <a:off x="4843902" y="2894856"/>
              <a:ext cx="744140" cy="227905"/>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en" sz="1200" b="1">
                  <a:solidFill>
                    <a:schemeClr val="tx1"/>
                  </a:solidFill>
                  <a:cs typeface="+mn-cs"/>
                </a:rPr>
                <a:t>SYSTOLE</a:t>
              </a:r>
              <a:endParaRPr lang="fr-FR" sz="1600" b="1">
                <a:solidFill>
                  <a:schemeClr val="tx1"/>
                </a:solidFill>
                <a:cs typeface="+mn-cs"/>
              </a:endParaRPr>
            </a:p>
          </p:txBody>
        </p:sp>
      </p:grpSp>
      <p:grpSp>
        <p:nvGrpSpPr>
          <p:cNvPr id="9" name="Group 32"/>
          <p:cNvGrpSpPr>
            <a:grpSpLocks/>
          </p:cNvGrpSpPr>
          <p:nvPr/>
        </p:nvGrpSpPr>
        <p:grpSpPr bwMode="auto">
          <a:xfrm>
            <a:off x="6731000" y="4700588"/>
            <a:ext cx="1444625" cy="1954212"/>
            <a:chOff x="1543" y="1152"/>
            <a:chExt cx="1097" cy="1968"/>
          </a:xfrm>
        </p:grpSpPr>
        <p:sp>
          <p:nvSpPr>
            <p:cNvPr id="132148" name="Oval 33"/>
            <p:cNvSpPr>
              <a:spLocks noChangeArrowheads="1"/>
            </p:cNvSpPr>
            <p:nvPr/>
          </p:nvSpPr>
          <p:spPr bwMode="auto">
            <a:xfrm>
              <a:off x="20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4"/>
            <p:cNvGrpSpPr>
              <a:grpSpLocks/>
            </p:cNvGrpSpPr>
            <p:nvPr/>
          </p:nvGrpSpPr>
          <p:grpSpPr bwMode="auto">
            <a:xfrm>
              <a:off x="1659" y="1607"/>
              <a:ext cx="311" cy="793"/>
              <a:chOff x="1659" y="1607"/>
              <a:chExt cx="311" cy="793"/>
            </a:xfrm>
          </p:grpSpPr>
          <p:sp>
            <p:nvSpPr>
              <p:cNvPr id="132168" name="Oval 35"/>
              <p:cNvSpPr>
                <a:spLocks noChangeArrowheads="1"/>
              </p:cNvSpPr>
              <p:nvPr/>
            </p:nvSpPr>
            <p:spPr bwMode="auto">
              <a:xfrm>
                <a:off x="1811" y="1607"/>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9" name="Oval 36"/>
              <p:cNvSpPr>
                <a:spLocks noChangeArrowheads="1"/>
              </p:cNvSpPr>
              <p:nvPr/>
            </p:nvSpPr>
            <p:spPr bwMode="auto">
              <a:xfrm rot="2400000">
                <a:off x="1739" y="1622"/>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0" name="Oval 37"/>
              <p:cNvSpPr>
                <a:spLocks noChangeArrowheads="1"/>
              </p:cNvSpPr>
              <p:nvPr/>
            </p:nvSpPr>
            <p:spPr bwMode="auto">
              <a:xfrm>
                <a:off x="1659" y="1902"/>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1" name="Oval 38"/>
              <p:cNvSpPr>
                <a:spLocks noChangeArrowheads="1"/>
              </p:cNvSpPr>
              <p:nvPr/>
            </p:nvSpPr>
            <p:spPr bwMode="auto">
              <a:xfrm>
                <a:off x="1686" y="2210"/>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39"/>
            <p:cNvGrpSpPr>
              <a:grpSpLocks/>
            </p:cNvGrpSpPr>
            <p:nvPr/>
          </p:nvGrpSpPr>
          <p:grpSpPr bwMode="auto">
            <a:xfrm>
              <a:off x="1920" y="2112"/>
              <a:ext cx="418" cy="958"/>
              <a:chOff x="2078" y="2145"/>
              <a:chExt cx="418" cy="958"/>
            </a:xfrm>
          </p:grpSpPr>
          <p:sp>
            <p:nvSpPr>
              <p:cNvPr id="132164" name="Oval 40"/>
              <p:cNvSpPr>
                <a:spLocks noChangeArrowheads="1"/>
              </p:cNvSpPr>
              <p:nvPr/>
            </p:nvSpPr>
            <p:spPr bwMode="auto">
              <a:xfrm rot="20220000" flipH="1">
                <a:off x="2078"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5" name="Oval 41"/>
              <p:cNvSpPr>
                <a:spLocks noChangeArrowheads="1"/>
              </p:cNvSpPr>
              <p:nvPr/>
            </p:nvSpPr>
            <p:spPr bwMode="auto">
              <a:xfrm>
                <a:off x="2185"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6" name="Oval 42"/>
              <p:cNvSpPr>
                <a:spLocks noChangeArrowheads="1"/>
              </p:cNvSpPr>
              <p:nvPr/>
            </p:nvSpPr>
            <p:spPr bwMode="auto">
              <a:xfrm>
                <a:off x="2233"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7" name="Oval 43"/>
              <p:cNvSpPr>
                <a:spLocks noChangeArrowheads="1"/>
              </p:cNvSpPr>
              <p:nvPr/>
            </p:nvSpPr>
            <p:spPr bwMode="auto">
              <a:xfrm>
                <a:off x="2253"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151" name="Oval 44"/>
            <p:cNvSpPr>
              <a:spLocks noChangeArrowheads="1"/>
            </p:cNvSpPr>
            <p:nvPr/>
          </p:nvSpPr>
          <p:spPr bwMode="auto">
            <a:xfrm>
              <a:off x="18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2" name="Rectangle 45"/>
            <p:cNvSpPr>
              <a:spLocks noChangeArrowheads="1"/>
            </p:cNvSpPr>
            <p:nvPr/>
          </p:nvSpPr>
          <p:spPr bwMode="auto">
            <a:xfrm>
              <a:off x="19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153" name="Oval 46"/>
            <p:cNvSpPr>
              <a:spLocks noChangeArrowheads="1"/>
            </p:cNvSpPr>
            <p:nvPr/>
          </p:nvSpPr>
          <p:spPr bwMode="auto">
            <a:xfrm>
              <a:off x="18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nvGrpSpPr>
            <p:cNvPr id="12" name="Group 47"/>
            <p:cNvGrpSpPr>
              <a:grpSpLocks/>
            </p:cNvGrpSpPr>
            <p:nvPr/>
          </p:nvGrpSpPr>
          <p:grpSpPr bwMode="auto">
            <a:xfrm rot="-323546">
              <a:off x="1543" y="2140"/>
              <a:ext cx="521" cy="980"/>
              <a:chOff x="1447" y="2112"/>
              <a:chExt cx="521" cy="980"/>
            </a:xfrm>
          </p:grpSpPr>
          <p:sp>
            <p:nvSpPr>
              <p:cNvPr id="132160" name="Oval 48"/>
              <p:cNvSpPr>
                <a:spLocks noChangeArrowheads="1"/>
              </p:cNvSpPr>
              <p:nvPr/>
            </p:nvSpPr>
            <p:spPr bwMode="auto">
              <a:xfrm rot="1740000" flipH="1">
                <a:off x="1799" y="2112"/>
                <a:ext cx="169" cy="60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1" name="Oval 49"/>
              <p:cNvSpPr>
                <a:spLocks noChangeArrowheads="1"/>
              </p:cNvSpPr>
              <p:nvPr/>
            </p:nvSpPr>
            <p:spPr bwMode="auto">
              <a:xfrm rot="3120000">
                <a:off x="1527" y="2563"/>
                <a:ext cx="177" cy="33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2" name="Oval 50"/>
              <p:cNvSpPr>
                <a:spLocks noChangeArrowheads="1"/>
              </p:cNvSpPr>
              <p:nvPr/>
            </p:nvSpPr>
            <p:spPr bwMode="auto">
              <a:xfrm rot="3120000">
                <a:off x="1378" y="2895"/>
                <a:ext cx="316" cy="77"/>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3" name="Oval 51"/>
              <p:cNvSpPr>
                <a:spLocks noChangeArrowheads="1"/>
              </p:cNvSpPr>
              <p:nvPr/>
            </p:nvSpPr>
            <p:spPr bwMode="auto">
              <a:xfrm rot="3120000">
                <a:off x="1677" y="2581"/>
                <a:ext cx="91" cy="96"/>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3" name="Group 52"/>
            <p:cNvGrpSpPr>
              <a:grpSpLocks/>
            </p:cNvGrpSpPr>
            <p:nvPr/>
          </p:nvGrpSpPr>
          <p:grpSpPr bwMode="auto">
            <a:xfrm>
              <a:off x="1990" y="1575"/>
              <a:ext cx="650" cy="342"/>
              <a:chOff x="1990" y="1575"/>
              <a:chExt cx="650" cy="342"/>
            </a:xfrm>
          </p:grpSpPr>
          <p:sp>
            <p:nvSpPr>
              <p:cNvPr id="132156" name="Oval 53"/>
              <p:cNvSpPr>
                <a:spLocks noChangeArrowheads="1"/>
              </p:cNvSpPr>
              <p:nvPr/>
            </p:nvSpPr>
            <p:spPr bwMode="auto">
              <a:xfrm>
                <a:off x="1990" y="1575"/>
                <a:ext cx="156" cy="2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7" name="Oval 54"/>
              <p:cNvSpPr>
                <a:spLocks noChangeArrowheads="1"/>
              </p:cNvSpPr>
              <p:nvPr/>
            </p:nvSpPr>
            <p:spPr bwMode="auto">
              <a:xfrm rot="-3000000">
                <a:off x="2108" y="1630"/>
                <a:ext cx="127" cy="307"/>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8" name="Oval 55"/>
              <p:cNvSpPr>
                <a:spLocks noChangeArrowheads="1"/>
              </p:cNvSpPr>
              <p:nvPr/>
            </p:nvSpPr>
            <p:spPr bwMode="auto">
              <a:xfrm>
                <a:off x="2203" y="1817"/>
                <a:ext cx="294" cy="100"/>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9" name="Oval 56"/>
              <p:cNvSpPr>
                <a:spLocks noChangeArrowheads="1"/>
              </p:cNvSpPr>
              <p:nvPr/>
            </p:nvSpPr>
            <p:spPr bwMode="auto">
              <a:xfrm>
                <a:off x="2481" y="1850"/>
                <a:ext cx="159" cy="38"/>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grpSp>
        <p:nvGrpSpPr>
          <p:cNvPr id="14" name="Group 57"/>
          <p:cNvGrpSpPr>
            <a:grpSpLocks/>
          </p:cNvGrpSpPr>
          <p:nvPr/>
        </p:nvGrpSpPr>
        <p:grpSpPr bwMode="auto">
          <a:xfrm>
            <a:off x="5813425" y="5021263"/>
            <a:ext cx="749300" cy="1633537"/>
            <a:chOff x="3606" y="1099"/>
            <a:chExt cx="610" cy="1488"/>
          </a:xfrm>
        </p:grpSpPr>
        <p:sp>
          <p:nvSpPr>
            <p:cNvPr id="132111" name="Oval 58"/>
            <p:cNvSpPr>
              <a:spLocks noChangeArrowheads="1"/>
            </p:cNvSpPr>
            <p:nvPr/>
          </p:nvSpPr>
          <p:spPr bwMode="auto">
            <a:xfrm>
              <a:off x="3788" y="1602"/>
              <a:ext cx="251" cy="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2" name="Rectangle 59" descr="Diagonales larges vers le haut"/>
            <p:cNvSpPr>
              <a:spLocks noChangeArrowheads="1"/>
            </p:cNvSpPr>
            <p:nvPr/>
          </p:nvSpPr>
          <p:spPr bwMode="auto">
            <a:xfrm>
              <a:off x="3796" y="2026"/>
              <a:ext cx="249" cy="514"/>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13" name="Rectangle 60"/>
            <p:cNvSpPr>
              <a:spLocks noChangeArrowheads="1"/>
            </p:cNvSpPr>
            <p:nvPr/>
          </p:nvSpPr>
          <p:spPr bwMode="auto">
            <a:xfrm>
              <a:off x="3814" y="2026"/>
              <a:ext cx="213" cy="496"/>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14" name="AutoShape 61"/>
            <p:cNvSpPr>
              <a:spLocks noChangeArrowheads="1"/>
            </p:cNvSpPr>
            <p:nvPr/>
          </p:nvSpPr>
          <p:spPr bwMode="auto">
            <a:xfrm rot="5400000" flipV="1">
              <a:off x="37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5" name="AutoShape 62"/>
            <p:cNvSpPr>
              <a:spLocks noChangeArrowheads="1"/>
            </p:cNvSpPr>
            <p:nvPr/>
          </p:nvSpPr>
          <p:spPr bwMode="auto">
            <a:xfrm rot="-5400000" flipH="1" flipV="1">
              <a:off x="38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6" name="Oval 63" descr="Diagonales larges vers le haut"/>
            <p:cNvSpPr>
              <a:spLocks noChangeArrowheads="1"/>
            </p:cNvSpPr>
            <p:nvPr/>
          </p:nvSpPr>
          <p:spPr bwMode="auto">
            <a:xfrm>
              <a:off x="3778" y="2158"/>
              <a:ext cx="97" cy="14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7" name="Oval 64" descr="Diagonales larges vers le haut"/>
            <p:cNvSpPr>
              <a:spLocks noChangeArrowheads="1"/>
            </p:cNvSpPr>
            <p:nvPr/>
          </p:nvSpPr>
          <p:spPr bwMode="auto">
            <a:xfrm>
              <a:off x="3979" y="2154"/>
              <a:ext cx="78" cy="144"/>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8" name="Oval 65"/>
            <p:cNvSpPr>
              <a:spLocks noChangeArrowheads="1"/>
            </p:cNvSpPr>
            <p:nvPr/>
          </p:nvSpPr>
          <p:spPr bwMode="auto">
            <a:xfrm>
              <a:off x="3989" y="2166"/>
              <a:ext cx="58"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9" name="Oval 66"/>
            <p:cNvSpPr>
              <a:spLocks noChangeArrowheads="1"/>
            </p:cNvSpPr>
            <p:nvPr/>
          </p:nvSpPr>
          <p:spPr bwMode="auto">
            <a:xfrm>
              <a:off x="3794" y="2166"/>
              <a:ext cx="71"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0" name="AutoShape 67"/>
            <p:cNvSpPr>
              <a:spLocks noChangeArrowheads="1"/>
            </p:cNvSpPr>
            <p:nvPr/>
          </p:nvSpPr>
          <p:spPr bwMode="auto">
            <a:xfrm>
              <a:off x="3812" y="2099"/>
              <a:ext cx="218" cy="7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1" name="Oval 68"/>
            <p:cNvSpPr>
              <a:spLocks noChangeArrowheads="1"/>
            </p:cNvSpPr>
            <p:nvPr/>
          </p:nvSpPr>
          <p:spPr bwMode="auto">
            <a:xfrm>
              <a:off x="3806" y="1919"/>
              <a:ext cx="224" cy="13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2" name="Oval 69"/>
            <p:cNvSpPr>
              <a:spLocks noChangeArrowheads="1"/>
            </p:cNvSpPr>
            <p:nvPr/>
          </p:nvSpPr>
          <p:spPr bwMode="auto">
            <a:xfrm>
              <a:off x="3818" y="2494"/>
              <a:ext cx="212" cy="9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2123" name="Rectangle 70"/>
            <p:cNvSpPr>
              <a:spLocks noChangeArrowheads="1"/>
            </p:cNvSpPr>
            <p:nvPr/>
          </p:nvSpPr>
          <p:spPr bwMode="auto">
            <a:xfrm>
              <a:off x="3711" y="1324"/>
              <a:ext cx="331" cy="41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grpSp>
          <p:nvGrpSpPr>
            <p:cNvPr id="15" name="Group 71"/>
            <p:cNvGrpSpPr>
              <a:grpSpLocks/>
            </p:cNvGrpSpPr>
            <p:nvPr/>
          </p:nvGrpSpPr>
          <p:grpSpPr bwMode="auto">
            <a:xfrm>
              <a:off x="3761" y="1337"/>
              <a:ext cx="283" cy="456"/>
              <a:chOff x="4327" y="1508"/>
              <a:chExt cx="516" cy="964"/>
            </a:xfrm>
          </p:grpSpPr>
          <p:sp>
            <p:nvSpPr>
              <p:cNvPr id="132137" name="Rectangle 72" descr="Diagonales larges vers le haut"/>
              <p:cNvSpPr>
                <a:spLocks noChangeArrowheads="1"/>
              </p:cNvSpPr>
              <p:nvPr/>
            </p:nvSpPr>
            <p:spPr bwMode="auto">
              <a:xfrm>
                <a:off x="4359" y="1560"/>
                <a:ext cx="463" cy="9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2138" name="Rectangle 73"/>
              <p:cNvSpPr>
                <a:spLocks noChangeArrowheads="1"/>
              </p:cNvSpPr>
              <p:nvPr/>
            </p:nvSpPr>
            <p:spPr bwMode="auto">
              <a:xfrm>
                <a:off x="4392" y="1560"/>
                <a:ext cx="398" cy="9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2139" name="Oval 74" descr="Diagonales larges vers le haut"/>
              <p:cNvSpPr>
                <a:spLocks noChangeArrowheads="1"/>
              </p:cNvSpPr>
              <p:nvPr/>
            </p:nvSpPr>
            <p:spPr bwMode="auto">
              <a:xfrm>
                <a:off x="4327" y="1899"/>
                <a:ext cx="258" cy="378"/>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0" name="Oval 75" descr="Diagonales larges vers le haut"/>
              <p:cNvSpPr>
                <a:spLocks noChangeArrowheads="1"/>
              </p:cNvSpPr>
              <p:nvPr/>
            </p:nvSpPr>
            <p:spPr bwMode="auto">
              <a:xfrm>
                <a:off x="4585" y="1892"/>
                <a:ext cx="258" cy="379"/>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1" name="Oval 76"/>
              <p:cNvSpPr>
                <a:spLocks noChangeArrowheads="1"/>
              </p:cNvSpPr>
              <p:nvPr/>
            </p:nvSpPr>
            <p:spPr bwMode="auto">
              <a:xfrm>
                <a:off x="4607" y="1924"/>
                <a:ext cx="21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2" name="Oval 77"/>
              <p:cNvSpPr>
                <a:spLocks noChangeArrowheads="1"/>
              </p:cNvSpPr>
              <p:nvPr/>
            </p:nvSpPr>
            <p:spPr bwMode="auto">
              <a:xfrm>
                <a:off x="4359" y="1924"/>
                <a:ext cx="20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3" name="AutoShape 78"/>
              <p:cNvSpPr>
                <a:spLocks noChangeArrowheads="1"/>
              </p:cNvSpPr>
              <p:nvPr/>
            </p:nvSpPr>
            <p:spPr bwMode="auto">
              <a:xfrm>
                <a:off x="4392" y="1716"/>
                <a:ext cx="387" cy="326"/>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4" name="Oval 79" descr="Diagonales larges vers le bas"/>
              <p:cNvSpPr>
                <a:spLocks noChangeArrowheads="1"/>
              </p:cNvSpPr>
              <p:nvPr/>
            </p:nvSpPr>
            <p:spPr bwMode="auto">
              <a:xfrm>
                <a:off x="4370" y="1508"/>
                <a:ext cx="452" cy="118"/>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5" name="Oval 80"/>
              <p:cNvSpPr>
                <a:spLocks noChangeArrowheads="1"/>
              </p:cNvSpPr>
              <p:nvPr/>
            </p:nvSpPr>
            <p:spPr bwMode="auto">
              <a:xfrm>
                <a:off x="4392" y="1521"/>
                <a:ext cx="408" cy="11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6" name="AutoShape 81"/>
              <p:cNvSpPr>
                <a:spLocks noChangeArrowheads="1"/>
              </p:cNvSpPr>
              <p:nvPr/>
            </p:nvSpPr>
            <p:spPr bwMode="auto">
              <a:xfrm rot="1500000">
                <a:off x="4498" y="1882"/>
                <a:ext cx="63" cy="288"/>
              </a:xfrm>
              <a:prstGeom prst="downArrow">
                <a:avLst>
                  <a:gd name="adj1" fmla="val 50000"/>
                  <a:gd name="adj2" fmla="val 225862"/>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47" name="AutoShape 82"/>
              <p:cNvSpPr>
                <a:spLocks noChangeArrowheads="1"/>
              </p:cNvSpPr>
              <p:nvPr/>
            </p:nvSpPr>
            <p:spPr bwMode="auto">
              <a:xfrm rot="20100000" flipH="1">
                <a:off x="4622" y="1883"/>
                <a:ext cx="55" cy="291"/>
              </a:xfrm>
              <a:prstGeom prst="downArrow">
                <a:avLst>
                  <a:gd name="adj1" fmla="val 50000"/>
                  <a:gd name="adj2" fmla="val 261410"/>
                </a:avLst>
              </a:prstGeom>
              <a:solidFill>
                <a:schemeClr val="bg1"/>
              </a:solidFill>
              <a:ln w="9525">
                <a:noFill/>
                <a:miter lim="800000"/>
                <a:headEnd/>
                <a:tailEnd/>
              </a:ln>
            </p:spPr>
            <p:txBody>
              <a:bodyPr wrap="none" anchor="ctr"/>
              <a:lstStyle/>
              <a:p>
                <a:pPr eaLnBrk="0" hangingPunct="0">
                  <a:spcBef>
                    <a:spcPct val="50000"/>
                  </a:spcBef>
                </a:pPr>
                <a:endParaRPr lang="fr-FR"/>
              </a:p>
            </p:txBody>
          </p:sp>
        </p:grpSp>
        <p:sp>
          <p:nvSpPr>
            <p:cNvPr id="132125" name="Oval 83"/>
            <p:cNvSpPr>
              <a:spLocks noChangeArrowheads="1"/>
            </p:cNvSpPr>
            <p:nvPr/>
          </p:nvSpPr>
          <p:spPr bwMode="auto">
            <a:xfrm>
              <a:off x="3964"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26" name="Oval 84" descr="Diagonales larges vers le haut"/>
            <p:cNvSpPr>
              <a:spLocks noChangeArrowheads="1"/>
            </p:cNvSpPr>
            <p:nvPr/>
          </p:nvSpPr>
          <p:spPr bwMode="auto">
            <a:xfrm>
              <a:off x="3984" y="1691"/>
              <a:ext cx="139"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27" name="Oval 85"/>
            <p:cNvSpPr>
              <a:spLocks noChangeArrowheads="1"/>
            </p:cNvSpPr>
            <p:nvPr/>
          </p:nvSpPr>
          <p:spPr bwMode="auto">
            <a:xfrm>
              <a:off x="3943" y="1717"/>
              <a:ext cx="147"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28" name="Oval 86" descr="Diagonales larges vers le haut"/>
            <p:cNvSpPr>
              <a:spLocks noChangeArrowheads="1"/>
            </p:cNvSpPr>
            <p:nvPr/>
          </p:nvSpPr>
          <p:spPr bwMode="auto">
            <a:xfrm>
              <a:off x="3987" y="2291"/>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29" name="Oval 87" descr="Diagonales larges vers le haut"/>
            <p:cNvSpPr>
              <a:spLocks noChangeArrowheads="1"/>
            </p:cNvSpPr>
            <p:nvPr/>
          </p:nvSpPr>
          <p:spPr bwMode="auto">
            <a:xfrm>
              <a:off x="3693" y="2309"/>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30" name="Oval 88"/>
            <p:cNvSpPr>
              <a:spLocks noChangeArrowheads="1"/>
            </p:cNvSpPr>
            <p:nvPr/>
          </p:nvSpPr>
          <p:spPr bwMode="auto">
            <a:xfrm>
              <a:off x="3671" y="2309"/>
              <a:ext cx="165"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1" name="Oval 89"/>
            <p:cNvSpPr>
              <a:spLocks noChangeArrowheads="1"/>
            </p:cNvSpPr>
            <p:nvPr/>
          </p:nvSpPr>
          <p:spPr bwMode="auto">
            <a:xfrm>
              <a:off x="4008" y="2291"/>
              <a:ext cx="163"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2" name="Oval 90"/>
            <p:cNvSpPr>
              <a:spLocks noChangeArrowheads="1"/>
            </p:cNvSpPr>
            <p:nvPr/>
          </p:nvSpPr>
          <p:spPr bwMode="auto">
            <a:xfrm>
              <a:off x="3606"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33" name="Oval 91" descr="Diagonales larges vers le haut"/>
            <p:cNvSpPr>
              <a:spLocks noChangeArrowheads="1"/>
            </p:cNvSpPr>
            <p:nvPr/>
          </p:nvSpPr>
          <p:spPr bwMode="auto">
            <a:xfrm>
              <a:off x="3698" y="1691"/>
              <a:ext cx="140"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34" name="Oval 92"/>
            <p:cNvSpPr>
              <a:spLocks noChangeArrowheads="1"/>
            </p:cNvSpPr>
            <p:nvPr/>
          </p:nvSpPr>
          <p:spPr bwMode="auto">
            <a:xfrm>
              <a:off x="3732" y="1717"/>
              <a:ext cx="148"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35" name="AutoShape 93"/>
            <p:cNvSpPr>
              <a:spLocks noChangeArrowheads="1"/>
            </p:cNvSpPr>
            <p:nvPr/>
          </p:nvSpPr>
          <p:spPr bwMode="auto">
            <a:xfrm>
              <a:off x="3862" y="1818"/>
              <a:ext cx="115" cy="520"/>
            </a:xfrm>
            <a:prstGeom prst="upArrow">
              <a:avLst>
                <a:gd name="adj1" fmla="val 50000"/>
                <a:gd name="adj2" fmla="val 226066"/>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44" name="Rectangle 94"/>
            <p:cNvSpPr>
              <a:spLocks noChangeArrowheads="1"/>
            </p:cNvSpPr>
            <p:nvPr/>
          </p:nvSpPr>
          <p:spPr bwMode="auto">
            <a:xfrm>
              <a:off x="3649" y="1099"/>
              <a:ext cx="553" cy="14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en" sz="1200" b="1">
                  <a:solidFill>
                    <a:schemeClr val="tx1"/>
                  </a:solidFill>
                  <a:cs typeface="+mn-cs"/>
                </a:rPr>
                <a:t>DIASTOLE</a:t>
              </a:r>
              <a:endParaRPr lang="fr-FR" sz="1600" b="1">
                <a:solidFill>
                  <a:schemeClr val="tx1"/>
                </a:solidFill>
                <a:cs typeface="+mn-cs"/>
              </a:endParaRPr>
            </a:p>
          </p:txBody>
        </p:sp>
      </p:grpSp>
      <p:sp>
        <p:nvSpPr>
          <p:cNvPr id="16" name="Organigramme : Fusion 15"/>
          <p:cNvSpPr/>
          <p:nvPr/>
        </p:nvSpPr>
        <p:spPr>
          <a:xfrm flipV="1">
            <a:off x="1770063" y="5300663"/>
            <a:ext cx="239712" cy="12969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7" name="Organigramme : Fusion 16"/>
          <p:cNvSpPr/>
          <p:nvPr/>
        </p:nvSpPr>
        <p:spPr>
          <a:xfrm flipV="1">
            <a:off x="4224338" y="6338888"/>
            <a:ext cx="192087" cy="2984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8" name="Organigramme : Fusion 17"/>
          <p:cNvSpPr/>
          <p:nvPr/>
        </p:nvSpPr>
        <p:spPr>
          <a:xfrm flipV="1">
            <a:off x="6584950" y="6019800"/>
            <a:ext cx="241300" cy="5778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2108" name="AutoShape 1077"/>
          <p:cNvSpPr>
            <a:spLocks noChangeArrowheads="1"/>
          </p:cNvSpPr>
          <p:nvPr/>
        </p:nvSpPr>
        <p:spPr bwMode="auto">
          <a:xfrm rot="5400000">
            <a:off x="2104232" y="5680869"/>
            <a:ext cx="1550987"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09" name="AutoShape 1077"/>
          <p:cNvSpPr>
            <a:spLocks noChangeArrowheads="1"/>
          </p:cNvSpPr>
          <p:nvPr/>
        </p:nvSpPr>
        <p:spPr bwMode="auto">
          <a:xfrm rot="5400000">
            <a:off x="5201444" y="6257131"/>
            <a:ext cx="4699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10" name="AutoShape 1077"/>
          <p:cNvSpPr>
            <a:spLocks noChangeArrowheads="1"/>
          </p:cNvSpPr>
          <p:nvPr/>
        </p:nvSpPr>
        <p:spPr bwMode="auto">
          <a:xfrm rot="5400000">
            <a:off x="7685088" y="6148388"/>
            <a:ext cx="614362"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ZoneTexte 3"/>
          <p:cNvSpPr txBox="1">
            <a:spLocks noChangeArrowheads="1"/>
          </p:cNvSpPr>
          <p:nvPr/>
        </p:nvSpPr>
        <p:spPr bwMode="auto">
          <a:xfrm>
            <a:off x="0" y="-26988"/>
            <a:ext cx="9144000" cy="681725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44 </a:t>
            </a:r>
            <a:r>
              <a:rPr lang="en" sz="3200" b="1" dirty="0">
                <a:solidFill>
                  <a:srgbClr val="FFFF00"/>
                </a:solidFill>
              </a:rPr>
              <a:t>. When damaged or absent valves cannot close </a:t>
            </a:r>
            <a:r>
              <a:rPr lang="en" b="1" dirty="0">
                <a:solidFill>
                  <a:schemeClr val="bg1"/>
                </a:solidFill>
              </a:rPr>
              <a:t>, </a:t>
            </a:r>
            <a:r>
              <a:rPr lang="en" b="1" dirty="0">
                <a:solidFill>
                  <a:srgbClr val="FF0000"/>
                </a:solidFill>
              </a:rPr>
              <a:t>FDPH is not performed </a:t>
            </a:r>
            <a:r>
              <a:rPr lang="en" b="1" dirty="0">
                <a:solidFill>
                  <a:schemeClr val="bg1"/>
                </a:solidFill>
              </a:rPr>
              <a:t>and </a:t>
            </a:r>
            <a:r>
              <a:rPr lang="en" b="1" dirty="0">
                <a:solidFill>
                  <a:srgbClr val="FFFF00"/>
                </a:solidFill>
              </a:rPr>
              <a:t>ankle pressure does not decrease. </a:t>
            </a:r>
            <a:r>
              <a:rPr lang="en" b="1" dirty="0">
                <a:solidFill>
                  <a:schemeClr val="bg1"/>
                </a:solidFill>
              </a:rPr>
              <a:t>This may be due to deep or superficial venous valve incompetence (due to closed shunt effect).</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dirty="0">
              <a:solidFill>
                <a:schemeClr val="bg1"/>
              </a:solidFill>
            </a:endParaRPr>
          </a:p>
        </p:txBody>
      </p:sp>
      <p:grpSp>
        <p:nvGrpSpPr>
          <p:cNvPr id="2" name="Groupe 180"/>
          <p:cNvGrpSpPr>
            <a:grpSpLocks/>
          </p:cNvGrpSpPr>
          <p:nvPr/>
        </p:nvGrpSpPr>
        <p:grpSpPr bwMode="auto">
          <a:xfrm>
            <a:off x="0" y="2924175"/>
            <a:ext cx="7272338" cy="3362325"/>
            <a:chOff x="251520" y="3140968"/>
            <a:chExt cx="7272808" cy="3362165"/>
          </a:xfrm>
        </p:grpSpPr>
        <p:sp>
          <p:nvSpPr>
            <p:cNvPr id="133207" name="Rectangle 4"/>
            <p:cNvSpPr>
              <a:spLocks noChangeArrowheads="1"/>
            </p:cNvSpPr>
            <p:nvPr/>
          </p:nvSpPr>
          <p:spPr bwMode="auto">
            <a:xfrm>
              <a:off x="4376200" y="3164892"/>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8" name="Rectangle 2"/>
            <p:cNvSpPr>
              <a:spLocks noChangeArrowheads="1"/>
            </p:cNvSpPr>
            <p:nvPr/>
          </p:nvSpPr>
          <p:spPr bwMode="auto">
            <a:xfrm>
              <a:off x="1462246" y="3140968"/>
              <a:ext cx="2056314" cy="3351907"/>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9" name="Rectangle 3"/>
            <p:cNvSpPr>
              <a:spLocks noChangeArrowheads="1"/>
            </p:cNvSpPr>
            <p:nvPr/>
          </p:nvSpPr>
          <p:spPr bwMode="auto">
            <a:xfrm>
              <a:off x="3519846" y="3154635"/>
              <a:ext cx="934922"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0" name="Rectangle 4"/>
            <p:cNvSpPr>
              <a:spLocks noChangeArrowheads="1"/>
            </p:cNvSpPr>
            <p:nvPr/>
          </p:nvSpPr>
          <p:spPr bwMode="auto">
            <a:xfrm>
              <a:off x="5290546" y="3154635"/>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1" name="Rectangle 5"/>
            <p:cNvSpPr>
              <a:spLocks noChangeArrowheads="1"/>
            </p:cNvSpPr>
            <p:nvPr/>
          </p:nvSpPr>
          <p:spPr bwMode="auto">
            <a:xfrm>
              <a:off x="6456948"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2" name="Rectangle 6"/>
            <p:cNvSpPr>
              <a:spLocks noChangeArrowheads="1"/>
            </p:cNvSpPr>
            <p:nvPr/>
          </p:nvSpPr>
          <p:spPr bwMode="auto">
            <a:xfrm>
              <a:off x="574906"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515252" y="6042780"/>
              <a:ext cx="1041467" cy="2746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900" b="1" dirty="0">
                  <a:solidFill>
                    <a:schemeClr val="bg1"/>
                  </a:solidFill>
                  <a:cs typeface="+mn-cs"/>
                </a:rPr>
                <a:t> </a:t>
              </a:r>
              <a:r>
                <a:rPr lang="en" sz="900" b="1" dirty="0" err="1">
                  <a:solidFill>
                    <a:schemeClr val="bg1"/>
                  </a:solidFill>
                  <a:cs typeface="+mn-cs"/>
                </a:rPr>
                <a:t>Party</a:t>
              </a:r>
              <a:endParaRPr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6471747" y="6238034"/>
              <a:ext cx="1052581" cy="212227"/>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upside</a:t>
              </a:r>
              <a:r>
                <a:rPr lang="fr-FR" sz="900" b="1" dirty="0">
                  <a:solidFill>
                    <a:schemeClr val="bg1"/>
                  </a:solidFill>
                  <a:cs typeface="+mn-cs"/>
                </a:rPr>
                <a:t> down</a:t>
              </a:r>
            </a:p>
          </p:txBody>
        </p:sp>
        <p:sp>
          <p:nvSpPr>
            <p:cNvPr id="13" name="Rectangle 15"/>
            <p:cNvSpPr>
              <a:spLocks noChangeArrowheads="1"/>
            </p:cNvSpPr>
            <p:nvPr/>
          </p:nvSpPr>
          <p:spPr bwMode="auto">
            <a:xfrm>
              <a:off x="5403291" y="6042780"/>
              <a:ext cx="54137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en" sz="900" b="1" dirty="0" err="1">
                  <a:solidFill>
                    <a:schemeClr val="bg1"/>
                  </a:solidFill>
                  <a:cs typeface="+mn-cs"/>
                </a:rPr>
                <a:t>Lying down</a:t>
              </a:r>
              <a:endParaRPr lang="fr-FR" sz="900" b="1" dirty="0">
                <a:solidFill>
                  <a:schemeClr val="bg1"/>
                </a:solidFill>
                <a:cs typeface="+mn-cs"/>
              </a:endParaRPr>
            </a:p>
          </p:txBody>
        </p:sp>
        <p:sp>
          <p:nvSpPr>
            <p:cNvPr id="14" name="Rectangle 16"/>
            <p:cNvSpPr>
              <a:spLocks noChangeArrowheads="1"/>
            </p:cNvSpPr>
            <p:nvPr/>
          </p:nvSpPr>
          <p:spPr bwMode="auto">
            <a:xfrm>
              <a:off x="2463051" y="6039605"/>
              <a:ext cx="108750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en" sz="900" b="1" dirty="0">
                  <a:solidFill>
                    <a:schemeClr val="bg1"/>
                  </a:solidFill>
                  <a:cs typeface="+mn-cs"/>
                </a:rPr>
                <a:t>March</a:t>
              </a:r>
            </a:p>
          </p:txBody>
        </p:sp>
        <p:grpSp>
          <p:nvGrpSpPr>
            <p:cNvPr id="3" name="Group 18"/>
            <p:cNvGrpSpPr>
              <a:grpSpLocks/>
            </p:cNvGrpSpPr>
            <p:nvPr/>
          </p:nvGrpSpPr>
          <p:grpSpPr bwMode="auto">
            <a:xfrm>
              <a:off x="685503" y="4809507"/>
              <a:ext cx="654574" cy="1083264"/>
              <a:chOff x="926" y="2352"/>
              <a:chExt cx="452" cy="783"/>
            </a:xfrm>
          </p:grpSpPr>
          <p:sp>
            <p:nvSpPr>
              <p:cNvPr id="133363"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6"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0"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3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8"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76030" y="4911063"/>
              <a:ext cx="596704" cy="957089"/>
              <a:chOff x="2248" y="2427"/>
              <a:chExt cx="413" cy="692"/>
            </a:xfrm>
          </p:grpSpPr>
          <p:sp>
            <p:nvSpPr>
              <p:cNvPr id="133343"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1"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45"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46"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6" y="2774"/>
                <a:ext cx="67"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48"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26" y="3053"/>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50"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1"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1" y="2583"/>
                <a:ext cx="156"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53"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55"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57"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8"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9"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0"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1"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62"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6576546" y="4785913"/>
              <a:ext cx="565839" cy="1012483"/>
              <a:chOff x="4427" y="2335"/>
              <a:chExt cx="390" cy="732"/>
            </a:xfrm>
          </p:grpSpPr>
          <p:sp>
            <p:nvSpPr>
              <p:cNvPr id="121" name="Oval 61"/>
              <p:cNvSpPr>
                <a:spLocks noChangeArrowheads="1"/>
              </p:cNvSpPr>
              <p:nvPr/>
            </p:nvSpPr>
            <p:spPr bwMode="auto">
              <a:xfrm rot="6120000" flipH="1">
                <a:off x="4631" y="2376"/>
                <a:ext cx="103"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24"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3" y="2669"/>
                <a:ext cx="155"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26"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28"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7" y="2375"/>
                <a:ext cx="104" cy="23"/>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30"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1"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2"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3"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4"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5"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6"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3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8"/>
                <a:ext cx="69" cy="209"/>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40"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41"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4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5371565" y="5438333"/>
              <a:ext cx="1014653" cy="260558"/>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3321"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22"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3302"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03"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4"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5"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6"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7"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08"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09"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10"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3311"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2"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3"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4"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5"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331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2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331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713525" y="4883366"/>
              <a:ext cx="597989" cy="957089"/>
              <a:chOff x="1595" y="2389"/>
              <a:chExt cx="414" cy="692"/>
            </a:xfrm>
          </p:grpSpPr>
          <p:sp>
            <p:nvSpPr>
              <p:cNvPr id="133281"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83"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284"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0"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86"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79" y="3016"/>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88"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89"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9"/>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91"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10" y="2751"/>
                <a:ext cx="76" cy="21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93"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99" cy="29"/>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95"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6"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7"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8"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9"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00"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3687026" y="4809507"/>
              <a:ext cx="599276" cy="1069928"/>
              <a:chOff x="3000" y="2352"/>
              <a:chExt cx="414" cy="773"/>
            </a:xfrm>
          </p:grpSpPr>
          <p:sp>
            <p:nvSpPr>
              <p:cNvPr id="133261"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2"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3"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4"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5"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6"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7"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8"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269"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0"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1"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2"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3"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4"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5"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6"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7"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8"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9"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80"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3223" name="Rectangle 146"/>
            <p:cNvSpPr>
              <a:spLocks noChangeArrowheads="1"/>
            </p:cNvSpPr>
            <p:nvPr/>
          </p:nvSpPr>
          <p:spPr bwMode="auto">
            <a:xfrm>
              <a:off x="2410029" y="4509120"/>
              <a:ext cx="820738" cy="319958"/>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en" sz="1600" b="1">
                  <a:solidFill>
                    <a:srgbClr val="FF0000"/>
                  </a:solidFill>
                </a:rPr>
                <a:t>Normal</a:t>
              </a:r>
            </a:p>
          </p:txBody>
        </p:sp>
        <p:grpSp>
          <p:nvGrpSpPr>
            <p:cNvPr id="15" name="Group 147"/>
            <p:cNvGrpSpPr>
              <a:grpSpLocks/>
            </p:cNvGrpSpPr>
            <p:nvPr/>
          </p:nvGrpSpPr>
          <p:grpSpPr bwMode="auto">
            <a:xfrm>
              <a:off x="603199" y="3649306"/>
              <a:ext cx="6673585" cy="2589166"/>
              <a:chOff x="864" y="1920"/>
              <a:chExt cx="4098" cy="1872"/>
            </a:xfrm>
          </p:grpSpPr>
          <p:sp>
            <p:nvSpPr>
              <p:cNvPr id="133252"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3253"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3254"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3255"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3256"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3257"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3258"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3259"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3260"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3574373" y="6039605"/>
              <a:ext cx="936686" cy="41996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en" sz="900" b="1" dirty="0">
                  <a:solidFill>
                    <a:schemeClr val="bg1"/>
                  </a:solidFill>
                  <a:cs typeface="+mn-cs"/>
                </a:rPr>
                <a:t>Unstanding</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548402" y="6039605"/>
              <a:ext cx="1273257" cy="212227"/>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900" b="1" dirty="0">
                  <a:solidFill>
                    <a:schemeClr val="bg1"/>
                  </a:solidFill>
                  <a:cs typeface="+mn-cs"/>
                </a:rPr>
                <a:t>standing</a:t>
              </a:r>
              <a:endParaRPr lang="fr-FR" sz="900" b="1" dirty="0">
                <a:solidFill>
                  <a:srgbClr val="FF0000"/>
                </a:solidFill>
                <a:cs typeface="+mn-cs"/>
              </a:endParaRPr>
            </a:p>
          </p:txBody>
        </p:sp>
        <p:sp>
          <p:nvSpPr>
            <p:cNvPr id="25" name="Rectangle 159"/>
            <p:cNvSpPr>
              <a:spLocks noChangeArrowheads="1"/>
            </p:cNvSpPr>
            <p:nvPr/>
          </p:nvSpPr>
          <p:spPr bwMode="auto">
            <a:xfrm>
              <a:off x="308674" y="3533062"/>
              <a:ext cx="936686" cy="147630"/>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90</a:t>
              </a:r>
            </a:p>
          </p:txBody>
        </p:sp>
        <p:sp>
          <p:nvSpPr>
            <p:cNvPr id="26" name="Rectangle 159"/>
            <p:cNvSpPr>
              <a:spLocks noChangeArrowheads="1"/>
            </p:cNvSpPr>
            <p:nvPr/>
          </p:nvSpPr>
          <p:spPr bwMode="auto">
            <a:xfrm>
              <a:off x="300736" y="4539489"/>
              <a:ext cx="938273"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30</a:t>
              </a:r>
            </a:p>
          </p:txBody>
        </p:sp>
        <p:sp>
          <p:nvSpPr>
            <p:cNvPr id="27" name="Rectangle 159"/>
            <p:cNvSpPr>
              <a:spLocks noChangeArrowheads="1"/>
            </p:cNvSpPr>
            <p:nvPr/>
          </p:nvSpPr>
          <p:spPr bwMode="auto">
            <a:xfrm>
              <a:off x="268984" y="5606239"/>
              <a:ext cx="936686"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fifteen</a:t>
              </a:r>
            </a:p>
          </p:txBody>
        </p:sp>
        <p:sp>
          <p:nvSpPr>
            <p:cNvPr id="28" name="Rectangle 159"/>
            <p:cNvSpPr>
              <a:spLocks noChangeArrowheads="1"/>
            </p:cNvSpPr>
            <p:nvPr/>
          </p:nvSpPr>
          <p:spPr bwMode="auto">
            <a:xfrm>
              <a:off x="251520" y="6223746"/>
              <a:ext cx="938274" cy="147631"/>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- 40</a:t>
              </a:r>
            </a:p>
          </p:txBody>
        </p:sp>
        <p:sp>
          <p:nvSpPr>
            <p:cNvPr id="133231" name="Line 153"/>
            <p:cNvSpPr>
              <a:spLocks noChangeShapeType="1"/>
            </p:cNvSpPr>
            <p:nvPr/>
          </p:nvSpPr>
          <p:spPr bwMode="auto">
            <a:xfrm rot="5400000" flipH="1">
              <a:off x="4892348" y="3897930"/>
              <a:ext cx="0" cy="943000"/>
            </a:xfrm>
            <a:prstGeom prst="line">
              <a:avLst/>
            </a:prstGeom>
            <a:noFill/>
            <a:ln w="57150">
              <a:solidFill>
                <a:srgbClr val="FF0066"/>
              </a:solidFill>
              <a:round/>
              <a:headEnd/>
              <a:tailEnd/>
            </a:ln>
          </p:spPr>
          <p:txBody>
            <a:bodyPr wrap="none" anchor="ctr"/>
            <a:lstStyle/>
            <a:p>
              <a:endParaRPr lang="es-ES"/>
            </a:p>
          </p:txBody>
        </p:sp>
        <p:sp>
          <p:nvSpPr>
            <p:cNvPr id="133232" name="Line 153"/>
            <p:cNvSpPr>
              <a:spLocks noChangeShapeType="1"/>
            </p:cNvSpPr>
            <p:nvPr/>
          </p:nvSpPr>
          <p:spPr bwMode="auto">
            <a:xfrm rot="10800000">
              <a:off x="5363848" y="4369430"/>
              <a:ext cx="0" cy="1427939"/>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4623113" y="5058781"/>
              <a:ext cx="564445" cy="837091"/>
              <a:chOff x="4386845" y="980029"/>
              <a:chExt cx="2318755" cy="3896771"/>
            </a:xfrm>
          </p:grpSpPr>
          <p:sp>
            <p:nvSpPr>
              <p:cNvPr id="35" name="Rectangle 34"/>
              <p:cNvSpPr/>
              <p:nvPr/>
            </p:nvSpPr>
            <p:spPr>
              <a:xfrm>
                <a:off x="4650453" y="3957120"/>
                <a:ext cx="1063073" cy="916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3239"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240"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4854" y="2682460"/>
                  <a:ext cx="511332" cy="850183"/>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42"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41509" y="3203354"/>
                  <a:ext cx="339373" cy="54312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44"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3278" y="3875516"/>
                  <a:ext cx="344420" cy="9446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46"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47"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3250"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51"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3249"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4642829" y="6042780"/>
              <a:ext cx="48898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en" sz="900" b="1" dirty="0" err="1">
                  <a:solidFill>
                    <a:schemeClr val="bg1"/>
                  </a:solidFill>
                  <a:cs typeface="+mn-cs"/>
                </a:rPr>
                <a:t>Sitting</a:t>
              </a:r>
              <a:endParaRPr lang="fr-FR" sz="900" b="1" dirty="0">
                <a:solidFill>
                  <a:schemeClr val="bg1"/>
                </a:solidFill>
                <a:cs typeface="+mn-cs"/>
              </a:endParaRPr>
            </a:p>
          </p:txBody>
        </p:sp>
        <p:sp>
          <p:nvSpPr>
            <p:cNvPr id="33" name="Forme libre 32"/>
            <p:cNvSpPr/>
            <p:nvPr/>
          </p:nvSpPr>
          <p:spPr>
            <a:xfrm>
              <a:off x="637308" y="3599734"/>
              <a:ext cx="6532984" cy="2604963"/>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3236" name="Rectangle 146"/>
            <p:cNvSpPr>
              <a:spLocks noChangeArrowheads="1"/>
            </p:cNvSpPr>
            <p:nvPr/>
          </p:nvSpPr>
          <p:spPr bwMode="auto">
            <a:xfrm>
              <a:off x="1950131" y="3586539"/>
              <a:ext cx="1463957" cy="535377"/>
            </a:xfrm>
            <a:prstGeom prst="rect">
              <a:avLst/>
            </a:prstGeom>
            <a:solidFill>
              <a:schemeClr val="tx1"/>
            </a:solidFill>
            <a:ln w="50799">
              <a:noFill/>
              <a:miter lim="800000"/>
              <a:headEnd/>
              <a:tailEnd/>
            </a:ln>
          </p:spPr>
          <p:txBody>
            <a:bodyPr wrap="none" lIns="73025" tIns="36512" rIns="73025" bIns="36512">
              <a:spAutoFit/>
            </a:bodyPr>
            <a:lstStyle/>
            <a:p>
              <a:pPr algn="ctr" defTabSz="585788"/>
              <a:r>
                <a:rPr lang="fr-FR" sz="1200" b="1" dirty="0">
                  <a:solidFill>
                    <a:srgbClr val="00B050"/>
                  </a:solidFill>
                </a:rPr>
                <a:t>V</a:t>
              </a:r>
              <a:r>
                <a:rPr lang="en" sz="1200" b="1" dirty="0">
                  <a:solidFill>
                    <a:srgbClr val="00B050"/>
                  </a:solidFill>
                </a:rPr>
                <a:t>alve Incompetence</a:t>
              </a:r>
            </a:p>
            <a:p>
              <a:pPr algn="ctr" defTabSz="585788" eaLnBrk="0" hangingPunct="0">
                <a:spcBef>
                  <a:spcPct val="50000"/>
                </a:spcBef>
              </a:pPr>
              <a:endParaRPr lang="en" sz="1200" b="1" dirty="0">
                <a:solidFill>
                  <a:srgbClr val="00B050"/>
                </a:solidFill>
              </a:endParaRPr>
            </a:p>
          </p:txBody>
        </p:sp>
      </p:grpSp>
      <p:grpSp>
        <p:nvGrpSpPr>
          <p:cNvPr id="19" name="Groupe 269"/>
          <p:cNvGrpSpPr>
            <a:grpSpLocks/>
          </p:cNvGrpSpPr>
          <p:nvPr/>
        </p:nvGrpSpPr>
        <p:grpSpPr bwMode="auto">
          <a:xfrm>
            <a:off x="7230685" y="3082099"/>
            <a:ext cx="1839913" cy="2969019"/>
            <a:chOff x="7338562" y="1543526"/>
            <a:chExt cx="2853120" cy="4261738"/>
          </a:xfrm>
        </p:grpSpPr>
        <p:grpSp>
          <p:nvGrpSpPr>
            <p:cNvPr id="20" name="Groupe 181"/>
            <p:cNvGrpSpPr>
              <a:grpSpLocks/>
            </p:cNvGrpSpPr>
            <p:nvPr/>
          </p:nvGrpSpPr>
          <p:grpSpPr bwMode="auto">
            <a:xfrm>
              <a:off x="7338562" y="1543526"/>
              <a:ext cx="1769942" cy="4261736"/>
              <a:chOff x="1559046" y="2285033"/>
              <a:chExt cx="1769942" cy="2496517"/>
            </a:xfrm>
          </p:grpSpPr>
          <p:sp>
            <p:nvSpPr>
              <p:cNvPr id="133147"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48"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49"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50"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1"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2"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3"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4"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5"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6"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7"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8" name="Oval 67"/>
              <p:cNvSpPr>
                <a:spLocks noChangeArrowheads="1"/>
              </p:cNvSpPr>
              <p:nvPr/>
            </p:nvSpPr>
            <p:spPr bwMode="auto">
              <a:xfrm>
                <a:off x="2697163" y="4633913"/>
                <a:ext cx="336550" cy="14763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59" name="Rectangle 68"/>
              <p:cNvSpPr>
                <a:spLocks noChangeArrowheads="1"/>
              </p:cNvSpPr>
              <p:nvPr/>
            </p:nvSpPr>
            <p:spPr bwMode="auto">
              <a:xfrm>
                <a:off x="2527300" y="2776538"/>
                <a:ext cx="525463" cy="66198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60"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61"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62"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3"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4"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5"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6"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7"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8"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9"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0"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1"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2"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3"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74"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5"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6"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13" name="Rectangle 91"/>
              <p:cNvSpPr>
                <a:spLocks noChangeArrowheads="1"/>
              </p:cNvSpPr>
              <p:nvPr/>
            </p:nvSpPr>
            <p:spPr bwMode="auto">
              <a:xfrm>
                <a:off x="1559046" y="2285033"/>
                <a:ext cx="1713348" cy="193019"/>
              </a:xfrm>
              <a:prstGeom prst="rect">
                <a:avLst/>
              </a:prstGeom>
              <a:solidFill>
                <a:schemeClr val="bg1"/>
              </a:solidFill>
              <a:ln w="9525">
                <a:noFill/>
                <a:miter lim="800000"/>
                <a:headEnd/>
                <a:tailEnd/>
              </a:ln>
              <a:effectLst>
                <a:outerShdw dist="107763" dir="2700000" algn="ctr" rotWithShape="0">
                  <a:schemeClr val="bg2"/>
                </a:outerShdw>
              </a:effectLst>
            </p:spPr>
            <p:txBody>
              <a:bodyPr wrap="square" lIns="46038" tIns="22225" rIns="46038" bIns="22225">
                <a:spAutoFit/>
              </a:bodyPr>
              <a:lstStyle/>
              <a:p>
                <a:pPr defTabSz="231775" eaLnBrk="0" hangingPunct="0">
                  <a:defRPr/>
                </a:pPr>
                <a:endParaRPr lang="fr-FR" sz="1200" b="1" dirty="0">
                  <a:solidFill>
                    <a:schemeClr val="tx1"/>
                  </a:solidFill>
                  <a:cs typeface="+mn-cs"/>
                </a:endParaRPr>
              </a:p>
            </p:txBody>
          </p:sp>
          <p:sp>
            <p:nvSpPr>
              <p:cNvPr id="133178" name="Rectangle 92"/>
              <p:cNvSpPr>
                <a:spLocks noChangeArrowheads="1"/>
              </p:cNvSpPr>
              <p:nvPr/>
            </p:nvSpPr>
            <p:spPr bwMode="auto">
              <a:xfrm>
                <a:off x="1625600" y="2724150"/>
                <a:ext cx="481013" cy="868363"/>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79" name="Oval 93"/>
              <p:cNvSpPr>
                <a:spLocks noChangeArrowheads="1"/>
              </p:cNvSpPr>
              <p:nvPr/>
            </p:nvSpPr>
            <p:spPr bwMode="auto">
              <a:xfrm>
                <a:off x="1760538" y="3489325"/>
                <a:ext cx="304800" cy="9366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0"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81"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2" name="Rectangle 96"/>
              <p:cNvSpPr>
                <a:spLocks noChangeArrowheads="1"/>
              </p:cNvSpPr>
              <p:nvPr/>
            </p:nvSpPr>
            <p:spPr bwMode="auto">
              <a:xfrm>
                <a:off x="1652588" y="2916238"/>
                <a:ext cx="131762"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33183"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4"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85"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6"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7"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8"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9" name="Rectangle 103"/>
              <p:cNvSpPr>
                <a:spLocks noChangeArrowheads="1"/>
              </p:cNvSpPr>
              <p:nvPr/>
            </p:nvSpPr>
            <p:spPr bwMode="auto">
              <a:xfrm rot="5400000">
                <a:off x="2182813" y="2489200"/>
                <a:ext cx="120650"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0"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91"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2"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3"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4"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5"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6"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7"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8"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33199"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0"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1" name="AutoShape 168"/>
              <p:cNvSpPr>
                <a:spLocks noChangeArrowheads="1"/>
              </p:cNvSpPr>
              <p:nvPr/>
            </p:nvSpPr>
            <p:spPr bwMode="auto">
              <a:xfrm flipH="1">
                <a:off x="2109381" y="2869783"/>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2" name="AutoShape 169"/>
              <p:cNvSpPr>
                <a:spLocks noChangeArrowheads="1"/>
              </p:cNvSpPr>
              <p:nvPr/>
            </p:nvSpPr>
            <p:spPr bwMode="auto">
              <a:xfrm rot="5400000" flipV="1">
                <a:off x="1563040" y="3939357"/>
                <a:ext cx="325438" cy="333423"/>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3" name="AutoShape 170"/>
              <p:cNvSpPr>
                <a:spLocks noChangeArrowheads="1"/>
              </p:cNvSpPr>
              <p:nvPr/>
            </p:nvSpPr>
            <p:spPr bwMode="auto">
              <a:xfrm rot="5400000" flipV="1">
                <a:off x="1563038" y="3177360"/>
                <a:ext cx="325438" cy="333422"/>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4"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5"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33206"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grpSp>
        <p:grpSp>
          <p:nvGrpSpPr>
            <p:cNvPr id="21" name="Groupe 247"/>
            <p:cNvGrpSpPr>
              <a:grpSpLocks/>
            </p:cNvGrpSpPr>
            <p:nvPr/>
          </p:nvGrpSpPr>
          <p:grpSpPr bwMode="auto">
            <a:xfrm>
              <a:off x="9148241" y="1556017"/>
              <a:ext cx="1043441" cy="4249247"/>
              <a:chOff x="4035673" y="691921"/>
              <a:chExt cx="1043441" cy="4249247"/>
            </a:xfrm>
          </p:grpSpPr>
          <p:sp>
            <p:nvSpPr>
              <p:cNvPr id="133126" name="Oval 56"/>
              <p:cNvSpPr>
                <a:spLocks noChangeArrowheads="1"/>
              </p:cNvSpPr>
              <p:nvPr/>
            </p:nvSpPr>
            <p:spPr bwMode="auto">
              <a:xfrm>
                <a:off x="4324598" y="2271840"/>
                <a:ext cx="398462" cy="134414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27" name="Rectangle 57" descr="Diagonales larges vers le haut"/>
              <p:cNvSpPr>
                <a:spLocks noChangeArrowheads="1"/>
              </p:cNvSpPr>
              <p:nvPr/>
            </p:nvSpPr>
            <p:spPr bwMode="auto">
              <a:xfrm>
                <a:off x="4337298" y="3420871"/>
                <a:ext cx="395287" cy="1392929"/>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28" name="Rectangle 58"/>
              <p:cNvSpPr>
                <a:spLocks noChangeArrowheads="1"/>
              </p:cNvSpPr>
              <p:nvPr/>
            </p:nvSpPr>
            <p:spPr bwMode="auto">
              <a:xfrm>
                <a:off x="4365873" y="3420871"/>
                <a:ext cx="338137" cy="1344149"/>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29" name="AutoShape 65"/>
              <p:cNvSpPr>
                <a:spLocks noChangeArrowheads="1"/>
              </p:cNvSpPr>
              <p:nvPr/>
            </p:nvSpPr>
            <p:spPr bwMode="auto">
              <a:xfrm>
                <a:off x="4362698" y="3618698"/>
                <a:ext cx="346075" cy="208669"/>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0" name="Oval 66"/>
              <p:cNvSpPr>
                <a:spLocks noChangeArrowheads="1"/>
              </p:cNvSpPr>
              <p:nvPr/>
            </p:nvSpPr>
            <p:spPr bwMode="auto">
              <a:xfrm>
                <a:off x="4353173" y="3130902"/>
                <a:ext cx="355600" cy="35229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1" name="Oval 67"/>
              <p:cNvSpPr>
                <a:spLocks noChangeArrowheads="1"/>
              </p:cNvSpPr>
              <p:nvPr/>
            </p:nvSpPr>
            <p:spPr bwMode="auto">
              <a:xfrm>
                <a:off x="4372223" y="4689141"/>
                <a:ext cx="336550" cy="25202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32" name="Rectangle 68"/>
              <p:cNvSpPr>
                <a:spLocks noChangeArrowheads="1"/>
              </p:cNvSpPr>
              <p:nvPr/>
            </p:nvSpPr>
            <p:spPr bwMode="auto">
              <a:xfrm>
                <a:off x="4202360" y="1518466"/>
                <a:ext cx="525463" cy="1130060"/>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33" name="Rectangle 70" descr="Diagonales larges vers le haut"/>
              <p:cNvSpPr>
                <a:spLocks noChangeArrowheads="1"/>
              </p:cNvSpPr>
              <p:nvPr/>
            </p:nvSpPr>
            <p:spPr bwMode="auto">
              <a:xfrm>
                <a:off x="4310310" y="1621445"/>
                <a:ext cx="401638" cy="1168000"/>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34" name="Rectangle 71"/>
              <p:cNvSpPr>
                <a:spLocks noChangeArrowheads="1"/>
              </p:cNvSpPr>
              <p:nvPr/>
            </p:nvSpPr>
            <p:spPr bwMode="auto">
              <a:xfrm>
                <a:off x="4338885" y="1621445"/>
                <a:ext cx="346075" cy="1168000"/>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35" name="AutoShape 76"/>
              <p:cNvSpPr>
                <a:spLocks noChangeArrowheads="1"/>
              </p:cNvSpPr>
              <p:nvPr/>
            </p:nvSpPr>
            <p:spPr bwMode="auto">
              <a:xfrm>
                <a:off x="4338885" y="1819273"/>
                <a:ext cx="336550" cy="420048"/>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6" name="Oval 77" descr="Diagonales larges vers le bas"/>
              <p:cNvSpPr>
                <a:spLocks noChangeArrowheads="1"/>
              </p:cNvSpPr>
              <p:nvPr/>
            </p:nvSpPr>
            <p:spPr bwMode="auto">
              <a:xfrm>
                <a:off x="4319835" y="1553695"/>
                <a:ext cx="392113" cy="1517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37" name="Oval 78"/>
              <p:cNvSpPr>
                <a:spLocks noChangeArrowheads="1"/>
              </p:cNvSpPr>
              <p:nvPr/>
            </p:nvSpPr>
            <p:spPr bwMode="auto">
              <a:xfrm>
                <a:off x="4338885" y="1569955"/>
                <a:ext cx="354013" cy="15175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8" name="Oval 81"/>
              <p:cNvSpPr>
                <a:spLocks noChangeArrowheads="1"/>
              </p:cNvSpPr>
              <p:nvPr/>
            </p:nvSpPr>
            <p:spPr bwMode="auto">
              <a:xfrm>
                <a:off x="4603998"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39" name="Oval 82" descr="Diagonales larges vers le haut"/>
              <p:cNvSpPr>
                <a:spLocks noChangeArrowheads="1"/>
              </p:cNvSpPr>
              <p:nvPr/>
            </p:nvSpPr>
            <p:spPr bwMode="auto">
              <a:xfrm>
                <a:off x="4635748" y="2513027"/>
                <a:ext cx="220662"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0" name="Oval 83"/>
              <p:cNvSpPr>
                <a:spLocks noChangeArrowheads="1"/>
              </p:cNvSpPr>
              <p:nvPr/>
            </p:nvSpPr>
            <p:spPr bwMode="auto">
              <a:xfrm>
                <a:off x="4570660" y="2583487"/>
                <a:ext cx="233363"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41" name="Oval 88"/>
              <p:cNvSpPr>
                <a:spLocks noChangeArrowheads="1"/>
              </p:cNvSpPr>
              <p:nvPr/>
            </p:nvSpPr>
            <p:spPr bwMode="auto">
              <a:xfrm>
                <a:off x="4035673"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42" name="Oval 89" descr="Diagonales larges vers le haut"/>
              <p:cNvSpPr>
                <a:spLocks noChangeArrowheads="1"/>
              </p:cNvSpPr>
              <p:nvPr/>
            </p:nvSpPr>
            <p:spPr bwMode="auto">
              <a:xfrm>
                <a:off x="4181723" y="2513027"/>
                <a:ext cx="222250"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3" name="Oval 90"/>
              <p:cNvSpPr>
                <a:spLocks noChangeArrowheads="1"/>
              </p:cNvSpPr>
              <p:nvPr/>
            </p:nvSpPr>
            <p:spPr bwMode="auto">
              <a:xfrm>
                <a:off x="4235698" y="2583487"/>
                <a:ext cx="234950"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67" name="Rectangle 91"/>
              <p:cNvSpPr>
                <a:spLocks noChangeArrowheads="1"/>
              </p:cNvSpPr>
              <p:nvPr/>
            </p:nvSpPr>
            <p:spPr bwMode="auto">
              <a:xfrm>
                <a:off x="4052710" y="691921"/>
                <a:ext cx="1026404" cy="417853"/>
              </a:xfrm>
              <a:prstGeom prst="rect">
                <a:avLst/>
              </a:prstGeom>
              <a:solidFill>
                <a:schemeClr val="bg1"/>
              </a:solidFill>
              <a:ln w="9525">
                <a:noFill/>
                <a:miter lim="800000"/>
                <a:headEnd/>
                <a:tailEnd/>
              </a:ln>
              <a:effectLst>
                <a:outerShdw dist="107763" dir="2700000" algn="ctr" rotWithShape="0">
                  <a:schemeClr val="bg2"/>
                </a:outerShdw>
              </a:effectLst>
            </p:spPr>
            <p:txBody>
              <a:bodyPr wrap="square" lIns="46038" tIns="22225" rIns="46038" bIns="22225">
                <a:spAutoFit/>
              </a:bodyPr>
              <a:lstStyle/>
              <a:p>
                <a:pPr defTabSz="231775" eaLnBrk="0" hangingPunct="0">
                  <a:defRPr/>
                </a:pPr>
                <a:endParaRPr lang="fr-FR" sz="1600" b="1" dirty="0">
                  <a:solidFill>
                    <a:schemeClr val="tx1"/>
                  </a:solidFill>
                  <a:cs typeface="+mn-cs"/>
                </a:endParaRPr>
              </a:p>
            </p:txBody>
          </p:sp>
          <p:sp>
            <p:nvSpPr>
              <p:cNvPr id="133145" name="AutoShape 165"/>
              <p:cNvSpPr>
                <a:spLocks noChangeArrowheads="1"/>
              </p:cNvSpPr>
              <p:nvPr/>
            </p:nvSpPr>
            <p:spPr bwMode="auto">
              <a:xfrm flipV="1">
                <a:off x="4427984" y="1916831"/>
                <a:ext cx="216024" cy="2520280"/>
              </a:xfrm>
              <a:prstGeom prst="upArrow">
                <a:avLst>
                  <a:gd name="adj1" fmla="val 50000"/>
                  <a:gd name="adj2" fmla="val 226042"/>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146" name="Oval 64"/>
              <p:cNvSpPr>
                <a:spLocks noChangeArrowheads="1"/>
              </p:cNvSpPr>
              <p:nvPr/>
            </p:nvSpPr>
            <p:spPr bwMode="auto">
              <a:xfrm>
                <a:off x="4334123" y="2093368"/>
                <a:ext cx="45719" cy="39952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oneTexte 3"/>
          <p:cNvSpPr txBox="1">
            <a:spLocks noChangeArrowheads="1"/>
          </p:cNvSpPr>
          <p:nvPr/>
        </p:nvSpPr>
        <p:spPr bwMode="auto">
          <a:xfrm>
            <a:off x="0" y="0"/>
            <a:ext cx="9144000" cy="6863417"/>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n" sz="4000" b="1" dirty="0">
                <a:solidFill>
                  <a:schemeClr val="bg1"/>
                </a:solidFill>
              </a:rPr>
              <a:t>3</a:t>
            </a:r>
          </a:p>
          <a:p>
            <a:pPr eaLnBrk="0" hangingPunct="0">
              <a:spcBef>
                <a:spcPct val="50000"/>
              </a:spcBef>
            </a:pPr>
            <a:r>
              <a:rPr lang="en" sz="4000" b="1" dirty="0">
                <a:solidFill>
                  <a:schemeClr val="bg1"/>
                </a:solidFill>
              </a:rPr>
              <a:t>  National and international </a:t>
            </a:r>
            <a:r>
              <a:rPr lang="en" sz="4000" b="1" dirty="0">
                <a:solidFill>
                  <a:srgbClr val="FFC000"/>
                </a:solidFill>
              </a:rPr>
              <a:t>controversies </a:t>
            </a:r>
            <a:r>
              <a:rPr lang="en" sz="4000" b="1" dirty="0">
                <a:solidFill>
                  <a:schemeClr val="bg1"/>
                </a:solidFill>
              </a:rPr>
              <a:t>are explained by the </a:t>
            </a:r>
            <a:r>
              <a:rPr lang="en" sz="4000" b="1" dirty="0">
                <a:solidFill>
                  <a:srgbClr val="FFFF00"/>
                </a:solidFill>
              </a:rPr>
              <a:t>difference in </a:t>
            </a:r>
            <a:r>
              <a:rPr lang="en" sz="4000" b="1" dirty="0">
                <a:solidFill>
                  <a:schemeClr val="bg1"/>
                </a:solidFill>
              </a:rPr>
              <a:t>hemodynamic concepts - largely due to a </a:t>
            </a:r>
            <a:r>
              <a:rPr lang="en" sz="4000" b="1" dirty="0">
                <a:solidFill>
                  <a:srgbClr val="FFFF00"/>
                </a:solidFill>
              </a:rPr>
              <a:t>different use of the EchoDoppler. </a:t>
            </a:r>
            <a:r>
              <a:rPr lang="en" sz="4000" b="1" dirty="0">
                <a:solidFill>
                  <a:schemeClr val="bg1"/>
                </a:solidFill>
              </a:rPr>
              <a:t>- </a:t>
            </a:r>
            <a:r>
              <a:rPr lang="en" sz="4000" b="1" dirty="0">
                <a:solidFill>
                  <a:srgbClr val="FFFF00"/>
                </a:solidFill>
              </a:rPr>
              <a:t>particularly in Anglo-Saxon </a:t>
            </a:r>
            <a:r>
              <a:rPr lang="en" sz="4000" b="1" dirty="0">
                <a:solidFill>
                  <a:schemeClr val="bg1"/>
                </a:solidFill>
              </a:rPr>
              <a:t>countries where this technique is practiced not by doctors but only by technicians.</a:t>
            </a:r>
          </a:p>
          <a:p>
            <a:pPr eaLnBrk="0" hangingPunct="0">
              <a:spcBef>
                <a:spcPct val="50000"/>
              </a:spcBef>
            </a:pPr>
            <a:endParaRPr lang="fr-FR" sz="40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ZoneTexte 3"/>
          <p:cNvSpPr txBox="1">
            <a:spLocks noChangeArrowheads="1"/>
          </p:cNvSpPr>
          <p:nvPr/>
        </p:nvSpPr>
        <p:spPr bwMode="auto">
          <a:xfrm>
            <a:off x="0" y="0"/>
            <a:ext cx="9144000" cy="6786473"/>
          </a:xfrm>
          <a:prstGeom prst="rect">
            <a:avLst/>
          </a:prstGeom>
          <a:solidFill>
            <a:schemeClr val="accent2"/>
          </a:solidFill>
          <a:ln w="9525">
            <a:noFill/>
            <a:miter lim="800000"/>
            <a:headEnd/>
            <a:tailEnd/>
          </a:ln>
        </p:spPr>
        <p:txBody>
          <a:bodyPr>
            <a:spAutoFit/>
          </a:bodyPr>
          <a:lstStyle/>
          <a:p>
            <a:pPr marL="514350" indent="-514350"/>
            <a:r>
              <a:rPr lang="en" b="1" dirty="0">
                <a:solidFill>
                  <a:srgbClr val="FFFF00"/>
                </a:solidFill>
              </a:rPr>
              <a:t>45 With the Doppler ultrasound and the compression-decompression maneuvers </a:t>
            </a:r>
            <a:r>
              <a:rPr lang="en" b="1" dirty="0">
                <a:solidFill>
                  <a:schemeClr val="bg1"/>
                </a:solidFill>
              </a:rPr>
              <a:t>, or better the </a:t>
            </a:r>
            <a:r>
              <a:rPr lang="en" b="1" dirty="0">
                <a:solidFill>
                  <a:srgbClr val="FFFF00"/>
                </a:solidFill>
              </a:rPr>
              <a:t>Paranà maneuver (more physiological) </a:t>
            </a:r>
            <a:r>
              <a:rPr lang="en" b="1" dirty="0">
                <a:solidFill>
                  <a:schemeClr val="bg1"/>
                </a:solidFill>
              </a:rPr>
              <a:t>and the</a:t>
            </a:r>
            <a:r>
              <a:rPr lang="en" b="1" dirty="0">
                <a:solidFill>
                  <a:srgbClr val="FFFF00"/>
                </a:solidFill>
              </a:rPr>
              <a:t> Vasalva , </a:t>
            </a:r>
            <a:r>
              <a:rPr lang="en" b="1" dirty="0">
                <a:solidFill>
                  <a:schemeClr val="bg1"/>
                </a:solidFill>
              </a:rPr>
              <a:t>deficient </a:t>
            </a:r>
            <a:r>
              <a:rPr lang="en" b="1" dirty="0">
                <a:solidFill>
                  <a:srgbClr val="FF0000"/>
                </a:solidFill>
              </a:rPr>
              <a:t>DFHP </a:t>
            </a:r>
            <a:r>
              <a:rPr lang="en" b="1" dirty="0">
                <a:solidFill>
                  <a:srgbClr val="FFFF00"/>
                </a:solidFill>
              </a:rPr>
              <a:t>can be diagnosed </a:t>
            </a:r>
            <a:r>
              <a:rPr lang="en" b="1" dirty="0">
                <a:solidFill>
                  <a:schemeClr val="bg1"/>
                </a:solidFill>
              </a:rPr>
              <a:t>by </a:t>
            </a:r>
            <a:r>
              <a:rPr lang="en" b="1" dirty="0">
                <a:solidFill>
                  <a:srgbClr val="FFFF00"/>
                </a:solidFill>
              </a:rPr>
              <a:t>reflux </a:t>
            </a:r>
            <a:r>
              <a:rPr lang="en" b="1" dirty="0">
                <a:solidFill>
                  <a:schemeClr val="bg1"/>
                </a:solidFill>
              </a:rPr>
              <a:t>and closed or open derivative shunts </a:t>
            </a:r>
            <a:r>
              <a:rPr lang="en" b="1" dirty="0">
                <a:solidFill>
                  <a:srgbClr val="FFFF00"/>
                </a:solidFill>
              </a:rPr>
              <a:t>. Air plethysmography shows insufficient </a:t>
            </a:r>
            <a:r>
              <a:rPr lang="en" b="1" dirty="0" err="1">
                <a:solidFill>
                  <a:srgbClr val="FFFF00"/>
                </a:solidFill>
              </a:rPr>
              <a:t>reduction </a:t>
            </a:r>
            <a:r>
              <a:rPr lang="en" b="1" dirty="0">
                <a:solidFill>
                  <a:schemeClr val="bg1"/>
                </a:solidFill>
              </a:rPr>
              <a:t>in leg volume with exercise. Disconnection </a:t>
            </a:r>
            <a:r>
              <a:rPr lang="en" b="1" dirty="0">
                <a:solidFill>
                  <a:srgbClr val="FF0000"/>
                </a:solidFill>
              </a:rPr>
              <a:t>of the </a:t>
            </a:r>
            <a:r>
              <a:rPr lang="en" b="1" dirty="0" err="1">
                <a:solidFill>
                  <a:srgbClr val="FF0000"/>
                </a:solidFill>
              </a:rPr>
              <a:t>shunts</a:t>
            </a:r>
            <a:r>
              <a:rPr lang="en" b="1" dirty="0">
                <a:solidFill>
                  <a:srgbClr val="FF0000"/>
                </a:solidFill>
              </a:rPr>
              <a:t>  </a:t>
            </a:r>
            <a:r>
              <a:rPr lang="en" b="1" dirty="0">
                <a:solidFill>
                  <a:schemeClr val="bg1"/>
                </a:solidFill>
              </a:rPr>
              <a:t>with fragmentation of the hydrostatic pressure column are </a:t>
            </a:r>
            <a:r>
              <a:rPr lang="en" b="1" dirty="0">
                <a:solidFill>
                  <a:srgbClr val="FFFF00"/>
                </a:solidFill>
              </a:rPr>
              <a:t>one of the bases of the CHIVA cure.</a:t>
            </a:r>
          </a:p>
          <a:p>
            <a:pPr marL="514350" indent="-514350" eaLnBrk="0" hangingPunct="0">
              <a:spcBef>
                <a:spcPct val="50000"/>
              </a:spcBef>
            </a:pPr>
            <a:endParaRPr lang="es-ES_tradnl" b="1" dirty="0">
              <a:solidFill>
                <a:srgbClr val="FFFF00"/>
              </a:solidFill>
            </a:endParaRPr>
          </a:p>
          <a:p>
            <a:pPr marL="514350" indent="-514350" eaLnBrk="0" hangingPunct="0">
              <a:spcBef>
                <a:spcPct val="50000"/>
              </a:spcBef>
            </a:pPr>
            <a:r>
              <a:rPr lang="en" b="1" dirty="0">
                <a:solidFill>
                  <a:srgbClr val="FFFF00"/>
                </a:solidFill>
              </a:rPr>
              <a:t> </a:t>
            </a:r>
            <a:endParaRPr lang="fr-FR" b="1" dirty="0">
              <a:solidFill>
                <a:srgbClr val="FFFF00"/>
              </a:solidFill>
            </a:endParaRPr>
          </a:p>
          <a:p>
            <a:pPr marL="514350" indent="-514350" eaLnBrk="0" hangingPunct="0">
              <a:spcBef>
                <a:spcPct val="50000"/>
              </a:spcBef>
            </a:pPr>
            <a:endParaRPr lang="fr-FR" dirty="0">
              <a:solidFill>
                <a:schemeClr val="bg1"/>
              </a:solidFill>
            </a:endParaRPr>
          </a:p>
        </p:txBody>
      </p:sp>
      <p:pic>
        <p:nvPicPr>
          <p:cNvPr id="3" name="Picture 5" descr="parana"/>
          <p:cNvPicPr>
            <a:picLocks noChangeAspect="1" noChangeArrowheads="1"/>
          </p:cNvPicPr>
          <p:nvPr/>
        </p:nvPicPr>
        <p:blipFill>
          <a:blip r:embed="rId2" cstate="print">
            <a:lum bright="-36000" contrast="72000"/>
          </a:blip>
          <a:srcRect b="33032"/>
          <a:stretch>
            <a:fillRect/>
          </a:stretch>
        </p:blipFill>
        <p:spPr bwMode="auto">
          <a:xfrm>
            <a:off x="539750" y="4581525"/>
            <a:ext cx="3095625" cy="1720850"/>
          </a:xfrm>
          <a:prstGeom prst="rect">
            <a:avLst/>
          </a:prstGeom>
          <a:noFill/>
          <a:ln w="9525">
            <a:noFill/>
            <a:miter lim="800000"/>
            <a:headEnd/>
            <a:tailEnd/>
          </a:ln>
        </p:spPr>
      </p:pic>
      <p:sp>
        <p:nvSpPr>
          <p:cNvPr id="134147" name="ZoneTexte 4"/>
          <p:cNvSpPr txBox="1">
            <a:spLocks noChangeArrowheads="1"/>
          </p:cNvSpPr>
          <p:nvPr/>
        </p:nvSpPr>
        <p:spPr bwMode="auto">
          <a:xfrm>
            <a:off x="539750" y="6280150"/>
            <a:ext cx="3095625" cy="461963"/>
          </a:xfrm>
          <a:prstGeom prst="rect">
            <a:avLst/>
          </a:prstGeom>
          <a:solidFill>
            <a:schemeClr val="bg1"/>
          </a:solidFill>
          <a:ln w="9525">
            <a:noFill/>
            <a:miter lim="800000"/>
            <a:headEnd/>
            <a:tailEnd/>
          </a:ln>
        </p:spPr>
        <p:txBody>
          <a:bodyPr>
            <a:spAutoFit/>
          </a:bodyPr>
          <a:lstStyle/>
          <a:p>
            <a:pPr eaLnBrk="0" hangingPunct="0">
              <a:spcBef>
                <a:spcPct val="50000"/>
              </a:spcBef>
            </a:pPr>
            <a:r>
              <a:rPr lang="en" sz="2400" b="1">
                <a:solidFill>
                  <a:schemeClr val="accent2"/>
                </a:solidFill>
              </a:rPr>
              <a:t>Paraná maneuver</a:t>
            </a:r>
            <a:endParaRPr lang="fr-FR" sz="2800">
              <a:solidFill>
                <a:schemeClr val="accent2"/>
              </a:solidFill>
            </a:endParaRPr>
          </a:p>
        </p:txBody>
      </p:sp>
      <p:grpSp>
        <p:nvGrpSpPr>
          <p:cNvPr id="2" name="Groupe 73"/>
          <p:cNvGrpSpPr>
            <a:grpSpLocks/>
          </p:cNvGrpSpPr>
          <p:nvPr/>
        </p:nvGrpSpPr>
        <p:grpSpPr bwMode="auto">
          <a:xfrm>
            <a:off x="5219700" y="4618038"/>
            <a:ext cx="3744913" cy="2051050"/>
            <a:chOff x="539552" y="4617640"/>
            <a:chExt cx="3744416" cy="2051720"/>
          </a:xfrm>
        </p:grpSpPr>
        <p:grpSp>
          <p:nvGrpSpPr>
            <p:cNvPr id="4" name="Groupe 37"/>
            <p:cNvGrpSpPr>
              <a:grpSpLocks/>
            </p:cNvGrpSpPr>
            <p:nvPr/>
          </p:nvGrpSpPr>
          <p:grpSpPr bwMode="auto">
            <a:xfrm>
              <a:off x="539552" y="4617640"/>
              <a:ext cx="3744416" cy="2051720"/>
              <a:chOff x="3683000" y="692696"/>
              <a:chExt cx="5160645" cy="4644008"/>
            </a:xfrm>
          </p:grpSpPr>
          <p:grpSp>
            <p:nvGrpSpPr>
              <p:cNvPr id="5" name="Groupe 24"/>
              <p:cNvGrpSpPr>
                <a:grpSpLocks/>
              </p:cNvGrpSpPr>
              <p:nvPr/>
            </p:nvGrpSpPr>
            <p:grpSpPr bwMode="auto">
              <a:xfrm>
                <a:off x="3683000" y="764704"/>
                <a:ext cx="1752600" cy="4572000"/>
                <a:chOff x="3683000" y="908050"/>
                <a:chExt cx="1752600" cy="4572000"/>
              </a:xfrm>
            </p:grpSpPr>
            <p:sp>
              <p:nvSpPr>
                <p:cNvPr id="134168" name="Arc 3"/>
                <p:cNvSpPr>
                  <a:spLocks/>
                </p:cNvSpPr>
                <p:nvPr/>
              </p:nvSpPr>
              <p:spPr bwMode="auto">
                <a:xfrm>
                  <a:off x="3851275" y="303212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69" name="Line 4"/>
                <p:cNvSpPr>
                  <a:spLocks noChangeShapeType="1"/>
                </p:cNvSpPr>
                <p:nvPr/>
              </p:nvSpPr>
              <p:spPr bwMode="auto">
                <a:xfrm>
                  <a:off x="3851275" y="3608388"/>
                  <a:ext cx="1588" cy="1778000"/>
                </a:xfrm>
                <a:prstGeom prst="line">
                  <a:avLst/>
                </a:prstGeom>
                <a:noFill/>
                <a:ln w="25400">
                  <a:solidFill>
                    <a:schemeClr val="bg1"/>
                  </a:solidFill>
                  <a:round/>
                  <a:headEnd/>
                  <a:tailEnd/>
                </a:ln>
              </p:spPr>
              <p:txBody>
                <a:bodyPr/>
                <a:lstStyle/>
                <a:p>
                  <a:endParaRPr lang="es-ES"/>
                </a:p>
              </p:txBody>
            </p:sp>
            <p:sp>
              <p:nvSpPr>
                <p:cNvPr id="134170" name="Arc 5"/>
                <p:cNvSpPr>
                  <a:spLocks/>
                </p:cNvSpPr>
                <p:nvPr/>
              </p:nvSpPr>
              <p:spPr bwMode="auto">
                <a:xfrm>
                  <a:off x="4554538" y="1403350"/>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71" name="Line 6"/>
                <p:cNvSpPr>
                  <a:spLocks noChangeShapeType="1"/>
                </p:cNvSpPr>
                <p:nvPr/>
              </p:nvSpPr>
              <p:spPr bwMode="auto">
                <a:xfrm>
                  <a:off x="5289550" y="1962150"/>
                  <a:ext cx="1588" cy="3454400"/>
                </a:xfrm>
                <a:prstGeom prst="line">
                  <a:avLst/>
                </a:prstGeom>
                <a:noFill/>
                <a:ln w="25400">
                  <a:solidFill>
                    <a:schemeClr val="bg1"/>
                  </a:solidFill>
                  <a:round/>
                  <a:headEnd/>
                  <a:tailEnd/>
                </a:ln>
              </p:spPr>
              <p:txBody>
                <a:bodyPr/>
                <a:lstStyle/>
                <a:p>
                  <a:endParaRPr lang="es-ES"/>
                </a:p>
              </p:txBody>
            </p:sp>
            <p:sp>
              <p:nvSpPr>
                <p:cNvPr id="134172" name="Arc 7"/>
                <p:cNvSpPr>
                  <a:spLocks/>
                </p:cNvSpPr>
                <p:nvPr/>
              </p:nvSpPr>
              <p:spPr bwMode="auto">
                <a:xfrm>
                  <a:off x="4057650" y="1644650"/>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73" name="Arc 8"/>
                <p:cNvSpPr>
                  <a:spLocks/>
                </p:cNvSpPr>
                <p:nvPr/>
              </p:nvSpPr>
              <p:spPr bwMode="auto">
                <a:xfrm>
                  <a:off x="4570413" y="1403350"/>
                  <a:ext cx="723900" cy="622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a:lstStyle/>
                <a:p>
                  <a:endParaRPr lang="es-ES"/>
                </a:p>
              </p:txBody>
            </p:sp>
            <p:sp>
              <p:nvSpPr>
                <p:cNvPr id="134174" name="Line 9"/>
                <p:cNvSpPr>
                  <a:spLocks noChangeShapeType="1"/>
                </p:cNvSpPr>
                <p:nvPr/>
              </p:nvSpPr>
              <p:spPr bwMode="auto">
                <a:xfrm>
                  <a:off x="5291138" y="2024063"/>
                  <a:ext cx="1587" cy="1689100"/>
                </a:xfrm>
                <a:prstGeom prst="line">
                  <a:avLst/>
                </a:prstGeom>
                <a:noFill/>
                <a:ln w="57150">
                  <a:solidFill>
                    <a:srgbClr val="FF0000"/>
                  </a:solidFill>
                  <a:round/>
                  <a:headEnd/>
                  <a:tailEnd/>
                </a:ln>
              </p:spPr>
              <p:txBody>
                <a:bodyPr/>
                <a:lstStyle/>
                <a:p>
                  <a:endParaRPr lang="es-ES"/>
                </a:p>
              </p:txBody>
            </p:sp>
            <p:sp>
              <p:nvSpPr>
                <p:cNvPr id="134175" name="Rectangle 10"/>
                <p:cNvSpPr>
                  <a:spLocks noChangeArrowheads="1"/>
                </p:cNvSpPr>
                <p:nvPr/>
              </p:nvSpPr>
              <p:spPr bwMode="auto">
                <a:xfrm>
                  <a:off x="4743450" y="2381250"/>
                  <a:ext cx="494883" cy="626979"/>
                </a:xfrm>
                <a:prstGeom prst="rect">
                  <a:avLst/>
                </a:prstGeom>
                <a:noFill/>
                <a:ln w="9525">
                  <a:solidFill>
                    <a:schemeClr val="bg1"/>
                  </a:solidFill>
                  <a:miter lim="800000"/>
                  <a:headEnd/>
                  <a:tailEnd/>
                </a:ln>
              </p:spPr>
              <p:txBody>
                <a:bodyPr wrap="none" lIns="0" tIns="0" rIns="0" bIns="0">
                  <a:spAutoFit/>
                </a:bodyPr>
                <a:lstStyle/>
                <a:p>
                  <a:r>
                    <a:rPr lang="en" sz="1800" b="1">
                      <a:solidFill>
                        <a:schemeClr val="bg1"/>
                      </a:solidFill>
                      <a:latin typeface="Arial" charset="0"/>
                    </a:rPr>
                    <a:t>R 2</a:t>
                  </a:r>
                  <a:endParaRPr lang="it-IT" sz="1800">
                    <a:solidFill>
                      <a:schemeClr val="bg1"/>
                    </a:solidFill>
                  </a:endParaRPr>
                </a:p>
              </p:txBody>
            </p:sp>
            <p:sp>
              <p:nvSpPr>
                <p:cNvPr id="134176" name="Oval 11"/>
                <p:cNvSpPr>
                  <a:spLocks noChangeArrowheads="1"/>
                </p:cNvSpPr>
                <p:nvPr/>
              </p:nvSpPr>
              <p:spPr bwMode="auto">
                <a:xfrm>
                  <a:off x="5194300" y="3644900"/>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77" name="Line 12"/>
                <p:cNvSpPr>
                  <a:spLocks noChangeShapeType="1"/>
                </p:cNvSpPr>
                <p:nvPr/>
              </p:nvSpPr>
              <p:spPr bwMode="auto">
                <a:xfrm flipV="1">
                  <a:off x="4570413" y="908050"/>
                  <a:ext cx="0" cy="4572000"/>
                </a:xfrm>
                <a:prstGeom prst="line">
                  <a:avLst/>
                </a:prstGeom>
                <a:noFill/>
                <a:ln w="76200">
                  <a:solidFill>
                    <a:schemeClr val="bg1"/>
                  </a:solidFill>
                  <a:round/>
                  <a:headEnd/>
                  <a:tailEnd type="triangle" w="med" len="med"/>
                </a:ln>
              </p:spPr>
              <p:txBody>
                <a:bodyPr/>
                <a:lstStyle/>
                <a:p>
                  <a:endParaRPr lang="es-ES"/>
                </a:p>
              </p:txBody>
            </p:sp>
            <p:sp>
              <p:nvSpPr>
                <p:cNvPr id="134178" name="Rectangle 13"/>
                <p:cNvSpPr>
                  <a:spLocks noChangeArrowheads="1"/>
                </p:cNvSpPr>
                <p:nvPr/>
              </p:nvSpPr>
              <p:spPr bwMode="auto">
                <a:xfrm>
                  <a:off x="3683000" y="1212849"/>
                  <a:ext cx="494883" cy="626979"/>
                </a:xfrm>
                <a:prstGeom prst="rect">
                  <a:avLst/>
                </a:prstGeom>
                <a:noFill/>
                <a:ln w="9525">
                  <a:solidFill>
                    <a:schemeClr val="bg1"/>
                  </a:solidFill>
                  <a:miter lim="800000"/>
                  <a:headEnd/>
                  <a:tailEnd/>
                </a:ln>
              </p:spPr>
              <p:txBody>
                <a:bodyPr wrap="none" lIns="0" tIns="0" rIns="0" bIns="0">
                  <a:spAutoFit/>
                </a:bodyPr>
                <a:lstStyle/>
                <a:p>
                  <a:r>
                    <a:rPr lang="en" sz="1800" b="1">
                      <a:solidFill>
                        <a:schemeClr val="bg1"/>
                      </a:solidFill>
                      <a:latin typeface="Arial" charset="0"/>
                    </a:rPr>
                    <a:t>R 1</a:t>
                  </a:r>
                  <a:endParaRPr lang="it-IT" sz="1800">
                    <a:solidFill>
                      <a:schemeClr val="bg1"/>
                    </a:solidFill>
                  </a:endParaRPr>
                </a:p>
              </p:txBody>
            </p:sp>
            <p:sp>
              <p:nvSpPr>
                <p:cNvPr id="134179" name="Line 14"/>
                <p:cNvSpPr>
                  <a:spLocks noChangeShapeType="1"/>
                </p:cNvSpPr>
                <p:nvPr/>
              </p:nvSpPr>
              <p:spPr bwMode="auto">
                <a:xfrm>
                  <a:off x="4826000" y="1289050"/>
                  <a:ext cx="609600" cy="381000"/>
                </a:xfrm>
                <a:prstGeom prst="line">
                  <a:avLst/>
                </a:prstGeom>
                <a:noFill/>
                <a:ln w="9525">
                  <a:solidFill>
                    <a:schemeClr val="bg1"/>
                  </a:solidFill>
                  <a:round/>
                  <a:headEnd/>
                  <a:tailEnd type="triangle" w="med" len="med"/>
                </a:ln>
              </p:spPr>
              <p:txBody>
                <a:bodyPr/>
                <a:lstStyle/>
                <a:p>
                  <a:endParaRPr lang="es-ES"/>
                </a:p>
              </p:txBody>
            </p:sp>
            <p:sp>
              <p:nvSpPr>
                <p:cNvPr id="134180" name="Line 15"/>
                <p:cNvSpPr>
                  <a:spLocks noChangeShapeType="1"/>
                </p:cNvSpPr>
                <p:nvPr/>
              </p:nvSpPr>
              <p:spPr bwMode="auto">
                <a:xfrm>
                  <a:off x="5435600" y="1974850"/>
                  <a:ext cx="0" cy="1447800"/>
                </a:xfrm>
                <a:prstGeom prst="line">
                  <a:avLst/>
                </a:prstGeom>
                <a:noFill/>
                <a:ln w="9525">
                  <a:solidFill>
                    <a:schemeClr val="bg1"/>
                  </a:solidFill>
                  <a:round/>
                  <a:headEnd/>
                  <a:tailEnd type="triangle" w="med" len="med"/>
                </a:ln>
              </p:spPr>
              <p:txBody>
                <a:bodyPr/>
                <a:lstStyle/>
                <a:p>
                  <a:endParaRPr lang="es-ES"/>
                </a:p>
              </p:txBody>
            </p:sp>
            <p:sp>
              <p:nvSpPr>
                <p:cNvPr id="134181" name="Line 16"/>
                <p:cNvSpPr>
                  <a:spLocks noChangeShapeType="1"/>
                </p:cNvSpPr>
                <p:nvPr/>
              </p:nvSpPr>
              <p:spPr bwMode="auto">
                <a:xfrm flipV="1">
                  <a:off x="4902200" y="3879850"/>
                  <a:ext cx="0" cy="1447800"/>
                </a:xfrm>
                <a:prstGeom prst="line">
                  <a:avLst/>
                </a:prstGeom>
                <a:noFill/>
                <a:ln w="9525">
                  <a:solidFill>
                    <a:schemeClr val="bg1"/>
                  </a:solidFill>
                  <a:round/>
                  <a:headEnd/>
                  <a:tailEnd type="triangle" w="lg" len="med"/>
                </a:ln>
              </p:spPr>
              <p:txBody>
                <a:bodyPr/>
                <a:lstStyle/>
                <a:p>
                  <a:endParaRPr lang="es-ES"/>
                </a:p>
              </p:txBody>
            </p:sp>
            <p:sp>
              <p:nvSpPr>
                <p:cNvPr id="134182" name="Line 17"/>
                <p:cNvSpPr>
                  <a:spLocks noChangeShapeType="1"/>
                </p:cNvSpPr>
                <p:nvPr/>
              </p:nvSpPr>
              <p:spPr bwMode="auto">
                <a:xfrm flipV="1">
                  <a:off x="3987800" y="3879850"/>
                  <a:ext cx="0" cy="1447800"/>
                </a:xfrm>
                <a:prstGeom prst="line">
                  <a:avLst/>
                </a:prstGeom>
                <a:noFill/>
                <a:ln w="9525">
                  <a:solidFill>
                    <a:schemeClr val="bg1"/>
                  </a:solidFill>
                  <a:round/>
                  <a:headEnd/>
                  <a:tailEnd type="triangle" w="med" len="med"/>
                </a:ln>
              </p:spPr>
              <p:txBody>
                <a:bodyPr/>
                <a:lstStyle/>
                <a:p>
                  <a:endParaRPr lang="es-ES"/>
                </a:p>
              </p:txBody>
            </p:sp>
          </p:grpSp>
          <p:grpSp>
            <p:nvGrpSpPr>
              <p:cNvPr id="6" name="Groupe 25"/>
              <p:cNvGrpSpPr>
                <a:grpSpLocks/>
              </p:cNvGrpSpPr>
              <p:nvPr/>
            </p:nvGrpSpPr>
            <p:grpSpPr bwMode="auto">
              <a:xfrm>
                <a:off x="6156176" y="692696"/>
                <a:ext cx="2687469" cy="4572000"/>
                <a:chOff x="3605213" y="981075"/>
                <a:chExt cx="2687469" cy="4572000"/>
              </a:xfrm>
            </p:grpSpPr>
            <p:sp>
              <p:nvSpPr>
                <p:cNvPr id="134154" name="Arc 4"/>
                <p:cNvSpPr>
                  <a:spLocks/>
                </p:cNvSpPr>
                <p:nvPr/>
              </p:nvSpPr>
              <p:spPr bwMode="auto">
                <a:xfrm>
                  <a:off x="3605213" y="319087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55" name="Line 5"/>
                <p:cNvSpPr>
                  <a:spLocks noChangeShapeType="1"/>
                </p:cNvSpPr>
                <p:nvPr/>
              </p:nvSpPr>
              <p:spPr bwMode="auto">
                <a:xfrm>
                  <a:off x="3605213" y="3749675"/>
                  <a:ext cx="1587" cy="1778000"/>
                </a:xfrm>
                <a:prstGeom prst="line">
                  <a:avLst/>
                </a:prstGeom>
                <a:noFill/>
                <a:ln w="25400">
                  <a:solidFill>
                    <a:schemeClr val="bg1"/>
                  </a:solidFill>
                  <a:round/>
                  <a:headEnd/>
                  <a:tailEnd/>
                </a:ln>
              </p:spPr>
              <p:txBody>
                <a:bodyPr/>
                <a:lstStyle/>
                <a:p>
                  <a:endParaRPr lang="es-ES"/>
                </a:p>
              </p:txBody>
            </p:sp>
            <p:sp>
              <p:nvSpPr>
                <p:cNvPr id="134156" name="Arc 6"/>
                <p:cNvSpPr>
                  <a:spLocks/>
                </p:cNvSpPr>
                <p:nvPr/>
              </p:nvSpPr>
              <p:spPr bwMode="auto">
                <a:xfrm>
                  <a:off x="4341813" y="1476375"/>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57" name="Arc 7"/>
                <p:cNvSpPr>
                  <a:spLocks/>
                </p:cNvSpPr>
                <p:nvPr/>
              </p:nvSpPr>
              <p:spPr bwMode="auto">
                <a:xfrm>
                  <a:off x="3884613" y="1717675"/>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58" name="Rectangle 8"/>
                <p:cNvSpPr>
                  <a:spLocks noChangeArrowheads="1"/>
                </p:cNvSpPr>
                <p:nvPr/>
              </p:nvSpPr>
              <p:spPr bwMode="auto">
                <a:xfrm>
                  <a:off x="4525963" y="2454275"/>
                  <a:ext cx="384418" cy="487651"/>
                </a:xfrm>
                <a:prstGeom prst="rect">
                  <a:avLst/>
                </a:prstGeom>
                <a:noFill/>
                <a:ln w="9525">
                  <a:solidFill>
                    <a:schemeClr val="bg1"/>
                  </a:solidFill>
                  <a:miter lim="800000"/>
                  <a:headEnd/>
                  <a:tailEnd/>
                </a:ln>
              </p:spPr>
              <p:txBody>
                <a:bodyPr wrap="none" lIns="0" tIns="0" rIns="0" bIns="0">
                  <a:spAutoFit/>
                </a:bodyPr>
                <a:lstStyle/>
                <a:p>
                  <a:r>
                    <a:rPr lang="en" sz="1400" b="1">
                      <a:solidFill>
                        <a:schemeClr val="bg1"/>
                      </a:solidFill>
                      <a:latin typeface="Arial" charset="0"/>
                    </a:rPr>
                    <a:t>R 2</a:t>
                  </a:r>
                  <a:endParaRPr lang="it-IT" sz="1400">
                    <a:solidFill>
                      <a:schemeClr val="bg1"/>
                    </a:solidFill>
                  </a:endParaRPr>
                </a:p>
              </p:txBody>
            </p:sp>
            <p:sp>
              <p:nvSpPr>
                <p:cNvPr id="134159" name="Line 9"/>
                <p:cNvSpPr>
                  <a:spLocks noChangeShapeType="1"/>
                </p:cNvSpPr>
                <p:nvPr/>
              </p:nvSpPr>
              <p:spPr bwMode="auto">
                <a:xfrm flipV="1">
                  <a:off x="4348163" y="981075"/>
                  <a:ext cx="0" cy="4572000"/>
                </a:xfrm>
                <a:prstGeom prst="line">
                  <a:avLst/>
                </a:prstGeom>
                <a:noFill/>
                <a:ln w="76200">
                  <a:solidFill>
                    <a:schemeClr val="bg1"/>
                  </a:solidFill>
                  <a:round/>
                  <a:headEnd/>
                  <a:tailEnd type="triangle" w="med" len="med"/>
                </a:ln>
              </p:spPr>
              <p:txBody>
                <a:bodyPr/>
                <a:lstStyle/>
                <a:p>
                  <a:endParaRPr lang="es-ES"/>
                </a:p>
              </p:txBody>
            </p:sp>
            <p:sp>
              <p:nvSpPr>
                <p:cNvPr id="134160" name="Rectangle 10"/>
                <p:cNvSpPr>
                  <a:spLocks noChangeArrowheads="1"/>
                </p:cNvSpPr>
                <p:nvPr/>
              </p:nvSpPr>
              <p:spPr bwMode="auto">
                <a:xfrm>
                  <a:off x="3687763" y="1285874"/>
                  <a:ext cx="384418" cy="487651"/>
                </a:xfrm>
                <a:prstGeom prst="rect">
                  <a:avLst/>
                </a:prstGeom>
                <a:noFill/>
                <a:ln w="9525">
                  <a:solidFill>
                    <a:schemeClr val="bg1"/>
                  </a:solidFill>
                  <a:miter lim="800000"/>
                  <a:headEnd/>
                  <a:tailEnd/>
                </a:ln>
              </p:spPr>
              <p:txBody>
                <a:bodyPr wrap="none" lIns="0" tIns="0" rIns="0" bIns="0">
                  <a:spAutoFit/>
                </a:bodyPr>
                <a:lstStyle/>
                <a:p>
                  <a:r>
                    <a:rPr lang="en" sz="1400" b="1">
                      <a:solidFill>
                        <a:schemeClr val="bg1"/>
                      </a:solidFill>
                      <a:latin typeface="Arial" charset="0"/>
                    </a:rPr>
                    <a:t>R 1</a:t>
                  </a:r>
                  <a:endParaRPr lang="it-IT" sz="1400">
                    <a:solidFill>
                      <a:schemeClr val="bg1"/>
                    </a:solidFill>
                  </a:endParaRPr>
                </a:p>
              </p:txBody>
            </p:sp>
            <p:sp>
              <p:nvSpPr>
                <p:cNvPr id="134161" name="Line 11"/>
                <p:cNvSpPr>
                  <a:spLocks noChangeShapeType="1"/>
                </p:cNvSpPr>
                <p:nvPr/>
              </p:nvSpPr>
              <p:spPr bwMode="auto">
                <a:xfrm flipV="1">
                  <a:off x="4805363" y="3038475"/>
                  <a:ext cx="0" cy="2438400"/>
                </a:xfrm>
                <a:prstGeom prst="line">
                  <a:avLst/>
                </a:prstGeom>
                <a:noFill/>
                <a:ln w="9525">
                  <a:solidFill>
                    <a:schemeClr val="bg1"/>
                  </a:solidFill>
                  <a:round/>
                  <a:headEnd/>
                  <a:tailEnd type="triangle" w="lg" len="med"/>
                </a:ln>
              </p:spPr>
              <p:txBody>
                <a:bodyPr/>
                <a:lstStyle/>
                <a:p>
                  <a:endParaRPr lang="es-ES"/>
                </a:p>
              </p:txBody>
            </p:sp>
            <p:sp>
              <p:nvSpPr>
                <p:cNvPr id="134162" name="Line 12"/>
                <p:cNvSpPr>
                  <a:spLocks noChangeShapeType="1"/>
                </p:cNvSpPr>
                <p:nvPr/>
              </p:nvSpPr>
              <p:spPr bwMode="auto">
                <a:xfrm flipV="1">
                  <a:off x="3814763" y="3952875"/>
                  <a:ext cx="0" cy="1447800"/>
                </a:xfrm>
                <a:prstGeom prst="line">
                  <a:avLst/>
                </a:prstGeom>
                <a:noFill/>
                <a:ln w="9525">
                  <a:solidFill>
                    <a:schemeClr val="bg1"/>
                  </a:solidFill>
                  <a:round/>
                  <a:headEnd/>
                  <a:tailEnd type="triangle" w="med" len="med"/>
                </a:ln>
              </p:spPr>
              <p:txBody>
                <a:bodyPr/>
                <a:lstStyle/>
                <a:p>
                  <a:endParaRPr lang="es-ES"/>
                </a:p>
              </p:txBody>
            </p:sp>
            <p:sp>
              <p:nvSpPr>
                <p:cNvPr id="134163" name="Line 13"/>
                <p:cNvSpPr>
                  <a:spLocks noChangeShapeType="1"/>
                </p:cNvSpPr>
                <p:nvPr/>
              </p:nvSpPr>
              <p:spPr bwMode="auto">
                <a:xfrm>
                  <a:off x="5078413" y="2035175"/>
                  <a:ext cx="1587" cy="3454400"/>
                </a:xfrm>
                <a:prstGeom prst="line">
                  <a:avLst/>
                </a:prstGeom>
                <a:noFill/>
                <a:ln w="25400">
                  <a:solidFill>
                    <a:schemeClr val="bg1"/>
                  </a:solidFill>
                  <a:round/>
                  <a:headEnd/>
                  <a:tailEnd/>
                </a:ln>
              </p:spPr>
              <p:txBody>
                <a:bodyPr/>
                <a:lstStyle/>
                <a:p>
                  <a:endParaRPr lang="es-ES"/>
                </a:p>
              </p:txBody>
            </p:sp>
            <p:sp>
              <p:nvSpPr>
                <p:cNvPr id="134164" name="Line 14"/>
                <p:cNvSpPr>
                  <a:spLocks noChangeShapeType="1"/>
                </p:cNvSpPr>
                <p:nvPr/>
              </p:nvSpPr>
              <p:spPr bwMode="auto">
                <a:xfrm>
                  <a:off x="5313363" y="3114675"/>
                  <a:ext cx="685800" cy="914400"/>
                </a:xfrm>
                <a:prstGeom prst="line">
                  <a:avLst/>
                </a:prstGeom>
                <a:noFill/>
                <a:ln w="9525">
                  <a:solidFill>
                    <a:schemeClr val="bg1"/>
                  </a:solidFill>
                  <a:round/>
                  <a:headEnd/>
                  <a:tailEnd type="triangle" w="med" len="med"/>
                </a:ln>
              </p:spPr>
              <p:txBody>
                <a:bodyPr/>
                <a:lstStyle/>
                <a:p>
                  <a:endParaRPr lang="es-ES"/>
                </a:p>
              </p:txBody>
            </p:sp>
            <p:sp>
              <p:nvSpPr>
                <p:cNvPr id="134165" name="Rectangle 15"/>
                <p:cNvSpPr>
                  <a:spLocks noChangeArrowheads="1"/>
                </p:cNvSpPr>
                <p:nvPr/>
              </p:nvSpPr>
              <p:spPr bwMode="auto">
                <a:xfrm>
                  <a:off x="5872163" y="3495675"/>
                  <a:ext cx="384418" cy="487651"/>
                </a:xfrm>
                <a:prstGeom prst="rect">
                  <a:avLst/>
                </a:prstGeom>
                <a:noFill/>
                <a:ln w="9525">
                  <a:solidFill>
                    <a:schemeClr val="bg1"/>
                  </a:solidFill>
                  <a:miter lim="800000"/>
                  <a:headEnd/>
                  <a:tailEnd/>
                </a:ln>
              </p:spPr>
              <p:txBody>
                <a:bodyPr wrap="none" lIns="0" tIns="0" rIns="0" bIns="0">
                  <a:spAutoFit/>
                </a:bodyPr>
                <a:lstStyle/>
                <a:p>
                  <a:r>
                    <a:rPr lang="en" sz="1400" b="1">
                      <a:solidFill>
                        <a:schemeClr val="bg1"/>
                      </a:solidFill>
                      <a:latin typeface="Arial" charset="0"/>
                    </a:rPr>
                    <a:t>R 3</a:t>
                  </a:r>
                  <a:endParaRPr lang="it-IT" sz="1400">
                    <a:solidFill>
                      <a:schemeClr val="bg1"/>
                    </a:solidFill>
                  </a:endParaRPr>
                </a:p>
              </p:txBody>
            </p:sp>
            <p:sp>
              <p:nvSpPr>
                <p:cNvPr id="134166" name="Oval 17"/>
                <p:cNvSpPr>
                  <a:spLocks noChangeArrowheads="1"/>
                </p:cNvSpPr>
                <p:nvPr/>
              </p:nvSpPr>
              <p:spPr bwMode="auto">
                <a:xfrm>
                  <a:off x="6127582" y="4321179"/>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67" name="Freeform 25"/>
                <p:cNvSpPr>
                  <a:spLocks/>
                </p:cNvSpPr>
                <p:nvPr/>
              </p:nvSpPr>
              <p:spPr bwMode="auto">
                <a:xfrm>
                  <a:off x="5084762" y="3365501"/>
                  <a:ext cx="1038225" cy="1044965"/>
                </a:xfrm>
                <a:custGeom>
                  <a:avLst/>
                  <a:gdLst>
                    <a:gd name="T0" fmla="*/ 0 w 654"/>
                    <a:gd name="T1" fmla="*/ 2147483647 h 823"/>
                    <a:gd name="T2" fmla="*/ 2147483647 w 654"/>
                    <a:gd name="T3" fmla="*/ 2147483647 h 823"/>
                    <a:gd name="T4" fmla="*/ 2147483647 w 654"/>
                    <a:gd name="T5" fmla="*/ 2147483647 h 823"/>
                    <a:gd name="T6" fmla="*/ 2147483647 w 654"/>
                    <a:gd name="T7" fmla="*/ 2147483647 h 823"/>
                    <a:gd name="T8" fmla="*/ 2147483647 w 654"/>
                    <a:gd name="T9" fmla="*/ 2147483647 h 823"/>
                    <a:gd name="T10" fmla="*/ 2147483647 w 654"/>
                    <a:gd name="T11" fmla="*/ 2147483647 h 823"/>
                    <a:gd name="T12" fmla="*/ 2147483647 w 654"/>
                    <a:gd name="T13" fmla="*/ 2147483647 h 823"/>
                    <a:gd name="T14" fmla="*/ 2147483647 w 654"/>
                    <a:gd name="T15" fmla="*/ 2147483647 h 823"/>
                    <a:gd name="T16" fmla="*/ 2147483647 w 654"/>
                    <a:gd name="T17" fmla="*/ 2147483647 h 823"/>
                    <a:gd name="T18" fmla="*/ 2147483647 w 654"/>
                    <a:gd name="T19" fmla="*/ 2147483647 h 823"/>
                    <a:gd name="T20" fmla="*/ 2147483647 w 654"/>
                    <a:gd name="T21" fmla="*/ 2147483647 h 823"/>
                    <a:gd name="T22" fmla="*/ 2147483647 w 654"/>
                    <a:gd name="T23" fmla="*/ 2147483647 h 823"/>
                    <a:gd name="T24" fmla="*/ 2147483647 w 654"/>
                    <a:gd name="T25" fmla="*/ 2147483647 h 823"/>
                    <a:gd name="T26" fmla="*/ 2147483647 w 654"/>
                    <a:gd name="T27" fmla="*/ 2147483647 h 823"/>
                    <a:gd name="T28" fmla="*/ 2147483647 w 654"/>
                    <a:gd name="T29" fmla="*/ 2147483647 h 823"/>
                    <a:gd name="T30" fmla="*/ 2147483647 w 654"/>
                    <a:gd name="T31" fmla="*/ 2147483647 h 823"/>
                    <a:gd name="T32" fmla="*/ 2147483647 w 654"/>
                    <a:gd name="T33" fmla="*/ 2147483647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4"/>
                    <a:gd name="T52" fmla="*/ 0 h 823"/>
                    <a:gd name="T53" fmla="*/ 654 w 654"/>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4" h="823">
                      <a:moveTo>
                        <a:pt x="0" y="1"/>
                      </a:moveTo>
                      <a:cubicBezTo>
                        <a:pt x="24" y="4"/>
                        <a:pt x="52" y="0"/>
                        <a:pt x="72" y="13"/>
                      </a:cubicBezTo>
                      <a:cubicBezTo>
                        <a:pt x="117" y="43"/>
                        <a:pt x="65" y="23"/>
                        <a:pt x="108" y="37"/>
                      </a:cubicBezTo>
                      <a:cubicBezTo>
                        <a:pt x="112" y="43"/>
                        <a:pt x="115" y="50"/>
                        <a:pt x="120" y="55"/>
                      </a:cubicBezTo>
                      <a:cubicBezTo>
                        <a:pt x="125" y="60"/>
                        <a:pt x="133" y="61"/>
                        <a:pt x="138" y="67"/>
                      </a:cubicBezTo>
                      <a:cubicBezTo>
                        <a:pt x="142" y="72"/>
                        <a:pt x="140" y="80"/>
                        <a:pt x="144" y="85"/>
                      </a:cubicBezTo>
                      <a:cubicBezTo>
                        <a:pt x="149" y="92"/>
                        <a:pt x="156" y="97"/>
                        <a:pt x="162" y="103"/>
                      </a:cubicBezTo>
                      <a:cubicBezTo>
                        <a:pt x="190" y="188"/>
                        <a:pt x="178" y="294"/>
                        <a:pt x="150" y="379"/>
                      </a:cubicBezTo>
                      <a:cubicBezTo>
                        <a:pt x="151" y="386"/>
                        <a:pt x="166" y="475"/>
                        <a:pt x="174" y="481"/>
                      </a:cubicBezTo>
                      <a:cubicBezTo>
                        <a:pt x="204" y="502"/>
                        <a:pt x="271" y="501"/>
                        <a:pt x="300" y="511"/>
                      </a:cubicBezTo>
                      <a:cubicBezTo>
                        <a:pt x="327" y="520"/>
                        <a:pt x="351" y="534"/>
                        <a:pt x="378" y="541"/>
                      </a:cubicBezTo>
                      <a:cubicBezTo>
                        <a:pt x="394" y="552"/>
                        <a:pt x="432" y="565"/>
                        <a:pt x="432" y="565"/>
                      </a:cubicBezTo>
                      <a:cubicBezTo>
                        <a:pt x="439" y="585"/>
                        <a:pt x="449" y="599"/>
                        <a:pt x="456" y="619"/>
                      </a:cubicBezTo>
                      <a:cubicBezTo>
                        <a:pt x="461" y="667"/>
                        <a:pt x="465" y="695"/>
                        <a:pt x="480" y="739"/>
                      </a:cubicBezTo>
                      <a:cubicBezTo>
                        <a:pt x="483" y="747"/>
                        <a:pt x="480" y="758"/>
                        <a:pt x="486" y="763"/>
                      </a:cubicBezTo>
                      <a:cubicBezTo>
                        <a:pt x="494" y="770"/>
                        <a:pt x="506" y="767"/>
                        <a:pt x="516" y="769"/>
                      </a:cubicBezTo>
                      <a:cubicBezTo>
                        <a:pt x="569" y="804"/>
                        <a:pt x="590" y="823"/>
                        <a:pt x="654" y="823"/>
                      </a:cubicBezTo>
                    </a:path>
                  </a:pathLst>
                </a:custGeom>
                <a:noFill/>
                <a:ln w="76200" cap="flat" cmpd="sng">
                  <a:solidFill>
                    <a:srgbClr val="FF0000"/>
                  </a:solidFill>
                  <a:prstDash val="solid"/>
                  <a:round/>
                  <a:headEnd/>
                  <a:tailEnd/>
                </a:ln>
              </p:spPr>
              <p:txBody>
                <a:bodyPr>
                  <a:spAutoFit/>
                </a:bodyPr>
                <a:lstStyle/>
                <a:p>
                  <a:endParaRPr lang="es-ES"/>
                </a:p>
              </p:txBody>
            </p:sp>
          </p:grpSp>
        </p:grpSp>
        <p:cxnSp>
          <p:nvCxnSpPr>
            <p:cNvPr id="134150" name="Connecteur droit 70"/>
            <p:cNvCxnSpPr>
              <a:cxnSpLocks noChangeShapeType="1"/>
            </p:cNvCxnSpPr>
            <p:nvPr/>
          </p:nvCxnSpPr>
          <p:spPr bwMode="auto">
            <a:xfrm flipH="1">
              <a:off x="3491880" y="5517232"/>
              <a:ext cx="72008" cy="504056"/>
            </a:xfrm>
            <a:prstGeom prst="line">
              <a:avLst/>
            </a:prstGeom>
            <a:noFill/>
            <a:ln w="76200" algn="ctr">
              <a:solidFill>
                <a:srgbClr val="FFFF00"/>
              </a:solidFill>
              <a:round/>
              <a:headEnd/>
              <a:tailEnd/>
            </a:ln>
          </p:spPr>
        </p:cxnSp>
        <p:cxnSp>
          <p:nvCxnSpPr>
            <p:cNvPr id="134151" name="Connecteur droit 71"/>
            <p:cNvCxnSpPr>
              <a:cxnSpLocks noChangeShapeType="1"/>
            </p:cNvCxnSpPr>
            <p:nvPr/>
          </p:nvCxnSpPr>
          <p:spPr bwMode="auto">
            <a:xfrm flipH="1">
              <a:off x="1331640" y="4653136"/>
              <a:ext cx="72008" cy="504056"/>
            </a:xfrm>
            <a:prstGeom prst="line">
              <a:avLst/>
            </a:prstGeom>
            <a:noFill/>
            <a:ln w="76200" algn="ctr">
              <a:solidFill>
                <a:srgbClr val="FFFF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ZoneTexte 3"/>
          <p:cNvSpPr txBox="1">
            <a:spLocks noChangeArrowheads="1"/>
          </p:cNvSpPr>
          <p:nvPr/>
        </p:nvSpPr>
        <p:spPr bwMode="auto">
          <a:xfrm>
            <a:off x="0" y="0"/>
            <a:ext cx="9144000" cy="7386638"/>
          </a:xfrm>
          <a:prstGeom prst="rect">
            <a:avLst/>
          </a:prstGeom>
          <a:solidFill>
            <a:schemeClr val="accent2"/>
          </a:solidFill>
          <a:ln w="9525">
            <a:noFill/>
            <a:miter lim="800000"/>
            <a:headEnd/>
            <a:tailEnd/>
          </a:ln>
        </p:spPr>
        <p:txBody>
          <a:bodyPr>
            <a:spAutoFit/>
          </a:bodyPr>
          <a:lstStyle/>
          <a:p>
            <a:r>
              <a:rPr lang="en" sz="4400" b="1" u="sng" dirty="0">
                <a:solidFill>
                  <a:srgbClr val="FFFF00"/>
                </a:solidFill>
              </a:rPr>
              <a:t>45 </a:t>
            </a:r>
            <a:r>
              <a:rPr lang="en" sz="4000" b="1" dirty="0">
                <a:solidFill>
                  <a:srgbClr val="FFFF00"/>
                </a:solidFill>
              </a:rPr>
              <a:t>the Residual Pressure PR is				</a:t>
            </a:r>
            <a:r>
              <a:rPr lang="en" sz="3200" b="1" dirty="0">
                <a:solidFill>
                  <a:schemeClr val="bg1"/>
                </a:solidFill>
              </a:rPr>
              <a:t>-Motive Pressure: p + (1/2) ῤ v </a:t>
            </a:r>
            <a:r>
              <a:rPr lang="en" sz="3200" b="1" baseline="30000" dirty="0">
                <a:solidFill>
                  <a:schemeClr val="bg1"/>
                </a:solidFill>
              </a:rPr>
              <a:t>2 			</a:t>
            </a:r>
            <a:r>
              <a:rPr lang="en" sz="3200" b="1" dirty="0">
                <a:solidFill>
                  <a:schemeClr val="bg1"/>
                </a:solidFill>
              </a:rPr>
              <a:t>- which </a:t>
            </a:r>
            <a:r>
              <a:rPr lang="en" sz="3200" b="1" dirty="0">
                <a:solidFill>
                  <a:srgbClr val="FFFF00"/>
                </a:solidFill>
              </a:rPr>
              <a:t>results from the Arterial Pressure A </a:t>
            </a:r>
            <a:r>
              <a:rPr lang="en" sz="3200" b="1" dirty="0">
                <a:solidFill>
                  <a:schemeClr val="bg1"/>
                </a:solidFill>
              </a:rPr>
              <a:t>decreased by the  loss of charge (pressure) through the </a:t>
            </a:r>
            <a:r>
              <a:rPr lang="en" sz="3200" b="1" dirty="0">
                <a:solidFill>
                  <a:srgbClr val="FFFF00"/>
                </a:solidFill>
              </a:rPr>
              <a:t>micro-circulatory resistances MCR </a:t>
            </a:r>
            <a:r>
              <a:rPr lang="en" sz="3200" b="1" dirty="0">
                <a:solidFill>
                  <a:schemeClr val="bg1"/>
                </a:solidFill>
              </a:rPr>
              <a:t>. 									Its value is much lower than the arterial value: approximately 15, versus 100 mmHg </a:t>
            </a:r>
            <a:r>
              <a:rPr lang="en" sz="3600" b="1" dirty="0">
                <a:solidFill>
                  <a:schemeClr val="bg1"/>
                </a:solidFill>
              </a:rPr>
              <a:t>.</a:t>
            </a:r>
          </a:p>
          <a:p>
            <a:pPr eaLnBrk="0" hangingPunct="0">
              <a:spcBef>
                <a:spcPct val="50000"/>
              </a:spcBef>
            </a:pPr>
            <a:endParaRPr lang="es-ES_tradnl" sz="3600" b="1" dirty="0">
              <a:solidFill>
                <a:schemeClr val="bg1"/>
              </a:solidFill>
            </a:endParaRPr>
          </a:p>
          <a:p>
            <a:pPr eaLnBrk="0" hangingPunct="0">
              <a:spcBef>
                <a:spcPct val="50000"/>
              </a:spcBef>
            </a:pPr>
            <a:endParaRPr lang="fr-FR" sz="3600" b="1" dirty="0">
              <a:solidFill>
                <a:schemeClr val="bg1"/>
              </a:solidFill>
            </a:endParaRPr>
          </a:p>
          <a:p>
            <a:pPr eaLnBrk="0" hangingPunct="0">
              <a:spcBef>
                <a:spcPct val="50000"/>
              </a:spcBef>
            </a:pPr>
            <a:endParaRPr lang="fr-FR" sz="3600" dirty="0">
              <a:solidFill>
                <a:schemeClr val="bg1"/>
              </a:solidFill>
            </a:endParaRPr>
          </a:p>
        </p:txBody>
      </p:sp>
      <p:pic>
        <p:nvPicPr>
          <p:cNvPr id="135170" name="Picture 4" descr="File:StarlingEquation.svg"/>
          <p:cNvPicPr>
            <a:picLocks noChangeAspect="1" noChangeArrowheads="1"/>
          </p:cNvPicPr>
          <p:nvPr/>
        </p:nvPicPr>
        <p:blipFill>
          <a:blip r:embed="rId2" cstate="print"/>
          <a:srcRect/>
          <a:stretch>
            <a:fillRect/>
          </a:stretch>
        </p:blipFill>
        <p:spPr bwMode="auto">
          <a:xfrm>
            <a:off x="2484438" y="4830763"/>
            <a:ext cx="4464050" cy="2027237"/>
          </a:xfrm>
          <a:prstGeom prst="rect">
            <a:avLst/>
          </a:prstGeom>
          <a:noFill/>
          <a:ln w="9525">
            <a:noFill/>
            <a:miter lim="800000"/>
            <a:headEnd/>
            <a:tailEnd/>
          </a:ln>
        </p:spPr>
      </p:pic>
      <p:sp>
        <p:nvSpPr>
          <p:cNvPr id="135171" name="ZoneTexte 4"/>
          <p:cNvSpPr txBox="1">
            <a:spLocks noChangeArrowheads="1"/>
          </p:cNvSpPr>
          <p:nvPr/>
        </p:nvSpPr>
        <p:spPr bwMode="auto">
          <a:xfrm>
            <a:off x="2411413" y="5395913"/>
            <a:ext cx="1008062" cy="554037"/>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PA</a:t>
            </a:r>
          </a:p>
        </p:txBody>
      </p:sp>
      <p:sp>
        <p:nvSpPr>
          <p:cNvPr id="135172" name="ZoneTexte 5"/>
          <p:cNvSpPr txBox="1">
            <a:spLocks noChangeArrowheads="1"/>
          </p:cNvSpPr>
          <p:nvPr/>
        </p:nvSpPr>
        <p:spPr bwMode="auto">
          <a:xfrm>
            <a:off x="5651500" y="5538788"/>
            <a:ext cx="1008063" cy="554037"/>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PR</a:t>
            </a:r>
          </a:p>
        </p:txBody>
      </p:sp>
      <p:sp>
        <p:nvSpPr>
          <p:cNvPr id="135173" name="ZoneTexte 6"/>
          <p:cNvSpPr txBox="1">
            <a:spLocks noChangeArrowheads="1"/>
          </p:cNvSpPr>
          <p:nvPr/>
        </p:nvSpPr>
        <p:spPr bwMode="auto">
          <a:xfrm>
            <a:off x="3563938" y="5516563"/>
            <a:ext cx="1512887" cy="554037"/>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RMC</a:t>
            </a:r>
          </a:p>
        </p:txBody>
      </p:sp>
      <p:sp>
        <p:nvSpPr>
          <p:cNvPr id="135174" name="Flèche droite 8"/>
          <p:cNvSpPr>
            <a:spLocks noChangeArrowheads="1"/>
          </p:cNvSpPr>
          <p:nvPr/>
        </p:nvSpPr>
        <p:spPr bwMode="auto">
          <a:xfrm>
            <a:off x="3276600" y="5949950"/>
            <a:ext cx="2159000" cy="503238"/>
          </a:xfrm>
          <a:prstGeom prst="rightArrow">
            <a:avLst>
              <a:gd name="adj1" fmla="val 50000"/>
              <a:gd name="adj2" fmla="val 50053"/>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ZoneTexte 3"/>
          <p:cNvSpPr txBox="1">
            <a:spLocks noChangeArrowheads="1"/>
          </p:cNvSpPr>
          <p:nvPr/>
        </p:nvSpPr>
        <p:spPr bwMode="auto">
          <a:xfrm>
            <a:off x="34925" y="0"/>
            <a:ext cx="9109075" cy="662305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46 The </a:t>
            </a:r>
            <a:r>
              <a:rPr lang="en" sz="3600" b="1" dirty="0">
                <a:solidFill>
                  <a:srgbClr val="FFFF00"/>
                </a:solidFill>
              </a:rPr>
              <a:t>Venturi Effect </a:t>
            </a:r>
            <a:r>
              <a:rPr lang="en" b="1" dirty="0">
                <a:solidFill>
                  <a:schemeClr val="bg1"/>
                </a:solidFill>
              </a:rPr>
              <a:t>: </a:t>
            </a:r>
            <a:r>
              <a:rPr lang="en" b="1" dirty="0">
                <a:solidFill>
                  <a:srgbClr val="FFFF00"/>
                </a:solidFill>
              </a:rPr>
              <a:t>aspiration effect of the drop in static pressure </a:t>
            </a:r>
            <a:r>
              <a:rPr lang="en" b="1" dirty="0">
                <a:solidFill>
                  <a:schemeClr val="bg1"/>
                </a:solidFill>
              </a:rPr>
              <a:t>due to high flow velocity according to Bernoulli 's Law . </a:t>
            </a:r>
            <a:r>
              <a:rPr lang="en" b="1" dirty="0">
                <a:solidFill>
                  <a:srgbClr val="FFFF00"/>
                </a:solidFill>
              </a:rPr>
              <a:t>In practice, this situation does not exist </a:t>
            </a:r>
            <a:r>
              <a:rPr lang="en" b="1" dirty="0">
                <a:solidFill>
                  <a:schemeClr val="bg1"/>
                </a:solidFill>
              </a:rPr>
              <a:t>in the venous system due to its low velocities.</a:t>
            </a:r>
          </a:p>
          <a:p>
            <a:pPr eaLnBrk="0" hangingPunct="0">
              <a:spcBef>
                <a:spcPct val="50000"/>
              </a:spcBef>
            </a:pPr>
            <a:r>
              <a:rPr lang="en" sz="1800" b="1" dirty="0">
                <a:solidFill>
                  <a:schemeClr val="bg1"/>
                </a:solidFill>
              </a:rPr>
              <a:t>For example, for a total pressure Pt = 100mmHg, and a high speed v = 100cm/s the static pressure loss is only = 4mmHG = 4%. For Pt = 50 </a:t>
            </a:r>
            <a:r>
              <a:rPr lang="en" sz="1800" b="1" dirty="0" err="1">
                <a:solidFill>
                  <a:schemeClr val="bg1"/>
                </a:solidFill>
              </a:rPr>
              <a:t>mmHg </a:t>
            </a:r>
            <a:r>
              <a:rPr lang="en" sz="1800" b="1" dirty="0">
                <a:solidFill>
                  <a:schemeClr val="bg1"/>
                </a:solidFill>
              </a:rPr>
              <a:t>v= 100cm/s = Loss p = 4 </a:t>
            </a:r>
            <a:r>
              <a:rPr lang="en" sz="1800" b="1" dirty="0" err="1">
                <a:solidFill>
                  <a:schemeClr val="bg1"/>
                </a:solidFill>
              </a:rPr>
              <a:t>mmHG </a:t>
            </a:r>
            <a:r>
              <a:rPr lang="en" sz="1800" b="1" dirty="0">
                <a:solidFill>
                  <a:schemeClr val="bg1"/>
                </a:solidFill>
              </a:rPr>
              <a:t>= 8% </a:t>
            </a:r>
            <a:r>
              <a:rPr lang="en" sz="2800" b="1" dirty="0">
                <a:solidFill>
                  <a:srgbClr val="FFFF00"/>
                </a:solidFill>
              </a:rPr>
              <a:t>except </a:t>
            </a:r>
            <a:r>
              <a:rPr lang="en" sz="2800" b="1" dirty="0" err="1">
                <a:solidFill>
                  <a:srgbClr val="FFFF00"/>
                </a:solidFill>
              </a:rPr>
              <a:t>Pitot </a:t>
            </a:r>
            <a:r>
              <a:rPr lang="en" sz="2800" b="1" dirty="0">
                <a:solidFill>
                  <a:srgbClr val="FFFF00"/>
                </a:solidFill>
              </a:rPr>
              <a:t>that explains the existence of systolic flows of the </a:t>
            </a:r>
            <a:r>
              <a:rPr lang="en" sz="2800" b="1" dirty="0" err="1">
                <a:solidFill>
                  <a:srgbClr val="FFFF00"/>
                </a:solidFill>
              </a:rPr>
              <a:t>perforators </a:t>
            </a:r>
            <a:r>
              <a:rPr lang="en" sz="2800" b="1" dirty="0">
                <a:solidFill>
                  <a:srgbClr val="FFFF00"/>
                </a:solidFill>
              </a:rPr>
              <a:t>according to their direction with respect to the flow</a:t>
            </a: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r>
              <a:rPr lang="en" sz="1800" b="1" dirty="0">
                <a:solidFill>
                  <a:schemeClr val="bg1"/>
                </a:solidFill>
              </a:rPr>
              <a:t>  </a:t>
            </a:r>
            <a:endParaRPr lang="fr-FR" sz="1800" b="1" dirty="0">
              <a:solidFill>
                <a:schemeClr val="bg1"/>
              </a:solidFill>
            </a:endParaRPr>
          </a:p>
          <a:p>
            <a:pPr eaLnBrk="0" hangingPunct="0">
              <a:spcBef>
                <a:spcPct val="50000"/>
              </a:spcBef>
            </a:pPr>
            <a:endParaRPr lang="fr-FR" dirty="0">
              <a:solidFill>
                <a:schemeClr val="bg1"/>
              </a:solidFill>
            </a:endParaRPr>
          </a:p>
        </p:txBody>
      </p:sp>
      <p:grpSp>
        <p:nvGrpSpPr>
          <p:cNvPr id="2" name="Groupe 38"/>
          <p:cNvGrpSpPr>
            <a:grpSpLocks/>
          </p:cNvGrpSpPr>
          <p:nvPr/>
        </p:nvGrpSpPr>
        <p:grpSpPr bwMode="auto">
          <a:xfrm>
            <a:off x="107950" y="4365625"/>
            <a:ext cx="5832475" cy="2376488"/>
            <a:chOff x="1403648" y="3933056"/>
            <a:chExt cx="5832648" cy="2376264"/>
          </a:xfrm>
        </p:grpSpPr>
        <p:sp>
          <p:nvSpPr>
            <p:cNvPr id="136200" name="Rectangle 37"/>
            <p:cNvSpPr>
              <a:spLocks noChangeArrowheads="1"/>
            </p:cNvSpPr>
            <p:nvPr/>
          </p:nvSpPr>
          <p:spPr bwMode="auto">
            <a:xfrm>
              <a:off x="1403648" y="3933056"/>
              <a:ext cx="5832648" cy="2376264"/>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01" name="Rectangle 2"/>
            <p:cNvSpPr>
              <a:spLocks noChangeArrowheads="1"/>
            </p:cNvSpPr>
            <p:nvPr/>
          </p:nvSpPr>
          <p:spPr bwMode="auto">
            <a:xfrm>
              <a:off x="1691680" y="5301208"/>
              <a:ext cx="5184576" cy="792000"/>
            </a:xfrm>
            <a:prstGeom prst="rect">
              <a:avLst/>
            </a:prstGeom>
            <a:solidFill>
              <a:srgbClr val="3399FF"/>
            </a:solidFill>
            <a:ln w="9525" algn="ctr">
              <a:noFill/>
              <a:round/>
              <a:headEnd/>
              <a:tailEnd/>
            </a:ln>
          </p:spPr>
          <p:txBody>
            <a:bodyPr>
              <a:spAutoFit/>
            </a:bodyPr>
            <a:lstStyle/>
            <a:p>
              <a:pPr eaLnBrk="0" hangingPunct="0">
                <a:spcBef>
                  <a:spcPct val="50000"/>
                </a:spcBef>
              </a:pPr>
              <a:endParaRPr lang="fr-FR"/>
            </a:p>
          </p:txBody>
        </p:sp>
        <p:grpSp>
          <p:nvGrpSpPr>
            <p:cNvPr id="3" name="Groupe 16"/>
            <p:cNvGrpSpPr>
              <a:grpSpLocks/>
            </p:cNvGrpSpPr>
            <p:nvPr/>
          </p:nvGrpSpPr>
          <p:grpSpPr bwMode="auto">
            <a:xfrm>
              <a:off x="3131840" y="4149080"/>
              <a:ext cx="722518" cy="1656184"/>
              <a:chOff x="3131840" y="4149080"/>
              <a:chExt cx="722518" cy="1656184"/>
            </a:xfrm>
          </p:grpSpPr>
          <p:sp>
            <p:nvSpPr>
              <p:cNvPr id="136216" name="Rectangle 12"/>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7" name="Forme libre 13"/>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8" name="Rectangle à coins arrondis 14"/>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9" name="Rectangle à coins arrondis 15"/>
              <p:cNvSpPr>
                <a:spLocks noChangeArrowheads="1"/>
              </p:cNvSpPr>
              <p:nvPr/>
            </p:nvSpPr>
            <p:spPr bwMode="auto">
              <a:xfrm>
                <a:off x="3735790" y="4149080"/>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grpSp>
          <p:nvGrpSpPr>
            <p:cNvPr id="4" name="Groupe 17"/>
            <p:cNvGrpSpPr>
              <a:grpSpLocks/>
            </p:cNvGrpSpPr>
            <p:nvPr/>
          </p:nvGrpSpPr>
          <p:grpSpPr bwMode="auto">
            <a:xfrm flipH="1">
              <a:off x="4788024" y="4525828"/>
              <a:ext cx="722518" cy="1279436"/>
              <a:chOff x="3131840" y="4525828"/>
              <a:chExt cx="722518" cy="1279436"/>
            </a:xfrm>
          </p:grpSpPr>
          <p:sp>
            <p:nvSpPr>
              <p:cNvPr id="136212" name="Rectangle 18"/>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3" name="Forme libre 19"/>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4" name="Rectangle à coins arrondis 20"/>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5" name="Rectangle à coins arrondis 21"/>
              <p:cNvSpPr>
                <a:spLocks noChangeArrowheads="1"/>
              </p:cNvSpPr>
              <p:nvPr/>
            </p:nvSpPr>
            <p:spPr bwMode="auto">
              <a:xfrm>
                <a:off x="3735790" y="4525828"/>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sp>
          <p:nvSpPr>
            <p:cNvPr id="136204" name="Forme libre 24"/>
            <p:cNvSpPr>
              <a:spLocks/>
            </p:cNvSpPr>
            <p:nvPr/>
          </p:nvSpPr>
          <p:spPr bwMode="auto">
            <a:xfrm flipH="1">
              <a:off x="4281530" y="4564685"/>
              <a:ext cx="146454" cy="1168571"/>
            </a:xfrm>
            <a:custGeom>
              <a:avLst/>
              <a:gdLst>
                <a:gd name="T0" fmla="*/ 22848 w 146454"/>
                <a:gd name="T1" fmla="*/ 0 h 1168571"/>
                <a:gd name="T2" fmla="*/ 132576 w 146454"/>
                <a:gd name="T3" fmla="*/ 7315 h 1168571"/>
                <a:gd name="T4" fmla="*/ 144016 w 146454"/>
                <a:gd name="T5" fmla="*/ 1168571 h 1168571"/>
                <a:gd name="T6" fmla="*/ 0 w 146454"/>
                <a:gd name="T7" fmla="*/ 1024555 h 1168571"/>
                <a:gd name="T8" fmla="*/ 22848 w 146454"/>
                <a:gd name="T9" fmla="*/ 0 h 1168571"/>
                <a:gd name="T10" fmla="*/ 0 60000 65536"/>
                <a:gd name="T11" fmla="*/ 0 60000 65536"/>
                <a:gd name="T12" fmla="*/ 0 60000 65536"/>
                <a:gd name="T13" fmla="*/ 0 60000 65536"/>
                <a:gd name="T14" fmla="*/ 0 60000 65536"/>
                <a:gd name="T15" fmla="*/ 0 w 146454"/>
                <a:gd name="T16" fmla="*/ 0 h 1168571"/>
                <a:gd name="T17" fmla="*/ 146454 w 146454"/>
                <a:gd name="T18" fmla="*/ 1168571 h 1168571"/>
              </a:gdLst>
              <a:ahLst/>
              <a:cxnLst>
                <a:cxn ang="T10">
                  <a:pos x="T0" y="T1"/>
                </a:cxn>
                <a:cxn ang="T11">
                  <a:pos x="T2" y="T3"/>
                </a:cxn>
                <a:cxn ang="T12">
                  <a:pos x="T4" y="T5"/>
                </a:cxn>
                <a:cxn ang="T13">
                  <a:pos x="T6" y="T7"/>
                </a:cxn>
                <a:cxn ang="T14">
                  <a:pos x="T8" y="T9"/>
                </a:cxn>
              </a:cxnLst>
              <a:rect l="T15" t="T16" r="T17" b="T18"/>
              <a:pathLst>
                <a:path w="146454" h="1168571">
                  <a:moveTo>
                    <a:pt x="22848" y="0"/>
                  </a:moveTo>
                  <a:lnTo>
                    <a:pt x="132576" y="7315"/>
                  </a:lnTo>
                  <a:cubicBezTo>
                    <a:pt x="130138" y="382829"/>
                    <a:pt x="146454" y="793057"/>
                    <a:pt x="144016" y="1168571"/>
                  </a:cubicBezTo>
                  <a:lnTo>
                    <a:pt x="0" y="1024555"/>
                  </a:lnTo>
                  <a:lnTo>
                    <a:pt x="22848"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05" name="Rectangle à coins arrondis 26"/>
            <p:cNvSpPr>
              <a:spLocks noChangeArrowheads="1"/>
            </p:cNvSpPr>
            <p:nvPr/>
          </p:nvSpPr>
          <p:spPr bwMode="auto">
            <a:xfrm flipH="1">
              <a:off x="4291991" y="4381812"/>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sp>
          <p:nvSpPr>
            <p:cNvPr id="136206" name="Rectangle à coins arrondis 27"/>
            <p:cNvSpPr>
              <a:spLocks noChangeArrowheads="1"/>
            </p:cNvSpPr>
            <p:nvPr/>
          </p:nvSpPr>
          <p:spPr bwMode="auto">
            <a:xfrm>
              <a:off x="4206627" y="5348833"/>
              <a:ext cx="288032" cy="580787"/>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07" name="Flèche droite 28"/>
            <p:cNvSpPr>
              <a:spLocks noChangeArrowheads="1"/>
            </p:cNvSpPr>
            <p:nvPr/>
          </p:nvSpPr>
          <p:spPr bwMode="auto">
            <a:xfrm>
              <a:off x="2411760" y="5805264"/>
              <a:ext cx="3816424" cy="216024"/>
            </a:xfrm>
            <a:prstGeom prst="rightArrow">
              <a:avLst>
                <a:gd name="adj1" fmla="val 50000"/>
                <a:gd name="adj2" fmla="val 49974"/>
              </a:avLst>
            </a:prstGeom>
            <a:solidFill>
              <a:srgbClr val="00B0F0"/>
            </a:solidFill>
            <a:ln w="28575" algn="ctr">
              <a:solidFill>
                <a:srgbClr val="FF0000"/>
              </a:solidFill>
              <a:round/>
              <a:headEnd/>
              <a:tailEnd/>
            </a:ln>
          </p:spPr>
          <p:txBody>
            <a:bodyPr>
              <a:spAutoFit/>
            </a:bodyPr>
            <a:lstStyle/>
            <a:p>
              <a:pPr eaLnBrk="0" hangingPunct="0">
                <a:spcBef>
                  <a:spcPct val="50000"/>
                </a:spcBef>
              </a:pPr>
              <a:endParaRPr lang="fr-FR"/>
            </a:p>
          </p:txBody>
        </p:sp>
        <p:sp>
          <p:nvSpPr>
            <p:cNvPr id="136208" name="ZoneTexte 30"/>
            <p:cNvSpPr txBox="1">
              <a:spLocks noChangeArrowheads="1"/>
            </p:cNvSpPr>
            <p:nvPr/>
          </p:nvSpPr>
          <p:spPr bwMode="auto">
            <a:xfrm>
              <a:off x="1691680" y="5445224"/>
              <a:ext cx="1008112" cy="576064"/>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P 1</a:t>
              </a:r>
            </a:p>
          </p:txBody>
        </p:sp>
        <p:sp>
          <p:nvSpPr>
            <p:cNvPr id="136209" name="ZoneTexte 31"/>
            <p:cNvSpPr txBox="1">
              <a:spLocks noChangeArrowheads="1"/>
            </p:cNvSpPr>
            <p:nvPr/>
          </p:nvSpPr>
          <p:spPr bwMode="auto">
            <a:xfrm>
              <a:off x="6228184" y="5445224"/>
              <a:ext cx="1008112" cy="576064"/>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Q 2</a:t>
              </a:r>
            </a:p>
          </p:txBody>
        </p:sp>
        <p:sp>
          <p:nvSpPr>
            <p:cNvPr id="136210" name="ZoneTexte 32"/>
            <p:cNvSpPr txBox="1">
              <a:spLocks noChangeArrowheads="1"/>
            </p:cNvSpPr>
            <p:nvPr/>
          </p:nvSpPr>
          <p:spPr bwMode="auto">
            <a:xfrm>
              <a:off x="4067944" y="5373216"/>
              <a:ext cx="1008112" cy="576064"/>
            </a:xfrm>
            <a:prstGeom prst="rect">
              <a:avLst/>
            </a:prstGeom>
            <a:noFill/>
            <a:ln w="9525">
              <a:noFill/>
              <a:miter lim="800000"/>
              <a:headEnd/>
              <a:tailEnd/>
            </a:ln>
          </p:spPr>
          <p:txBody>
            <a:bodyPr>
              <a:spAutoFit/>
            </a:bodyPr>
            <a:lstStyle/>
            <a:p>
              <a:pPr eaLnBrk="0" hangingPunct="0">
                <a:spcBef>
                  <a:spcPct val="50000"/>
                </a:spcBef>
              </a:pPr>
              <a:r>
                <a:rPr lang="en" b="1">
                  <a:solidFill>
                    <a:schemeClr val="tx2"/>
                  </a:solidFill>
                </a:rPr>
                <a:t>V</a:t>
              </a:r>
            </a:p>
          </p:txBody>
        </p:sp>
        <p:cxnSp>
          <p:nvCxnSpPr>
            <p:cNvPr id="136211" name="Connecteur droit avec flèche 35"/>
            <p:cNvCxnSpPr>
              <a:cxnSpLocks noChangeShapeType="1"/>
            </p:cNvCxnSpPr>
            <p:nvPr/>
          </p:nvCxnSpPr>
          <p:spPr bwMode="auto">
            <a:xfrm>
              <a:off x="3419872" y="4437112"/>
              <a:ext cx="1872208" cy="720080"/>
            </a:xfrm>
            <a:prstGeom prst="straightConnector1">
              <a:avLst/>
            </a:prstGeom>
            <a:noFill/>
            <a:ln w="76200" algn="ctr">
              <a:solidFill>
                <a:srgbClr val="FF3300"/>
              </a:solidFill>
              <a:round/>
              <a:headEnd/>
              <a:tailEnd type="arrow" w="med" len="med"/>
            </a:ln>
          </p:spPr>
        </p:cxnSp>
      </p:grpSp>
      <p:sp>
        <p:nvSpPr>
          <p:cNvPr id="136195" name="ZoneTexte 39"/>
          <p:cNvSpPr txBox="1">
            <a:spLocks noChangeArrowheads="1"/>
          </p:cNvSpPr>
          <p:nvPr/>
        </p:nvSpPr>
        <p:spPr bwMode="auto">
          <a:xfrm>
            <a:off x="6011863" y="5157788"/>
            <a:ext cx="2881312" cy="460375"/>
          </a:xfrm>
          <a:prstGeom prst="rect">
            <a:avLst/>
          </a:prstGeom>
          <a:solidFill>
            <a:schemeClr val="bg1"/>
          </a:solidFill>
          <a:ln w="9525">
            <a:noFill/>
            <a:miter lim="800000"/>
            <a:headEnd/>
            <a:tailEnd/>
          </a:ln>
        </p:spPr>
        <p:txBody>
          <a:bodyPr>
            <a:spAutoFit/>
          </a:bodyPr>
          <a:lstStyle/>
          <a:p>
            <a:pPr eaLnBrk="0" hangingPunct="0">
              <a:spcBef>
                <a:spcPct val="50000"/>
              </a:spcBef>
            </a:pPr>
            <a:r>
              <a:rPr lang="en" sz="2400" dirty="0">
                <a:solidFill>
                  <a:schemeClr val="tx2"/>
                </a:solidFill>
              </a:rPr>
              <a:t>A: </a:t>
            </a:r>
            <a:r>
              <a:rPr lang="en" sz="2400" dirty="0">
                <a:solidFill>
                  <a:srgbClr val="FF3300"/>
                </a:solidFill>
              </a:rPr>
              <a:t>(p + </a:t>
            </a:r>
            <a:r>
              <a:rPr lang="en" sz="2000" b="1" dirty="0">
                <a:solidFill>
                  <a:srgbClr val="FF3300"/>
                </a:solidFill>
              </a:rPr>
              <a:t>(1/2) ṗ v </a:t>
            </a:r>
            <a:r>
              <a:rPr lang="en" sz="2000" b="1" baseline="30000" dirty="0">
                <a:solidFill>
                  <a:srgbClr val="FF3300"/>
                </a:solidFill>
              </a:rPr>
              <a:t>2) </a:t>
            </a:r>
            <a:r>
              <a:rPr lang="en" sz="2400" dirty="0">
                <a:solidFill>
                  <a:srgbClr val="FF3300"/>
                </a:solidFill>
              </a:rPr>
              <a:t>+ </a:t>
            </a:r>
            <a:r>
              <a:rPr lang="en" sz="2000" b="1" dirty="0">
                <a:solidFill>
                  <a:srgbClr val="FF3300"/>
                </a:solidFill>
              </a:rPr>
              <a:t>ῤ gh</a:t>
            </a:r>
            <a:r>
              <a:rPr lang="en" sz="2400" dirty="0">
                <a:solidFill>
                  <a:schemeClr val="tx2"/>
                </a:solidFill>
              </a:rPr>
              <a:t> </a:t>
            </a:r>
          </a:p>
        </p:txBody>
      </p:sp>
      <p:sp>
        <p:nvSpPr>
          <p:cNvPr id="136196" name="ZoneTexte 41"/>
          <p:cNvSpPr txBox="1">
            <a:spLocks noChangeArrowheads="1"/>
          </p:cNvSpPr>
          <p:nvPr/>
        </p:nvSpPr>
        <p:spPr bwMode="auto">
          <a:xfrm>
            <a:off x="6011863" y="5703888"/>
            <a:ext cx="2881312" cy="461962"/>
          </a:xfrm>
          <a:prstGeom prst="rect">
            <a:avLst/>
          </a:prstGeom>
          <a:solidFill>
            <a:schemeClr val="bg1"/>
          </a:solidFill>
          <a:ln w="9525">
            <a:noFill/>
            <a:miter lim="800000"/>
            <a:headEnd/>
            <a:tailEnd/>
          </a:ln>
        </p:spPr>
        <p:txBody>
          <a:bodyPr>
            <a:spAutoFit/>
          </a:bodyPr>
          <a:lstStyle/>
          <a:p>
            <a:pPr eaLnBrk="0" hangingPunct="0">
              <a:spcBef>
                <a:spcPct val="50000"/>
              </a:spcBef>
            </a:pPr>
            <a:r>
              <a:rPr lang="en" sz="2400">
                <a:solidFill>
                  <a:schemeClr val="tx2"/>
                </a:solidFill>
              </a:rPr>
              <a:t>B: </a:t>
            </a:r>
            <a:r>
              <a:rPr lang="en" sz="2400">
                <a:solidFill>
                  <a:srgbClr val="FF3300"/>
                </a:solidFill>
              </a:rPr>
              <a:t>p +</a:t>
            </a:r>
            <a:r>
              <a:rPr lang="en" sz="2000" b="1" baseline="30000">
                <a:solidFill>
                  <a:srgbClr val="FF3300"/>
                </a:solidFill>
              </a:rPr>
              <a:t> </a:t>
            </a:r>
            <a:r>
              <a:rPr lang="en" sz="2000" b="1">
                <a:solidFill>
                  <a:srgbClr val="FF3300"/>
                </a:solidFill>
              </a:rPr>
              <a:t>ῤ gh</a:t>
            </a:r>
            <a:r>
              <a:rPr lang="en" sz="2400">
                <a:solidFill>
                  <a:schemeClr val="tx2"/>
                </a:solidFill>
              </a:rPr>
              <a:t> </a:t>
            </a:r>
          </a:p>
        </p:txBody>
      </p:sp>
      <p:sp>
        <p:nvSpPr>
          <p:cNvPr id="136197" name="ZoneTexte 42"/>
          <p:cNvSpPr txBox="1">
            <a:spLocks noChangeArrowheads="1"/>
          </p:cNvSpPr>
          <p:nvPr/>
        </p:nvSpPr>
        <p:spPr bwMode="auto">
          <a:xfrm>
            <a:off x="6011862" y="6280150"/>
            <a:ext cx="3132137" cy="461963"/>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 sz="2400">
                <a:solidFill>
                  <a:schemeClr val="tx2"/>
                </a:solidFill>
              </a:rPr>
              <a:t>C: </a:t>
            </a:r>
            <a:r>
              <a:rPr lang="en" sz="2400">
                <a:solidFill>
                  <a:srgbClr val="FF3300"/>
                </a:solidFill>
              </a:rPr>
              <a:t>(p - </a:t>
            </a:r>
            <a:r>
              <a:rPr lang="en" sz="2000" b="1">
                <a:solidFill>
                  <a:srgbClr val="FF3300"/>
                </a:solidFill>
              </a:rPr>
              <a:t>(1/2) ṗ v </a:t>
            </a:r>
            <a:r>
              <a:rPr lang="en" sz="2000" b="1" baseline="30000">
                <a:solidFill>
                  <a:srgbClr val="FF3300"/>
                </a:solidFill>
              </a:rPr>
              <a:t>2) </a:t>
            </a:r>
            <a:r>
              <a:rPr lang="en" sz="2400">
                <a:solidFill>
                  <a:srgbClr val="FF3300"/>
                </a:solidFill>
              </a:rPr>
              <a:t>+ </a:t>
            </a:r>
            <a:r>
              <a:rPr lang="en" sz="2000" b="1">
                <a:solidFill>
                  <a:srgbClr val="FF3300"/>
                </a:solidFill>
              </a:rPr>
              <a:t>ῤ gh</a:t>
            </a:r>
            <a:r>
              <a:rPr lang="en" sz="2400">
                <a:solidFill>
                  <a:schemeClr val="tx2"/>
                </a:solidFill>
              </a:rPr>
              <a:t> </a:t>
            </a:r>
          </a:p>
        </p:txBody>
      </p:sp>
      <p:sp>
        <p:nvSpPr>
          <p:cNvPr id="136198" name="ZoneTexte 43"/>
          <p:cNvSpPr txBox="1">
            <a:spLocks noChangeArrowheads="1"/>
          </p:cNvSpPr>
          <p:nvPr/>
        </p:nvSpPr>
        <p:spPr bwMode="auto">
          <a:xfrm>
            <a:off x="2339975" y="4479925"/>
            <a:ext cx="2879725" cy="461963"/>
          </a:xfrm>
          <a:prstGeom prst="rect">
            <a:avLst/>
          </a:prstGeom>
          <a:noFill/>
          <a:ln w="9525">
            <a:noFill/>
            <a:miter lim="800000"/>
            <a:headEnd/>
            <a:tailEnd/>
          </a:ln>
        </p:spPr>
        <p:txBody>
          <a:bodyPr>
            <a:spAutoFit/>
          </a:bodyPr>
          <a:lstStyle/>
          <a:p>
            <a:pPr eaLnBrk="0" hangingPunct="0">
              <a:spcBef>
                <a:spcPct val="50000"/>
              </a:spcBef>
            </a:pPr>
            <a:r>
              <a:rPr lang="en" sz="2400">
                <a:solidFill>
                  <a:schemeClr val="tx2"/>
                </a:solidFill>
              </a:rPr>
              <a:t>ABC</a:t>
            </a:r>
          </a:p>
        </p:txBody>
      </p:sp>
      <p:sp>
        <p:nvSpPr>
          <p:cNvPr id="136199" name="ZoneTexte 44"/>
          <p:cNvSpPr txBox="1">
            <a:spLocks noChangeArrowheads="1"/>
          </p:cNvSpPr>
          <p:nvPr/>
        </p:nvSpPr>
        <p:spPr bwMode="auto">
          <a:xfrm>
            <a:off x="5995988" y="4508500"/>
            <a:ext cx="2879725" cy="585788"/>
          </a:xfrm>
          <a:prstGeom prst="rect">
            <a:avLst/>
          </a:prstGeom>
          <a:solidFill>
            <a:schemeClr val="bg1"/>
          </a:solidFill>
          <a:ln w="9525">
            <a:noFill/>
            <a:miter lim="800000"/>
            <a:headEnd/>
            <a:tailEnd/>
          </a:ln>
        </p:spPr>
        <p:txBody>
          <a:bodyPr>
            <a:spAutoFit/>
          </a:bodyPr>
          <a:lstStyle/>
          <a:p>
            <a:pPr eaLnBrk="0" hangingPunct="0">
              <a:spcBef>
                <a:spcPct val="50000"/>
              </a:spcBef>
            </a:pPr>
            <a:r>
              <a:rPr lang="en" sz="3200">
                <a:solidFill>
                  <a:schemeClr val="tx2"/>
                </a:solidFill>
              </a:rPr>
              <a:t>Pitot tubes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ZoneTexte 3"/>
          <p:cNvSpPr txBox="1">
            <a:spLocks noChangeArrowheads="1"/>
          </p:cNvSpPr>
          <p:nvPr/>
        </p:nvSpPr>
        <p:spPr bwMode="auto">
          <a:xfrm>
            <a:off x="0" y="41275"/>
            <a:ext cx="9144000" cy="709425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47 </a:t>
            </a:r>
            <a:r>
              <a:rPr lang="en" sz="4000" b="1" dirty="0">
                <a:solidFill>
                  <a:srgbClr val="FFFF00"/>
                </a:solidFill>
              </a:rPr>
              <a:t>Low micro-circulatory resistances R increase flow Q and residual pressure PR </a:t>
            </a:r>
            <a:r>
              <a:rPr lang="en" b="1" dirty="0">
                <a:solidFill>
                  <a:schemeClr val="bg1"/>
                </a:solidFill>
              </a:rPr>
              <a:t>: -inflammation, thermoregulation to heat, muscular movements, Arterovenous fistulas</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5918200" y="2946400"/>
            <a:ext cx="3225800" cy="3146425"/>
            <a:chOff x="5918662" y="2492896"/>
            <a:chExt cx="3225338" cy="3146286"/>
          </a:xfrm>
        </p:grpSpPr>
        <p:sp>
          <p:nvSpPr>
            <p:cNvPr id="137219" name="Forme libre 2"/>
            <p:cNvSpPr>
              <a:spLocks/>
            </p:cNvSpPr>
            <p:nvPr/>
          </p:nvSpPr>
          <p:spPr bwMode="auto">
            <a:xfrm>
              <a:off x="5918662" y="2626822"/>
              <a:ext cx="2560320" cy="2344189"/>
            </a:xfrm>
            <a:custGeom>
              <a:avLst/>
              <a:gdLst>
                <a:gd name="T0" fmla="*/ 0 w 2560320"/>
                <a:gd name="T1" fmla="*/ 0 h 2344189"/>
                <a:gd name="T2" fmla="*/ 0 w 2560320"/>
                <a:gd name="T3" fmla="*/ 2344189 h 2344189"/>
                <a:gd name="T4" fmla="*/ 2560320 w 2560320"/>
                <a:gd name="T5" fmla="*/ 2344189 h 2344189"/>
                <a:gd name="T6" fmla="*/ 0 60000 65536"/>
                <a:gd name="T7" fmla="*/ 0 60000 65536"/>
                <a:gd name="T8" fmla="*/ 0 60000 65536"/>
                <a:gd name="T9" fmla="*/ 0 w 2560320"/>
                <a:gd name="T10" fmla="*/ 0 h 2344189"/>
                <a:gd name="T11" fmla="*/ 2560320 w 2560320"/>
                <a:gd name="T12" fmla="*/ 2344189 h 2344189"/>
              </a:gdLst>
              <a:ahLst/>
              <a:cxnLst>
                <a:cxn ang="T6">
                  <a:pos x="T0" y="T1"/>
                </a:cxn>
                <a:cxn ang="T7">
                  <a:pos x="T2" y="T3"/>
                </a:cxn>
                <a:cxn ang="T8">
                  <a:pos x="T4" y="T5"/>
                </a:cxn>
              </a:cxnLst>
              <a:rect l="T9" t="T10" r="T11" b="T12"/>
              <a:pathLst>
                <a:path w="2560320" h="2344189">
                  <a:moveTo>
                    <a:pt x="0" y="0"/>
                  </a:moveTo>
                  <a:lnTo>
                    <a:pt x="0" y="2344189"/>
                  </a:lnTo>
                  <a:lnTo>
                    <a:pt x="2560320" y="2344189"/>
                  </a:lnTo>
                </a:path>
              </a:pathLst>
            </a:custGeom>
            <a:noFill/>
            <a:ln w="38100" cap="flat" cmpd="sng" algn="ctr">
              <a:solidFill>
                <a:schemeClr val="bg1"/>
              </a:solidFill>
              <a:prstDash val="solid"/>
              <a:round/>
              <a:headEnd type="none" w="med" len="med"/>
              <a:tailEnd type="none" w="med" len="med"/>
            </a:ln>
          </p:spPr>
          <p:txBody>
            <a:bodyPr>
              <a:spAutoFit/>
            </a:bodyPr>
            <a:lstStyle/>
            <a:p>
              <a:endParaRPr lang="es-ES"/>
            </a:p>
          </p:txBody>
        </p:sp>
        <p:cxnSp>
          <p:nvCxnSpPr>
            <p:cNvPr id="137220" name="Connecteur droit 5"/>
            <p:cNvCxnSpPr>
              <a:cxnSpLocks noChangeShapeType="1"/>
            </p:cNvCxnSpPr>
            <p:nvPr/>
          </p:nvCxnSpPr>
          <p:spPr bwMode="auto">
            <a:xfrm flipH="1">
              <a:off x="6012160" y="2852936"/>
              <a:ext cx="2304256" cy="2016224"/>
            </a:xfrm>
            <a:prstGeom prst="line">
              <a:avLst/>
            </a:prstGeom>
            <a:noFill/>
            <a:ln w="38100" algn="ctr">
              <a:solidFill>
                <a:schemeClr val="bg1"/>
              </a:solidFill>
              <a:round/>
              <a:headEnd/>
              <a:tailEnd/>
            </a:ln>
          </p:spPr>
        </p:cxnSp>
        <p:sp>
          <p:nvSpPr>
            <p:cNvPr id="137221" name="ZoneTexte 8"/>
            <p:cNvSpPr txBox="1">
              <a:spLocks noChangeArrowheads="1"/>
            </p:cNvSpPr>
            <p:nvPr/>
          </p:nvSpPr>
          <p:spPr bwMode="auto">
            <a:xfrm>
              <a:off x="8063880" y="5085184"/>
              <a:ext cx="1080120" cy="553998"/>
            </a:xfrm>
            <a:prstGeom prst="rect">
              <a:avLst/>
            </a:prstGeom>
            <a:noFill/>
            <a:ln w="38100">
              <a:noFill/>
              <a:miter lim="800000"/>
              <a:headEnd/>
              <a:tailEnd/>
            </a:ln>
          </p:spPr>
          <p:txBody>
            <a:bodyPr>
              <a:spAutoFit/>
            </a:bodyPr>
            <a:lstStyle/>
            <a:p>
              <a:pPr eaLnBrk="0" hangingPunct="0">
                <a:spcBef>
                  <a:spcPct val="50000"/>
                </a:spcBef>
              </a:pPr>
              <a:r>
                <a:rPr lang="en">
                  <a:solidFill>
                    <a:schemeClr val="bg1"/>
                  </a:solidFill>
                </a:rPr>
                <a:t>1/R</a:t>
              </a:r>
            </a:p>
          </p:txBody>
        </p:sp>
        <p:sp>
          <p:nvSpPr>
            <p:cNvPr id="137222" name="ZoneTexte 9"/>
            <p:cNvSpPr txBox="1">
              <a:spLocks noChangeArrowheads="1"/>
            </p:cNvSpPr>
            <p:nvPr/>
          </p:nvSpPr>
          <p:spPr bwMode="auto">
            <a:xfrm>
              <a:off x="6012160" y="2492896"/>
              <a:ext cx="1080120" cy="553998"/>
            </a:xfrm>
            <a:prstGeom prst="rect">
              <a:avLst/>
            </a:prstGeom>
            <a:noFill/>
            <a:ln w="38100">
              <a:noFill/>
              <a:miter lim="800000"/>
              <a:headEnd/>
              <a:tailEnd/>
            </a:ln>
          </p:spPr>
          <p:txBody>
            <a:bodyPr>
              <a:spAutoFit/>
            </a:bodyPr>
            <a:lstStyle/>
            <a:p>
              <a:pPr eaLnBrk="0" hangingPunct="0">
                <a:spcBef>
                  <a:spcPct val="50000"/>
                </a:spcBef>
              </a:pPr>
              <a:r>
                <a:rPr lang="en">
                  <a:solidFill>
                    <a:schemeClr val="bg1"/>
                  </a:solidFill>
                </a:rPr>
                <a:t>PR Q</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ZoneTexte 3"/>
          <p:cNvSpPr txBox="1">
            <a:spLocks noChangeArrowheads="1"/>
          </p:cNvSpPr>
          <p:nvPr/>
        </p:nvSpPr>
        <p:spPr bwMode="auto">
          <a:xfrm>
            <a:off x="0" y="0"/>
            <a:ext cx="9144000" cy="786369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48</a:t>
            </a:r>
            <a:r>
              <a:rPr lang="en" sz="4000" b="1" dirty="0">
                <a:solidFill>
                  <a:srgbClr val="FFFF00"/>
                </a:solidFill>
              </a:rPr>
              <a:t>The Residual Pressure PR of the posterior tibial vein at rest and after exercise can be measured </a:t>
            </a:r>
            <a:r>
              <a:rPr lang="en" sz="4000" b="1" dirty="0">
                <a:solidFill>
                  <a:srgbClr val="FF0000"/>
                </a:solidFill>
              </a:rPr>
              <a:t>with the Doppler </a:t>
            </a:r>
            <a:r>
              <a:rPr lang="en" sz="4000" b="1" dirty="0">
                <a:solidFill>
                  <a:schemeClr val="bg1"/>
                </a:solidFill>
              </a:rPr>
              <a:t>.</a:t>
            </a:r>
            <a:endParaRPr lang="es-ES_tradnl" b="1" dirty="0">
              <a:solidFill>
                <a:schemeClr val="bg1"/>
              </a:solidFill>
            </a:endParaRPr>
          </a:p>
          <a:p>
            <a:pPr eaLnBrk="0" hangingPunct="0">
              <a:spcBef>
                <a:spcPct val="50000"/>
              </a:spcBef>
            </a:pPr>
            <a:r>
              <a:rPr lang="en" b="1" dirty="0">
                <a:solidFill>
                  <a:schemeClr val="bg1"/>
                </a:solidFill>
              </a:rPr>
              <a:t>Patient </a:t>
            </a:r>
            <a:r>
              <a:rPr lang="en" b="1" dirty="0">
                <a:solidFill>
                  <a:srgbClr val="FF0000"/>
                </a:solidFill>
              </a:rPr>
              <a:t>lying down, </a:t>
            </a:r>
            <a:r>
              <a:rPr lang="en" b="1" dirty="0">
                <a:solidFill>
                  <a:schemeClr val="bg1"/>
                </a:solidFill>
              </a:rPr>
              <a:t>examined to measure blood pressure with a manometer.</a:t>
            </a: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 </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rot="4682583" flipH="1">
            <a:off x="3306490" y="3659708"/>
            <a:ext cx="1149350" cy="3101975"/>
            <a:chOff x="7760041" y="2622490"/>
            <a:chExt cx="420743" cy="908542"/>
          </a:xfrm>
        </p:grpSpPr>
        <p:sp>
          <p:nvSpPr>
            <p:cNvPr id="138278"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9" name="Oval 23"/>
            <p:cNvSpPr>
              <a:spLocks noChangeArrowheads="1"/>
            </p:cNvSpPr>
            <p:nvPr/>
          </p:nvSpPr>
          <p:spPr bwMode="auto">
            <a:xfrm>
              <a:off x="7866933" y="3119572"/>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80" name="Oval 24"/>
            <p:cNvSpPr>
              <a:spLocks noChangeArrowheads="1"/>
            </p:cNvSpPr>
            <p:nvPr/>
          </p:nvSpPr>
          <p:spPr bwMode="auto">
            <a:xfrm>
              <a:off x="7898773" y="3457302"/>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81" name="Oval 32"/>
            <p:cNvSpPr>
              <a:spLocks noChangeArrowheads="1"/>
            </p:cNvSpPr>
            <p:nvPr/>
          </p:nvSpPr>
          <p:spPr bwMode="auto">
            <a:xfrm>
              <a:off x="7944258" y="3060113"/>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3" name="Groupe 8"/>
          <p:cNvGrpSpPr>
            <a:grpSpLocks/>
          </p:cNvGrpSpPr>
          <p:nvPr/>
        </p:nvGrpSpPr>
        <p:grpSpPr bwMode="auto">
          <a:xfrm>
            <a:off x="2439715" y="4937646"/>
            <a:ext cx="6096000" cy="1858962"/>
            <a:chOff x="6660109" y="5301208"/>
            <a:chExt cx="1847356" cy="743948"/>
          </a:xfrm>
        </p:grpSpPr>
        <p:sp>
          <p:nvSpPr>
            <p:cNvPr id="138257"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58" name="Rectangle 26"/>
            <p:cNvSpPr>
              <a:spLocks noChangeArrowheads="1"/>
            </p:cNvSpPr>
            <p:nvPr/>
          </p:nvSpPr>
          <p:spPr bwMode="auto">
            <a:xfrm rot="5691369">
              <a:off x="8071832" y="5553345"/>
              <a:ext cx="134183" cy="214054"/>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8259" name="Oval 28"/>
            <p:cNvSpPr>
              <a:spLocks noChangeArrowheads="1"/>
            </p:cNvSpPr>
            <p:nvPr/>
          </p:nvSpPr>
          <p:spPr bwMode="auto">
            <a:xfrm rot="5691369">
              <a:off x="7997993" y="5399268"/>
              <a:ext cx="168297"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60" name="Oval 29"/>
            <p:cNvSpPr>
              <a:spLocks noChangeArrowheads="1"/>
            </p:cNvSpPr>
            <p:nvPr/>
          </p:nvSpPr>
          <p:spPr bwMode="auto">
            <a:xfrm rot="5400000">
              <a:off x="7851535" y="5190025"/>
              <a:ext cx="129634" cy="35200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nvGrpSpPr>
            <p:cNvPr id="4" name="Groupe 66"/>
            <p:cNvGrpSpPr>
              <a:grpSpLocks/>
            </p:cNvGrpSpPr>
            <p:nvPr/>
          </p:nvGrpSpPr>
          <p:grpSpPr bwMode="auto">
            <a:xfrm rot="670607">
              <a:off x="6660109" y="5675120"/>
              <a:ext cx="922303" cy="370036"/>
              <a:chOff x="6660109" y="5672889"/>
              <a:chExt cx="922303" cy="370036"/>
            </a:xfrm>
          </p:grpSpPr>
          <p:sp>
            <p:nvSpPr>
              <p:cNvPr id="138274"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5" name="Oval 23"/>
              <p:cNvSpPr>
                <a:spLocks noChangeArrowheads="1"/>
              </p:cNvSpPr>
              <p:nvPr/>
            </p:nvSpPr>
            <p:spPr bwMode="auto">
              <a:xfrm rot="5691369">
                <a:off x="6810066" y="5638056"/>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6" name="Oval 24"/>
              <p:cNvSpPr>
                <a:spLocks noChangeArrowheads="1"/>
              </p:cNvSpPr>
              <p:nvPr/>
            </p:nvSpPr>
            <p:spPr bwMode="auto">
              <a:xfrm rot="5691369">
                <a:off x="6555968" y="5865055"/>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77" name="Oval 32"/>
              <p:cNvSpPr>
                <a:spLocks noChangeArrowheads="1"/>
              </p:cNvSpPr>
              <p:nvPr/>
            </p:nvSpPr>
            <p:spPr bwMode="auto">
              <a:xfrm rot="5691369">
                <a:off x="7048272" y="5827995"/>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5" name="Groupe 68"/>
            <p:cNvGrpSpPr>
              <a:grpSpLocks/>
            </p:cNvGrpSpPr>
            <p:nvPr/>
          </p:nvGrpSpPr>
          <p:grpSpPr bwMode="auto">
            <a:xfrm rot="715005">
              <a:off x="7422005" y="5656259"/>
              <a:ext cx="679870" cy="294622"/>
              <a:chOff x="7422005" y="5755222"/>
              <a:chExt cx="679870" cy="294622"/>
            </a:xfrm>
          </p:grpSpPr>
          <p:sp>
            <p:nvSpPr>
              <p:cNvPr id="138270" name="Oval 27"/>
              <p:cNvSpPr>
                <a:spLocks noChangeArrowheads="1"/>
              </p:cNvSpPr>
              <p:nvPr/>
            </p:nvSpPr>
            <p:spPr bwMode="auto">
              <a:xfrm rot="5691369">
                <a:off x="7944049" y="5767967"/>
                <a:ext cx="170571"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71" name="Oval 30"/>
              <p:cNvSpPr>
                <a:spLocks noChangeArrowheads="1"/>
              </p:cNvSpPr>
              <p:nvPr/>
            </p:nvSpPr>
            <p:spPr bwMode="auto">
              <a:xfrm rot="3291369" flipH="1">
                <a:off x="7843142" y="5759140"/>
                <a:ext cx="127360" cy="349622"/>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2" name="Oval 34"/>
              <p:cNvSpPr>
                <a:spLocks noChangeArrowheads="1"/>
              </p:cNvSpPr>
              <p:nvPr/>
            </p:nvSpPr>
            <p:spPr bwMode="auto">
              <a:xfrm rot="5691369">
                <a:off x="7669173" y="5841440"/>
                <a:ext cx="90971" cy="3258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grpSp>
        <p:sp>
          <p:nvSpPr>
            <p:cNvPr id="138263"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8264"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8" name="Ellipse 17"/>
            <p:cNvSpPr/>
            <p:nvPr/>
          </p:nvSpPr>
          <p:spPr>
            <a:xfrm rot="5691369">
              <a:off x="7498372" y="5458518"/>
              <a:ext cx="277631" cy="317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9" name="Pentagone régulier 18"/>
            <p:cNvSpPr/>
            <p:nvPr/>
          </p:nvSpPr>
          <p:spPr>
            <a:xfrm rot="5691369">
              <a:off x="7716478" y="5430264"/>
              <a:ext cx="397069" cy="3968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20" name="Cœur 19"/>
            <p:cNvSpPr/>
            <p:nvPr/>
          </p:nvSpPr>
          <p:spPr>
            <a:xfrm rot="5691369">
              <a:off x="7814143" y="5529337"/>
              <a:ext cx="198852" cy="2381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8268" name="Oval 33"/>
            <p:cNvSpPr>
              <a:spLocks noChangeArrowheads="1"/>
            </p:cNvSpPr>
            <p:nvPr/>
          </p:nvSpPr>
          <p:spPr bwMode="auto">
            <a:xfrm rot="15908631" flipV="1">
              <a:off x="7574349" y="5268368"/>
              <a:ext cx="93246" cy="33059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23" name="Forme libre 22"/>
            <p:cNvSpPr/>
            <p:nvPr/>
          </p:nvSpPr>
          <p:spPr>
            <a:xfrm rot="15908631" flipV="1">
              <a:off x="7236753" y="5296933"/>
              <a:ext cx="130239" cy="99391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8244" name="ZoneTexte 32"/>
          <p:cNvSpPr txBox="1">
            <a:spLocks noChangeArrowheads="1"/>
          </p:cNvSpPr>
          <p:nvPr/>
        </p:nvSpPr>
        <p:spPr bwMode="auto">
          <a:xfrm>
            <a:off x="2774677" y="4153421"/>
            <a:ext cx="5940425" cy="554037"/>
          </a:xfrm>
          <a:prstGeom prst="rect">
            <a:avLst/>
          </a:prstGeom>
          <a:solidFill>
            <a:schemeClr val="bg1"/>
          </a:solidFill>
          <a:ln w="9525">
            <a:noFill/>
            <a:miter lim="800000"/>
            <a:headEnd/>
            <a:tailEnd/>
          </a:ln>
        </p:spPr>
        <p:txBody>
          <a:bodyPr>
            <a:spAutoFit/>
          </a:bodyPr>
          <a:lstStyle/>
          <a:p>
            <a:pPr eaLnBrk="0" hangingPunct="0">
              <a:spcBef>
                <a:spcPct val="50000"/>
              </a:spcBef>
            </a:pPr>
            <a:r>
              <a:rPr lang="en">
                <a:solidFill>
                  <a:srgbClr val="FF3300"/>
                </a:solidFill>
              </a:rPr>
              <a:t>PR = (p + </a:t>
            </a:r>
            <a:r>
              <a:rPr lang="en" sz="2800" b="1">
                <a:solidFill>
                  <a:srgbClr val="FF3300"/>
                </a:solidFill>
              </a:rPr>
              <a:t>(1/2) ṗ v </a:t>
            </a:r>
            <a:r>
              <a:rPr lang="en" sz="2800" b="1" baseline="30000">
                <a:solidFill>
                  <a:srgbClr val="FF3300"/>
                </a:solidFill>
              </a:rPr>
              <a:t>2) </a:t>
            </a:r>
            <a:r>
              <a:rPr lang="en">
                <a:solidFill>
                  <a:srgbClr val="FF3300"/>
                </a:solidFill>
              </a:rPr>
              <a:t>+ 0 mmHg </a:t>
            </a:r>
            <a:r>
              <a:rPr lang="en" sz="2800" b="1">
                <a:solidFill>
                  <a:srgbClr val="FF3300"/>
                </a:solidFill>
              </a:rPr>
              <a:t>ῤ gh</a:t>
            </a:r>
            <a:endParaRPr lang="fr-FR">
              <a:solidFill>
                <a:srgbClr val="FF3300"/>
              </a:solidFill>
            </a:endParaRPr>
          </a:p>
        </p:txBody>
      </p:sp>
      <p:grpSp>
        <p:nvGrpSpPr>
          <p:cNvPr id="6" name="Groupe 35"/>
          <p:cNvGrpSpPr>
            <a:grpSpLocks/>
          </p:cNvGrpSpPr>
          <p:nvPr/>
        </p:nvGrpSpPr>
        <p:grpSpPr bwMode="auto">
          <a:xfrm>
            <a:off x="2703240" y="5644083"/>
            <a:ext cx="2359025" cy="1457325"/>
            <a:chOff x="339725" y="3771900"/>
            <a:chExt cx="1136650" cy="669925"/>
          </a:xfrm>
        </p:grpSpPr>
        <p:sp>
          <p:nvSpPr>
            <p:cNvPr id="138250" name="Rectangle 5"/>
            <p:cNvSpPr>
              <a:spLocks noChangeArrowheads="1"/>
            </p:cNvSpPr>
            <p:nvPr/>
          </p:nvSpPr>
          <p:spPr bwMode="auto">
            <a:xfrm>
              <a:off x="395288" y="3789363"/>
              <a:ext cx="288925" cy="360362"/>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solidFill>
                  <a:schemeClr val="tx1"/>
                </a:solidFill>
              </a:endParaRPr>
            </a:p>
          </p:txBody>
        </p:sp>
        <p:grpSp>
          <p:nvGrpSpPr>
            <p:cNvPr id="7" name="Group 6"/>
            <p:cNvGrpSpPr>
              <a:grpSpLocks/>
            </p:cNvGrpSpPr>
            <p:nvPr/>
          </p:nvGrpSpPr>
          <p:grpSpPr bwMode="auto">
            <a:xfrm>
              <a:off x="339725" y="3771900"/>
              <a:ext cx="360363" cy="360363"/>
              <a:chOff x="2492" y="2638"/>
              <a:chExt cx="318" cy="318"/>
            </a:xfrm>
          </p:grpSpPr>
          <p:sp>
            <p:nvSpPr>
              <p:cNvPr id="138254" name="Oval 7"/>
              <p:cNvSpPr>
                <a:spLocks noChangeArrowheads="1"/>
              </p:cNvSpPr>
              <p:nvPr/>
            </p:nvSpPr>
            <p:spPr bwMode="auto">
              <a:xfrm>
                <a:off x="2517" y="2659"/>
                <a:ext cx="272" cy="272"/>
              </a:xfrm>
              <a:prstGeom prst="ellipse">
                <a:avLst/>
              </a:prstGeom>
              <a:solidFill>
                <a:schemeClr val="bg1"/>
              </a:solidFill>
              <a:ln w="9525">
                <a:solidFill>
                  <a:schemeClr val="tx1"/>
                </a:solidFill>
                <a:prstDash val="lgDash"/>
                <a:round/>
                <a:headEnd/>
                <a:tailEnd/>
              </a:ln>
            </p:spPr>
            <p:txBody>
              <a:bodyPr wrap="none" anchor="ctr"/>
              <a:lstStyle/>
              <a:p>
                <a:pPr eaLnBrk="0" hangingPunct="0">
                  <a:spcBef>
                    <a:spcPct val="50000"/>
                  </a:spcBef>
                </a:pPr>
                <a:endParaRPr lang="fr-FR">
                  <a:solidFill>
                    <a:schemeClr val="tx1"/>
                  </a:solidFill>
                </a:endParaRPr>
              </a:p>
            </p:txBody>
          </p:sp>
          <p:sp>
            <p:nvSpPr>
              <p:cNvPr id="138255" name="Line 8"/>
              <p:cNvSpPr>
                <a:spLocks noChangeShapeType="1"/>
              </p:cNvSpPr>
              <p:nvPr/>
            </p:nvSpPr>
            <p:spPr bwMode="auto">
              <a:xfrm flipV="1">
                <a:off x="2653" y="2704"/>
                <a:ext cx="46" cy="91"/>
              </a:xfrm>
              <a:prstGeom prst="line">
                <a:avLst/>
              </a:prstGeom>
              <a:noFill/>
              <a:ln w="9525">
                <a:solidFill>
                  <a:schemeClr val="tx1"/>
                </a:solidFill>
                <a:round/>
                <a:headEnd type="oval" w="med" len="med"/>
                <a:tailEnd type="triangle" w="med" len="med"/>
              </a:ln>
            </p:spPr>
            <p:txBody>
              <a:bodyPr/>
              <a:lstStyle/>
              <a:p>
                <a:endParaRPr lang="es-ES"/>
              </a:p>
            </p:txBody>
          </p:sp>
          <p:sp>
            <p:nvSpPr>
              <p:cNvPr id="138256" name="Oval 9"/>
              <p:cNvSpPr>
                <a:spLocks noChangeArrowheads="1"/>
              </p:cNvSpPr>
              <p:nvPr/>
            </p:nvSpPr>
            <p:spPr bwMode="auto">
              <a:xfrm>
                <a:off x="2492" y="2638"/>
                <a:ext cx="318" cy="318"/>
              </a:xfrm>
              <a:prstGeom prst="ellipse">
                <a:avLst/>
              </a:prstGeom>
              <a:no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52" name="Freeform 10"/>
            <p:cNvSpPr>
              <a:spLocks/>
            </p:cNvSpPr>
            <p:nvPr/>
          </p:nvSpPr>
          <p:spPr bwMode="auto">
            <a:xfrm>
              <a:off x="600075" y="4149725"/>
              <a:ext cx="515938" cy="252413"/>
            </a:xfrm>
            <a:custGeom>
              <a:avLst/>
              <a:gdLst>
                <a:gd name="T0" fmla="*/ 2147483647 w 325"/>
                <a:gd name="T1" fmla="*/ 0 h 159"/>
                <a:gd name="T2" fmla="*/ 2147483647 w 325"/>
                <a:gd name="T3" fmla="*/ 2147483647 h 159"/>
                <a:gd name="T4" fmla="*/ 2147483647 w 325"/>
                <a:gd name="T5" fmla="*/ 2147483647 h 159"/>
                <a:gd name="T6" fmla="*/ 0 60000 65536"/>
                <a:gd name="T7" fmla="*/ 0 60000 65536"/>
                <a:gd name="T8" fmla="*/ 0 60000 65536"/>
                <a:gd name="T9" fmla="*/ 0 w 325"/>
                <a:gd name="T10" fmla="*/ 0 h 159"/>
                <a:gd name="T11" fmla="*/ 325 w 325"/>
                <a:gd name="T12" fmla="*/ 159 h 159"/>
              </a:gdLst>
              <a:ahLst/>
              <a:cxnLst>
                <a:cxn ang="T6">
                  <a:pos x="T0" y="T1"/>
                </a:cxn>
                <a:cxn ang="T7">
                  <a:pos x="T2" y="T3"/>
                </a:cxn>
                <a:cxn ang="T8">
                  <a:pos x="T4" y="T5"/>
                </a:cxn>
              </a:cxnLst>
              <a:rect l="T9" t="T10" r="T11" b="T12"/>
              <a:pathLst>
                <a:path w="325" h="159">
                  <a:moveTo>
                    <a:pt x="7" y="0"/>
                  </a:moveTo>
                  <a:cubicBezTo>
                    <a:pt x="3" y="56"/>
                    <a:pt x="0" y="113"/>
                    <a:pt x="53" y="136"/>
                  </a:cubicBezTo>
                  <a:cubicBezTo>
                    <a:pt x="106" y="159"/>
                    <a:pt x="215" y="147"/>
                    <a:pt x="325" y="136"/>
                  </a:cubicBezTo>
                </a:path>
              </a:pathLst>
            </a:custGeom>
            <a:noFill/>
            <a:ln w="9525">
              <a:solidFill>
                <a:schemeClr val="tx1"/>
              </a:solidFill>
              <a:round/>
              <a:headEnd/>
              <a:tailEnd/>
            </a:ln>
          </p:spPr>
          <p:txBody>
            <a:bodyPr/>
            <a:lstStyle/>
            <a:p>
              <a:endParaRPr lang="es-ES"/>
            </a:p>
          </p:txBody>
        </p:sp>
        <p:sp>
          <p:nvSpPr>
            <p:cNvPr id="138253" name="Oval 11"/>
            <p:cNvSpPr>
              <a:spLocks noChangeArrowheads="1"/>
            </p:cNvSpPr>
            <p:nvPr/>
          </p:nvSpPr>
          <p:spPr bwMode="auto">
            <a:xfrm>
              <a:off x="1042988" y="4298950"/>
              <a:ext cx="433387" cy="142875"/>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46" name="Rectangle 52"/>
          <p:cNvSpPr>
            <a:spLocks noChangeArrowheads="1"/>
          </p:cNvSpPr>
          <p:nvPr/>
        </p:nvSpPr>
        <p:spPr bwMode="auto">
          <a:xfrm>
            <a:off x="1349102" y="4204221"/>
            <a:ext cx="1366838" cy="792162"/>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8247" name="Forme libre 53"/>
          <p:cNvSpPr>
            <a:spLocks/>
          </p:cNvSpPr>
          <p:nvPr/>
        </p:nvSpPr>
        <p:spPr bwMode="auto">
          <a:xfrm>
            <a:off x="1420540" y="4462983"/>
            <a:ext cx="1123950" cy="319088"/>
          </a:xfrm>
          <a:custGeom>
            <a:avLst/>
            <a:gdLst>
              <a:gd name="T0" fmla="*/ 0 w 1124262"/>
              <a:gd name="T1" fmla="*/ 286014 h 319790"/>
              <a:gd name="T2" fmla="*/ 209514 w 1124262"/>
              <a:gd name="T3" fmla="*/ 271220 h 319790"/>
              <a:gd name="T4" fmla="*/ 269373 w 1124262"/>
              <a:gd name="T5" fmla="*/ 19725 h 319790"/>
              <a:gd name="T6" fmla="*/ 463921 w 1124262"/>
              <a:gd name="T7" fmla="*/ 152870 h 319790"/>
              <a:gd name="T8" fmla="*/ 583644 w 1124262"/>
              <a:gd name="T9" fmla="*/ 286014 h 319790"/>
              <a:gd name="T10" fmla="*/ 748260 w 1124262"/>
              <a:gd name="T11" fmla="*/ 226839 h 319790"/>
              <a:gd name="T12" fmla="*/ 838051 w 1124262"/>
              <a:gd name="T13" fmla="*/ 108488 h 319790"/>
              <a:gd name="T14" fmla="*/ 912876 w 1124262"/>
              <a:gd name="T15" fmla="*/ 64107 h 319790"/>
              <a:gd name="T16" fmla="*/ 1122390 w 1124262"/>
              <a:gd name="T17" fmla="*/ 315602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38248" name="Rectangle 54"/>
          <p:cNvSpPr>
            <a:spLocks noChangeArrowheads="1"/>
          </p:cNvSpPr>
          <p:nvPr/>
        </p:nvSpPr>
        <p:spPr bwMode="auto">
          <a:xfrm rot="1417157">
            <a:off x="1822177" y="5742508"/>
            <a:ext cx="936625" cy="276225"/>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en" sz="1200">
                <a:solidFill>
                  <a:schemeClr val="tx1"/>
                </a:solidFill>
              </a:rPr>
              <a:t>DOPPLER</a:t>
            </a:r>
          </a:p>
        </p:txBody>
      </p:sp>
      <p:sp>
        <p:nvSpPr>
          <p:cNvPr id="138249" name="Forme libre 55"/>
          <p:cNvSpPr>
            <a:spLocks/>
          </p:cNvSpPr>
          <p:nvPr/>
        </p:nvSpPr>
        <p:spPr bwMode="auto">
          <a:xfrm>
            <a:off x="1331640" y="4977333"/>
            <a:ext cx="676275" cy="704850"/>
          </a:xfrm>
          <a:custGeom>
            <a:avLst/>
            <a:gdLst>
              <a:gd name="T0" fmla="*/ 387051 w 677057"/>
              <a:gd name="T1" fmla="*/ 706412 h 704538"/>
              <a:gd name="T2" fmla="*/ 655011 w 677057"/>
              <a:gd name="T3" fmla="*/ 556113 h 704538"/>
              <a:gd name="T4" fmla="*/ 491258 w 677057"/>
              <a:gd name="T5" fmla="*/ 345692 h 704538"/>
              <a:gd name="T6" fmla="*/ 267958 w 677057"/>
              <a:gd name="T7" fmla="*/ 345692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ZoneTexte 3"/>
          <p:cNvSpPr txBox="1">
            <a:spLocks noChangeArrowheads="1"/>
          </p:cNvSpPr>
          <p:nvPr/>
        </p:nvSpPr>
        <p:spPr bwMode="auto">
          <a:xfrm>
            <a:off x="34925" y="-26988"/>
            <a:ext cx="9109075" cy="682783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49 </a:t>
            </a:r>
            <a:r>
              <a:rPr lang="en" sz="4000" b="1" dirty="0">
                <a:solidFill>
                  <a:srgbClr val="FFFF00"/>
                </a:solidFill>
              </a:rPr>
              <a:t>High resistance increases venous pressure</a:t>
            </a:r>
            <a:r>
              <a:rPr lang="en" sz="3200" b="1" dirty="0">
                <a:solidFill>
                  <a:schemeClr val="bg1"/>
                </a:solidFill>
              </a:rPr>
              <a:t> </a:t>
            </a:r>
            <a:r>
              <a:rPr lang="en" sz="3200" b="1" dirty="0">
                <a:solidFill>
                  <a:srgbClr val="FF0000"/>
                </a:solidFill>
              </a:rPr>
              <a:t>until obstacles are overcome </a:t>
            </a:r>
            <a:r>
              <a:rPr lang="en" sz="3200" b="1" dirty="0">
                <a:solidFill>
                  <a:srgbClr val="FF3300"/>
                </a:solidFill>
              </a:rPr>
              <a:t>due </a:t>
            </a:r>
            <a:r>
              <a:rPr lang="en" sz="3200" b="1" dirty="0">
                <a:solidFill>
                  <a:schemeClr val="bg1"/>
                </a:solidFill>
              </a:rPr>
              <a:t>to the accumulation </a:t>
            </a:r>
            <a:r>
              <a:rPr lang="en" b="1" dirty="0">
                <a:solidFill>
                  <a:schemeClr val="bg1"/>
                </a:solidFill>
              </a:rPr>
              <a:t>of </a:t>
            </a:r>
            <a:r>
              <a:rPr lang="en" b="1" dirty="0">
                <a:solidFill>
                  <a:srgbClr val="FFFF00"/>
                </a:solidFill>
              </a:rPr>
              <a:t>Residual Pressure </a:t>
            </a:r>
            <a:r>
              <a:rPr lang="en" b="1" dirty="0">
                <a:solidFill>
                  <a:schemeClr val="bg1"/>
                </a:solidFill>
              </a:rPr>
              <a:t>with the </a:t>
            </a:r>
            <a:r>
              <a:rPr lang="en" b="1" dirty="0">
                <a:solidFill>
                  <a:srgbClr val="FFFF00"/>
                </a:solidFill>
              </a:rPr>
              <a:t>Pressure of the valve-muscular pumps during exercise: possible </a:t>
            </a:r>
            <a:r>
              <a:rPr lang="en" b="1" dirty="0">
                <a:solidFill>
                  <a:srgbClr val="FF0000"/>
                </a:solidFill>
              </a:rPr>
              <a:t>venous claudication</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 </a:t>
            </a: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82"/>
          <p:cNvGrpSpPr>
            <a:grpSpLocks/>
          </p:cNvGrpSpPr>
          <p:nvPr/>
        </p:nvGrpSpPr>
        <p:grpSpPr bwMode="auto">
          <a:xfrm>
            <a:off x="-323850" y="4292600"/>
            <a:ext cx="6767513" cy="2631374"/>
            <a:chOff x="-324544" y="764704"/>
            <a:chExt cx="9793088" cy="6249997"/>
          </a:xfrm>
        </p:grpSpPr>
        <p:sp>
          <p:nvSpPr>
            <p:cNvPr id="139267" name="Rectangle 4"/>
            <p:cNvSpPr>
              <a:spLocks noChangeArrowheads="1"/>
            </p:cNvSpPr>
            <p:nvPr/>
          </p:nvSpPr>
          <p:spPr bwMode="auto">
            <a:xfrm>
              <a:off x="5229481" y="808063"/>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8" name="Rectangle 2"/>
            <p:cNvSpPr>
              <a:spLocks noChangeArrowheads="1"/>
            </p:cNvSpPr>
            <p:nvPr/>
          </p:nvSpPr>
          <p:spPr bwMode="auto">
            <a:xfrm>
              <a:off x="1443062" y="764705"/>
              <a:ext cx="2768898" cy="6074705"/>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9" name="Rectangle 3"/>
            <p:cNvSpPr>
              <a:spLocks noChangeArrowheads="1"/>
            </p:cNvSpPr>
            <p:nvPr/>
          </p:nvSpPr>
          <p:spPr bwMode="auto">
            <a:xfrm>
              <a:off x="4076370" y="789474"/>
              <a:ext cx="1258905"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0" name="Rectangle 4"/>
            <p:cNvSpPr>
              <a:spLocks noChangeArrowheads="1"/>
            </p:cNvSpPr>
            <p:nvPr/>
          </p:nvSpPr>
          <p:spPr bwMode="auto">
            <a:xfrm>
              <a:off x="6460679" y="789474"/>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1" name="Rectangle 5"/>
            <p:cNvSpPr>
              <a:spLocks noChangeArrowheads="1"/>
            </p:cNvSpPr>
            <p:nvPr/>
          </p:nvSpPr>
          <p:spPr bwMode="auto">
            <a:xfrm>
              <a:off x="8031280"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2" name="Rectangle 6"/>
            <p:cNvSpPr>
              <a:spLocks noChangeArrowheads="1"/>
            </p:cNvSpPr>
            <p:nvPr/>
          </p:nvSpPr>
          <p:spPr bwMode="auto">
            <a:xfrm>
              <a:off x="110906"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377703" y="6024698"/>
              <a:ext cx="1401310" cy="504102"/>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Starting</a:t>
              </a:r>
              <a:r>
                <a:rPr lang="fr-FR" sz="900" b="1" dirty="0">
                  <a:solidFill>
                    <a:schemeClr val="bg1"/>
                  </a:solidFill>
                  <a:cs typeface="+mn-cs"/>
                </a:rPr>
                <a:t> </a:t>
              </a:r>
            </a:p>
          </p:txBody>
        </p:sp>
        <p:sp>
          <p:nvSpPr>
            <p:cNvPr id="12" name="Rectangle 14"/>
            <p:cNvSpPr>
              <a:spLocks noChangeArrowheads="1"/>
            </p:cNvSpPr>
            <p:nvPr/>
          </p:nvSpPr>
          <p:spPr bwMode="auto">
            <a:xfrm>
              <a:off x="8051153" y="6379135"/>
              <a:ext cx="1417391" cy="504102"/>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upside</a:t>
              </a:r>
              <a:r>
                <a:rPr lang="fr-FR" sz="900" b="1" dirty="0">
                  <a:solidFill>
                    <a:schemeClr val="bg1"/>
                  </a:solidFill>
                  <a:cs typeface="+mn-cs"/>
                </a:rPr>
                <a:t> down</a:t>
              </a:r>
            </a:p>
          </p:txBody>
        </p:sp>
        <p:sp>
          <p:nvSpPr>
            <p:cNvPr id="13" name="Rectangle 15"/>
            <p:cNvSpPr>
              <a:spLocks noChangeArrowheads="1"/>
            </p:cNvSpPr>
            <p:nvPr/>
          </p:nvSpPr>
          <p:spPr bwMode="auto">
            <a:xfrm>
              <a:off x="6613088" y="6024699"/>
              <a:ext cx="728222"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en" sz="900" b="1" dirty="0" err="1">
                  <a:solidFill>
                    <a:schemeClr val="bg1"/>
                  </a:solidFill>
                  <a:cs typeface="+mn-cs"/>
                </a:rPr>
                <a:t>Lying down</a:t>
              </a:r>
              <a:endParaRPr lang="fr-FR" sz="900" b="1" dirty="0">
                <a:solidFill>
                  <a:schemeClr val="bg1"/>
                </a:solidFill>
                <a:cs typeface="+mn-cs"/>
              </a:endParaRPr>
            </a:p>
          </p:txBody>
        </p:sp>
        <p:sp>
          <p:nvSpPr>
            <p:cNvPr id="14" name="Rectangle 16"/>
            <p:cNvSpPr>
              <a:spLocks noChangeArrowheads="1"/>
            </p:cNvSpPr>
            <p:nvPr/>
          </p:nvSpPr>
          <p:spPr bwMode="auto">
            <a:xfrm>
              <a:off x="2652665" y="6017157"/>
              <a:ext cx="1465632"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en" sz="900" b="1" dirty="0">
                  <a:solidFill>
                    <a:schemeClr val="bg1"/>
                  </a:solidFill>
                  <a:cs typeface="+mn-cs"/>
                </a:rPr>
                <a:t>March</a:t>
              </a:r>
            </a:p>
          </p:txBody>
        </p:sp>
        <p:grpSp>
          <p:nvGrpSpPr>
            <p:cNvPr id="3" name="Group 18"/>
            <p:cNvGrpSpPr>
              <a:grpSpLocks/>
            </p:cNvGrpSpPr>
            <p:nvPr/>
          </p:nvGrpSpPr>
          <p:grpSpPr bwMode="auto">
            <a:xfrm>
              <a:off x="259829" y="3788620"/>
              <a:ext cx="881407" cy="1963214"/>
              <a:chOff x="926" y="2352"/>
              <a:chExt cx="452" cy="783"/>
            </a:xfrm>
          </p:grpSpPr>
          <p:sp>
            <p:nvSpPr>
              <p:cNvPr id="139425"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6"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8"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9"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0"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1"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2"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433"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4"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5"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6"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7"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8"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9"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0"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4"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28262" y="3972672"/>
              <a:ext cx="803483" cy="1734545"/>
              <a:chOff x="2248" y="2427"/>
              <a:chExt cx="413" cy="692"/>
            </a:xfrm>
          </p:grpSpPr>
          <p:sp>
            <p:nvSpPr>
              <p:cNvPr id="139405"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2" y="260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07"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408"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8" y="2775"/>
                <a:ext cx="70"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0"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33" y="3052"/>
                <a:ext cx="104"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12"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13"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3" y="2584"/>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5"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8"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7"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19"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0"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1"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2"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3"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424"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8192323" y="3745861"/>
              <a:ext cx="761922" cy="1834936"/>
              <a:chOff x="4427" y="2335"/>
              <a:chExt cx="390" cy="732"/>
            </a:xfrm>
          </p:grpSpPr>
          <p:sp>
            <p:nvSpPr>
              <p:cNvPr id="121"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86"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1" y="2669"/>
                <a:ext cx="155" cy="241"/>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88"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2" y="2510"/>
                <a:ext cx="72"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90"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6" y="2375"/>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92"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3"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4"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5"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6"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7"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8"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0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02"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03"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0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6569774" y="4928250"/>
              <a:ext cx="1366265" cy="472213"/>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938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8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936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6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9"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70"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937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938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1"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2"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937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990631" y="3922476"/>
              <a:ext cx="805213" cy="1734545"/>
              <a:chOff x="1595" y="2389"/>
              <a:chExt cx="414" cy="692"/>
            </a:xfrm>
          </p:grpSpPr>
          <p:sp>
            <p:nvSpPr>
              <p:cNvPr id="139343"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800" y="256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45"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46"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1"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48"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80" y="3014"/>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50"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1"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53"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09" y="2748"/>
                <a:ext cx="76"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55"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57"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8"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9"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0"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1"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62"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4301484" y="3788620"/>
              <a:ext cx="806946" cy="1939045"/>
              <a:chOff x="3000" y="2352"/>
              <a:chExt cx="414" cy="773"/>
            </a:xfrm>
          </p:grpSpPr>
          <p:sp>
            <p:nvSpPr>
              <p:cNvPr id="139323"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4"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5"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6"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7"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8"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29"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0"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331"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2"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3"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4"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5"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6"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7"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8"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9"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0"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1"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2"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9283" name="Rectangle 146"/>
            <p:cNvSpPr>
              <a:spLocks noChangeArrowheads="1"/>
            </p:cNvSpPr>
            <p:nvPr/>
          </p:nvSpPr>
          <p:spPr bwMode="auto">
            <a:xfrm>
              <a:off x="2581963" y="3244225"/>
              <a:ext cx="1105152" cy="579864"/>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en" sz="1600" b="1">
                  <a:solidFill>
                    <a:srgbClr val="FF0000"/>
                  </a:solidFill>
                </a:rPr>
                <a:t>Normal</a:t>
              </a:r>
            </a:p>
          </p:txBody>
        </p:sp>
        <p:grpSp>
          <p:nvGrpSpPr>
            <p:cNvPr id="15" name="Group 147"/>
            <p:cNvGrpSpPr>
              <a:grpSpLocks/>
            </p:cNvGrpSpPr>
            <p:nvPr/>
          </p:nvGrpSpPr>
          <p:grpSpPr bwMode="auto">
            <a:xfrm>
              <a:off x="149004" y="1685973"/>
              <a:ext cx="8986213" cy="4692380"/>
              <a:chOff x="864" y="1920"/>
              <a:chExt cx="4098" cy="1872"/>
            </a:xfrm>
          </p:grpSpPr>
          <p:sp>
            <p:nvSpPr>
              <p:cNvPr id="139314"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9315"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9316"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9317"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9318"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9319"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9320"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9321"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9322"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4148162" y="6017157"/>
              <a:ext cx="1263476" cy="997544"/>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en" sz="900" b="1" dirty="0">
                  <a:solidFill>
                    <a:schemeClr val="bg1"/>
                  </a:solidFill>
                  <a:cs typeface="+mn-cs"/>
                </a:rPr>
                <a:t>standingt</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75174" y="6017157"/>
              <a:ext cx="1716031" cy="504102"/>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900" b="1" dirty="0">
                  <a:solidFill>
                    <a:schemeClr val="bg1"/>
                  </a:solidFill>
                  <a:cs typeface="+mn-cs"/>
                </a:rPr>
                <a:t>standing</a:t>
              </a:r>
              <a:endParaRPr lang="fr-FR" sz="900" b="1" dirty="0">
                <a:solidFill>
                  <a:srgbClr val="FF0000"/>
                </a:solidFill>
                <a:cs typeface="+mn-cs"/>
              </a:endParaRPr>
            </a:p>
          </p:txBody>
        </p:sp>
        <p:sp>
          <p:nvSpPr>
            <p:cNvPr id="25" name="Rectangle 159"/>
            <p:cNvSpPr>
              <a:spLocks noChangeArrowheads="1"/>
            </p:cNvSpPr>
            <p:nvPr/>
          </p:nvSpPr>
          <p:spPr bwMode="auto">
            <a:xfrm>
              <a:off x="-248736" y="1473578"/>
              <a:ext cx="1263477" cy="26771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90</a:t>
              </a:r>
            </a:p>
          </p:txBody>
        </p:sp>
        <p:sp>
          <p:nvSpPr>
            <p:cNvPr id="26" name="Rectangle 159"/>
            <p:cNvSpPr>
              <a:spLocks noChangeArrowheads="1"/>
            </p:cNvSpPr>
            <p:nvPr/>
          </p:nvSpPr>
          <p:spPr bwMode="auto">
            <a:xfrm>
              <a:off x="-257925" y="3298550"/>
              <a:ext cx="1263477"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30</a:t>
              </a:r>
            </a:p>
          </p:txBody>
        </p:sp>
        <p:sp>
          <p:nvSpPr>
            <p:cNvPr id="27" name="Rectangle 159"/>
            <p:cNvSpPr>
              <a:spLocks noChangeArrowheads="1"/>
            </p:cNvSpPr>
            <p:nvPr/>
          </p:nvSpPr>
          <p:spPr bwMode="auto">
            <a:xfrm>
              <a:off x="-301572" y="5232872"/>
              <a:ext cx="1263476" cy="267712"/>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fifteen</a:t>
              </a:r>
            </a:p>
          </p:txBody>
        </p:sp>
        <p:sp>
          <p:nvSpPr>
            <p:cNvPr id="28" name="Rectangle 159"/>
            <p:cNvSpPr>
              <a:spLocks noChangeArrowheads="1"/>
            </p:cNvSpPr>
            <p:nvPr/>
          </p:nvSpPr>
          <p:spPr bwMode="auto">
            <a:xfrm>
              <a:off x="-324544" y="6348971"/>
              <a:ext cx="1263476"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en" sz="1000" b="1" dirty="0">
                  <a:solidFill>
                    <a:srgbClr val="FF0000"/>
                  </a:solidFill>
                  <a:cs typeface="+mn-cs"/>
                </a:rPr>
                <a:t>- 40</a:t>
              </a:r>
            </a:p>
          </p:txBody>
        </p:sp>
        <p:sp>
          <p:nvSpPr>
            <p:cNvPr id="139291" name="Line 153"/>
            <p:cNvSpPr>
              <a:spLocks noChangeShapeType="1"/>
            </p:cNvSpPr>
            <p:nvPr/>
          </p:nvSpPr>
          <p:spPr bwMode="auto">
            <a:xfrm rot="5400000" flipH="1">
              <a:off x="5924492" y="2356172"/>
              <a:ext cx="0" cy="1269782"/>
            </a:xfrm>
            <a:prstGeom prst="line">
              <a:avLst/>
            </a:prstGeom>
            <a:noFill/>
            <a:ln w="57150">
              <a:solidFill>
                <a:srgbClr val="FF0066"/>
              </a:solidFill>
              <a:round/>
              <a:headEnd/>
              <a:tailEnd/>
            </a:ln>
          </p:spPr>
          <p:txBody>
            <a:bodyPr wrap="none" anchor="ctr"/>
            <a:lstStyle/>
            <a:p>
              <a:endParaRPr lang="es-ES"/>
            </a:p>
          </p:txBody>
        </p:sp>
        <p:sp>
          <p:nvSpPr>
            <p:cNvPr id="139292" name="Line 153"/>
            <p:cNvSpPr>
              <a:spLocks noChangeShapeType="1"/>
            </p:cNvSpPr>
            <p:nvPr/>
          </p:nvSpPr>
          <p:spPr bwMode="auto">
            <a:xfrm rot="10800000">
              <a:off x="6559383" y="2991063"/>
              <a:ext cx="0" cy="2587873"/>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5561957" y="4240383"/>
              <a:ext cx="760045" cy="1517071"/>
              <a:chOff x="4386845" y="980029"/>
              <a:chExt cx="2318755" cy="3896771"/>
            </a:xfrm>
          </p:grpSpPr>
          <p:sp>
            <p:nvSpPr>
              <p:cNvPr id="35" name="Rectangle 34"/>
              <p:cNvSpPr/>
              <p:nvPr/>
            </p:nvSpPr>
            <p:spPr>
              <a:xfrm>
                <a:off x="4643108" y="3965186"/>
                <a:ext cx="1072286" cy="910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930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0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3216" y="2685352"/>
                  <a:ext cx="512464" cy="84832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0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39428" y="3203601"/>
                  <a:ext cx="339331" cy="540934"/>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0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2690" y="3873011"/>
                  <a:ext cx="344490" cy="96295"/>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0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0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931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1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931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5588523" y="6024699"/>
              <a:ext cx="659305"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en" sz="900" b="1" dirty="0" err="1">
                  <a:solidFill>
                    <a:schemeClr val="bg1"/>
                  </a:solidFill>
                  <a:cs typeface="+mn-cs"/>
                </a:rPr>
                <a:t>Sitting</a:t>
              </a:r>
              <a:endParaRPr lang="fr-FR" sz="900" b="1" dirty="0">
                <a:solidFill>
                  <a:schemeClr val="bg1"/>
                </a:solidFill>
                <a:cs typeface="+mn-cs"/>
              </a:endParaRPr>
            </a:p>
          </p:txBody>
        </p:sp>
        <p:sp>
          <p:nvSpPr>
            <p:cNvPr id="33" name="Forme libre 32"/>
            <p:cNvSpPr/>
            <p:nvPr/>
          </p:nvSpPr>
          <p:spPr>
            <a:xfrm>
              <a:off x="194630" y="1594237"/>
              <a:ext cx="8796091" cy="4724569"/>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6" name="Rectangle 146"/>
            <p:cNvSpPr>
              <a:spLocks noChangeArrowheads="1"/>
            </p:cNvSpPr>
            <p:nvPr/>
          </p:nvSpPr>
          <p:spPr bwMode="auto">
            <a:xfrm>
              <a:off x="2201489" y="1882620"/>
              <a:ext cx="1621631" cy="1271678"/>
            </a:xfrm>
            <a:prstGeom prst="rect">
              <a:avLst/>
            </a:prstGeom>
            <a:solidFill>
              <a:schemeClr val="tx1"/>
            </a:solidFill>
            <a:ln w="50799">
              <a:noFill/>
              <a:miter lim="800000"/>
              <a:headEnd/>
              <a:tailEnd/>
            </a:ln>
          </p:spPr>
          <p:txBody>
            <a:bodyPr wrap="square" lIns="73025" tIns="36512" rIns="73025" bIns="36512">
              <a:spAutoFit/>
            </a:bodyPr>
            <a:lstStyle/>
            <a:p>
              <a:pPr algn="ctr" defTabSz="585788" eaLnBrk="0" hangingPunct="0">
                <a:spcBef>
                  <a:spcPct val="50000"/>
                </a:spcBef>
              </a:pPr>
              <a:r>
                <a:rPr lang="en" sz="1200" b="1" dirty="0">
                  <a:solidFill>
                    <a:srgbClr val="00B050"/>
                  </a:solidFill>
                </a:rPr>
                <a:t>Incompetence</a:t>
              </a:r>
            </a:p>
            <a:p>
              <a:pPr algn="ctr" defTabSz="585788" eaLnBrk="0" hangingPunct="0">
                <a:spcBef>
                  <a:spcPct val="50000"/>
                </a:spcBef>
              </a:pPr>
              <a:r>
                <a:rPr lang="en" sz="1200" b="1" dirty="0">
                  <a:solidFill>
                    <a:srgbClr val="00B050"/>
                  </a:solidFill>
                </a:rPr>
                <a:t>valvular</a:t>
              </a:r>
            </a:p>
          </p:txBody>
        </p:sp>
        <p:sp>
          <p:nvSpPr>
            <p:cNvPr id="181" name="Forme libre 180"/>
            <p:cNvSpPr/>
            <p:nvPr/>
          </p:nvSpPr>
          <p:spPr>
            <a:xfrm>
              <a:off x="346247" y="764704"/>
              <a:ext cx="8798387" cy="5154418"/>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398908 h 4401282"/>
                <a:gd name="connsiteX1" fmla="*/ 1004341 w 8064708"/>
                <a:gd name="connsiteY1" fmla="*/ 368928 h 4401282"/>
                <a:gd name="connsiteX2" fmla="*/ 1694793 w 8064708"/>
                <a:gd name="connsiteY2" fmla="*/ 0 h 4401282"/>
                <a:gd name="connsiteX3" fmla="*/ 3942413 w 8064708"/>
                <a:gd name="connsiteY3" fmla="*/ 1163407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 name="connsiteX0" fmla="*/ 0 w 8064708"/>
                <a:gd name="connsiteY0" fmla="*/ 398908 h 4401282"/>
                <a:gd name="connsiteX1" fmla="*/ 1004341 w 8064708"/>
                <a:gd name="connsiteY1" fmla="*/ 368928 h 4401282"/>
                <a:gd name="connsiteX2" fmla="*/ 1694793 w 8064708"/>
                <a:gd name="connsiteY2" fmla="*/ 0 h 4401282"/>
                <a:gd name="connsiteX3" fmla="*/ 3807241 w 8064708"/>
                <a:gd name="connsiteY3" fmla="*/ 61488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401282">
                  <a:moveTo>
                    <a:pt x="0" y="398908"/>
                  </a:moveTo>
                  <a:lnTo>
                    <a:pt x="1004341" y="368928"/>
                  </a:lnTo>
                  <a:lnTo>
                    <a:pt x="1694793" y="0"/>
                  </a:lnTo>
                  <a:lnTo>
                    <a:pt x="3807241" y="61488"/>
                  </a:lnTo>
                  <a:lnTo>
                    <a:pt x="4227226" y="488849"/>
                  </a:lnTo>
                  <a:lnTo>
                    <a:pt x="4766872" y="473859"/>
                  </a:lnTo>
                  <a:lnTo>
                    <a:pt x="4736891" y="1478200"/>
                  </a:lnTo>
                  <a:lnTo>
                    <a:pt x="5906124" y="1493190"/>
                  </a:lnTo>
                  <a:lnTo>
                    <a:pt x="5906124" y="3666764"/>
                  </a:lnTo>
                  <a:lnTo>
                    <a:pt x="7270229" y="3636784"/>
                  </a:lnTo>
                  <a:lnTo>
                    <a:pt x="7390151" y="4401282"/>
                  </a:lnTo>
                  <a:lnTo>
                    <a:pt x="8064708" y="4401282"/>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8" name="Rectangle 146"/>
            <p:cNvSpPr>
              <a:spLocks noChangeArrowheads="1"/>
            </p:cNvSpPr>
            <p:nvPr/>
          </p:nvSpPr>
          <p:spPr bwMode="auto">
            <a:xfrm>
              <a:off x="1907705" y="836710"/>
              <a:ext cx="2560113" cy="906341"/>
            </a:xfrm>
            <a:prstGeom prst="rect">
              <a:avLst/>
            </a:prstGeom>
            <a:solidFill>
              <a:schemeClr val="tx1"/>
            </a:solidFill>
            <a:ln w="50799">
              <a:noFill/>
              <a:miter lim="800000"/>
              <a:headEnd/>
              <a:tailEnd/>
            </a:ln>
          </p:spPr>
          <p:txBody>
            <a:bodyPr lIns="73025" tIns="36512" rIns="73025" bIns="36512">
              <a:spAutoFit/>
            </a:bodyPr>
            <a:lstStyle/>
            <a:p>
              <a:pPr algn="ctr" defTabSz="585788" eaLnBrk="0" hangingPunct="0">
                <a:spcBef>
                  <a:spcPct val="50000"/>
                </a:spcBef>
              </a:pPr>
              <a:r>
                <a:rPr lang="en" sz="2000" b="1">
                  <a:solidFill>
                    <a:schemeClr val="bg1"/>
                  </a:solidFill>
                </a:rPr>
                <a:t>OBSTACLE</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ZoneTexte 3"/>
          <p:cNvSpPr txBox="1">
            <a:spLocks noChangeArrowheads="1"/>
          </p:cNvSpPr>
          <p:nvPr/>
        </p:nvSpPr>
        <p:spPr bwMode="auto">
          <a:xfrm>
            <a:off x="-36513" y="0"/>
            <a:ext cx="9180513" cy="7017306"/>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n" sz="3600" b="1" dirty="0">
                <a:solidFill>
                  <a:srgbClr val="FFFF00"/>
                </a:solidFill>
              </a:rPr>
              <a:t>50 The obstacle </a:t>
            </a:r>
            <a:r>
              <a:rPr lang="en" sz="3600" b="1" dirty="0">
                <a:solidFill>
                  <a:schemeClr val="bg1"/>
                </a:solidFill>
              </a:rPr>
              <a:t>may be </a:t>
            </a:r>
            <a:r>
              <a:rPr lang="en" sz="3600" b="1" dirty="0">
                <a:solidFill>
                  <a:srgbClr val="FFFF00"/>
                </a:solidFill>
              </a:rPr>
              <a:t>right heart failure with tricuspid reflux </a:t>
            </a:r>
            <a:r>
              <a:rPr lang="en" sz="3600" b="1" dirty="0">
                <a:solidFill>
                  <a:schemeClr val="bg1"/>
                </a:solidFill>
              </a:rPr>
              <a:t>that can be transmitted to the femoral and saphenous veins, sometimes confused with an AVF.</a:t>
            </a:r>
          </a:p>
          <a:p>
            <a:pPr marL="514350" indent="-514350" eaLnBrk="0" hangingPunct="0">
              <a:spcBef>
                <a:spcPct val="50000"/>
              </a:spcBef>
            </a:pPr>
            <a:endParaRPr lang="fr-FR" b="1" dirty="0">
              <a:solidFill>
                <a:schemeClr val="bg1"/>
              </a:solidFill>
            </a:endParaRPr>
          </a:p>
          <a:p>
            <a:pPr marL="514350" indent="-514350" eaLnBrk="0" hangingPunct="0">
              <a:spcBef>
                <a:spcPct val="50000"/>
              </a:spcBef>
            </a:pPr>
            <a:r>
              <a:rPr lang="en" sz="3600" b="1" dirty="0">
                <a:solidFill>
                  <a:schemeClr val="bg1"/>
                </a:solidFill>
              </a:rPr>
              <a:t>When the obstacle is at the </a:t>
            </a:r>
            <a:r>
              <a:rPr lang="en" sz="3600" b="1" dirty="0">
                <a:solidFill>
                  <a:srgbClr val="FFFF00"/>
                </a:solidFill>
              </a:rPr>
              <a:t>ilio -cavus level, </a:t>
            </a:r>
            <a:r>
              <a:rPr lang="en" sz="3600" b="1" dirty="0">
                <a:solidFill>
                  <a:schemeClr val="bg1"/>
                </a:solidFill>
              </a:rPr>
              <a:t>the Doppler shows a </a:t>
            </a:r>
            <a:r>
              <a:rPr lang="en" sz="3600" b="1" dirty="0">
                <a:solidFill>
                  <a:srgbClr val="FFFF00"/>
                </a:solidFill>
              </a:rPr>
              <a:t>demodulated curve </a:t>
            </a:r>
            <a:r>
              <a:rPr lang="en" sz="3600" b="1" dirty="0">
                <a:solidFill>
                  <a:schemeClr val="bg1"/>
                </a:solidFill>
              </a:rPr>
              <a:t>(heart and respiratory rate), </a:t>
            </a:r>
            <a:r>
              <a:rPr lang="en" sz="3600" b="1" dirty="0">
                <a:solidFill>
                  <a:srgbClr val="FFFF00"/>
                </a:solidFill>
              </a:rPr>
              <a:t>sometimes only after exercise.</a:t>
            </a:r>
          </a:p>
          <a:p>
            <a:pPr marL="514350" indent="-514350" eaLnBrk="0" hangingPunct="0">
              <a:spcBef>
                <a:spcPct val="50000"/>
              </a:spcBef>
            </a:pPr>
            <a:endParaRPr lang="en" sz="3600" b="1" dirty="0">
              <a:solidFill>
                <a:srgbClr val="FFFF00"/>
              </a:solidFill>
            </a:endParaRPr>
          </a:p>
          <a:p>
            <a:pPr marL="514350" indent="-514350" eaLnBrk="0" hangingPunct="0">
              <a:spcBef>
                <a:spcPct val="50000"/>
              </a:spcBef>
            </a:pPr>
            <a:r>
              <a:rPr lang="en" b="1" dirty="0">
                <a:solidFill>
                  <a:srgbClr val="FFFF00"/>
                </a:solidFill>
              </a:rPr>
              <a:t>                                     </a:t>
            </a:r>
            <a:r>
              <a:rPr lang="en" b="1" dirty="0">
                <a:solidFill>
                  <a:schemeClr val="bg1"/>
                </a:solidFill>
              </a:rPr>
              <a:t>  </a:t>
            </a:r>
            <a:endParaRPr lang="fr-F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ZoneTexte 3"/>
          <p:cNvSpPr txBox="1">
            <a:spLocks noChangeArrowheads="1"/>
          </p:cNvSpPr>
          <p:nvPr/>
        </p:nvSpPr>
        <p:spPr bwMode="auto">
          <a:xfrm>
            <a:off x="0" y="0"/>
            <a:ext cx="8893175" cy="630942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51</a:t>
            </a:r>
            <a:r>
              <a:rPr lang="en" sz="3600" b="1" dirty="0">
                <a:solidFill>
                  <a:srgbClr val="FFFF00"/>
                </a:solidFill>
              </a:rPr>
              <a:t>The Poiseuille equation , vessel caliber, stenoses, Reynolds Number and Turbulence </a:t>
            </a:r>
            <a:r>
              <a:rPr lang="en" b="1" dirty="0">
                <a:solidFill>
                  <a:schemeClr val="bg1"/>
                </a:solidFill>
              </a:rPr>
              <a:t>. The </a:t>
            </a:r>
            <a:r>
              <a:rPr lang="en" b="1" dirty="0" err="1">
                <a:solidFill>
                  <a:schemeClr val="bg1"/>
                </a:solidFill>
              </a:rPr>
              <a:t>Poiseuille </a:t>
            </a:r>
            <a:r>
              <a:rPr lang="en" b="1" dirty="0">
                <a:solidFill>
                  <a:schemeClr val="bg1"/>
                </a:solidFill>
              </a:rPr>
              <a:t>equation is applied to Newtonian fluids, that is, with viscosity.</a:t>
            </a:r>
          </a:p>
          <a:p>
            <a:pPr algn="ctr" eaLnBrk="0" hangingPunct="0">
              <a:spcBef>
                <a:spcPct val="50000"/>
              </a:spcBef>
            </a:pPr>
            <a:r>
              <a:rPr lang="en" b="1" dirty="0" err="1">
                <a:solidFill>
                  <a:srgbClr val="FFFF00"/>
                </a:solidFill>
              </a:rPr>
              <a:t>dP </a:t>
            </a:r>
            <a:r>
              <a:rPr lang="en" b="1" dirty="0">
                <a:solidFill>
                  <a:srgbClr val="FFFF00"/>
                </a:solidFill>
              </a:rPr>
              <a:t>= </a:t>
            </a:r>
            <a:r>
              <a:rPr lang="en" sz="3200" b="1" dirty="0">
                <a:solidFill>
                  <a:srgbClr val="FFFF00"/>
                </a:solidFill>
              </a:rPr>
              <a:t>P1-P2 = Q.8L μ / π r </a:t>
            </a:r>
            <a:r>
              <a:rPr lang="en" sz="3200" b="1" baseline="30000" dirty="0">
                <a:solidFill>
                  <a:srgbClr val="FFFF00"/>
                </a:solidFill>
              </a:rPr>
              <a:t>4</a:t>
            </a:r>
            <a:r>
              <a:rPr lang="en" sz="3200" b="1" dirty="0">
                <a:solidFill>
                  <a:srgbClr val="FFFF00"/>
                </a:solidFill>
              </a:rPr>
              <a:t>    </a:t>
            </a:r>
            <a:endParaRPr lang="es-ES_tradnl" b="1" dirty="0">
              <a:solidFill>
                <a:schemeClr val="bg1"/>
              </a:solidFill>
            </a:endParaRPr>
          </a:p>
          <a:p>
            <a:pPr eaLnBrk="0" hangingPunct="0">
              <a:spcBef>
                <a:spcPct val="50000"/>
              </a:spcBef>
            </a:pPr>
            <a:r>
              <a:rPr lang="en" b="1" dirty="0">
                <a:solidFill>
                  <a:schemeClr val="bg1"/>
                </a:solidFill>
              </a:rPr>
              <a:t>It is a resistance to flow responsible for a pressure loss (head) due to the resistance according to the viscosity </a:t>
            </a:r>
            <a:r>
              <a:rPr lang="en" sz="2800" dirty="0">
                <a:solidFill>
                  <a:srgbClr val="FFFF00"/>
                </a:solidFill>
              </a:rPr>
              <a:t>μ </a:t>
            </a:r>
            <a:r>
              <a:rPr lang="en" b="1" dirty="0">
                <a:solidFill>
                  <a:schemeClr val="bg1"/>
                </a:solidFill>
              </a:rPr>
              <a:t>, the flow rate </a:t>
            </a:r>
            <a:r>
              <a:rPr lang="en" b="1" dirty="0">
                <a:solidFill>
                  <a:srgbClr val="FFFF00"/>
                </a:solidFill>
              </a:rPr>
              <a:t>Q </a:t>
            </a:r>
            <a:r>
              <a:rPr lang="en" b="1" dirty="0">
                <a:solidFill>
                  <a:schemeClr val="bg1"/>
                </a:solidFill>
              </a:rPr>
              <a:t>, the length </a:t>
            </a:r>
            <a:r>
              <a:rPr lang="en" b="1" dirty="0">
                <a:solidFill>
                  <a:srgbClr val="FFFF00"/>
                </a:solidFill>
              </a:rPr>
              <a:t>L </a:t>
            </a:r>
            <a:r>
              <a:rPr lang="en" b="1" dirty="0">
                <a:solidFill>
                  <a:schemeClr val="bg1"/>
                </a:solidFill>
              </a:rPr>
              <a:t>, and mainly to the caliber (Radius to the fourth power </a:t>
            </a:r>
            <a:r>
              <a:rPr lang="en" sz="4400" dirty="0">
                <a:solidFill>
                  <a:srgbClr val="FFFF00"/>
                </a:solidFill>
              </a:rPr>
              <a:t>r </a:t>
            </a:r>
            <a:r>
              <a:rPr lang="en" sz="4400" baseline="30000" dirty="0">
                <a:solidFill>
                  <a:srgbClr val="FFFF00"/>
                </a:solidFill>
              </a:rPr>
              <a:t>4 </a:t>
            </a: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ZoneTexte 4"/>
          <p:cNvSpPr txBox="1">
            <a:spLocks noChangeArrowheads="1"/>
          </p:cNvSpPr>
          <p:nvPr/>
        </p:nvSpPr>
        <p:spPr bwMode="auto">
          <a:xfrm>
            <a:off x="0" y="0"/>
            <a:ext cx="9144000" cy="744819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400" dirty="0">
                <a:solidFill>
                  <a:srgbClr val="FFFF00"/>
                </a:solidFill>
              </a:rPr>
              <a:t>52 How to measure the Poiseuille equation :</a:t>
            </a:r>
          </a:p>
          <a:p>
            <a:pPr eaLnBrk="0" hangingPunct="0">
              <a:spcBef>
                <a:spcPct val="50000"/>
              </a:spcBef>
            </a:pPr>
            <a:r>
              <a:rPr lang="en" dirty="0">
                <a:solidFill>
                  <a:schemeClr val="bg1"/>
                </a:solidFill>
              </a:rPr>
              <a:t>Pressure </a:t>
            </a:r>
            <a:r>
              <a:rPr lang="en" dirty="0" err="1">
                <a:solidFill>
                  <a:schemeClr val="bg1"/>
                </a:solidFill>
              </a:rPr>
              <a:t>Gradient </a:t>
            </a:r>
            <a:r>
              <a:rPr lang="en" dirty="0">
                <a:solidFill>
                  <a:schemeClr val="bg1"/>
                </a:solidFill>
              </a:rPr>
              <a:t>or Head </a:t>
            </a:r>
            <a:r>
              <a:rPr lang="en" dirty="0" err="1">
                <a:solidFill>
                  <a:schemeClr val="bg1"/>
                </a:solidFill>
              </a:rPr>
              <a:t>Loss </a:t>
            </a:r>
            <a:r>
              <a:rPr lang="en" dirty="0">
                <a:solidFill>
                  <a:schemeClr val="bg1"/>
                </a:solidFill>
              </a:rPr>
              <a:t>and </a:t>
            </a:r>
            <a:r>
              <a:rPr lang="en" dirty="0" err="1">
                <a:solidFill>
                  <a:schemeClr val="bg1"/>
                </a:solidFill>
              </a:rPr>
              <a:t>Flow Resistance </a:t>
            </a:r>
            <a:r>
              <a:rPr lang="en" dirty="0">
                <a:solidFill>
                  <a:schemeClr val="bg1"/>
                </a:solidFill>
              </a:rPr>
              <a:t>= P1- </a:t>
            </a:r>
            <a:r>
              <a:rPr lang="en" dirty="0" err="1">
                <a:solidFill>
                  <a:schemeClr val="bg1"/>
                </a:solidFill>
              </a:rPr>
              <a:t>P2</a:t>
            </a:r>
          </a:p>
          <a:p>
            <a:pPr algn="ctr" eaLnBrk="0" hangingPunct="0">
              <a:spcBef>
                <a:spcPct val="50000"/>
              </a:spcBef>
            </a:pPr>
            <a:r>
              <a:rPr lang="en" dirty="0">
                <a:solidFill>
                  <a:schemeClr val="bg1"/>
                </a:solidFill>
              </a:rPr>
              <a:t> </a:t>
            </a:r>
            <a:r>
              <a:rPr lang="en" sz="4000" dirty="0">
                <a:solidFill>
                  <a:srgbClr val="FFFF00"/>
                </a:solidFill>
              </a:rPr>
              <a:t>P1-P2 = Q.8L μ / π r </a:t>
            </a:r>
            <a:r>
              <a:rPr lang="en" sz="4000" baseline="30000" dirty="0">
                <a:solidFill>
                  <a:srgbClr val="FFFF00"/>
                </a:solidFill>
              </a:rPr>
              <a:t>4</a:t>
            </a:r>
            <a:r>
              <a:rPr lang="en" sz="4000" dirty="0">
                <a:solidFill>
                  <a:srgbClr val="FFFF00"/>
                </a:solidFill>
              </a:rPr>
              <a:t>    </a:t>
            </a:r>
            <a:endParaRPr lang="fr-FR" dirty="0">
              <a:solidFill>
                <a:srgbClr val="FFFF00"/>
              </a:solidFill>
            </a:endParaRPr>
          </a:p>
          <a:p>
            <a:pPr eaLnBrk="0" hangingPunct="0">
              <a:spcBef>
                <a:spcPct val="50000"/>
              </a:spcBef>
            </a:pPr>
            <a:r>
              <a:rPr lang="en" dirty="0">
                <a:solidFill>
                  <a:schemeClr val="bg1"/>
                </a:solidFill>
              </a:rPr>
              <a:t>P1-P2= </a:t>
            </a:r>
            <a:r>
              <a:rPr lang="en" dirty="0" err="1">
                <a:solidFill>
                  <a:schemeClr val="bg1"/>
                </a:solidFill>
              </a:rPr>
              <a:t>pressure gradient </a:t>
            </a:r>
            <a:r>
              <a:rPr lang="en" dirty="0">
                <a:solidFill>
                  <a:schemeClr val="bg1"/>
                </a:solidFill>
              </a:rPr>
              <a:t>= Pa (Pascal)</a:t>
            </a:r>
          </a:p>
          <a:p>
            <a:pPr eaLnBrk="0" hangingPunct="0">
              <a:spcBef>
                <a:spcPct val="50000"/>
              </a:spcBef>
            </a:pPr>
            <a:r>
              <a:rPr lang="en" dirty="0">
                <a:solidFill>
                  <a:schemeClr val="bg1"/>
                </a:solidFill>
              </a:rPr>
              <a:t>1Pa = 1/98.0638 cmH²O = 0.76/ 98.0638 </a:t>
            </a:r>
            <a:r>
              <a:rPr lang="en" dirty="0" err="1">
                <a:solidFill>
                  <a:schemeClr val="bg1"/>
                </a:solidFill>
              </a:rPr>
              <a:t>mmHg</a:t>
            </a:r>
            <a:endParaRPr lang="fr-FR" dirty="0">
              <a:solidFill>
                <a:schemeClr val="bg1"/>
              </a:solidFill>
            </a:endParaRPr>
          </a:p>
          <a:p>
            <a:pPr eaLnBrk="0" hangingPunct="0">
              <a:spcBef>
                <a:spcPct val="50000"/>
              </a:spcBef>
            </a:pPr>
            <a:r>
              <a:rPr lang="en" dirty="0">
                <a:solidFill>
                  <a:schemeClr val="bg1"/>
                </a:solidFill>
              </a:rPr>
              <a:t>Q=Flow: m </a:t>
            </a:r>
            <a:r>
              <a:rPr lang="en" baseline="30000" dirty="0">
                <a:solidFill>
                  <a:schemeClr val="bg1"/>
                </a:solidFill>
              </a:rPr>
              <a:t>3 </a:t>
            </a:r>
            <a:r>
              <a:rPr lang="en" dirty="0">
                <a:solidFill>
                  <a:schemeClr val="bg1"/>
                </a:solidFill>
              </a:rPr>
              <a:t>/s</a:t>
            </a:r>
            <a:r>
              <a:rPr lang="en" baseline="30000" dirty="0">
                <a:solidFill>
                  <a:schemeClr val="bg1"/>
                </a:solidFill>
              </a:rPr>
              <a:t> </a:t>
            </a:r>
            <a:r>
              <a:rPr lang="en" dirty="0">
                <a:solidFill>
                  <a:schemeClr val="bg1"/>
                </a:solidFill>
              </a:rPr>
              <a:t>L= </a:t>
            </a:r>
            <a:r>
              <a:rPr lang="en" dirty="0" err="1">
                <a:solidFill>
                  <a:schemeClr val="bg1"/>
                </a:solidFill>
              </a:rPr>
              <a:t>Length </a:t>
            </a:r>
            <a:r>
              <a:rPr lang="en" dirty="0">
                <a:solidFill>
                  <a:schemeClr val="bg1"/>
                </a:solidFill>
              </a:rPr>
              <a:t>in meters r=radius in meters μ = </a:t>
            </a:r>
            <a:r>
              <a:rPr lang="en" dirty="0" err="1">
                <a:solidFill>
                  <a:schemeClr val="bg1"/>
                </a:solidFill>
              </a:rPr>
              <a:t>Viscosity</a:t>
            </a:r>
            <a:r>
              <a:rPr lang="en" dirty="0">
                <a:solidFill>
                  <a:schemeClr val="bg1"/>
                </a:solidFill>
              </a:rPr>
              <a:t>  </a:t>
            </a:r>
            <a:r>
              <a:rPr lang="en" dirty="0" err="1">
                <a:solidFill>
                  <a:schemeClr val="bg1"/>
                </a:solidFill>
              </a:rPr>
              <a:t>blood </a:t>
            </a:r>
            <a:r>
              <a:rPr lang="en" dirty="0">
                <a:solidFill>
                  <a:schemeClr val="bg1"/>
                </a:solidFill>
              </a:rPr>
              <a:t>= 6.10 </a:t>
            </a:r>
            <a:r>
              <a:rPr lang="en" baseline="30000" dirty="0">
                <a:solidFill>
                  <a:schemeClr val="bg1"/>
                </a:solidFill>
              </a:rPr>
              <a:t>-3</a:t>
            </a:r>
            <a:endParaRPr lang="fr-FR" dirty="0">
              <a:solidFill>
                <a:schemeClr val="bg1"/>
              </a:solidFill>
            </a:endParaRPr>
          </a:p>
          <a:p>
            <a:pPr eaLnBrk="0" hangingPunct="0">
              <a:spcBef>
                <a:spcPct val="50000"/>
              </a:spcBef>
            </a:pPr>
            <a:r>
              <a:rPr lang="en" dirty="0">
                <a:solidFill>
                  <a:schemeClr val="bg1"/>
                </a:solidFill>
              </a:rPr>
              <a:t> </a:t>
            </a:r>
            <a:endParaRPr lang="fr-FR"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ZoneTexte 3"/>
          <p:cNvSpPr txBox="1">
            <a:spLocks noChangeArrowheads="1"/>
          </p:cNvSpPr>
          <p:nvPr/>
        </p:nvSpPr>
        <p:spPr bwMode="auto">
          <a:xfrm>
            <a:off x="-71438" y="0"/>
            <a:ext cx="9323388" cy="695166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 b="1" dirty="0">
                <a:solidFill>
                  <a:schemeClr val="bg1"/>
                </a:solidFill>
              </a:rPr>
              <a:t>53  </a:t>
            </a:r>
            <a:r>
              <a:rPr lang="en" b="1" dirty="0">
                <a:solidFill>
                  <a:srgbClr val="FFFF00"/>
                </a:solidFill>
              </a:rPr>
              <a:t>d P = 8 L μ Q/ π r </a:t>
            </a:r>
            <a:r>
              <a:rPr lang="en" b="1" baseline="30000" dirty="0">
                <a:solidFill>
                  <a:srgbClr val="FFFF00"/>
                </a:solidFill>
              </a:rPr>
              <a:t>4 </a:t>
            </a:r>
            <a:r>
              <a:rPr lang="en" b="1" dirty="0">
                <a:solidFill>
                  <a:srgbClr val="FFFF00"/>
                </a:solidFill>
              </a:rPr>
              <a:t>.</a:t>
            </a:r>
          </a:p>
          <a:p>
            <a:pPr eaLnBrk="0" hangingPunct="0">
              <a:spcBef>
                <a:spcPct val="50000"/>
              </a:spcBef>
            </a:pPr>
            <a:r>
              <a:rPr lang="en" b="1" dirty="0">
                <a:solidFill>
                  <a:schemeClr val="bg1"/>
                </a:solidFill>
              </a:rPr>
              <a:t>The pressure loss increases exponentially with the 1/ r </a:t>
            </a:r>
            <a:r>
              <a:rPr lang="en" sz="3200" b="1" baseline="30000" dirty="0">
                <a:solidFill>
                  <a:srgbClr val="FFFF00"/>
                </a:solidFill>
              </a:rPr>
              <a:t>4 gauge </a:t>
            </a:r>
            <a:r>
              <a:rPr lang="en" b="1" dirty="0">
                <a:solidFill>
                  <a:schemeClr val="bg1"/>
                </a:solidFill>
              </a:rPr>
              <a:t>.</a:t>
            </a:r>
          </a:p>
          <a:p>
            <a:pPr eaLnBrk="0" hangingPunct="0">
              <a:spcBef>
                <a:spcPct val="50000"/>
              </a:spcBef>
            </a:pPr>
            <a:r>
              <a:rPr lang="en" b="1" dirty="0">
                <a:solidFill>
                  <a:srgbClr val="FFFF00"/>
                </a:solidFill>
              </a:rPr>
              <a:t>His greatest interest is in </a:t>
            </a:r>
            <a:r>
              <a:rPr lang="en" sz="3600" b="1" dirty="0">
                <a:solidFill>
                  <a:srgbClr val="FF0000"/>
                </a:solidFill>
              </a:rPr>
              <a:t>the hemodynamic evaluation of stenoses </a:t>
            </a:r>
            <a:r>
              <a:rPr lang="en" b="1" dirty="0">
                <a:solidFill>
                  <a:srgbClr val="FFFF00"/>
                </a:solidFill>
              </a:rPr>
              <a:t>and measurement of the size of bypasses and stents appropriate to the flow.</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5159375" y="3789363"/>
            <a:ext cx="4081463" cy="2728912"/>
            <a:chOff x="8172352" y="2060848"/>
            <a:chExt cx="2817278" cy="1921063"/>
          </a:xfrm>
        </p:grpSpPr>
        <p:pic>
          <p:nvPicPr>
            <p:cNvPr id="143405"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3406" name="ZoneTexte 4"/>
            <p:cNvSpPr txBox="1">
              <a:spLocks noChangeArrowheads="1"/>
            </p:cNvSpPr>
            <p:nvPr/>
          </p:nvSpPr>
          <p:spPr bwMode="auto">
            <a:xfrm>
              <a:off x="8172352" y="2146712"/>
              <a:ext cx="549535" cy="307777"/>
            </a:xfrm>
            <a:prstGeom prst="rect">
              <a:avLst/>
            </a:prstGeom>
            <a:noFill/>
            <a:ln w="9525">
              <a:noFill/>
              <a:miter lim="800000"/>
              <a:headEnd/>
              <a:tailEnd/>
            </a:ln>
          </p:spPr>
          <p:txBody>
            <a:bodyPr>
              <a:spAutoFit/>
            </a:bodyPr>
            <a:lstStyle/>
            <a:p>
              <a:pPr eaLnBrk="0" hangingPunct="0"/>
              <a:r>
                <a:rPr lang="en" sz="1400" b="1">
                  <a:solidFill>
                    <a:schemeClr val="tx1"/>
                  </a:solidFill>
                  <a:latin typeface="Arial" charset="0"/>
                  <a:ea typeface="ＭＳ Ｐゴシック" pitchFamily="34" charset="-128"/>
                </a:rPr>
                <a:t>DP</a:t>
              </a:r>
            </a:p>
          </p:txBody>
        </p:sp>
        <p:sp>
          <p:nvSpPr>
            <p:cNvPr id="143407"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en" sz="2400">
                  <a:solidFill>
                    <a:schemeClr val="tx1"/>
                  </a:solidFill>
                  <a:latin typeface="Arial" charset="0"/>
                  <a:ea typeface="ＭＳ Ｐゴシック" pitchFamily="34" charset="-128"/>
                </a:rPr>
                <a:t>r</a:t>
              </a:r>
            </a:p>
          </p:txBody>
        </p:sp>
        <p:sp>
          <p:nvSpPr>
            <p:cNvPr id="143408"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en"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3409" name="ZoneTexte 7"/>
            <p:cNvSpPr txBox="1">
              <a:spLocks noChangeArrowheads="1"/>
            </p:cNvSpPr>
            <p:nvPr/>
          </p:nvSpPr>
          <p:spPr bwMode="auto">
            <a:xfrm>
              <a:off x="10102796" y="3721889"/>
              <a:ext cx="886834" cy="260022"/>
            </a:xfrm>
            <a:prstGeom prst="rect">
              <a:avLst/>
            </a:prstGeom>
            <a:noFill/>
            <a:ln w="9525">
              <a:noFill/>
              <a:miter lim="800000"/>
              <a:headEnd/>
              <a:tailEnd/>
            </a:ln>
          </p:spPr>
          <p:txBody>
            <a:bodyPr>
              <a:spAutoFit/>
            </a:bodyPr>
            <a:lstStyle/>
            <a:p>
              <a:pPr eaLnBrk="0" hangingPunct="0"/>
              <a:r>
                <a:rPr lang="en"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162" y="2265359"/>
              <a:ext cx="1911059" cy="1535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411" name="ZoneTexte 10"/>
            <p:cNvSpPr txBox="1">
              <a:spLocks noChangeArrowheads="1"/>
            </p:cNvSpPr>
            <p:nvPr/>
          </p:nvSpPr>
          <p:spPr bwMode="auto">
            <a:xfrm>
              <a:off x="9911698" y="2112011"/>
              <a:ext cx="780718" cy="338554"/>
            </a:xfrm>
            <a:prstGeom prst="rect">
              <a:avLst/>
            </a:prstGeom>
            <a:noFill/>
            <a:ln w="9525">
              <a:noFill/>
              <a:miter lim="800000"/>
              <a:headEnd/>
              <a:tailEnd/>
            </a:ln>
          </p:spPr>
          <p:txBody>
            <a:bodyPr>
              <a:spAutoFit/>
            </a:bodyPr>
            <a:lstStyle/>
            <a:p>
              <a:pPr eaLnBrk="0" hangingPunct="0"/>
              <a:r>
                <a:rPr lang="en" sz="1600" b="1">
                  <a:solidFill>
                    <a:schemeClr val="tx1"/>
                  </a:solidFill>
                  <a:latin typeface="Arial" charset="0"/>
                  <a:ea typeface="ＭＳ Ｐゴシック" pitchFamily="34" charset="-128"/>
                </a:rPr>
                <a:t>Q, L.</a:t>
              </a:r>
            </a:p>
          </p:txBody>
        </p:sp>
      </p:grpSp>
      <p:grpSp>
        <p:nvGrpSpPr>
          <p:cNvPr id="3" name="Groupe 11"/>
          <p:cNvGrpSpPr>
            <a:grpSpLocks/>
          </p:cNvGrpSpPr>
          <p:nvPr/>
        </p:nvGrpSpPr>
        <p:grpSpPr bwMode="auto">
          <a:xfrm>
            <a:off x="0" y="5084763"/>
            <a:ext cx="4716463" cy="1008062"/>
            <a:chOff x="467544" y="2924944"/>
            <a:chExt cx="7855289" cy="2016224"/>
          </a:xfrm>
        </p:grpSpPr>
        <p:sp>
          <p:nvSpPr>
            <p:cNvPr id="143374"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grpSp>
          <p:nvGrpSpPr>
            <p:cNvPr id="4" name="Groupe 35"/>
            <p:cNvGrpSpPr>
              <a:grpSpLocks/>
            </p:cNvGrpSpPr>
            <p:nvPr/>
          </p:nvGrpSpPr>
          <p:grpSpPr bwMode="auto">
            <a:xfrm>
              <a:off x="611560" y="2996952"/>
              <a:ext cx="2526697" cy="1897688"/>
              <a:chOff x="467544" y="3789040"/>
              <a:chExt cx="2526697" cy="1897688"/>
            </a:xfrm>
          </p:grpSpPr>
          <p:sp>
            <p:nvSpPr>
              <p:cNvPr id="143396"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7"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8"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9"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0"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1"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2"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3"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4"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5" name="Groupe 45"/>
            <p:cNvGrpSpPr>
              <a:grpSpLocks/>
            </p:cNvGrpSpPr>
            <p:nvPr/>
          </p:nvGrpSpPr>
          <p:grpSpPr bwMode="auto">
            <a:xfrm>
              <a:off x="2627784" y="3428999"/>
              <a:ext cx="3816424" cy="1080121"/>
              <a:chOff x="467544" y="3789040"/>
              <a:chExt cx="2526697" cy="1897688"/>
            </a:xfrm>
          </p:grpSpPr>
          <p:sp>
            <p:nvSpPr>
              <p:cNvPr id="14338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6" name="Groupe 55"/>
            <p:cNvGrpSpPr>
              <a:grpSpLocks/>
            </p:cNvGrpSpPr>
            <p:nvPr/>
          </p:nvGrpSpPr>
          <p:grpSpPr bwMode="auto">
            <a:xfrm>
              <a:off x="5796136" y="2971472"/>
              <a:ext cx="2526697" cy="1897688"/>
              <a:chOff x="467544" y="3789040"/>
              <a:chExt cx="2526697" cy="1897688"/>
            </a:xfrm>
          </p:grpSpPr>
          <p:sp>
            <p:nvSpPr>
              <p:cNvPr id="143378"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79"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0"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1"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2"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3"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4"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5"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6"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grpSp>
        <p:nvGrpSpPr>
          <p:cNvPr id="7" name="Groupe 49"/>
          <p:cNvGrpSpPr>
            <a:grpSpLocks/>
          </p:cNvGrpSpPr>
          <p:nvPr/>
        </p:nvGrpSpPr>
        <p:grpSpPr bwMode="auto">
          <a:xfrm>
            <a:off x="463550" y="3716338"/>
            <a:ext cx="3963988" cy="1436687"/>
            <a:chOff x="463376" y="2708920"/>
            <a:chExt cx="6774408" cy="2444328"/>
          </a:xfrm>
        </p:grpSpPr>
        <p:sp>
          <p:nvSpPr>
            <p:cNvPr id="143371" name="Freeform 5"/>
            <p:cNvSpPr>
              <a:spLocks/>
            </p:cNvSpPr>
            <p:nvPr/>
          </p:nvSpPr>
          <p:spPr bwMode="auto">
            <a:xfrm>
              <a:off x="463376" y="3702273"/>
              <a:ext cx="762000" cy="1450975"/>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solidFill>
              <a:srgbClr val="800000"/>
            </a:solidFill>
            <a:ln w="76200" cmpd="sng">
              <a:solidFill>
                <a:schemeClr val="bg1"/>
              </a:solidFill>
              <a:round/>
              <a:headEnd/>
              <a:tailEnd/>
            </a:ln>
          </p:spPr>
          <p:txBody>
            <a:bodyPr wrap="none" anchor="ctr"/>
            <a:lstStyle/>
            <a:p>
              <a:endParaRPr lang="es-ES"/>
            </a:p>
          </p:txBody>
        </p:sp>
        <p:sp>
          <p:nvSpPr>
            <p:cNvPr id="143372" name="Freeform 6"/>
            <p:cNvSpPr>
              <a:spLocks/>
            </p:cNvSpPr>
            <p:nvPr/>
          </p:nvSpPr>
          <p:spPr bwMode="auto">
            <a:xfrm>
              <a:off x="5840784" y="4437112"/>
              <a:ext cx="1397000" cy="420687"/>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solidFill>
              <a:srgbClr val="800000"/>
            </a:solidFill>
            <a:ln w="76200" cap="flat" cmpd="sng">
              <a:solidFill>
                <a:schemeClr val="bg1"/>
              </a:solidFill>
              <a:prstDash val="solid"/>
              <a:round/>
              <a:headEnd/>
              <a:tailEnd/>
            </a:ln>
          </p:spPr>
          <p:txBody>
            <a:bodyPr wrap="none" anchor="ctr"/>
            <a:lstStyle/>
            <a:p>
              <a:endParaRPr lang="es-ES"/>
            </a:p>
          </p:txBody>
        </p:sp>
        <p:sp>
          <p:nvSpPr>
            <p:cNvPr id="143373" name="Freeform 7"/>
            <p:cNvSpPr>
              <a:spLocks/>
            </p:cNvSpPr>
            <p:nvPr/>
          </p:nvSpPr>
          <p:spPr bwMode="auto">
            <a:xfrm>
              <a:off x="3347864" y="2708920"/>
              <a:ext cx="1306512" cy="1917700"/>
            </a:xfrm>
            <a:custGeom>
              <a:avLst/>
              <a:gdLst>
                <a:gd name="T0" fmla="*/ 0 w 823"/>
                <a:gd name="T1" fmla="*/ 2147483647 h 2283"/>
                <a:gd name="T2" fmla="*/ 2147483647 w 823"/>
                <a:gd name="T3" fmla="*/ 0 h 2283"/>
                <a:gd name="T4" fmla="*/ 2147483647 w 823"/>
                <a:gd name="T5" fmla="*/ 2147483647 h 2283"/>
                <a:gd name="T6" fmla="*/ 2147483647 w 823"/>
                <a:gd name="T7" fmla="*/ 2147483647 h 2283"/>
                <a:gd name="T8" fmla="*/ 2147483647 w 823"/>
                <a:gd name="T9" fmla="*/ 2147483647 h 2283"/>
                <a:gd name="T10" fmla="*/ 0 60000 65536"/>
                <a:gd name="T11" fmla="*/ 0 60000 65536"/>
                <a:gd name="T12" fmla="*/ 0 60000 65536"/>
                <a:gd name="T13" fmla="*/ 0 60000 65536"/>
                <a:gd name="T14" fmla="*/ 0 60000 65536"/>
                <a:gd name="T15" fmla="*/ 0 w 823"/>
                <a:gd name="T16" fmla="*/ 0 h 2283"/>
                <a:gd name="T17" fmla="*/ 823 w 823"/>
                <a:gd name="T18" fmla="*/ 2283 h 2283"/>
              </a:gdLst>
              <a:ahLst/>
              <a:cxnLst>
                <a:cxn ang="T10">
                  <a:pos x="T0" y="T1"/>
                </a:cxn>
                <a:cxn ang="T11">
                  <a:pos x="T2" y="T3"/>
                </a:cxn>
                <a:cxn ang="T12">
                  <a:pos x="T4" y="T5"/>
                </a:cxn>
                <a:cxn ang="T13">
                  <a:pos x="T6" y="T7"/>
                </a:cxn>
                <a:cxn ang="T14">
                  <a:pos x="T8" y="T9"/>
                </a:cxn>
              </a:cxnLst>
              <a:rect l="T15" t="T16" r="T17" b="T18"/>
              <a:pathLst>
                <a:path w="823" h="2283">
                  <a:moveTo>
                    <a:pt x="0" y="1962"/>
                  </a:moveTo>
                  <a:cubicBezTo>
                    <a:pt x="37" y="1635"/>
                    <a:pt x="178" y="0"/>
                    <a:pt x="231" y="0"/>
                  </a:cubicBezTo>
                  <a:cubicBezTo>
                    <a:pt x="284" y="0"/>
                    <a:pt x="253" y="1641"/>
                    <a:pt x="320" y="1962"/>
                  </a:cubicBezTo>
                  <a:cubicBezTo>
                    <a:pt x="387" y="2283"/>
                    <a:pt x="549" y="1924"/>
                    <a:pt x="633" y="1924"/>
                  </a:cubicBezTo>
                  <a:cubicBezTo>
                    <a:pt x="717" y="1924"/>
                    <a:pt x="784" y="1954"/>
                    <a:pt x="823" y="1962"/>
                  </a:cubicBezTo>
                </a:path>
              </a:pathLst>
            </a:custGeom>
            <a:solidFill>
              <a:srgbClr val="800000"/>
            </a:solidFill>
            <a:ln w="76200" cmpd="sng">
              <a:solidFill>
                <a:schemeClr val="bg1"/>
              </a:solidFill>
              <a:round/>
              <a:headEnd/>
              <a:tailEnd/>
            </a:ln>
          </p:spPr>
          <p:txBody>
            <a:bodyPr wrap="none" anchor="ctr"/>
            <a:lstStyle/>
            <a:p>
              <a:endParaRPr lang="es-ES"/>
            </a:p>
          </p:txBody>
        </p:sp>
      </p:grpSp>
      <p:sp>
        <p:nvSpPr>
          <p:cNvPr id="143365" name="ZoneTexte 50"/>
          <p:cNvSpPr txBox="1">
            <a:spLocks noChangeArrowheads="1"/>
          </p:cNvSpPr>
          <p:nvPr/>
        </p:nvSpPr>
        <p:spPr bwMode="auto">
          <a:xfrm>
            <a:off x="395288" y="6092825"/>
            <a:ext cx="1008062" cy="576263"/>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P 1</a:t>
            </a:r>
          </a:p>
        </p:txBody>
      </p:sp>
      <p:sp>
        <p:nvSpPr>
          <p:cNvPr id="143366" name="ZoneTexte 51"/>
          <p:cNvSpPr txBox="1">
            <a:spLocks noChangeArrowheads="1"/>
          </p:cNvSpPr>
          <p:nvPr/>
        </p:nvSpPr>
        <p:spPr bwMode="auto">
          <a:xfrm>
            <a:off x="3492500" y="6092825"/>
            <a:ext cx="1008063" cy="576263"/>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Q 2</a:t>
            </a:r>
          </a:p>
        </p:txBody>
      </p:sp>
      <p:sp>
        <p:nvSpPr>
          <p:cNvPr id="143367" name="ZoneTexte 52"/>
          <p:cNvSpPr txBox="1">
            <a:spLocks noChangeArrowheads="1"/>
          </p:cNvSpPr>
          <p:nvPr/>
        </p:nvSpPr>
        <p:spPr bwMode="auto">
          <a:xfrm>
            <a:off x="2124075" y="4797425"/>
            <a:ext cx="1008063" cy="576263"/>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V</a:t>
            </a:r>
          </a:p>
        </p:txBody>
      </p:sp>
      <p:cxnSp>
        <p:nvCxnSpPr>
          <p:cNvPr id="143368" name="Connecteur droit avec flèche 54"/>
          <p:cNvCxnSpPr>
            <a:cxnSpLocks noChangeShapeType="1"/>
          </p:cNvCxnSpPr>
          <p:nvPr/>
        </p:nvCxnSpPr>
        <p:spPr bwMode="auto">
          <a:xfrm>
            <a:off x="1692275" y="6021388"/>
            <a:ext cx="1439863" cy="0"/>
          </a:xfrm>
          <a:prstGeom prst="straightConnector1">
            <a:avLst/>
          </a:prstGeom>
          <a:noFill/>
          <a:ln w="28575" algn="ctr">
            <a:solidFill>
              <a:schemeClr val="bg1"/>
            </a:solidFill>
            <a:prstDash val="sysDash"/>
            <a:round/>
            <a:headEnd type="triangle" w="med" len="med"/>
            <a:tailEnd type="triangle" w="med" len="med"/>
          </a:ln>
        </p:spPr>
      </p:cxnSp>
      <p:sp>
        <p:nvSpPr>
          <p:cNvPr id="143369" name="ZoneTexte 58"/>
          <p:cNvSpPr txBox="1">
            <a:spLocks noChangeArrowheads="1"/>
          </p:cNvSpPr>
          <p:nvPr/>
        </p:nvSpPr>
        <p:spPr bwMode="auto">
          <a:xfrm>
            <a:off x="2124075" y="6021388"/>
            <a:ext cx="1008063" cy="576262"/>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l</a:t>
            </a:r>
          </a:p>
        </p:txBody>
      </p:sp>
      <p:sp>
        <p:nvSpPr>
          <p:cNvPr id="143370" name="ZoneTexte 60"/>
          <p:cNvSpPr txBox="1">
            <a:spLocks noChangeArrowheads="1"/>
          </p:cNvSpPr>
          <p:nvPr/>
        </p:nvSpPr>
        <p:spPr bwMode="auto">
          <a:xfrm>
            <a:off x="2124075" y="5445125"/>
            <a:ext cx="1008063" cy="576263"/>
          </a:xfrm>
          <a:prstGeom prst="rect">
            <a:avLst/>
          </a:prstGeom>
          <a:noFill/>
          <a:ln w="9525">
            <a:noFill/>
            <a:miter lim="800000"/>
            <a:headEnd/>
            <a:tailEnd/>
          </a:ln>
        </p:spPr>
        <p:txBody>
          <a:bodyPr>
            <a:spAutoFit/>
          </a:bodyPr>
          <a:lstStyle/>
          <a:p>
            <a:pPr eaLnBrk="0" hangingPunct="0">
              <a:spcBef>
                <a:spcPct val="50000"/>
              </a:spcBef>
            </a:pPr>
            <a:r>
              <a:rPr lang="en" b="1">
                <a:solidFill>
                  <a:schemeClr val="bg1"/>
                </a:solidFill>
              </a:rPr>
              <a:t>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ZoneTexte 3"/>
          <p:cNvSpPr txBox="1">
            <a:spLocks noChangeArrowheads="1"/>
          </p:cNvSpPr>
          <p:nvPr/>
        </p:nvSpPr>
        <p:spPr bwMode="auto">
          <a:xfrm>
            <a:off x="107950" y="-26988"/>
            <a:ext cx="8891588" cy="7171194"/>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pPr>
            <a:r>
              <a:rPr lang="en" sz="4000" b="1" dirty="0">
                <a:solidFill>
                  <a:schemeClr val="bg1"/>
                </a:solidFill>
              </a:rPr>
              <a:t>4 </a:t>
            </a:r>
            <a:r>
              <a:rPr lang="en" sz="4000" b="1" dirty="0">
                <a:solidFill>
                  <a:srgbClr val="FFFF00"/>
                </a:solidFill>
              </a:rPr>
              <a:t>Clinical semiology is essential </a:t>
            </a:r>
            <a:r>
              <a:rPr lang="en" sz="4000" b="1" dirty="0">
                <a:solidFill>
                  <a:schemeClr val="bg1"/>
                </a:solidFill>
              </a:rPr>
              <a:t>because it can recognize important symptoms and signs.</a:t>
            </a:r>
          </a:p>
          <a:p>
            <a:pPr marL="742950" indent="-742950" eaLnBrk="0" hangingPunct="0">
              <a:spcBef>
                <a:spcPct val="50000"/>
              </a:spcBef>
            </a:pPr>
            <a:r>
              <a:rPr lang="en" sz="4000" b="1" dirty="0">
                <a:solidFill>
                  <a:srgbClr val="FFC000"/>
                </a:solidFill>
              </a:rPr>
              <a:t>However, it has to be </a:t>
            </a:r>
            <a:r>
              <a:rPr lang="en" sz="4000" b="1" dirty="0">
                <a:solidFill>
                  <a:srgbClr val="FFFF00"/>
                </a:solidFill>
              </a:rPr>
              <a:t>completed by biological and instrumental examinations.</a:t>
            </a:r>
          </a:p>
          <a:p>
            <a:pPr marL="742950" indent="-742950" eaLnBrk="0" hangingPunct="0">
              <a:spcBef>
                <a:spcPct val="50000"/>
              </a:spcBef>
            </a:pPr>
            <a:r>
              <a:rPr lang="en" sz="4000" b="1" dirty="0">
                <a:solidFill>
                  <a:schemeClr val="bg1"/>
                </a:solidFill>
              </a:rPr>
              <a:t>In fact, sometimes the clinical picture can be unremarkable, but masks a severe pathology and vice versa.</a:t>
            </a:r>
            <a:endParaRPr lang="fr-FR" sz="4000" b="1" dirty="0">
              <a:solidFill>
                <a:schemeClr val="bg1"/>
              </a:solidFill>
            </a:endParaRPr>
          </a:p>
          <a:p>
            <a:pPr marL="742950" indent="-742950" eaLnBrk="0" hangingPunct="0">
              <a:spcBef>
                <a:spcPct val="50000"/>
              </a:spcBef>
            </a:pPr>
            <a:endParaRPr lang="fr-FR" sz="4000"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ZoneTexte 3"/>
          <p:cNvSpPr txBox="1">
            <a:spLocks noChangeArrowheads="1"/>
          </p:cNvSpPr>
          <p:nvPr/>
        </p:nvSpPr>
        <p:spPr bwMode="auto">
          <a:xfrm>
            <a:off x="34925" y="44450"/>
            <a:ext cx="9109075" cy="685958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54</a:t>
            </a:r>
            <a:r>
              <a:rPr lang="en" b="1" dirty="0">
                <a:solidFill>
                  <a:schemeClr val="bg1"/>
                </a:solidFill>
              </a:rPr>
              <a:t> </a:t>
            </a:r>
            <a:r>
              <a:rPr lang="en" b="1" dirty="0">
                <a:solidFill>
                  <a:srgbClr val="FFFF00"/>
                </a:solidFill>
              </a:rPr>
              <a:t> </a:t>
            </a:r>
            <a:r>
              <a:rPr lang="en" sz="3600" b="1" dirty="0">
                <a:solidFill>
                  <a:srgbClr val="FFFF00"/>
                </a:solidFill>
              </a:rPr>
              <a:t>Stenosis </a:t>
            </a:r>
            <a:endParaRPr lang="fr-FR" b="1" dirty="0">
              <a:solidFill>
                <a:srgbClr val="FFFF00"/>
              </a:solidFill>
            </a:endParaRPr>
          </a:p>
          <a:p>
            <a:pPr eaLnBrk="0" hangingPunct="0">
              <a:spcBef>
                <a:spcPct val="50000"/>
              </a:spcBef>
            </a:pPr>
            <a:r>
              <a:rPr lang="en" b="1" dirty="0">
                <a:solidFill>
                  <a:schemeClr val="bg1"/>
                </a:solidFill>
              </a:rPr>
              <a:t>Flow rate 120ml/ </a:t>
            </a:r>
            <a:r>
              <a:rPr lang="en" b="1" dirty="0" err="1">
                <a:solidFill>
                  <a:schemeClr val="bg1"/>
                </a:solidFill>
              </a:rPr>
              <a:t>mn </a:t>
            </a:r>
            <a:r>
              <a:rPr lang="en" b="1" dirty="0">
                <a:solidFill>
                  <a:schemeClr val="bg1"/>
                </a:solidFill>
              </a:rPr>
              <a:t>, Length L= 1 cm and Linear reduction of </a:t>
            </a:r>
            <a:r>
              <a:rPr lang="en" b="1" dirty="0">
                <a:solidFill>
                  <a:srgbClr val="FFFF00"/>
                </a:solidFill>
              </a:rPr>
              <a:t>radius r: 8, 4, 2, 1 mm</a:t>
            </a:r>
            <a:endParaRPr lang="fr-FR" b="1" dirty="0">
              <a:solidFill>
                <a:srgbClr val="FFFF00"/>
              </a:solidFill>
            </a:endParaRPr>
          </a:p>
          <a:p>
            <a:pPr eaLnBrk="0" hangingPunct="0">
              <a:spcBef>
                <a:spcPct val="50000"/>
              </a:spcBef>
            </a:pPr>
            <a:r>
              <a:rPr lang="en" b="1" dirty="0">
                <a:solidFill>
                  <a:schemeClr val="bg1"/>
                </a:solidFill>
              </a:rPr>
              <a:t>Load loss:</a:t>
            </a:r>
            <a:endParaRPr lang="fr-FR" b="1" dirty="0">
              <a:solidFill>
                <a:schemeClr val="bg1"/>
              </a:solidFill>
            </a:endParaRPr>
          </a:p>
          <a:p>
            <a:pPr eaLnBrk="0" hangingPunct="0">
              <a:spcBef>
                <a:spcPct val="50000"/>
              </a:spcBef>
            </a:pPr>
            <a:r>
              <a:rPr lang="en" b="1" dirty="0">
                <a:solidFill>
                  <a:schemeClr val="bg1"/>
                </a:solidFill>
              </a:rPr>
              <a:t> </a:t>
            </a:r>
            <a:r>
              <a:rPr lang="en" b="1" dirty="0">
                <a:solidFill>
                  <a:srgbClr val="FFFF00"/>
                </a:solidFill>
              </a:rPr>
              <a:t>Exponential increase with 1/ </a:t>
            </a:r>
            <a:r>
              <a:rPr lang="en" sz="3200" dirty="0">
                <a:solidFill>
                  <a:srgbClr val="FFFF00"/>
                </a:solidFill>
              </a:rPr>
              <a:t>r </a:t>
            </a:r>
            <a:r>
              <a:rPr lang="en" sz="3200" baseline="30000" dirty="0">
                <a:solidFill>
                  <a:srgbClr val="FFFF00"/>
                </a:solidFill>
              </a:rPr>
              <a:t>4</a:t>
            </a:r>
            <a:r>
              <a:rPr lang="en" b="1" dirty="0">
                <a:solidFill>
                  <a:srgbClr val="FFFF00"/>
                </a:solidFill>
              </a:rPr>
              <a:t> </a:t>
            </a:r>
            <a:r>
              <a:rPr lang="en" b="1" dirty="0" err="1">
                <a:solidFill>
                  <a:srgbClr val="FFFF00"/>
                </a:solidFill>
              </a:rPr>
              <a:t>dP </a:t>
            </a:r>
            <a:r>
              <a:rPr lang="en" b="1" dirty="0">
                <a:solidFill>
                  <a:srgbClr val="FFFF00"/>
                </a:solidFill>
              </a:rPr>
              <a:t>= 0.05, 0.08, 1.30 and 20.7 </a:t>
            </a:r>
            <a:r>
              <a:rPr lang="en" b="1" dirty="0" err="1">
                <a:solidFill>
                  <a:srgbClr val="FFFF00"/>
                </a:solidFill>
              </a:rPr>
              <a:t>mmHg </a:t>
            </a:r>
            <a:r>
              <a:rPr lang="en" b="1" dirty="0">
                <a:solidFill>
                  <a:srgbClr val="FFFF00"/>
                </a:solidFill>
              </a:rPr>
              <a:t>.</a:t>
            </a:r>
            <a:endParaRPr lang="fr-FR" b="1" dirty="0">
              <a:solidFill>
                <a:srgbClr val="FFFF00"/>
              </a:solidFill>
            </a:endParaRPr>
          </a:p>
          <a:p>
            <a:pPr eaLnBrk="0" hangingPunct="0">
              <a:spcBef>
                <a:spcPct val="50000"/>
              </a:spcBef>
            </a:pPr>
            <a:r>
              <a:rPr lang="en" b="1" dirty="0">
                <a:solidFill>
                  <a:schemeClr val="bg1"/>
                </a:solidFill>
              </a:rPr>
              <a:t>Linear increase with Length L and Flow</a:t>
            </a:r>
            <a:endParaRPr lang="fr-FR" b="1" dirty="0">
              <a:solidFill>
                <a:schemeClr val="bg1"/>
              </a:solidFill>
            </a:endParaRPr>
          </a:p>
          <a:p>
            <a:pPr eaLnBrk="0" hangingPunct="0">
              <a:spcBef>
                <a:spcPct val="50000"/>
              </a:spcBef>
            </a:pPr>
            <a:r>
              <a:rPr lang="en" b="1" dirty="0">
                <a:solidFill>
                  <a:schemeClr val="bg1"/>
                </a:solidFill>
              </a:rPr>
              <a:t>Thus, </a:t>
            </a:r>
            <a:r>
              <a:rPr lang="en" b="1" dirty="0">
                <a:solidFill>
                  <a:srgbClr val="FFFF00"/>
                </a:solidFill>
              </a:rPr>
              <a:t>a 75% stenosis is 16 times more significant than a 50% stenosis.</a:t>
            </a:r>
            <a:endParaRPr lang="fr-FR" b="1" dirty="0">
              <a:solidFill>
                <a:srgbClr val="FFFF00"/>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6516688" y="5318125"/>
            <a:ext cx="2808287" cy="1539875"/>
            <a:chOff x="7998065" y="2009684"/>
            <a:chExt cx="3528391" cy="2149192"/>
          </a:xfrm>
        </p:grpSpPr>
        <p:pic>
          <p:nvPicPr>
            <p:cNvPr id="144387"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4388" name="ZoneTexte 4"/>
            <p:cNvSpPr txBox="1">
              <a:spLocks noChangeArrowheads="1"/>
            </p:cNvSpPr>
            <p:nvPr/>
          </p:nvSpPr>
          <p:spPr bwMode="auto">
            <a:xfrm>
              <a:off x="7998065" y="2009684"/>
              <a:ext cx="549535" cy="307777"/>
            </a:xfrm>
            <a:prstGeom prst="rect">
              <a:avLst/>
            </a:prstGeom>
            <a:noFill/>
            <a:ln w="9525">
              <a:noFill/>
              <a:miter lim="800000"/>
              <a:headEnd/>
              <a:tailEnd/>
            </a:ln>
          </p:spPr>
          <p:txBody>
            <a:bodyPr>
              <a:spAutoFit/>
            </a:bodyPr>
            <a:lstStyle/>
            <a:p>
              <a:pPr eaLnBrk="0" hangingPunct="0"/>
              <a:r>
                <a:rPr lang="en" sz="1400" b="1">
                  <a:solidFill>
                    <a:schemeClr val="tx1"/>
                  </a:solidFill>
                  <a:latin typeface="Arial" charset="0"/>
                  <a:ea typeface="ＭＳ Ｐゴシック" pitchFamily="34" charset="-128"/>
                </a:rPr>
                <a:t>DP</a:t>
              </a:r>
            </a:p>
          </p:txBody>
        </p:sp>
        <p:sp>
          <p:nvSpPr>
            <p:cNvPr id="144389"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en" sz="2400">
                  <a:solidFill>
                    <a:schemeClr val="tx1"/>
                  </a:solidFill>
                  <a:latin typeface="Arial" charset="0"/>
                  <a:ea typeface="ＭＳ Ｐゴシック" pitchFamily="34" charset="-128"/>
                </a:rPr>
                <a:t>r</a:t>
              </a:r>
            </a:p>
          </p:txBody>
        </p:sp>
        <p:sp>
          <p:nvSpPr>
            <p:cNvPr id="144390"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en"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4391" name="ZoneTexte 7"/>
            <p:cNvSpPr txBox="1">
              <a:spLocks noChangeArrowheads="1"/>
            </p:cNvSpPr>
            <p:nvPr/>
          </p:nvSpPr>
          <p:spPr bwMode="auto">
            <a:xfrm>
              <a:off x="10639622" y="3643617"/>
              <a:ext cx="886834" cy="515259"/>
            </a:xfrm>
            <a:prstGeom prst="rect">
              <a:avLst/>
            </a:prstGeom>
            <a:noFill/>
            <a:ln w="9525">
              <a:noFill/>
              <a:miter lim="800000"/>
              <a:headEnd/>
              <a:tailEnd/>
            </a:ln>
          </p:spPr>
          <p:txBody>
            <a:bodyPr>
              <a:spAutoFit/>
            </a:bodyPr>
            <a:lstStyle/>
            <a:p>
              <a:pPr eaLnBrk="0" hangingPunct="0"/>
              <a:r>
                <a:rPr lang="en"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816" y="2264486"/>
              <a:ext cx="1910797" cy="15354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4393" name="ZoneTexte 10"/>
            <p:cNvSpPr txBox="1">
              <a:spLocks noChangeArrowheads="1"/>
            </p:cNvSpPr>
            <p:nvPr/>
          </p:nvSpPr>
          <p:spPr bwMode="auto">
            <a:xfrm>
              <a:off x="10457707" y="2112011"/>
              <a:ext cx="780718" cy="338554"/>
            </a:xfrm>
            <a:prstGeom prst="rect">
              <a:avLst/>
            </a:prstGeom>
            <a:noFill/>
            <a:ln w="9525">
              <a:noFill/>
              <a:miter lim="800000"/>
              <a:headEnd/>
              <a:tailEnd/>
            </a:ln>
          </p:spPr>
          <p:txBody>
            <a:bodyPr>
              <a:spAutoFit/>
            </a:bodyPr>
            <a:lstStyle/>
            <a:p>
              <a:pPr eaLnBrk="0" hangingPunct="0"/>
              <a:r>
                <a:rPr lang="en" sz="1600" b="1">
                  <a:solidFill>
                    <a:schemeClr val="tx1"/>
                  </a:solidFill>
                  <a:latin typeface="Arial" charset="0"/>
                  <a:ea typeface="ＭＳ Ｐゴシック" pitchFamily="34" charset="-128"/>
                </a:rPr>
                <a:t>Q, L.</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ZoneTexte 3"/>
          <p:cNvSpPr txBox="1">
            <a:spLocks noChangeArrowheads="1"/>
          </p:cNvSpPr>
          <p:nvPr/>
        </p:nvSpPr>
        <p:spPr bwMode="auto">
          <a:xfrm>
            <a:off x="0" y="0"/>
            <a:ext cx="9144000" cy="7254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55 </a:t>
            </a:r>
            <a:r>
              <a:rPr lang="en" b="1" dirty="0">
                <a:solidFill>
                  <a:srgbClr val="FFFF00"/>
                </a:solidFill>
              </a:rPr>
              <a:t>The </a:t>
            </a:r>
            <a:r>
              <a:rPr lang="en" sz="4000" b="1" dirty="0">
                <a:solidFill>
                  <a:srgbClr val="FFFF00"/>
                </a:solidFill>
              </a:rPr>
              <a:t>“dimensionless” Reynolds number (Re)</a:t>
            </a:r>
          </a:p>
          <a:p>
            <a:pPr eaLnBrk="0" hangingPunct="0">
              <a:spcBef>
                <a:spcPct val="50000"/>
              </a:spcBef>
            </a:pPr>
            <a:r>
              <a:rPr lang="en" sz="4000" b="1" dirty="0">
                <a:solidFill>
                  <a:srgbClr val="FFFF00"/>
                </a:solidFill>
              </a:rPr>
              <a:t>  </a:t>
            </a:r>
            <a:r>
              <a:rPr lang="en" b="1" dirty="0">
                <a:solidFill>
                  <a:schemeClr val="bg1"/>
                </a:solidFill>
              </a:rPr>
              <a:t>It varies with </a:t>
            </a:r>
            <a:r>
              <a:rPr lang="en" b="1" dirty="0">
                <a:solidFill>
                  <a:srgbClr val="FFFF00"/>
                </a:solidFill>
              </a:rPr>
              <a:t>Velocity (V), </a:t>
            </a:r>
            <a:r>
              <a:rPr lang="en" b="1" dirty="0">
                <a:solidFill>
                  <a:schemeClr val="bg1"/>
                </a:solidFill>
              </a:rPr>
              <a:t>length ( </a:t>
            </a:r>
            <a:r>
              <a:rPr lang="en" b="1" dirty="0">
                <a:solidFill>
                  <a:srgbClr val="FFFF00"/>
                </a:solidFill>
              </a:rPr>
              <a:t>L) </a:t>
            </a:r>
            <a:r>
              <a:rPr lang="en" b="1" dirty="0">
                <a:solidFill>
                  <a:schemeClr val="bg1"/>
                </a:solidFill>
              </a:rPr>
              <a:t>, and </a:t>
            </a:r>
            <a:r>
              <a:rPr lang="en" b="1" dirty="0">
                <a:solidFill>
                  <a:srgbClr val="FFFF00"/>
                </a:solidFill>
              </a:rPr>
              <a:t>kinematic viscosity v. Re = VL/v </a:t>
            </a:r>
            <a:r>
              <a:rPr lang="en" b="1" dirty="0">
                <a:solidFill>
                  <a:schemeClr val="bg1"/>
                </a:solidFill>
              </a:rPr>
              <a:t>.</a:t>
            </a:r>
          </a:p>
          <a:p>
            <a:pPr eaLnBrk="0" hangingPunct="0">
              <a:spcBef>
                <a:spcPct val="50000"/>
              </a:spcBef>
            </a:pPr>
            <a:r>
              <a:rPr lang="en" b="1" dirty="0">
                <a:solidFill>
                  <a:schemeClr val="bg1"/>
                </a:solidFill>
              </a:rPr>
              <a:t>When the blood temperature </a:t>
            </a:r>
            <a:r>
              <a:rPr lang="en" b="1" dirty="0">
                <a:solidFill>
                  <a:srgbClr val="FFFF00"/>
                </a:solidFill>
              </a:rPr>
              <a:t>exceeds 2500 , </a:t>
            </a:r>
            <a:r>
              <a:rPr lang="en" b="1" dirty="0">
                <a:solidFill>
                  <a:schemeClr val="bg1"/>
                </a:solidFill>
              </a:rPr>
              <a:t>the laminar regime </a:t>
            </a:r>
            <a:r>
              <a:rPr lang="en" b="1" dirty="0">
                <a:solidFill>
                  <a:srgbClr val="FF0000"/>
                </a:solidFill>
              </a:rPr>
              <a:t>becomes turbulent.</a:t>
            </a:r>
          </a:p>
          <a:p>
            <a:pPr eaLnBrk="0" hangingPunct="0">
              <a:spcBef>
                <a:spcPct val="50000"/>
              </a:spcBef>
            </a:pPr>
            <a:endParaRPr lang="es-ES_tradnl" b="1" dirty="0">
              <a:solidFill>
                <a:srgbClr val="FF0000"/>
              </a:solidFill>
            </a:endParaRPr>
          </a:p>
          <a:p>
            <a:pPr eaLnBrk="0" hangingPunct="0">
              <a:spcBef>
                <a:spcPct val="50000"/>
              </a:spcBef>
            </a:pPr>
            <a:endParaRPr lang="es-ES_tradnl" b="1" dirty="0">
              <a:solidFill>
                <a:srgbClr val="FF0000"/>
              </a:solidFill>
            </a:endParaRPr>
          </a:p>
          <a:p>
            <a:pPr eaLnBrk="0" hangingPunct="0">
              <a:spcBef>
                <a:spcPct val="50000"/>
              </a:spcBef>
            </a:pPr>
            <a:endParaRPr lang="fr-FR" b="1" dirty="0">
              <a:solidFill>
                <a:srgbClr val="FF0000"/>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45411"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45412"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3" name="AutoShape 9"/>
            <p:cNvSpPr>
              <a:spLocks noChangeArrowheads="1"/>
            </p:cNvSpPr>
            <p:nvPr/>
          </p:nvSpPr>
          <p:spPr bwMode="auto">
            <a:xfrm>
              <a:off x="3347864" y="3717032"/>
              <a:ext cx="4608512" cy="288032"/>
            </a:xfrm>
            <a:prstGeom prst="rightArrow">
              <a:avLst>
                <a:gd name="adj1" fmla="val 50000"/>
                <a:gd name="adj2" fmla="val 31666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4"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5"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6"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7"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8"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9"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en" sz="2400">
                  <a:solidFill>
                    <a:schemeClr val="bg1"/>
                  </a:solidFill>
                </a:rPr>
                <a:t>Turbulent regime</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45425"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6"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7"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8"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9"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0"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1"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2"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3"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5421"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5422"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45423"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4"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ZoneTexte 3"/>
          <p:cNvSpPr txBox="1">
            <a:spLocks noChangeArrowheads="1"/>
          </p:cNvSpPr>
          <p:nvPr/>
        </p:nvSpPr>
        <p:spPr bwMode="auto">
          <a:xfrm>
            <a:off x="0" y="0"/>
            <a:ext cx="8893175" cy="6863417"/>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56</a:t>
            </a:r>
            <a:r>
              <a:rPr lang="en" sz="4000" b="1" dirty="0">
                <a:solidFill>
                  <a:srgbClr val="FFFF00"/>
                </a:solidFill>
              </a:rPr>
              <a:t>Turbulence slows down the flow with charge loss in addition to Poiseuille.</a:t>
            </a:r>
            <a:endParaRPr lang="fr-FR" b="1" dirty="0">
              <a:solidFill>
                <a:srgbClr val="FFFF00"/>
              </a:solidFill>
            </a:endParaRPr>
          </a:p>
          <a:p>
            <a:pPr eaLnBrk="0" hangingPunct="0">
              <a:spcBef>
                <a:spcPct val="50000"/>
              </a:spcBef>
            </a:pPr>
            <a:r>
              <a:rPr lang="en" b="1" dirty="0">
                <a:solidFill>
                  <a:srgbClr val="FFFF00"/>
                </a:solidFill>
              </a:rPr>
              <a:t>They appear on Doppler due to a </a:t>
            </a:r>
            <a:r>
              <a:rPr lang="en" b="1" dirty="0">
                <a:solidFill>
                  <a:schemeClr val="bg1"/>
                </a:solidFill>
              </a:rPr>
              <a:t>dispersion of the spectral analysis.</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They are the cause of Korotkoff noises during acoustic measurement of blood pressure in the arm.</a:t>
            </a:r>
            <a:endParaRPr lang="fr-FR" b="1" dirty="0">
              <a:solidFill>
                <a:schemeClr val="bg1"/>
              </a:solidFill>
            </a:endParaRPr>
          </a:p>
          <a:p>
            <a:pPr eaLnBrk="0" hangingPunct="0">
              <a:spcBef>
                <a:spcPct val="50000"/>
              </a:spcBef>
            </a:pPr>
            <a:r>
              <a:rPr lang="en" b="1" dirty="0">
                <a:solidFill>
                  <a:schemeClr val="bg1"/>
                </a:solidFill>
              </a:rPr>
              <a:t>They are the cause of murmurs and “thrills” of stenosis and AVF.</a:t>
            </a:r>
            <a:endParaRPr lang="fr-FR" b="1" dirty="0">
              <a:solidFill>
                <a:schemeClr val="bg1"/>
              </a:solidFill>
            </a:endParaRPr>
          </a:p>
          <a:p>
            <a:pPr eaLnBrk="0" hangingPunct="0">
              <a:spcBef>
                <a:spcPct val="50000"/>
              </a:spcBef>
            </a:pPr>
            <a:endParaRPr lang="fr-FR" dirty="0">
              <a:solidFill>
                <a:schemeClr val="bg1"/>
              </a:solidFill>
            </a:endParaRPr>
          </a:p>
        </p:txBody>
      </p:sp>
      <p:pic>
        <p:nvPicPr>
          <p:cNvPr id="146434" name="Picture 2" descr="_ST 005"/>
          <p:cNvPicPr>
            <a:picLocks noChangeAspect="1" noChangeArrowheads="1"/>
          </p:cNvPicPr>
          <p:nvPr/>
        </p:nvPicPr>
        <p:blipFill>
          <a:blip r:embed="rId2" cstate="print"/>
          <a:srcRect l="26219" t="28938" r="35153" b="6653"/>
          <a:stretch>
            <a:fillRect/>
          </a:stretch>
        </p:blipFill>
        <p:spPr bwMode="auto">
          <a:xfrm>
            <a:off x="3419872" y="2132856"/>
            <a:ext cx="1512888" cy="189071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ZoneTexte 3"/>
          <p:cNvSpPr txBox="1">
            <a:spLocks noChangeArrowheads="1"/>
          </p:cNvSpPr>
          <p:nvPr/>
        </p:nvSpPr>
        <p:spPr bwMode="auto">
          <a:xfrm>
            <a:off x="0" y="0"/>
            <a:ext cx="9144000" cy="678647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57 The dispersion of velocities and pressures against the walls: Shear stress Produces </a:t>
            </a:r>
            <a:r>
              <a:rPr lang="en" b="1" dirty="0">
                <a:solidFill>
                  <a:srgbClr val="FFFF00"/>
                </a:solidFill>
              </a:rPr>
              <a:t>post -stenotic aneurysms</a:t>
            </a:r>
            <a:endParaRPr lang="fr-FR" b="1" dirty="0">
              <a:solidFill>
                <a:srgbClr val="FFFF00"/>
              </a:solidFill>
            </a:endParaRPr>
          </a:p>
          <a:p>
            <a:pPr eaLnBrk="0" hangingPunct="0">
              <a:spcBef>
                <a:spcPct val="50000"/>
              </a:spcBef>
            </a:pPr>
            <a:r>
              <a:rPr lang="en" b="1" dirty="0">
                <a:solidFill>
                  <a:schemeClr val="bg1"/>
                </a:solidFill>
              </a:rPr>
              <a:t> </a:t>
            </a:r>
            <a:r>
              <a:rPr lang="en" b="1" dirty="0">
                <a:solidFill>
                  <a:srgbClr val="FFFF00"/>
                </a:solidFill>
              </a:rPr>
              <a:t>They dilate the vessels overloaded </a:t>
            </a:r>
            <a:r>
              <a:rPr lang="en" b="1" dirty="0">
                <a:solidFill>
                  <a:schemeClr val="bg1"/>
                </a:solidFill>
              </a:rPr>
              <a:t>by excessive speed (arteries and veins of the AVF, closed venous </a:t>
            </a:r>
            <a:r>
              <a:rPr lang="en" b="1" dirty="0" err="1">
                <a:solidFill>
                  <a:schemeClr val="bg1"/>
                </a:solidFill>
              </a:rPr>
              <a:t>shunts </a:t>
            </a:r>
            <a:r>
              <a:rPr lang="en" b="1" dirty="0">
                <a:solidFill>
                  <a:schemeClr val="bg1"/>
                </a:solidFill>
              </a:rPr>
              <a:t>) until their calibers are such that the speed is reduced and turbulence is suppressed (when the Reynolds Number &lt; 2500).</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1258888" y="4437063"/>
            <a:ext cx="6781800" cy="2420937"/>
            <a:chOff x="-1044624" y="1196315"/>
            <a:chExt cx="11141436" cy="4548923"/>
          </a:xfrm>
        </p:grpSpPr>
        <p:sp>
          <p:nvSpPr>
            <p:cNvPr id="147463" name="Freeform 2" descr="Grands confettis"/>
            <p:cNvSpPr>
              <a:spLocks/>
            </p:cNvSpPr>
            <p:nvPr/>
          </p:nvSpPr>
          <p:spPr bwMode="auto">
            <a:xfrm>
              <a:off x="-1044624" y="2204951"/>
              <a:ext cx="9937334" cy="3540287"/>
            </a:xfrm>
            <a:custGeom>
              <a:avLst/>
              <a:gdLst>
                <a:gd name="T0" fmla="*/ 0 w 12912"/>
                <a:gd name="T1" fmla="*/ 2147483647 h 17559"/>
                <a:gd name="T2" fmla="*/ 0 w 12912"/>
                <a:gd name="T3" fmla="*/ 2147483647 h 17559"/>
                <a:gd name="T4" fmla="*/ 2147483647 w 12912"/>
                <a:gd name="T5" fmla="*/ 2147483647 h 17559"/>
                <a:gd name="T6" fmla="*/ 2147483647 w 12912"/>
                <a:gd name="T7" fmla="*/ 2147483647 h 17559"/>
                <a:gd name="T8" fmla="*/ 2147483647 w 12912"/>
                <a:gd name="T9" fmla="*/ 2147483647 h 17559"/>
                <a:gd name="T10" fmla="*/ 2147483647 w 12912"/>
                <a:gd name="T11" fmla="*/ 2147483647 h 17559"/>
                <a:gd name="T12" fmla="*/ 2147483647 w 12912"/>
                <a:gd name="T13" fmla="*/ 0 h 17559"/>
                <a:gd name="T14" fmla="*/ 2147483647 w 12912"/>
                <a:gd name="T15" fmla="*/ 2147483647 h 17559"/>
                <a:gd name="T16" fmla="*/ 2147483647 w 12912"/>
                <a:gd name="T17" fmla="*/ 2147483647 h 17559"/>
                <a:gd name="T18" fmla="*/ 2147483647 w 12912"/>
                <a:gd name="T19" fmla="*/ 2147483647 h 17559"/>
                <a:gd name="T20" fmla="*/ 2147483647 w 12912"/>
                <a:gd name="T21" fmla="*/ 2147483647 h 17559"/>
                <a:gd name="T22" fmla="*/ 2147483647 w 12912"/>
                <a:gd name="T23" fmla="*/ 2147483647 h 17559"/>
                <a:gd name="T24" fmla="*/ 2147483647 w 12912"/>
                <a:gd name="T25" fmla="*/ 2147483647 h 17559"/>
                <a:gd name="T26" fmla="*/ 2147483647 w 12912"/>
                <a:gd name="T27" fmla="*/ 2147483647 h 17559"/>
                <a:gd name="T28" fmla="*/ 0 w 12912"/>
                <a:gd name="T29" fmla="*/ 2147483647 h 17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12"/>
                <a:gd name="T46" fmla="*/ 0 h 17559"/>
                <a:gd name="T47" fmla="*/ 12912 w 12912"/>
                <a:gd name="T48" fmla="*/ 17559 h 17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12" h="17559">
                  <a:moveTo>
                    <a:pt x="0" y="13571"/>
                  </a:moveTo>
                  <a:lnTo>
                    <a:pt x="0" y="3571"/>
                  </a:lnTo>
                  <a:lnTo>
                    <a:pt x="3439" y="3571"/>
                  </a:lnTo>
                  <a:cubicBezTo>
                    <a:pt x="3437" y="4290"/>
                    <a:pt x="3434" y="5008"/>
                    <a:pt x="3432" y="5727"/>
                  </a:cubicBezTo>
                  <a:lnTo>
                    <a:pt x="6881" y="5825"/>
                  </a:lnTo>
                  <a:cubicBezTo>
                    <a:pt x="6879" y="5074"/>
                    <a:pt x="6877" y="4322"/>
                    <a:pt x="6875" y="3571"/>
                  </a:cubicBezTo>
                  <a:cubicBezTo>
                    <a:pt x="7233" y="3128"/>
                    <a:pt x="8070" y="0"/>
                    <a:pt x="9076" y="0"/>
                  </a:cubicBezTo>
                  <a:cubicBezTo>
                    <a:pt x="10082" y="0"/>
                    <a:pt x="12280" y="1896"/>
                    <a:pt x="12912" y="3571"/>
                  </a:cubicBezTo>
                  <a:cubicBezTo>
                    <a:pt x="12881" y="6785"/>
                    <a:pt x="12849" y="10000"/>
                    <a:pt x="12818" y="13214"/>
                  </a:cubicBezTo>
                  <a:cubicBezTo>
                    <a:pt x="12235" y="14988"/>
                    <a:pt x="10533" y="17441"/>
                    <a:pt x="9543" y="17500"/>
                  </a:cubicBezTo>
                  <a:cubicBezTo>
                    <a:pt x="8553" y="17559"/>
                    <a:pt x="7294" y="14047"/>
                    <a:pt x="6875" y="13571"/>
                  </a:cubicBezTo>
                  <a:cubicBezTo>
                    <a:pt x="6883" y="12834"/>
                    <a:pt x="6890" y="12097"/>
                    <a:pt x="6898" y="11360"/>
                  </a:cubicBezTo>
                  <a:lnTo>
                    <a:pt x="3368" y="11348"/>
                  </a:lnTo>
                  <a:cubicBezTo>
                    <a:pt x="3370" y="12199"/>
                    <a:pt x="3437" y="12720"/>
                    <a:pt x="3439" y="13571"/>
                  </a:cubicBezTo>
                  <a:lnTo>
                    <a:pt x="0" y="13571"/>
                  </a:lnTo>
                  <a:close/>
                </a:path>
              </a:pathLst>
            </a:custGeom>
            <a:solidFill>
              <a:srgbClr val="66FFFF"/>
            </a:solidFill>
            <a:ln w="9525">
              <a:solidFill>
                <a:schemeClr val="accent2"/>
              </a:solidFill>
              <a:round/>
              <a:headEnd/>
              <a:tailEnd/>
            </a:ln>
          </p:spPr>
          <p:txBody>
            <a:bodyPr wrap="none" anchor="ctr"/>
            <a:lstStyle/>
            <a:p>
              <a:endParaRPr lang="es-ES"/>
            </a:p>
          </p:txBody>
        </p:sp>
        <p:sp>
          <p:nvSpPr>
            <p:cNvPr id="147464" name="AutoShape 8"/>
            <p:cNvSpPr>
              <a:spLocks noChangeArrowheads="1"/>
            </p:cNvSpPr>
            <p:nvPr/>
          </p:nvSpPr>
          <p:spPr bwMode="auto">
            <a:xfrm flipV="1">
              <a:off x="6012160" y="2348880"/>
              <a:ext cx="685800" cy="1198240"/>
            </a:xfrm>
            <a:prstGeom prst="curvedLeftArrow">
              <a:avLst>
                <a:gd name="adj1" fmla="val 24445"/>
                <a:gd name="adj2" fmla="val 4889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5" name="AutoShape 9"/>
            <p:cNvSpPr>
              <a:spLocks noChangeArrowheads="1"/>
            </p:cNvSpPr>
            <p:nvPr/>
          </p:nvSpPr>
          <p:spPr bwMode="auto">
            <a:xfrm>
              <a:off x="1835696" y="3717032"/>
              <a:ext cx="5976664" cy="360040"/>
            </a:xfrm>
            <a:prstGeom prst="rightArrow">
              <a:avLst>
                <a:gd name="adj1" fmla="val 50000"/>
                <a:gd name="adj2" fmla="val 316630"/>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6" name="AutoShape 10"/>
            <p:cNvSpPr>
              <a:spLocks noChangeArrowheads="1"/>
            </p:cNvSpPr>
            <p:nvPr/>
          </p:nvSpPr>
          <p:spPr bwMode="auto">
            <a:xfrm>
              <a:off x="6228184" y="4221088"/>
              <a:ext cx="648072" cy="1224136"/>
            </a:xfrm>
            <a:prstGeom prst="curvedLeftArrow">
              <a:avLst>
                <a:gd name="adj1" fmla="val 24442"/>
                <a:gd name="adj2" fmla="val 48892"/>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7" name="AutoShape 24"/>
            <p:cNvSpPr>
              <a:spLocks noChangeArrowheads="1"/>
            </p:cNvSpPr>
            <p:nvPr/>
          </p:nvSpPr>
          <p:spPr bwMode="auto">
            <a:xfrm>
              <a:off x="1979712"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8" name="AutoShape 25"/>
            <p:cNvSpPr>
              <a:spLocks noChangeArrowheads="1"/>
            </p:cNvSpPr>
            <p:nvPr/>
          </p:nvSpPr>
          <p:spPr bwMode="auto">
            <a:xfrm>
              <a:off x="349188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9" name="AutoShape 26"/>
            <p:cNvSpPr>
              <a:spLocks noChangeArrowheads="1"/>
            </p:cNvSpPr>
            <p:nvPr/>
          </p:nvSpPr>
          <p:spPr bwMode="auto">
            <a:xfrm>
              <a:off x="241176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0" name="AutoShape 27"/>
            <p:cNvSpPr>
              <a:spLocks noChangeArrowheads="1"/>
            </p:cNvSpPr>
            <p:nvPr/>
          </p:nvSpPr>
          <p:spPr bwMode="auto">
            <a:xfrm>
              <a:off x="3491880"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1" name="Text Box 29"/>
            <p:cNvSpPr txBox="1">
              <a:spLocks noChangeArrowheads="1"/>
            </p:cNvSpPr>
            <p:nvPr/>
          </p:nvSpPr>
          <p:spPr bwMode="auto">
            <a:xfrm>
              <a:off x="4397249" y="1196315"/>
              <a:ext cx="5699563" cy="867483"/>
            </a:xfrm>
            <a:prstGeom prst="rect">
              <a:avLst/>
            </a:prstGeom>
            <a:noFill/>
            <a:ln w="9525">
              <a:noFill/>
              <a:miter lim="800000"/>
              <a:headEnd/>
              <a:tailEnd/>
            </a:ln>
          </p:spPr>
          <p:txBody>
            <a:bodyPr wrap="none">
              <a:spAutoFit/>
            </a:bodyPr>
            <a:lstStyle/>
            <a:p>
              <a:pPr eaLnBrk="0" hangingPunct="0">
                <a:spcBef>
                  <a:spcPct val="50000"/>
                </a:spcBef>
              </a:pPr>
              <a:r>
                <a:rPr lang="en" sz="2400" b="1">
                  <a:solidFill>
                    <a:srgbClr val="FFFF00"/>
                  </a:solidFill>
                </a:rPr>
                <a:t>Poststenosis aneurysm</a:t>
              </a:r>
            </a:p>
          </p:txBody>
        </p:sp>
        <p:grpSp>
          <p:nvGrpSpPr>
            <p:cNvPr id="3" name="Groupe 35"/>
            <p:cNvGrpSpPr>
              <a:grpSpLocks/>
            </p:cNvGrpSpPr>
            <p:nvPr/>
          </p:nvGrpSpPr>
          <p:grpSpPr bwMode="auto">
            <a:xfrm>
              <a:off x="-900608" y="2996952"/>
              <a:ext cx="2526697" cy="1897688"/>
              <a:chOff x="467544" y="3789040"/>
              <a:chExt cx="2526697" cy="1897688"/>
            </a:xfrm>
          </p:grpSpPr>
          <p:sp>
            <p:nvSpPr>
              <p:cNvPr id="14747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73" name="Freeform 3"/>
            <p:cNvSpPr>
              <a:spLocks/>
            </p:cNvSpPr>
            <p:nvPr/>
          </p:nvSpPr>
          <p:spPr bwMode="auto">
            <a:xfrm rot="-261743">
              <a:off x="1482585"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7474" name="Freeform 4"/>
            <p:cNvSpPr>
              <a:spLocks/>
            </p:cNvSpPr>
            <p:nvPr/>
          </p:nvSpPr>
          <p:spPr bwMode="auto">
            <a:xfrm rot="-117625" flipH="1" flipV="1">
              <a:off x="1560573"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chemeClr val="tx2"/>
            </a:solidFill>
            <a:ln w="38100" cmpd="sng">
              <a:solidFill>
                <a:schemeClr val="accent2"/>
              </a:solidFill>
              <a:round/>
              <a:headEnd/>
              <a:tailEnd/>
            </a:ln>
          </p:spPr>
          <p:txBody>
            <a:bodyPr wrap="none" anchor="ctr"/>
            <a:lstStyle/>
            <a:p>
              <a:endParaRPr lang="es-ES"/>
            </a:p>
          </p:txBody>
        </p:sp>
        <p:sp>
          <p:nvSpPr>
            <p:cNvPr id="147475" name="AutoShape 22"/>
            <p:cNvSpPr>
              <a:spLocks noChangeArrowheads="1"/>
            </p:cNvSpPr>
            <p:nvPr/>
          </p:nvSpPr>
          <p:spPr bwMode="auto">
            <a:xfrm flipV="1">
              <a:off x="2483768"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6" name="AutoShape 21"/>
            <p:cNvSpPr>
              <a:spLocks noChangeArrowheads="1"/>
            </p:cNvSpPr>
            <p:nvPr/>
          </p:nvSpPr>
          <p:spPr bwMode="auto">
            <a:xfrm flipV="1">
              <a:off x="1835696"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59" name="AutoShape 8"/>
          <p:cNvSpPr>
            <a:spLocks noChangeArrowheads="1"/>
          </p:cNvSpPr>
          <p:nvPr/>
        </p:nvSpPr>
        <p:spPr bwMode="auto">
          <a:xfrm flipV="1">
            <a:off x="6134100" y="5084763"/>
            <a:ext cx="417513" cy="638175"/>
          </a:xfrm>
          <a:prstGeom prst="curvedLeftArrow">
            <a:avLst>
              <a:gd name="adj1" fmla="val 24463"/>
              <a:gd name="adj2" fmla="val 4892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0" name="AutoShape 10"/>
          <p:cNvSpPr>
            <a:spLocks noChangeArrowheads="1"/>
          </p:cNvSpPr>
          <p:nvPr/>
        </p:nvSpPr>
        <p:spPr bwMode="auto">
          <a:xfrm>
            <a:off x="6265863" y="6081713"/>
            <a:ext cx="393700" cy="650875"/>
          </a:xfrm>
          <a:prstGeom prst="curvedLeftArrow">
            <a:avLst>
              <a:gd name="adj1" fmla="val 24477"/>
              <a:gd name="adj2" fmla="val 4893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1" name="AutoShape 8"/>
          <p:cNvSpPr>
            <a:spLocks noChangeArrowheads="1"/>
          </p:cNvSpPr>
          <p:nvPr/>
        </p:nvSpPr>
        <p:spPr bwMode="auto">
          <a:xfrm flipV="1">
            <a:off x="5054600" y="5094288"/>
            <a:ext cx="417513" cy="636587"/>
          </a:xfrm>
          <a:prstGeom prst="curvedLeftArrow">
            <a:avLst>
              <a:gd name="adj1" fmla="val 24402"/>
              <a:gd name="adj2" fmla="val 48798"/>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2" name="AutoShape 10"/>
          <p:cNvSpPr>
            <a:spLocks noChangeArrowheads="1"/>
          </p:cNvSpPr>
          <p:nvPr/>
        </p:nvSpPr>
        <p:spPr bwMode="auto">
          <a:xfrm>
            <a:off x="5186363" y="6089650"/>
            <a:ext cx="393700" cy="652463"/>
          </a:xfrm>
          <a:prstGeom prst="curvedLeftArrow">
            <a:avLst>
              <a:gd name="adj1" fmla="val 24537"/>
              <a:gd name="adj2" fmla="val 49058"/>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ZoneTexte 3"/>
          <p:cNvSpPr txBox="1">
            <a:spLocks noChangeArrowheads="1"/>
          </p:cNvSpPr>
          <p:nvPr/>
        </p:nvSpPr>
        <p:spPr bwMode="auto">
          <a:xfrm>
            <a:off x="0" y="0"/>
            <a:ext cx="9144000" cy="676910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rgbClr val="FFFF00"/>
                </a:solidFill>
              </a:rPr>
              <a:t>58 In normal arteries and veins, the caliber is adequate to the flow rate and the pressurecharge  loss is minimal </a:t>
            </a:r>
            <a:r>
              <a:rPr lang="en" b="1" dirty="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Its value is more or less between 0.08 and 1 </a:t>
            </a:r>
            <a:r>
              <a:rPr lang="en" b="1" dirty="0" err="1">
                <a:solidFill>
                  <a:schemeClr val="bg1"/>
                </a:solidFill>
              </a:rPr>
              <a:t>mmHg </a:t>
            </a:r>
            <a:r>
              <a:rPr lang="en" b="1" dirty="0">
                <a:solidFill>
                  <a:schemeClr val="bg1"/>
                </a:solidFill>
              </a:rPr>
              <a:t>without pathological effect or </a:t>
            </a:r>
            <a:r>
              <a:rPr lang="en" b="1" dirty="0" err="1">
                <a:solidFill>
                  <a:schemeClr val="bg1"/>
                </a:solidFill>
              </a:rPr>
              <a:t>Doppler manifestation </a:t>
            </a:r>
            <a:r>
              <a:rPr lang="en" b="1" dirty="0">
                <a:solidFill>
                  <a:schemeClr val="bg1"/>
                </a:solidFill>
              </a:rPr>
              <a:t>.</a:t>
            </a:r>
          </a:p>
          <a:p>
            <a:pPr eaLnBrk="0" hangingPunct="0">
              <a:spcBef>
                <a:spcPct val="50000"/>
              </a:spcBef>
            </a:pPr>
            <a:r>
              <a:rPr lang="en" b="1" dirty="0">
                <a:solidFill>
                  <a:schemeClr val="bg1"/>
                </a:solidFill>
              </a:rPr>
              <a:t>However, this charge loss becomes in </a:t>
            </a:r>
            <a:r>
              <a:rPr lang="en" b="1" dirty="0">
                <a:solidFill>
                  <a:srgbClr val="FFFF00"/>
                </a:solidFill>
              </a:rPr>
              <a:t>parietal stress that has to be compensated biologically throughout life </a:t>
            </a:r>
            <a:r>
              <a:rPr lang="en" b="1" dirty="0">
                <a:solidFill>
                  <a:schemeClr val="bg1"/>
                </a:solidFill>
              </a:rPr>
              <a:t>.</a:t>
            </a: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oneTexte 3"/>
          <p:cNvSpPr txBox="1">
            <a:spLocks noChangeArrowheads="1"/>
          </p:cNvSpPr>
          <p:nvPr/>
        </p:nvSpPr>
        <p:spPr bwMode="auto">
          <a:xfrm>
            <a:off x="0" y="0"/>
            <a:ext cx="9144000" cy="724813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59 </a:t>
            </a:r>
            <a:r>
              <a:rPr lang="en" b="1" dirty="0">
                <a:solidFill>
                  <a:schemeClr val="bg1"/>
                </a:solidFill>
              </a:rPr>
              <a:t>The hemodynamic measurement of</a:t>
            </a:r>
          </a:p>
          <a:p>
            <a:pPr algn="ctr" eaLnBrk="0" hangingPunct="0">
              <a:spcBef>
                <a:spcPct val="50000"/>
              </a:spcBef>
            </a:pPr>
            <a:r>
              <a:rPr lang="en" b="1" dirty="0">
                <a:solidFill>
                  <a:srgbClr val="FFFF00"/>
                </a:solidFill>
              </a:rPr>
              <a:t>P = 8 L μ Q/ π r </a:t>
            </a:r>
            <a:r>
              <a:rPr lang="en" b="1" baseline="30000" dirty="0">
                <a:solidFill>
                  <a:srgbClr val="FFFF00"/>
                </a:solidFill>
              </a:rPr>
              <a:t>4 </a:t>
            </a:r>
            <a:r>
              <a:rPr lang="en" b="1" dirty="0">
                <a:solidFill>
                  <a:srgbClr val="FFFF00"/>
                </a:solidFill>
              </a:rPr>
              <a:t>and Re = VL/v</a:t>
            </a:r>
            <a:r>
              <a:rPr lang="en" b="1" dirty="0">
                <a:solidFill>
                  <a:schemeClr val="bg1"/>
                </a:solidFill>
              </a:rPr>
              <a:t> </a:t>
            </a:r>
            <a:endParaRPr lang="fr-FR" b="1" dirty="0">
              <a:solidFill>
                <a:schemeClr val="bg1"/>
              </a:solidFill>
            </a:endParaRPr>
          </a:p>
          <a:p>
            <a:pPr eaLnBrk="0" hangingPunct="0">
              <a:spcBef>
                <a:spcPct val="50000"/>
              </a:spcBef>
            </a:pPr>
            <a:r>
              <a:rPr lang="en" sz="4000" b="1" dirty="0">
                <a:solidFill>
                  <a:srgbClr val="FF0000"/>
                </a:solidFill>
              </a:rPr>
              <a:t>Only the echo- </a:t>
            </a:r>
            <a:r>
              <a:rPr lang="en" sz="4000" b="1" dirty="0" err="1">
                <a:solidFill>
                  <a:srgbClr val="FF0000"/>
                </a:solidFill>
              </a:rPr>
              <a:t>doppler</a:t>
            </a:r>
            <a:r>
              <a:rPr lang="en" sz="4000" b="1" dirty="0">
                <a:solidFill>
                  <a:srgbClr val="FF0000"/>
                </a:solidFill>
              </a:rPr>
              <a:t> </a:t>
            </a:r>
            <a:r>
              <a:rPr lang="en" b="1" dirty="0">
                <a:solidFill>
                  <a:schemeClr val="bg1"/>
                </a:solidFill>
              </a:rPr>
              <a:t>can approximately reveal, depending on anatomical conditions, Pressure, L, r, Q and Turbulence! .</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9"/>
          <p:cNvGrpSpPr>
            <a:grpSpLocks/>
          </p:cNvGrpSpPr>
          <p:nvPr/>
        </p:nvGrpSpPr>
        <p:grpSpPr bwMode="auto">
          <a:xfrm>
            <a:off x="6227763" y="2441401"/>
            <a:ext cx="2452687" cy="4371975"/>
            <a:chOff x="2624132" y="2174610"/>
            <a:chExt cx="2451924" cy="4371436"/>
          </a:xfrm>
        </p:grpSpPr>
        <p:sp>
          <p:nvSpPr>
            <p:cNvPr id="14950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4950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4951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chemeClr val="bg1"/>
                </a:solidFill>
                <a:prstDash val="solid"/>
                <a:round/>
                <a:headEnd/>
                <a:tailEnd/>
              </a:ln>
            </p:spPr>
            <p:txBody>
              <a:bodyPr wrap="none" anchor="ctr"/>
              <a:lstStyle/>
              <a:p>
                <a:endParaRPr lang="es-ES"/>
              </a:p>
            </p:txBody>
          </p:sp>
          <p:sp>
            <p:nvSpPr>
              <p:cNvPr id="14951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4951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4951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4951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4951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gr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ZoneTexte 3"/>
          <p:cNvSpPr txBox="1">
            <a:spLocks noChangeArrowheads="1"/>
          </p:cNvSpPr>
          <p:nvPr/>
        </p:nvSpPr>
        <p:spPr bwMode="auto">
          <a:xfrm>
            <a:off x="0" y="0"/>
            <a:ext cx="5795963" cy="663258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60  </a:t>
            </a:r>
            <a:r>
              <a:rPr lang="en" sz="4000" b="1" dirty="0">
                <a:solidFill>
                  <a:srgbClr val="FFFF00"/>
                </a:solidFill>
              </a:rPr>
              <a:t>In the arteries: Doppler</a:t>
            </a:r>
            <a:endParaRPr lang="fr-FR" b="1" dirty="0">
              <a:solidFill>
                <a:srgbClr val="FFFF00"/>
              </a:solidFill>
            </a:endParaRPr>
          </a:p>
          <a:p>
            <a:pPr eaLnBrk="0" hangingPunct="0">
              <a:spcBef>
                <a:spcPct val="50000"/>
              </a:spcBef>
            </a:pPr>
            <a:r>
              <a:rPr lang="en" b="1" dirty="0">
                <a:solidFill>
                  <a:schemeClr val="bg1"/>
                </a:solidFill>
              </a:rPr>
              <a:t>The loss of pressure (charge) is translated into an amortization of the </a:t>
            </a:r>
            <a:r>
              <a:rPr lang="en" b="1" dirty="0">
                <a:solidFill>
                  <a:srgbClr val="FFFF00"/>
                </a:solidFill>
              </a:rPr>
              <a:t>systolic velocity with spectrum dispersion due to turbulence.</a:t>
            </a:r>
          </a:p>
          <a:p>
            <a:pPr eaLnBrk="0" hangingPunct="0">
              <a:spcBef>
                <a:spcPct val="50000"/>
              </a:spcBef>
            </a:pPr>
            <a:r>
              <a:rPr lang="en" b="1" dirty="0">
                <a:solidFill>
                  <a:schemeClr val="bg1"/>
                </a:solidFill>
              </a:rPr>
              <a:t>The damping is due to the </a:t>
            </a:r>
            <a:r>
              <a:rPr lang="en" b="1" dirty="0">
                <a:solidFill>
                  <a:srgbClr val="FFFF00"/>
                </a:solidFill>
              </a:rPr>
              <a:t>progressive braking effect with the velocity of the diastolic flow with its delayed peak ( lengthened </a:t>
            </a:r>
            <a:r>
              <a:rPr lang="en" b="1" dirty="0" err="1">
                <a:solidFill>
                  <a:srgbClr val="FFFF00"/>
                </a:solidFill>
              </a:rPr>
              <a:t>peak time </a:t>
            </a: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2"/>
          <p:cNvGrpSpPr>
            <a:grpSpLocks/>
          </p:cNvGrpSpPr>
          <p:nvPr/>
        </p:nvGrpSpPr>
        <p:grpSpPr bwMode="auto">
          <a:xfrm>
            <a:off x="6227763" y="404813"/>
            <a:ext cx="2452687" cy="4371975"/>
            <a:chOff x="2624132" y="2174610"/>
            <a:chExt cx="2451924" cy="4371436"/>
          </a:xfrm>
        </p:grpSpPr>
        <p:sp>
          <p:nvSpPr>
            <p:cNvPr id="15155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5155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5156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rgbClr val="FF0000"/>
                </a:solidFill>
                <a:prstDash val="solid"/>
                <a:round/>
                <a:headEnd/>
                <a:tailEnd/>
              </a:ln>
            </p:spPr>
            <p:txBody>
              <a:bodyPr wrap="none" anchor="ctr"/>
              <a:lstStyle/>
              <a:p>
                <a:endParaRPr lang="es-ES"/>
              </a:p>
            </p:txBody>
          </p:sp>
          <p:sp>
            <p:nvSpPr>
              <p:cNvPr id="15156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5156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5156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5156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6" name="Line 7"/>
              <p:cNvSpPr>
                <a:spLocks noChangeShapeType="1"/>
              </p:cNvSpPr>
              <p:nvPr/>
            </p:nvSpPr>
            <p:spPr bwMode="auto">
              <a:xfrm flipH="1">
                <a:off x="3056180" y="2390634"/>
                <a:ext cx="0" cy="3615775"/>
              </a:xfrm>
              <a:prstGeom prst="line">
                <a:avLst/>
              </a:prstGeom>
              <a:noFill/>
              <a:ln w="28575">
                <a:solidFill>
                  <a:srgbClr val="FFCC00"/>
                </a:solidFill>
                <a:round/>
                <a:headEnd/>
                <a:tailEnd/>
              </a:ln>
            </p:spPr>
            <p:txBody>
              <a:bodyPr wrap="none" anchor="ctr"/>
              <a:lstStyle/>
              <a:p>
                <a:endParaRPr lang="es-ES"/>
              </a:p>
            </p:txBody>
          </p:sp>
        </p:grpSp>
      </p:grpSp>
      <p:sp>
        <p:nvSpPr>
          <p:cNvPr id="151555" name="Line 21"/>
          <p:cNvSpPr>
            <a:spLocks noChangeShapeType="1"/>
          </p:cNvSpPr>
          <p:nvPr/>
        </p:nvSpPr>
        <p:spPr bwMode="auto">
          <a:xfrm>
            <a:off x="6227763" y="3789363"/>
            <a:ext cx="431800" cy="0"/>
          </a:xfrm>
          <a:prstGeom prst="line">
            <a:avLst/>
          </a:prstGeom>
          <a:noFill/>
          <a:ln w="38100">
            <a:solidFill>
              <a:srgbClr val="FFCC00"/>
            </a:solidFill>
            <a:round/>
            <a:headEnd type="triangle" w="med" len="med"/>
            <a:tailEnd type="triangle" w="med" len="med"/>
          </a:ln>
        </p:spPr>
        <p:txBody>
          <a:bodyPr wrap="none" anchor="ctr"/>
          <a:lstStyle/>
          <a:p>
            <a:endParaRPr lang="es-ES"/>
          </a:p>
        </p:txBody>
      </p:sp>
      <p:pic>
        <p:nvPicPr>
          <p:cNvPr id="151556" name="Picture 2" descr="_ST 005"/>
          <p:cNvPicPr>
            <a:picLocks noChangeAspect="1" noChangeArrowheads="1"/>
          </p:cNvPicPr>
          <p:nvPr/>
        </p:nvPicPr>
        <p:blipFill>
          <a:blip r:embed="rId2" cstate="print"/>
          <a:srcRect l="26219" t="60834" r="35153" b="6653"/>
          <a:stretch>
            <a:fillRect/>
          </a:stretch>
        </p:blipFill>
        <p:spPr bwMode="auto">
          <a:xfrm>
            <a:off x="5805488" y="4508500"/>
            <a:ext cx="3338512" cy="210661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ZoneTexte 3"/>
          <p:cNvSpPr txBox="1">
            <a:spLocks noChangeArrowheads="1"/>
          </p:cNvSpPr>
          <p:nvPr/>
        </p:nvSpPr>
        <p:spPr bwMode="auto">
          <a:xfrm>
            <a:off x="0" y="0"/>
            <a:ext cx="9144000" cy="6555641"/>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u="sng" dirty="0">
                <a:solidFill>
                  <a:schemeClr val="bg1"/>
                </a:solidFill>
              </a:rPr>
              <a:t>61 </a:t>
            </a:r>
            <a:r>
              <a:rPr lang="en" b="1" dirty="0">
                <a:solidFill>
                  <a:schemeClr val="bg1"/>
                </a:solidFill>
              </a:rPr>
              <a:t>The arteries</a:t>
            </a:r>
            <a:endParaRPr lang="fr-FR" b="1" dirty="0">
              <a:solidFill>
                <a:schemeClr val="bg1"/>
              </a:solidFill>
            </a:endParaRPr>
          </a:p>
          <a:p>
            <a:pPr eaLnBrk="0" hangingPunct="0">
              <a:spcBef>
                <a:spcPct val="50000"/>
              </a:spcBef>
            </a:pPr>
            <a:r>
              <a:rPr lang="en" b="1" dirty="0">
                <a:solidFill>
                  <a:srgbClr val="FFFF00"/>
                </a:solidFill>
              </a:rPr>
              <a:t>The maximum velocity alone cannot define the pressure loss if the caliber and length of a stenosis are not known. D P = 8 L μ Q/ π r </a:t>
            </a:r>
            <a:r>
              <a:rPr lang="en" b="1" baseline="30000" dirty="0">
                <a:solidFill>
                  <a:srgbClr val="FFFF00"/>
                </a:solidFill>
              </a:rPr>
              <a:t>4 </a:t>
            </a:r>
            <a:r>
              <a:rPr lang="en" b="1" dirty="0">
                <a:solidFill>
                  <a:srgbClr val="FFFF00"/>
                </a:solidFill>
              </a:rPr>
              <a:t>.</a:t>
            </a:r>
          </a:p>
          <a:p>
            <a:pPr eaLnBrk="0" hangingPunct="0">
              <a:spcBef>
                <a:spcPct val="50000"/>
              </a:spcBef>
            </a:pPr>
            <a:r>
              <a:rPr lang="en" b="1" dirty="0">
                <a:solidFill>
                  <a:srgbClr val="FFFF00"/>
                </a:solidFill>
              </a:rPr>
              <a:t> </a:t>
            </a:r>
            <a:r>
              <a:rPr lang="en" b="1" dirty="0">
                <a:solidFill>
                  <a:schemeClr val="bg1"/>
                </a:solidFill>
              </a:rPr>
              <a:t>This is a very erroneous approximation in more than 20% of cases (1 patient out of 5!).</a:t>
            </a:r>
          </a:p>
          <a:p>
            <a:pPr eaLnBrk="0" hangingPunct="0">
              <a:spcBef>
                <a:spcPct val="50000"/>
              </a:spcBef>
            </a:pPr>
            <a:r>
              <a:rPr lang="en" b="1" dirty="0">
                <a:solidFill>
                  <a:schemeClr val="bg1"/>
                </a:solidFill>
              </a:rPr>
              <a:t> </a:t>
            </a:r>
            <a:r>
              <a:rPr lang="en" b="1" dirty="0">
                <a:solidFill>
                  <a:srgbClr val="FFFF00"/>
                </a:solidFill>
              </a:rPr>
              <a:t>Percent stenosis </a:t>
            </a:r>
            <a:r>
              <a:rPr lang="en" b="1" dirty="0">
                <a:solidFill>
                  <a:schemeClr val="bg1"/>
                </a:solidFill>
              </a:rPr>
              <a:t>is also a </a:t>
            </a:r>
            <a:r>
              <a:rPr lang="en" b="1" dirty="0">
                <a:solidFill>
                  <a:srgbClr val="FF0000"/>
                </a:solidFill>
              </a:rPr>
              <a:t>dangerous approximation </a:t>
            </a:r>
            <a:r>
              <a:rPr lang="en" b="1" dirty="0">
                <a:solidFill>
                  <a:schemeClr val="bg1"/>
                </a:solidFill>
              </a:rPr>
              <a:t>, particularly at the carotid level.</a:t>
            </a: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ZoneTexte 3"/>
          <p:cNvSpPr txBox="1">
            <a:spLocks noChangeArrowheads="1"/>
          </p:cNvSpPr>
          <p:nvPr/>
        </p:nvSpPr>
        <p:spPr bwMode="auto">
          <a:xfrm>
            <a:off x="0" y="0"/>
            <a:ext cx="9144000" cy="895629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62 Carotids</a:t>
            </a:r>
            <a:endParaRPr lang="fr-FR" b="1" dirty="0">
              <a:solidFill>
                <a:schemeClr val="bg1"/>
              </a:solidFill>
            </a:endParaRPr>
          </a:p>
          <a:p>
            <a:pPr eaLnBrk="0" hangingPunct="0">
              <a:spcBef>
                <a:spcPct val="50000"/>
              </a:spcBef>
            </a:pPr>
            <a:r>
              <a:rPr lang="en" b="1" dirty="0">
                <a:solidFill>
                  <a:schemeClr val="bg1"/>
                </a:solidFill>
              </a:rPr>
              <a:t>NASCET </a:t>
            </a:r>
            <a:r>
              <a:rPr lang="en" b="1" dirty="0">
                <a:solidFill>
                  <a:srgbClr val="FFFF00"/>
                </a:solidFill>
              </a:rPr>
              <a:t>assesses </a:t>
            </a:r>
            <a:r>
              <a:rPr lang="en" b="1" dirty="0">
                <a:solidFill>
                  <a:schemeClr val="bg1"/>
                </a:solidFill>
              </a:rPr>
              <a:t>stenosis</a:t>
            </a:r>
            <a:r>
              <a:rPr lang="en" b="1" dirty="0">
                <a:solidFill>
                  <a:srgbClr val="FFFF00"/>
                </a:solidFill>
              </a:rPr>
              <a:t> </a:t>
            </a:r>
            <a:r>
              <a:rPr lang="en" b="1" dirty="0">
                <a:solidFill>
                  <a:schemeClr val="bg1"/>
                </a:solidFill>
              </a:rPr>
              <a:t>of the internal carotid (AB/A) x100, (A = post-bulbar caliber, B = stenosis caliber) considers the </a:t>
            </a:r>
            <a:r>
              <a:rPr lang="en" b="1" dirty="0">
                <a:solidFill>
                  <a:srgbClr val="FFFF00"/>
                </a:solidFill>
              </a:rPr>
              <a:t>stenosis significant </a:t>
            </a:r>
            <a:r>
              <a:rPr lang="en" b="1" dirty="0">
                <a:solidFill>
                  <a:schemeClr val="bg1"/>
                </a:solidFill>
              </a:rPr>
              <a:t>when it reaches </a:t>
            </a:r>
            <a:r>
              <a:rPr lang="en" b="1" dirty="0">
                <a:solidFill>
                  <a:srgbClr val="FFFF00"/>
                </a:solidFill>
              </a:rPr>
              <a:t>70%. </a:t>
            </a:r>
            <a:r>
              <a:rPr lang="en" sz="3200" b="1" dirty="0">
                <a:solidFill>
                  <a:srgbClr val="FF0000"/>
                </a:solidFill>
              </a:rPr>
              <a:t>However, its significance does not depend on the caliber of the post bulbar internal carotid A </a:t>
            </a:r>
            <a:r>
              <a:rPr lang="en" b="1" dirty="0">
                <a:solidFill>
                  <a:schemeClr val="bg1"/>
                </a:solidFill>
              </a:rPr>
              <a:t>, but only on the caliber of the stenosis, its length and its flow.</a:t>
            </a:r>
          </a:p>
          <a:p>
            <a:pPr eaLnBrk="0" hangingPunct="0">
              <a:spcBef>
                <a:spcPct val="50000"/>
              </a:spcBef>
            </a:pPr>
            <a:r>
              <a:rPr lang="en" b="1" dirty="0">
                <a:solidFill>
                  <a:srgbClr val="FFFF00"/>
                </a:solidFill>
              </a:rPr>
              <a:t>Carotid relationship</a:t>
            </a:r>
          </a:p>
          <a:p>
            <a:pPr eaLnBrk="0" hangingPunct="0">
              <a:spcBef>
                <a:spcPct val="50000"/>
              </a:spcBef>
            </a:pPr>
            <a:r>
              <a:rPr lang="en" b="1" dirty="0">
                <a:solidFill>
                  <a:schemeClr val="bg1"/>
                </a:solidFill>
              </a:rPr>
              <a:t>Speed </a:t>
            </a:r>
            <a:r>
              <a:rPr lang="en" b="1" dirty="0" err="1">
                <a:solidFill>
                  <a:schemeClr val="bg1"/>
                </a:solidFill>
              </a:rPr>
              <a:t>ratio =</a:t>
            </a:r>
          </a:p>
          <a:p>
            <a:pPr eaLnBrk="0" hangingPunct="0">
              <a:spcBef>
                <a:spcPct val="50000"/>
              </a:spcBef>
            </a:pPr>
            <a:r>
              <a:rPr lang="en" b="1" dirty="0">
                <a:solidFill>
                  <a:schemeClr val="bg1"/>
                </a:solidFill>
              </a:rPr>
              <a:t>Caliber </a:t>
            </a:r>
            <a:r>
              <a:rPr lang="en" b="1" dirty="0" err="1">
                <a:solidFill>
                  <a:schemeClr val="bg1"/>
                </a:solidFill>
              </a:rPr>
              <a:t>area </a:t>
            </a:r>
            <a:r>
              <a:rPr lang="en" b="1" dirty="0">
                <a:solidFill>
                  <a:schemeClr val="bg1"/>
                </a:solidFill>
              </a:rPr>
              <a:t>ratio</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pic>
        <p:nvPicPr>
          <p:cNvPr id="153602" name="Picture 5" descr="IMG_0112"/>
          <p:cNvPicPr>
            <a:picLocks noChangeAspect="1" noChangeArrowheads="1"/>
          </p:cNvPicPr>
          <p:nvPr/>
        </p:nvPicPr>
        <p:blipFill>
          <a:blip r:embed="rId2" cstate="print"/>
          <a:srcRect/>
          <a:stretch>
            <a:fillRect/>
          </a:stretch>
        </p:blipFill>
        <p:spPr bwMode="auto">
          <a:xfrm>
            <a:off x="4427538" y="4535488"/>
            <a:ext cx="3097212" cy="2322512"/>
          </a:xfrm>
          <a:prstGeom prst="rect">
            <a:avLst/>
          </a:prstGeom>
          <a:noFill/>
          <a:ln w="9525">
            <a:noFill/>
            <a:miter lim="800000"/>
            <a:headEnd/>
            <a:tailEnd/>
          </a:ln>
        </p:spPr>
      </p:pic>
      <p:pic>
        <p:nvPicPr>
          <p:cNvPr id="153603" name="Picture 2" descr="IMG_0103"/>
          <p:cNvPicPr>
            <a:picLocks noChangeAspect="1" noChangeArrowheads="1"/>
          </p:cNvPicPr>
          <p:nvPr/>
        </p:nvPicPr>
        <p:blipFill>
          <a:blip r:embed="rId3" cstate="print"/>
          <a:srcRect l="15128" t="11401" r="21523" b="10687"/>
          <a:stretch>
            <a:fillRect/>
          </a:stretch>
        </p:blipFill>
        <p:spPr bwMode="auto">
          <a:xfrm>
            <a:off x="7164388" y="4437063"/>
            <a:ext cx="1800225" cy="29527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ZoneTexte 3"/>
          <p:cNvSpPr txBox="1">
            <a:spLocks noChangeArrowheads="1"/>
          </p:cNvSpPr>
          <p:nvPr/>
        </p:nvSpPr>
        <p:spPr bwMode="auto">
          <a:xfrm>
            <a:off x="0" y="0"/>
            <a:ext cx="9144000" cy="670877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63 </a:t>
            </a:r>
            <a:r>
              <a:rPr lang="en" sz="4000" b="1" dirty="0">
                <a:solidFill>
                  <a:srgbClr val="FFFF00"/>
                </a:solidFill>
              </a:rPr>
              <a:t>Thus, the percentage can vary from 43 to 64% when the post bulbar caliber varies from 3.5 to 5.5 mm for a stenosis caliber = 2 mm.</a:t>
            </a: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3924300" y="1916113"/>
            <a:ext cx="4968875" cy="4252912"/>
            <a:chOff x="1331963" y="692150"/>
            <a:chExt cx="4679899" cy="3600996"/>
          </a:xfrm>
        </p:grpSpPr>
        <p:sp>
          <p:nvSpPr>
            <p:cNvPr id="154629" name="Text Box 7"/>
            <p:cNvSpPr txBox="1">
              <a:spLocks noChangeArrowheads="1"/>
            </p:cNvSpPr>
            <p:nvPr/>
          </p:nvSpPr>
          <p:spPr bwMode="auto">
            <a:xfrm>
              <a:off x="2771817" y="2780970"/>
              <a:ext cx="2196413" cy="1376416"/>
            </a:xfrm>
            <a:prstGeom prst="rect">
              <a:avLst/>
            </a:prstGeom>
            <a:noFill/>
            <a:ln w="9525">
              <a:solidFill>
                <a:srgbClr val="FF0000"/>
              </a:solidFill>
              <a:miter lim="800000"/>
              <a:headEnd/>
              <a:tailEnd/>
            </a:ln>
          </p:spPr>
          <p:txBody>
            <a:bodyPr>
              <a:spAutoFit/>
            </a:bodyPr>
            <a:lstStyle/>
            <a:p>
              <a:pPr eaLnBrk="0" hangingPunct="0">
                <a:spcBef>
                  <a:spcPct val="50000"/>
                </a:spcBef>
              </a:pPr>
              <a:r>
                <a:rPr lang="en" sz="2000" b="1">
                  <a:solidFill>
                    <a:schemeClr val="bg1"/>
                  </a:solidFill>
                </a:rPr>
                <a:t>For the same 2 mm stenosis, the Nascet % varies according to the post-bulbar caliber.</a:t>
              </a:r>
            </a:p>
          </p:txBody>
        </p:sp>
        <p:grpSp>
          <p:nvGrpSpPr>
            <p:cNvPr id="3" name="Groupe 22"/>
            <p:cNvGrpSpPr>
              <a:grpSpLocks/>
            </p:cNvGrpSpPr>
            <p:nvPr/>
          </p:nvGrpSpPr>
          <p:grpSpPr bwMode="auto">
            <a:xfrm>
              <a:off x="1520825" y="692150"/>
              <a:ext cx="1595438" cy="3600450"/>
              <a:chOff x="1520825" y="692150"/>
              <a:chExt cx="1595438" cy="3600450"/>
            </a:xfrm>
          </p:grpSpPr>
          <p:sp>
            <p:nvSpPr>
              <p:cNvPr id="154642" name="Freeform 10"/>
              <p:cNvSpPr>
                <a:spLocks/>
              </p:cNvSpPr>
              <p:nvPr/>
            </p:nvSpPr>
            <p:spPr bwMode="auto">
              <a:xfrm>
                <a:off x="1531938" y="692150"/>
                <a:ext cx="1584325" cy="3600450"/>
              </a:xfrm>
              <a:custGeom>
                <a:avLst/>
                <a:gdLst>
                  <a:gd name="T0" fmla="*/ 2147483647 w 998"/>
                  <a:gd name="T1" fmla="*/ 2147483647 h 2268"/>
                  <a:gd name="T2" fmla="*/ 2147483647 w 998"/>
                  <a:gd name="T3" fmla="*/ 2147483647 h 2268"/>
                  <a:gd name="T4" fmla="*/ 2147483647 w 998"/>
                  <a:gd name="T5" fmla="*/ 2147483647 h 2268"/>
                  <a:gd name="T6" fmla="*/ 2147483647 w 998"/>
                  <a:gd name="T7" fmla="*/ 2147483647 h 2268"/>
                  <a:gd name="T8" fmla="*/ 2147483647 w 998"/>
                  <a:gd name="T9" fmla="*/ 2147483647 h 2268"/>
                  <a:gd name="T10" fmla="*/ 2147483647 w 998"/>
                  <a:gd name="T11" fmla="*/ 2147483647 h 2268"/>
                  <a:gd name="T12" fmla="*/ 2147483647 w 998"/>
                  <a:gd name="T13" fmla="*/ 2147483647 h 2268"/>
                  <a:gd name="T14" fmla="*/ 2147483647 w 998"/>
                  <a:gd name="T15" fmla="*/ 2147483647 h 2268"/>
                  <a:gd name="T16" fmla="*/ 2147483647 w 998"/>
                  <a:gd name="T17" fmla="*/ 2147483647 h 2268"/>
                  <a:gd name="T18" fmla="*/ 2147483647 w 998"/>
                  <a:gd name="T19" fmla="*/ 2147483647 h 2268"/>
                  <a:gd name="T20" fmla="*/ 2147483647 w 998"/>
                  <a:gd name="T21" fmla="*/ 0 h 2268"/>
                  <a:gd name="T22" fmla="*/ 2147483647 w 998"/>
                  <a:gd name="T23" fmla="*/ 0 h 2268"/>
                  <a:gd name="T24" fmla="*/ 2147483647 w 998"/>
                  <a:gd name="T25" fmla="*/ 2147483647 h 2268"/>
                  <a:gd name="T26" fmla="*/ 2147483647 w 998"/>
                  <a:gd name="T27" fmla="*/ 2147483647 h 2268"/>
                  <a:gd name="T28" fmla="*/ 2147483647 w 998"/>
                  <a:gd name="T29" fmla="*/ 2147483647 h 2268"/>
                  <a:gd name="T30" fmla="*/ 2147483647 w 998"/>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8"/>
                  <a:gd name="T49" fmla="*/ 0 h 2268"/>
                  <a:gd name="T50" fmla="*/ 998 w 998"/>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8" h="2268">
                    <a:moveTo>
                      <a:pt x="227" y="46"/>
                    </a:moveTo>
                    <a:lnTo>
                      <a:pt x="211" y="452"/>
                    </a:lnTo>
                    <a:cubicBezTo>
                      <a:pt x="181" y="570"/>
                      <a:pt x="76" y="648"/>
                      <a:pt x="45" y="755"/>
                    </a:cubicBezTo>
                    <a:cubicBezTo>
                      <a:pt x="14" y="862"/>
                      <a:pt x="0" y="949"/>
                      <a:pt x="26" y="1097"/>
                    </a:cubicBezTo>
                    <a:cubicBezTo>
                      <a:pt x="52" y="1245"/>
                      <a:pt x="168" y="1448"/>
                      <a:pt x="201" y="1643"/>
                    </a:cubicBezTo>
                    <a:lnTo>
                      <a:pt x="227" y="2268"/>
                    </a:lnTo>
                    <a:lnTo>
                      <a:pt x="681" y="2268"/>
                    </a:lnTo>
                    <a:lnTo>
                      <a:pt x="670" y="1858"/>
                    </a:lnTo>
                    <a:lnTo>
                      <a:pt x="885" y="1175"/>
                    </a:lnTo>
                    <a:lnTo>
                      <a:pt x="998" y="817"/>
                    </a:lnTo>
                    <a:lnTo>
                      <a:pt x="998" y="0"/>
                    </a:lnTo>
                    <a:lnTo>
                      <a:pt x="771" y="0"/>
                    </a:lnTo>
                    <a:lnTo>
                      <a:pt x="771" y="726"/>
                    </a:lnTo>
                    <a:lnTo>
                      <a:pt x="602" y="1399"/>
                    </a:lnTo>
                    <a:lnTo>
                      <a:pt x="590" y="46"/>
                    </a:lnTo>
                    <a:lnTo>
                      <a:pt x="227" y="46"/>
                    </a:lnTo>
                    <a:close/>
                  </a:path>
                </a:pathLst>
              </a:custGeom>
              <a:solidFill>
                <a:srgbClr val="FF0000"/>
              </a:solidFill>
              <a:ln w="9525">
                <a:solidFill>
                  <a:schemeClr val="tx1"/>
                </a:solidFill>
                <a:round/>
                <a:headEnd/>
                <a:tailEnd/>
              </a:ln>
            </p:spPr>
            <p:txBody>
              <a:bodyPr/>
              <a:lstStyle/>
              <a:p>
                <a:endParaRPr lang="es-ES"/>
              </a:p>
            </p:txBody>
          </p:sp>
          <p:sp>
            <p:nvSpPr>
              <p:cNvPr id="154643" name="Freeform 12"/>
              <p:cNvSpPr>
                <a:spLocks/>
              </p:cNvSpPr>
              <p:nvPr/>
            </p:nvSpPr>
            <p:spPr bwMode="auto">
              <a:xfrm>
                <a:off x="1520825" y="1365250"/>
                <a:ext cx="873125" cy="1835150"/>
              </a:xfrm>
              <a:custGeom>
                <a:avLst/>
                <a:gdLst>
                  <a:gd name="T0" fmla="*/ 2147483647 w 550"/>
                  <a:gd name="T1" fmla="*/ 2147483647 h 1156"/>
                  <a:gd name="T2" fmla="*/ 2147483647 w 550"/>
                  <a:gd name="T3" fmla="*/ 2147483647 h 1156"/>
                  <a:gd name="T4" fmla="*/ 2147483647 w 550"/>
                  <a:gd name="T5" fmla="*/ 2147483647 h 1156"/>
                  <a:gd name="T6" fmla="*/ 2147483647 w 550"/>
                  <a:gd name="T7" fmla="*/ 2147483647 h 1156"/>
                  <a:gd name="T8" fmla="*/ 2147483647 w 550"/>
                  <a:gd name="T9" fmla="*/ 2147483647 h 1156"/>
                  <a:gd name="T10" fmla="*/ 2147483647 w 550"/>
                  <a:gd name="T11" fmla="*/ 2147483647 h 1156"/>
                  <a:gd name="T12" fmla="*/ 2147483647 w 550"/>
                  <a:gd name="T13" fmla="*/ 2147483647 h 1156"/>
                  <a:gd name="T14" fmla="*/ 2147483647 w 550"/>
                  <a:gd name="T15" fmla="*/ 2147483647 h 1156"/>
                  <a:gd name="T16" fmla="*/ 2147483647 w 550"/>
                  <a:gd name="T17" fmla="*/ 2147483647 h 1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1156"/>
                  <a:gd name="T29" fmla="*/ 550 w 550"/>
                  <a:gd name="T30" fmla="*/ 1156 h 1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1156">
                    <a:moveTo>
                      <a:pt x="224" y="30"/>
                    </a:moveTo>
                    <a:cubicBezTo>
                      <a:pt x="154" y="60"/>
                      <a:pt x="71" y="192"/>
                      <a:pt x="38" y="302"/>
                    </a:cubicBezTo>
                    <a:cubicBezTo>
                      <a:pt x="5" y="412"/>
                      <a:pt x="0" y="564"/>
                      <a:pt x="23" y="692"/>
                    </a:cubicBezTo>
                    <a:cubicBezTo>
                      <a:pt x="46" y="820"/>
                      <a:pt x="145" y="1002"/>
                      <a:pt x="178" y="1073"/>
                    </a:cubicBezTo>
                    <a:cubicBezTo>
                      <a:pt x="211" y="1144"/>
                      <a:pt x="170" y="1156"/>
                      <a:pt x="224" y="1119"/>
                    </a:cubicBezTo>
                    <a:cubicBezTo>
                      <a:pt x="278" y="1082"/>
                      <a:pt x="452" y="981"/>
                      <a:pt x="501" y="848"/>
                    </a:cubicBezTo>
                    <a:cubicBezTo>
                      <a:pt x="550" y="715"/>
                      <a:pt x="528" y="442"/>
                      <a:pt x="521" y="321"/>
                    </a:cubicBezTo>
                    <a:cubicBezTo>
                      <a:pt x="514" y="200"/>
                      <a:pt x="507" y="169"/>
                      <a:pt x="458" y="121"/>
                    </a:cubicBezTo>
                    <a:cubicBezTo>
                      <a:pt x="409" y="73"/>
                      <a:pt x="294" y="0"/>
                      <a:pt x="224" y="30"/>
                    </a:cubicBezTo>
                    <a:close/>
                  </a:path>
                </a:pathLst>
              </a:custGeom>
              <a:solidFill>
                <a:schemeClr val="tx2"/>
              </a:solidFill>
              <a:ln w="9525">
                <a:solidFill>
                  <a:schemeClr val="tx1"/>
                </a:solidFill>
                <a:round/>
                <a:headEnd/>
                <a:tailEnd/>
              </a:ln>
            </p:spPr>
            <p:txBody>
              <a:bodyPr/>
              <a:lstStyle/>
              <a:p>
                <a:endParaRPr lang="es-ES"/>
              </a:p>
            </p:txBody>
          </p:sp>
        </p:grpSp>
        <p:sp>
          <p:nvSpPr>
            <p:cNvPr id="154631" name="Text Box 14"/>
            <p:cNvSpPr txBox="1">
              <a:spLocks noChangeArrowheads="1"/>
            </p:cNvSpPr>
            <p:nvPr/>
          </p:nvSpPr>
          <p:spPr bwMode="auto">
            <a:xfrm>
              <a:off x="3332163" y="1700213"/>
              <a:ext cx="879797" cy="625574"/>
            </a:xfrm>
            <a:prstGeom prst="rect">
              <a:avLst/>
            </a:prstGeom>
            <a:noFill/>
            <a:ln w="9525">
              <a:solidFill>
                <a:srgbClr val="FF0000"/>
              </a:solidFill>
              <a:miter lim="800000"/>
              <a:headEnd/>
              <a:tailEnd/>
            </a:ln>
          </p:spPr>
          <p:txBody>
            <a:bodyPr>
              <a:spAutoFit/>
            </a:bodyPr>
            <a:lstStyle/>
            <a:p>
              <a:pPr eaLnBrk="0" hangingPunct="0">
                <a:spcBef>
                  <a:spcPct val="50000"/>
                </a:spcBef>
              </a:pPr>
              <a:r>
                <a:rPr lang="en" sz="1400" b="1">
                  <a:solidFill>
                    <a:schemeClr val="bg1"/>
                  </a:solidFill>
                </a:rPr>
                <a:t>Stenosis caliber = 2 mm</a:t>
              </a:r>
            </a:p>
          </p:txBody>
        </p:sp>
        <p:sp>
          <p:nvSpPr>
            <p:cNvPr id="154632" name="Line 15"/>
            <p:cNvSpPr>
              <a:spLocks noChangeShapeType="1"/>
            </p:cNvSpPr>
            <p:nvPr/>
          </p:nvSpPr>
          <p:spPr bwMode="auto">
            <a:xfrm flipH="1">
              <a:off x="2468563" y="2060575"/>
              <a:ext cx="792162" cy="144463"/>
            </a:xfrm>
            <a:prstGeom prst="line">
              <a:avLst/>
            </a:prstGeom>
            <a:noFill/>
            <a:ln w="38100">
              <a:solidFill>
                <a:schemeClr val="tx1"/>
              </a:solidFill>
              <a:round/>
              <a:headEnd/>
              <a:tailEnd type="triangle" w="med" len="med"/>
            </a:ln>
          </p:spPr>
          <p:txBody>
            <a:bodyPr/>
            <a:lstStyle/>
            <a:p>
              <a:endParaRPr lang="es-ES"/>
            </a:p>
          </p:txBody>
        </p:sp>
        <p:grpSp>
          <p:nvGrpSpPr>
            <p:cNvPr id="4" name="Groupe 23"/>
            <p:cNvGrpSpPr>
              <a:grpSpLocks/>
            </p:cNvGrpSpPr>
            <p:nvPr/>
          </p:nvGrpSpPr>
          <p:grpSpPr bwMode="auto">
            <a:xfrm>
              <a:off x="4211960" y="692696"/>
              <a:ext cx="1454150" cy="3600450"/>
              <a:chOff x="5997575" y="692150"/>
              <a:chExt cx="1454150" cy="3600450"/>
            </a:xfrm>
          </p:grpSpPr>
          <p:sp>
            <p:nvSpPr>
              <p:cNvPr id="154639" name="Freeform 11"/>
              <p:cNvSpPr>
                <a:spLocks/>
              </p:cNvSpPr>
              <p:nvPr/>
            </p:nvSpPr>
            <p:spPr bwMode="auto">
              <a:xfrm>
                <a:off x="6213475" y="692150"/>
                <a:ext cx="1238250" cy="3600450"/>
              </a:xfrm>
              <a:custGeom>
                <a:avLst/>
                <a:gdLst>
                  <a:gd name="T0" fmla="*/ 2147483647 w 780"/>
                  <a:gd name="T1" fmla="*/ 2147483647 h 2268"/>
                  <a:gd name="T2" fmla="*/ 2147483647 w 780"/>
                  <a:gd name="T3" fmla="*/ 2147483647 h 2268"/>
                  <a:gd name="T4" fmla="*/ 2147483647 w 780"/>
                  <a:gd name="T5" fmla="*/ 2147483647 h 2268"/>
                  <a:gd name="T6" fmla="*/ 2147483647 w 780"/>
                  <a:gd name="T7" fmla="*/ 2147483647 h 2268"/>
                  <a:gd name="T8" fmla="*/ 2147483647 w 780"/>
                  <a:gd name="T9" fmla="*/ 2147483647 h 2268"/>
                  <a:gd name="T10" fmla="*/ 2147483647 w 780"/>
                  <a:gd name="T11" fmla="*/ 2147483647 h 2268"/>
                  <a:gd name="T12" fmla="*/ 2147483647 w 780"/>
                  <a:gd name="T13" fmla="*/ 2147483647 h 2268"/>
                  <a:gd name="T14" fmla="*/ 2147483647 w 780"/>
                  <a:gd name="T15" fmla="*/ 2147483647 h 2268"/>
                  <a:gd name="T16" fmla="*/ 2147483647 w 780"/>
                  <a:gd name="T17" fmla="*/ 2147483647 h 2268"/>
                  <a:gd name="T18" fmla="*/ 0 w 780"/>
                  <a:gd name="T19" fmla="*/ 2147483647 h 2268"/>
                  <a:gd name="T20" fmla="*/ 0 w 780"/>
                  <a:gd name="T21" fmla="*/ 0 h 2268"/>
                  <a:gd name="T22" fmla="*/ 2147483647 w 780"/>
                  <a:gd name="T23" fmla="*/ 0 h 2268"/>
                  <a:gd name="T24" fmla="*/ 2147483647 w 780"/>
                  <a:gd name="T25" fmla="*/ 2147483647 h 2268"/>
                  <a:gd name="T26" fmla="*/ 2147483647 w 780"/>
                  <a:gd name="T27" fmla="*/ 2147483647 h 2268"/>
                  <a:gd name="T28" fmla="*/ 2147483647 w 780"/>
                  <a:gd name="T29" fmla="*/ 2147483647 h 2268"/>
                  <a:gd name="T30" fmla="*/ 2147483647 w 780"/>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0"/>
                  <a:gd name="T49" fmla="*/ 0 h 2268"/>
                  <a:gd name="T50" fmla="*/ 780 w 780"/>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0" h="2268">
                    <a:moveTo>
                      <a:pt x="591" y="72"/>
                    </a:moveTo>
                    <a:lnTo>
                      <a:pt x="591" y="609"/>
                    </a:lnTo>
                    <a:cubicBezTo>
                      <a:pt x="614" y="750"/>
                      <a:pt x="697" y="811"/>
                      <a:pt x="728" y="921"/>
                    </a:cubicBezTo>
                    <a:cubicBezTo>
                      <a:pt x="759" y="1031"/>
                      <a:pt x="780" y="1142"/>
                      <a:pt x="777" y="1272"/>
                    </a:cubicBezTo>
                    <a:cubicBezTo>
                      <a:pt x="774" y="1402"/>
                      <a:pt x="723" y="1536"/>
                      <a:pt x="708" y="1702"/>
                    </a:cubicBezTo>
                    <a:lnTo>
                      <a:pt x="689" y="2268"/>
                    </a:lnTo>
                    <a:lnTo>
                      <a:pt x="317" y="2268"/>
                    </a:lnTo>
                    <a:lnTo>
                      <a:pt x="328" y="1858"/>
                    </a:lnTo>
                    <a:lnTo>
                      <a:pt x="113" y="1175"/>
                    </a:lnTo>
                    <a:lnTo>
                      <a:pt x="0" y="817"/>
                    </a:lnTo>
                    <a:lnTo>
                      <a:pt x="0" y="0"/>
                    </a:lnTo>
                    <a:lnTo>
                      <a:pt x="227" y="0"/>
                    </a:lnTo>
                    <a:lnTo>
                      <a:pt x="227" y="726"/>
                    </a:lnTo>
                    <a:lnTo>
                      <a:pt x="396" y="1399"/>
                    </a:lnTo>
                    <a:lnTo>
                      <a:pt x="408" y="46"/>
                    </a:lnTo>
                    <a:lnTo>
                      <a:pt x="591" y="72"/>
                    </a:lnTo>
                    <a:close/>
                  </a:path>
                </a:pathLst>
              </a:custGeom>
              <a:solidFill>
                <a:srgbClr val="FF0000"/>
              </a:solidFill>
              <a:ln w="9525">
                <a:solidFill>
                  <a:schemeClr val="tx1"/>
                </a:solidFill>
                <a:round/>
                <a:headEnd/>
                <a:tailEnd/>
              </a:ln>
            </p:spPr>
            <p:txBody>
              <a:bodyPr/>
              <a:lstStyle/>
              <a:p>
                <a:endParaRPr lang="es-ES"/>
              </a:p>
            </p:txBody>
          </p:sp>
          <p:sp>
            <p:nvSpPr>
              <p:cNvPr id="154640" name="Freeform 13"/>
              <p:cNvSpPr>
                <a:spLocks/>
              </p:cNvSpPr>
              <p:nvPr/>
            </p:nvSpPr>
            <p:spPr bwMode="auto">
              <a:xfrm>
                <a:off x="6945313" y="1770063"/>
                <a:ext cx="501650" cy="1400175"/>
              </a:xfrm>
              <a:custGeom>
                <a:avLst/>
                <a:gdLst>
                  <a:gd name="T0" fmla="*/ 2147483647 w 316"/>
                  <a:gd name="T1" fmla="*/ 2147483647 h 882"/>
                  <a:gd name="T2" fmla="*/ 2147483647 w 316"/>
                  <a:gd name="T3" fmla="*/ 2147483647 h 882"/>
                  <a:gd name="T4" fmla="*/ 2147483647 w 316"/>
                  <a:gd name="T5" fmla="*/ 2147483647 h 882"/>
                  <a:gd name="T6" fmla="*/ 2147483647 w 316"/>
                  <a:gd name="T7" fmla="*/ 2147483647 h 882"/>
                  <a:gd name="T8" fmla="*/ 2147483647 w 316"/>
                  <a:gd name="T9" fmla="*/ 2147483647 h 882"/>
                  <a:gd name="T10" fmla="*/ 2147483647 w 316"/>
                  <a:gd name="T11" fmla="*/ 2147483647 h 882"/>
                  <a:gd name="T12" fmla="*/ 2147483647 w 316"/>
                  <a:gd name="T13" fmla="*/ 2147483647 h 882"/>
                  <a:gd name="T14" fmla="*/ 2147483647 w 316"/>
                  <a:gd name="T15" fmla="*/ 2147483647 h 882"/>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882"/>
                  <a:gd name="T26" fmla="*/ 316 w 316"/>
                  <a:gd name="T27" fmla="*/ 882 h 8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882">
                    <a:moveTo>
                      <a:pt x="247" y="154"/>
                    </a:moveTo>
                    <a:cubicBezTo>
                      <a:pt x="285" y="222"/>
                      <a:pt x="296" y="317"/>
                      <a:pt x="306" y="408"/>
                    </a:cubicBezTo>
                    <a:cubicBezTo>
                      <a:pt x="316" y="499"/>
                      <a:pt x="316" y="623"/>
                      <a:pt x="306" y="701"/>
                    </a:cubicBezTo>
                    <a:cubicBezTo>
                      <a:pt x="296" y="779"/>
                      <a:pt x="292" y="872"/>
                      <a:pt x="247" y="877"/>
                    </a:cubicBezTo>
                    <a:cubicBezTo>
                      <a:pt x="202" y="882"/>
                      <a:pt x="72" y="848"/>
                      <a:pt x="36" y="729"/>
                    </a:cubicBezTo>
                    <a:cubicBezTo>
                      <a:pt x="0" y="610"/>
                      <a:pt x="26" y="285"/>
                      <a:pt x="33" y="164"/>
                    </a:cubicBezTo>
                    <a:cubicBezTo>
                      <a:pt x="40" y="43"/>
                      <a:pt x="43" y="4"/>
                      <a:pt x="79" y="2"/>
                    </a:cubicBezTo>
                    <a:cubicBezTo>
                      <a:pt x="115" y="0"/>
                      <a:pt x="204" y="86"/>
                      <a:pt x="247" y="154"/>
                    </a:cubicBezTo>
                    <a:close/>
                  </a:path>
                </a:pathLst>
              </a:custGeom>
              <a:solidFill>
                <a:schemeClr val="tx2"/>
              </a:solidFill>
              <a:ln w="9525">
                <a:solidFill>
                  <a:schemeClr val="tx1"/>
                </a:solidFill>
                <a:round/>
                <a:headEnd/>
                <a:tailEnd/>
              </a:ln>
            </p:spPr>
            <p:txBody>
              <a:bodyPr/>
              <a:lstStyle/>
              <a:p>
                <a:endParaRPr lang="es-ES"/>
              </a:p>
            </p:txBody>
          </p:sp>
          <p:sp>
            <p:nvSpPr>
              <p:cNvPr id="154641" name="Line 16"/>
              <p:cNvSpPr>
                <a:spLocks noChangeShapeType="1"/>
              </p:cNvSpPr>
              <p:nvPr/>
            </p:nvSpPr>
            <p:spPr bwMode="auto">
              <a:xfrm>
                <a:off x="5997575" y="1916113"/>
                <a:ext cx="863600" cy="433387"/>
              </a:xfrm>
              <a:prstGeom prst="line">
                <a:avLst/>
              </a:prstGeom>
              <a:noFill/>
              <a:ln w="38100">
                <a:solidFill>
                  <a:schemeClr val="tx1"/>
                </a:solidFill>
                <a:round/>
                <a:headEnd/>
                <a:tailEnd type="triangle" w="med" len="med"/>
              </a:ln>
            </p:spPr>
            <p:txBody>
              <a:bodyPr/>
              <a:lstStyle/>
              <a:p>
                <a:endParaRPr lang="es-ES"/>
              </a:p>
            </p:txBody>
          </p:sp>
        </p:grpSp>
        <p:sp>
          <p:nvSpPr>
            <p:cNvPr id="154634" name="Text Box 18"/>
            <p:cNvSpPr txBox="1">
              <a:spLocks noChangeArrowheads="1"/>
            </p:cNvSpPr>
            <p:nvPr/>
          </p:nvSpPr>
          <p:spPr bwMode="auto">
            <a:xfrm>
              <a:off x="3347459" y="764734"/>
              <a:ext cx="1009244" cy="438196"/>
            </a:xfrm>
            <a:prstGeom prst="rect">
              <a:avLst/>
            </a:prstGeom>
            <a:noFill/>
            <a:ln w="9525">
              <a:noFill/>
              <a:miter lim="800000"/>
              <a:headEnd/>
              <a:tailEnd/>
            </a:ln>
          </p:spPr>
          <p:txBody>
            <a:bodyPr>
              <a:spAutoFit/>
            </a:bodyPr>
            <a:lstStyle/>
            <a:p>
              <a:pPr algn="ctr" eaLnBrk="0" hangingPunct="0">
                <a:spcBef>
                  <a:spcPct val="50000"/>
                </a:spcBef>
              </a:pPr>
              <a:r>
                <a:rPr lang="en" sz="1400" b="1">
                  <a:solidFill>
                    <a:schemeClr val="bg1"/>
                  </a:solidFill>
                </a:rPr>
                <a:t>C.Int post Bulbar</a:t>
              </a:r>
            </a:p>
          </p:txBody>
        </p:sp>
        <p:sp>
          <p:nvSpPr>
            <p:cNvPr id="154635" name="Text Box 20"/>
            <p:cNvSpPr txBox="1">
              <a:spLocks noChangeArrowheads="1"/>
            </p:cNvSpPr>
            <p:nvPr/>
          </p:nvSpPr>
          <p:spPr bwMode="auto">
            <a:xfrm>
              <a:off x="1763688" y="692696"/>
              <a:ext cx="807219" cy="523220"/>
            </a:xfrm>
            <a:prstGeom prst="rect">
              <a:avLst/>
            </a:prstGeom>
            <a:solidFill>
              <a:schemeClr val="bg1"/>
            </a:solidFill>
            <a:ln w="9525">
              <a:noFill/>
              <a:miter lim="800000"/>
              <a:headEnd/>
              <a:tailEnd/>
            </a:ln>
          </p:spPr>
          <p:txBody>
            <a:bodyPr>
              <a:spAutoFit/>
            </a:bodyPr>
            <a:lstStyle/>
            <a:p>
              <a:pPr eaLnBrk="0" hangingPunct="0">
                <a:spcBef>
                  <a:spcPct val="50000"/>
                </a:spcBef>
              </a:pPr>
              <a:r>
                <a:rPr lang="en" sz="1400" b="1">
                  <a:solidFill>
                    <a:schemeClr val="tx1"/>
                  </a:solidFill>
                </a:rPr>
                <a:t>Right = 5.5mm</a:t>
              </a:r>
            </a:p>
          </p:txBody>
        </p:sp>
        <p:sp>
          <p:nvSpPr>
            <p:cNvPr id="154636" name="Text Box 22"/>
            <p:cNvSpPr txBox="1">
              <a:spLocks noChangeArrowheads="1"/>
            </p:cNvSpPr>
            <p:nvPr/>
          </p:nvSpPr>
          <p:spPr bwMode="auto">
            <a:xfrm>
              <a:off x="4845625" y="835975"/>
              <a:ext cx="879163" cy="438195"/>
            </a:xfrm>
            <a:prstGeom prst="rect">
              <a:avLst/>
            </a:prstGeom>
            <a:solidFill>
              <a:schemeClr val="bg1"/>
            </a:solidFill>
            <a:ln w="9525">
              <a:noFill/>
              <a:miter lim="800000"/>
              <a:headEnd/>
              <a:tailEnd/>
            </a:ln>
          </p:spPr>
          <p:txBody>
            <a:bodyPr>
              <a:spAutoFit/>
            </a:bodyPr>
            <a:lstStyle/>
            <a:p>
              <a:pPr eaLnBrk="0" hangingPunct="0">
                <a:spcBef>
                  <a:spcPct val="50000"/>
                </a:spcBef>
              </a:pPr>
              <a:r>
                <a:rPr lang="en" sz="1400" b="1">
                  <a:solidFill>
                    <a:schemeClr val="tx1"/>
                  </a:solidFill>
                </a:rPr>
                <a:t>Left = 3.5mm</a:t>
              </a:r>
            </a:p>
          </p:txBody>
        </p:sp>
        <p:sp>
          <p:nvSpPr>
            <p:cNvPr id="154637" name="Text Box 28"/>
            <p:cNvSpPr txBox="1">
              <a:spLocks noChangeArrowheads="1"/>
            </p:cNvSpPr>
            <p:nvPr/>
          </p:nvSpPr>
          <p:spPr bwMode="auto">
            <a:xfrm>
              <a:off x="1331963" y="2329716"/>
              <a:ext cx="1007789"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en" sz="1400" b="1">
                  <a:solidFill>
                    <a:schemeClr val="tx1"/>
                  </a:solidFill>
                </a:rPr>
                <a:t>NASCET 64%</a:t>
              </a:r>
            </a:p>
          </p:txBody>
        </p:sp>
        <p:sp>
          <p:nvSpPr>
            <p:cNvPr id="154638" name="Text Box 29"/>
            <p:cNvSpPr txBox="1">
              <a:spLocks noChangeArrowheads="1"/>
            </p:cNvSpPr>
            <p:nvPr/>
          </p:nvSpPr>
          <p:spPr bwMode="auto">
            <a:xfrm>
              <a:off x="5076056" y="2420888"/>
              <a:ext cx="935806"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en" sz="1400" b="1">
                  <a:solidFill>
                    <a:schemeClr val="tx1"/>
                  </a:solidFill>
                </a:rPr>
                <a:t>NASCET 43%</a:t>
              </a:r>
            </a:p>
          </p:txBody>
        </p:sp>
      </p:grpSp>
      <p:pic>
        <p:nvPicPr>
          <p:cNvPr id="154627" name="Picture 7" descr="IMG_0113"/>
          <p:cNvPicPr>
            <a:picLocks noChangeAspect="1" noChangeArrowheads="1"/>
          </p:cNvPicPr>
          <p:nvPr/>
        </p:nvPicPr>
        <p:blipFill>
          <a:blip r:embed="rId2" cstate="print"/>
          <a:srcRect/>
          <a:stretch>
            <a:fillRect/>
          </a:stretch>
        </p:blipFill>
        <p:spPr bwMode="auto">
          <a:xfrm>
            <a:off x="2124075" y="4076700"/>
            <a:ext cx="1871663" cy="2497138"/>
          </a:xfrm>
          <a:prstGeom prst="rect">
            <a:avLst/>
          </a:prstGeom>
          <a:noFill/>
          <a:ln w="9525">
            <a:noFill/>
            <a:miter lim="800000"/>
            <a:headEnd/>
            <a:tailEnd/>
          </a:ln>
        </p:spPr>
      </p:pic>
      <p:pic>
        <p:nvPicPr>
          <p:cNvPr id="154628" name="Picture 2" descr="IMG_0103"/>
          <p:cNvPicPr>
            <a:picLocks noChangeAspect="1" noChangeArrowheads="1"/>
          </p:cNvPicPr>
          <p:nvPr/>
        </p:nvPicPr>
        <p:blipFill>
          <a:blip r:embed="rId3" cstate="print"/>
          <a:srcRect l="15128" t="11401" r="21523" b="10687"/>
          <a:stretch>
            <a:fillRect/>
          </a:stretch>
        </p:blipFill>
        <p:spPr bwMode="auto">
          <a:xfrm>
            <a:off x="323850" y="3644900"/>
            <a:ext cx="1800225" cy="2952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oneTexte 3"/>
          <p:cNvSpPr txBox="1">
            <a:spLocks noChangeArrowheads="1"/>
          </p:cNvSpPr>
          <p:nvPr/>
        </p:nvSpPr>
        <p:spPr bwMode="auto">
          <a:xfrm>
            <a:off x="35496" y="44624"/>
            <a:ext cx="9037637" cy="7478970"/>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000" b="1" dirty="0">
                <a:solidFill>
                  <a:schemeClr val="bg1"/>
                </a:solidFill>
              </a:rPr>
              <a:t>5 </a:t>
            </a:r>
            <a:r>
              <a:rPr lang="en" sz="4000" b="1" dirty="0">
                <a:solidFill>
                  <a:srgbClr val="FFFF00"/>
                </a:solidFill>
              </a:rPr>
              <a:t>Images do not provide sufficient hemodynamic information </a:t>
            </a:r>
          </a:p>
          <a:p>
            <a:pPr eaLnBrk="0" hangingPunct="0">
              <a:spcBef>
                <a:spcPct val="50000"/>
              </a:spcBef>
            </a:pPr>
            <a:r>
              <a:rPr lang="en" sz="4000" b="1" dirty="0">
                <a:solidFill>
                  <a:srgbClr val="FFFF00"/>
                </a:solidFill>
              </a:rPr>
              <a:t> - a hemodynamic evaluation </a:t>
            </a:r>
            <a:r>
              <a:rPr lang="en" sz="4000" b="1" dirty="0">
                <a:solidFill>
                  <a:schemeClr val="bg1"/>
                </a:solidFill>
              </a:rPr>
              <a:t>is necessary </a:t>
            </a:r>
            <a:r>
              <a:rPr lang="en" sz="4000" b="1" dirty="0">
                <a:solidFill>
                  <a:srgbClr val="FFC000"/>
                </a:solidFill>
              </a:rPr>
              <a:t>to define the therapeutic strategy.</a:t>
            </a:r>
          </a:p>
          <a:p>
            <a:pPr eaLnBrk="0" hangingPunct="0">
              <a:spcBef>
                <a:spcPct val="50000"/>
              </a:spcBef>
            </a:pPr>
            <a:endParaRPr lang="en" sz="4000" b="1" dirty="0">
              <a:solidFill>
                <a:schemeClr val="bg1"/>
              </a:solidFill>
            </a:endParaRPr>
          </a:p>
          <a:p>
            <a:pPr eaLnBrk="0" hangingPunct="0">
              <a:spcBef>
                <a:spcPct val="50000"/>
              </a:spcBef>
            </a:pPr>
            <a:r>
              <a:rPr lang="en" sz="4000" b="1" dirty="0">
                <a:solidFill>
                  <a:schemeClr val="bg1"/>
                </a:solidFill>
              </a:rPr>
              <a:t>hemodynamic abnormalities may be asymptomatic if they have not reached a sufficient functional level.</a:t>
            </a:r>
          </a:p>
          <a:p>
            <a:pPr eaLnBrk="0" hangingPunct="0">
              <a:spcBef>
                <a:spcPct val="50000"/>
              </a:spcBef>
            </a:pPr>
            <a:endParaRPr lang="fr-FR" sz="4000" dirty="0">
              <a:solidFill>
                <a:schemeClr val="bg1"/>
              </a:solidFill>
            </a:endParaRPr>
          </a:p>
        </p:txBody>
      </p:sp>
      <p:pic>
        <p:nvPicPr>
          <p:cNvPr id="3" name="Picture 2" descr="C:\Users\claude\Dropbox\dossiers communs 2 ordinateurs\A FAIRE\congres et cours\espagne\valencia lectura octubre 2017\photos\is (7).jpg"/>
          <p:cNvPicPr>
            <a:picLocks noChangeAspect="1" noChangeArrowheads="1"/>
          </p:cNvPicPr>
          <p:nvPr/>
        </p:nvPicPr>
        <p:blipFill>
          <a:blip r:embed="rId2" cstate="print"/>
          <a:srcRect/>
          <a:stretch>
            <a:fillRect/>
          </a:stretch>
        </p:blipFill>
        <p:spPr bwMode="auto">
          <a:xfrm>
            <a:off x="3347864" y="2780928"/>
            <a:ext cx="1289050" cy="132556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25082"/>
          </a:xfrm>
          <a:prstGeom prst="rect">
            <a:avLst/>
          </a:prstGeom>
          <a:solidFill>
            <a:schemeClr val="accent2"/>
          </a:solidFill>
        </p:spPr>
        <p:txBody>
          <a:bodyPr>
            <a:spAutoFit/>
          </a:bodyPr>
          <a:lstStyle/>
          <a:p>
            <a:pPr eaLnBrk="0" hangingPunct="0">
              <a:spcBef>
                <a:spcPct val="50000"/>
              </a:spcBef>
            </a:pPr>
            <a:r>
              <a:rPr lang="en" b="1" dirty="0">
                <a:solidFill>
                  <a:schemeClr val="bg1"/>
                </a:solidFill>
              </a:rPr>
              <a:t>64 For a caliber = 1.8 mm, </a:t>
            </a:r>
            <a:r>
              <a:rPr lang="en" b="1" dirty="0">
                <a:solidFill>
                  <a:srgbClr val="FFFF00"/>
                </a:solidFill>
              </a:rPr>
              <a:t>d P = 8 L μ Q/ π r </a:t>
            </a:r>
            <a:r>
              <a:rPr lang="en" b="1" baseline="30000" dirty="0">
                <a:solidFill>
                  <a:srgbClr val="FFFF00"/>
                </a:solidFill>
              </a:rPr>
              <a:t>4 </a:t>
            </a:r>
            <a:r>
              <a:rPr lang="en" b="1" dirty="0">
                <a:solidFill>
                  <a:schemeClr val="bg1"/>
                </a:solidFill>
              </a:rPr>
              <a:t>the pressure loss can go from </a:t>
            </a:r>
            <a:r>
              <a:rPr lang="en" b="1" dirty="0">
                <a:solidFill>
                  <a:srgbClr val="FFFF00"/>
                </a:solidFill>
              </a:rPr>
              <a:t>28 to 56 mmHg </a:t>
            </a:r>
            <a:r>
              <a:rPr lang="en" b="1" dirty="0">
                <a:solidFill>
                  <a:schemeClr val="bg1"/>
                </a:solidFill>
              </a:rPr>
              <a:t>if its length goes from </a:t>
            </a:r>
            <a:r>
              <a:rPr lang="en" b="1" dirty="0">
                <a:solidFill>
                  <a:srgbClr val="FFFF00"/>
                </a:solidFill>
              </a:rPr>
              <a:t>5 to 10 mm </a:t>
            </a:r>
            <a:r>
              <a:rPr lang="en" b="1" dirty="0">
                <a:solidFill>
                  <a:schemeClr val="bg1"/>
                </a:solidFill>
              </a:rPr>
              <a:t>for a flow rate of </a:t>
            </a:r>
            <a:r>
              <a:rPr lang="en" b="1" dirty="0">
                <a:solidFill>
                  <a:srgbClr val="FFFF00"/>
                </a:solidFill>
              </a:rPr>
              <a:t>300ml/ min </a:t>
            </a:r>
            <a:r>
              <a:rPr lang="en" b="1" dirty="0">
                <a:solidFill>
                  <a:schemeClr val="bg1"/>
                </a:solidFill>
              </a:rPr>
              <a:t>.</a:t>
            </a:r>
          </a:p>
          <a:p>
            <a:pPr eaLnBrk="0" hangingPunct="0">
              <a:spcBef>
                <a:spcPct val="50000"/>
              </a:spcBef>
            </a:pPr>
            <a:r>
              <a:rPr lang="en" b="1" dirty="0">
                <a:solidFill>
                  <a:srgbClr val="FFFF00"/>
                </a:solidFill>
              </a:rPr>
              <a:t>If the flow rate is doubled due to an obstruction </a:t>
            </a:r>
            <a:r>
              <a:rPr lang="en" b="1" dirty="0">
                <a:solidFill>
                  <a:schemeClr val="bg1"/>
                </a:solidFill>
              </a:rPr>
              <a:t>of the contralateral carotid, the pressure loss is doubled...</a:t>
            </a:r>
          </a:p>
          <a:p>
            <a:pPr eaLnBrk="0" hangingPunct="0">
              <a:spcBef>
                <a:spcPct val="50000"/>
              </a:spcBef>
            </a:pPr>
            <a:r>
              <a:rPr lang="en" b="1" dirty="0">
                <a:solidFill>
                  <a:schemeClr val="bg1"/>
                </a:solidFill>
              </a:rPr>
              <a:t>. </a:t>
            </a:r>
            <a:r>
              <a:rPr lang="en" sz="4000" b="1" dirty="0">
                <a:solidFill>
                  <a:srgbClr val="FFFF00"/>
                </a:solidFill>
              </a:rPr>
              <a:t>It can be concluded that stenosis begins to be significant when the caliber reaches </a:t>
            </a:r>
            <a:r>
              <a:rPr lang="en" sz="4000" b="1" dirty="0">
                <a:solidFill>
                  <a:srgbClr val="FF0000"/>
                </a:solidFill>
                <a:effectLst>
                  <a:outerShdw blurRad="38100" dist="38100" dir="2700000" algn="tl">
                    <a:srgbClr val="000000"/>
                  </a:outerShdw>
                </a:effectLst>
              </a:rPr>
              <a:t>1.9 mm over a length of 5 mm.</a:t>
            </a:r>
            <a:r>
              <a:rPr lang="en" sz="4000" b="1" dirty="0">
                <a:solidFill>
                  <a:srgbClr val="FF0000"/>
                </a:solidFill>
              </a:rPr>
              <a:t>  </a:t>
            </a:r>
            <a:r>
              <a:rPr lang="en" sz="4000" b="1" dirty="0">
                <a:solidFill>
                  <a:srgbClr val="FFFF00"/>
                </a:solidFill>
              </a:rPr>
              <a:t>And the significance is only established when there is </a:t>
            </a:r>
            <a:r>
              <a:rPr lang="en" sz="4000" b="1" dirty="0">
                <a:solidFill>
                  <a:srgbClr val="FF0000"/>
                </a:solidFill>
              </a:rPr>
              <a:t>turbulence and/or damping of the </a:t>
            </a:r>
            <a:r>
              <a:rPr lang="en" sz="4000" b="1" dirty="0" err="1">
                <a:solidFill>
                  <a:srgbClr val="FF0000"/>
                </a:solidFill>
              </a:rPr>
              <a:t>Doppler </a:t>
            </a:r>
            <a:r>
              <a:rPr lang="en" sz="4000" b="1" dirty="0">
                <a:solidFill>
                  <a:srgbClr val="FFFF00"/>
                </a:solidFill>
              </a:rPr>
              <a:t>curves .</a:t>
            </a:r>
            <a:endParaRPr lang="fr-FR" b="1" dirty="0">
              <a:solidFill>
                <a:srgbClr val="FFFF00"/>
              </a:solidFill>
            </a:endParaRPr>
          </a:p>
          <a:p>
            <a:pPr eaLnBrk="0" hangingPunct="0">
              <a:spcBef>
                <a:spcPct val="50000"/>
              </a:spcBef>
            </a:pPr>
            <a:endParaRPr lang="fr-FR"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oneTexte 3"/>
          <p:cNvSpPr txBox="1">
            <a:spLocks noChangeArrowheads="1"/>
          </p:cNvSpPr>
          <p:nvPr/>
        </p:nvSpPr>
        <p:spPr bwMode="auto">
          <a:xfrm>
            <a:off x="0" y="0"/>
            <a:ext cx="9144000" cy="724852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65 All of this explains the measurement discrepancies with angiograms.</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p:txBody>
      </p:sp>
      <p:pic>
        <p:nvPicPr>
          <p:cNvPr id="156674" name="Picture 4"/>
          <p:cNvPicPr>
            <a:picLocks noChangeAspect="1" noChangeArrowheads="1"/>
          </p:cNvPicPr>
          <p:nvPr/>
        </p:nvPicPr>
        <p:blipFill>
          <a:blip r:embed="rId2" cstate="print"/>
          <a:srcRect/>
          <a:stretch>
            <a:fillRect/>
          </a:stretch>
        </p:blipFill>
        <p:spPr bwMode="auto">
          <a:xfrm>
            <a:off x="1042988" y="1268413"/>
            <a:ext cx="7148512" cy="4389437"/>
          </a:xfrm>
          <a:prstGeom prst="rect">
            <a:avLst/>
          </a:prstGeom>
          <a:noFill/>
          <a:ln w="9525">
            <a:noFill/>
            <a:miter lim="800000"/>
            <a:headEnd/>
            <a:tailEnd/>
          </a:ln>
        </p:spPr>
      </p:pic>
      <p:sp>
        <p:nvSpPr>
          <p:cNvPr id="156675" name="Text Box 5"/>
          <p:cNvSpPr txBox="1">
            <a:spLocks noChangeArrowheads="1"/>
          </p:cNvSpPr>
          <p:nvPr/>
        </p:nvSpPr>
        <p:spPr bwMode="auto">
          <a:xfrm>
            <a:off x="827088" y="5878513"/>
            <a:ext cx="6804025" cy="830262"/>
          </a:xfrm>
          <a:prstGeom prst="rect">
            <a:avLst/>
          </a:prstGeom>
          <a:noFill/>
          <a:ln w="9525">
            <a:noFill/>
            <a:miter lim="800000"/>
            <a:headEnd/>
            <a:tailEnd/>
          </a:ln>
        </p:spPr>
        <p:txBody>
          <a:bodyPr>
            <a:spAutoFit/>
          </a:bodyPr>
          <a:lstStyle/>
          <a:p>
            <a:pPr eaLnBrk="0" hangingPunct="0">
              <a:spcBef>
                <a:spcPct val="50000"/>
              </a:spcBef>
            </a:pPr>
            <a:r>
              <a:rPr lang="en" sz="2400">
                <a:solidFill>
                  <a:schemeClr val="bg1"/>
                </a:solidFill>
              </a:rPr>
              <a:t>Carotid Ultrasound Leslie M. Scoutt1, Edward G. Grant2 2009 ARRS Categorical Course</a:t>
            </a:r>
          </a:p>
        </p:txBody>
      </p:sp>
      <p:sp>
        <p:nvSpPr>
          <p:cNvPr id="156676" name="Freeform 8"/>
          <p:cNvSpPr>
            <a:spLocks/>
          </p:cNvSpPr>
          <p:nvPr/>
        </p:nvSpPr>
        <p:spPr bwMode="auto">
          <a:xfrm>
            <a:off x="2484438" y="1557338"/>
            <a:ext cx="4967287" cy="2592387"/>
          </a:xfrm>
          <a:custGeom>
            <a:avLst/>
            <a:gdLst>
              <a:gd name="T0" fmla="*/ 0 w 3129"/>
              <a:gd name="T1" fmla="*/ 2147483647 h 1633"/>
              <a:gd name="T2" fmla="*/ 2147483647 w 3129"/>
              <a:gd name="T3" fmla="*/ 2147483647 h 1633"/>
              <a:gd name="T4" fmla="*/ 2147483647 w 3129"/>
              <a:gd name="T5" fmla="*/ 2147483647 h 1633"/>
              <a:gd name="T6" fmla="*/ 2147483647 w 3129"/>
              <a:gd name="T7" fmla="*/ 2147483647 h 1633"/>
              <a:gd name="T8" fmla="*/ 2147483647 w 3129"/>
              <a:gd name="T9" fmla="*/ 2147483647 h 1633"/>
              <a:gd name="T10" fmla="*/ 2147483647 w 3129"/>
              <a:gd name="T11" fmla="*/ 2147483647 h 1633"/>
              <a:gd name="T12" fmla="*/ 2147483647 w 3129"/>
              <a:gd name="T13" fmla="*/ 2147483647 h 1633"/>
              <a:gd name="T14" fmla="*/ 2147483647 w 3129"/>
              <a:gd name="T15" fmla="*/ 2147483647 h 1633"/>
              <a:gd name="T16" fmla="*/ 2147483647 w 3129"/>
              <a:gd name="T17" fmla="*/ 2147483647 h 1633"/>
              <a:gd name="T18" fmla="*/ 2147483647 w 3129"/>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9"/>
              <a:gd name="T31" fmla="*/ 0 h 1633"/>
              <a:gd name="T32" fmla="*/ 3129 w 3129"/>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9" h="1633">
                <a:moveTo>
                  <a:pt x="0" y="1633"/>
                </a:moveTo>
                <a:lnTo>
                  <a:pt x="362" y="1542"/>
                </a:lnTo>
                <a:lnTo>
                  <a:pt x="680" y="952"/>
                </a:lnTo>
                <a:lnTo>
                  <a:pt x="1043" y="1315"/>
                </a:lnTo>
                <a:lnTo>
                  <a:pt x="1360" y="1043"/>
                </a:lnTo>
                <a:lnTo>
                  <a:pt x="1723" y="861"/>
                </a:lnTo>
                <a:lnTo>
                  <a:pt x="2041" y="680"/>
                </a:lnTo>
                <a:lnTo>
                  <a:pt x="2404" y="226"/>
                </a:lnTo>
                <a:lnTo>
                  <a:pt x="2767" y="45"/>
                </a:lnTo>
                <a:lnTo>
                  <a:pt x="3129" y="0"/>
                </a:lnTo>
              </a:path>
            </a:pathLst>
          </a:custGeom>
          <a:noFill/>
          <a:ln w="9525">
            <a:solidFill>
              <a:srgbClr val="FF3300"/>
            </a:solidFill>
            <a:round/>
            <a:headEnd/>
            <a:tailEnd/>
          </a:ln>
        </p:spPr>
        <p:txBody>
          <a:bodyPr/>
          <a:lstStyle/>
          <a:p>
            <a:endParaRPr lang="es-ES"/>
          </a:p>
        </p:txBody>
      </p:sp>
      <p:sp>
        <p:nvSpPr>
          <p:cNvPr id="156677" name="Freeform 9"/>
          <p:cNvSpPr>
            <a:spLocks/>
          </p:cNvSpPr>
          <p:nvPr/>
        </p:nvSpPr>
        <p:spPr bwMode="auto">
          <a:xfrm>
            <a:off x="2484438" y="2708275"/>
            <a:ext cx="4895850" cy="1800225"/>
          </a:xfrm>
          <a:custGeom>
            <a:avLst/>
            <a:gdLst>
              <a:gd name="T0" fmla="*/ 0 w 3084"/>
              <a:gd name="T1" fmla="*/ 2147483647 h 1134"/>
              <a:gd name="T2" fmla="*/ 2147483647 w 3084"/>
              <a:gd name="T3" fmla="*/ 2147483647 h 1134"/>
              <a:gd name="T4" fmla="*/ 2147483647 w 3084"/>
              <a:gd name="T5" fmla="*/ 2147483647 h 1134"/>
              <a:gd name="T6" fmla="*/ 2147483647 w 3084"/>
              <a:gd name="T7" fmla="*/ 2147483647 h 1134"/>
              <a:gd name="T8" fmla="*/ 2147483647 w 3084"/>
              <a:gd name="T9" fmla="*/ 2147483647 h 1134"/>
              <a:gd name="T10" fmla="*/ 2147483647 w 3084"/>
              <a:gd name="T11" fmla="*/ 2147483647 h 1134"/>
              <a:gd name="T12" fmla="*/ 2147483647 w 3084"/>
              <a:gd name="T13" fmla="*/ 2147483647 h 1134"/>
              <a:gd name="T14" fmla="*/ 2147483647 w 3084"/>
              <a:gd name="T15" fmla="*/ 2147483647 h 1134"/>
              <a:gd name="T16" fmla="*/ 2147483647 w 3084"/>
              <a:gd name="T17" fmla="*/ 0 h 1134"/>
              <a:gd name="T18" fmla="*/ 2147483647 w 3084"/>
              <a:gd name="T19" fmla="*/ 2147483647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4"/>
              <a:gd name="T31" fmla="*/ 0 h 1134"/>
              <a:gd name="T32" fmla="*/ 3084 w 3084"/>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4" h="1134">
                <a:moveTo>
                  <a:pt x="0" y="1134"/>
                </a:moveTo>
                <a:lnTo>
                  <a:pt x="362" y="1089"/>
                </a:lnTo>
                <a:lnTo>
                  <a:pt x="725" y="1089"/>
                </a:lnTo>
                <a:lnTo>
                  <a:pt x="1043" y="1089"/>
                </a:lnTo>
                <a:lnTo>
                  <a:pt x="1406" y="908"/>
                </a:lnTo>
                <a:lnTo>
                  <a:pt x="1723" y="862"/>
                </a:lnTo>
                <a:lnTo>
                  <a:pt x="2086" y="590"/>
                </a:lnTo>
                <a:lnTo>
                  <a:pt x="2404" y="499"/>
                </a:lnTo>
                <a:lnTo>
                  <a:pt x="2767" y="0"/>
                </a:lnTo>
                <a:lnTo>
                  <a:pt x="3084" y="454"/>
                </a:lnTo>
              </a:path>
            </a:pathLst>
          </a:custGeom>
          <a:noFill/>
          <a:ln w="9525">
            <a:solidFill>
              <a:schemeClr val="accent2"/>
            </a:solidFill>
            <a:round/>
            <a:headEnd/>
            <a:tailEnd/>
          </a:ln>
        </p:spPr>
        <p:txBody>
          <a:bodyPr/>
          <a:lstStyle/>
          <a:p>
            <a:endParaRPr lang="es-ES"/>
          </a:p>
        </p:txBody>
      </p:sp>
      <p:sp>
        <p:nvSpPr>
          <p:cNvPr id="7" name="Ellipse 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ZoneTexte 3"/>
          <p:cNvSpPr txBox="1">
            <a:spLocks noChangeArrowheads="1"/>
          </p:cNvSpPr>
          <p:nvPr/>
        </p:nvSpPr>
        <p:spPr bwMode="auto">
          <a:xfrm>
            <a:off x="0" y="71438"/>
            <a:ext cx="9144000" cy="6723062"/>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66 </a:t>
            </a:r>
            <a:r>
              <a:rPr lang="en" b="1" dirty="0">
                <a:solidFill>
                  <a:srgbClr val="FFFF00"/>
                </a:solidFill>
              </a:rPr>
              <a:t>All of this explains the measurement discrepancies with angiograms.</a:t>
            </a:r>
            <a:endParaRPr lang="fr-FR" b="1" dirty="0">
              <a:solidFill>
                <a:srgbClr val="FFFF00"/>
              </a:solidFill>
            </a:endParaRPr>
          </a:p>
          <a:p>
            <a:pPr eaLnBrk="0" hangingPunct="0">
              <a:spcBef>
                <a:spcPct val="50000"/>
              </a:spcBef>
            </a:pPr>
            <a:r>
              <a:rPr lang="en" b="1" dirty="0">
                <a:solidFill>
                  <a:schemeClr val="bg1"/>
                </a:solidFill>
              </a:rPr>
              <a:t>In addition to load loss, </a:t>
            </a:r>
            <a:r>
              <a:rPr lang="en" sz="3600" b="1" dirty="0">
                <a:solidFill>
                  <a:srgbClr val="FF0000"/>
                </a:solidFill>
              </a:rPr>
              <a:t>plate fracture and embolism </a:t>
            </a:r>
            <a:r>
              <a:rPr lang="en" b="1" dirty="0">
                <a:solidFill>
                  <a:schemeClr val="bg1"/>
                </a:solidFill>
              </a:rPr>
              <a:t>due to mechanical vibration stress due to turbulence, is the most frequent cause of cerebral ischemia.</a:t>
            </a:r>
          </a:p>
          <a:p>
            <a:pPr eaLnBrk="0" hangingPunct="0">
              <a:spcBef>
                <a:spcPct val="50000"/>
              </a:spcBef>
            </a:pPr>
            <a:r>
              <a:rPr lang="en" b="1" dirty="0">
                <a:solidFill>
                  <a:srgbClr val="FFFF00"/>
                </a:solidFill>
              </a:rPr>
              <a:t>They can be studied with the </a:t>
            </a:r>
            <a:r>
              <a:rPr lang="en" b="1" dirty="0" err="1">
                <a:solidFill>
                  <a:srgbClr val="FFFF00"/>
                </a:solidFill>
              </a:rPr>
              <a:t>Döppler </a:t>
            </a:r>
            <a:r>
              <a:rPr lang="en" b="1" dirty="0">
                <a:solidFill>
                  <a:srgbClr val="FFFF00"/>
                </a:solidFill>
              </a:rPr>
              <a:t>: Hits!</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b="1" dirty="0">
              <a:solidFill>
                <a:srgbClr val="FFFF00"/>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57708"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57709"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0"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1"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2"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3"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4"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5"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en" sz="2400">
                  <a:solidFill>
                    <a:schemeClr val="bg1"/>
                  </a:solidFill>
                </a:rPr>
                <a:t>Turbulent regime</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57721"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2"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3"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4"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5"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6"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7"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8"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9"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717"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57718"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57719"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0"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699" name="Explosion 1 27"/>
          <p:cNvSpPr>
            <a:spLocks noChangeArrowheads="1"/>
          </p:cNvSpPr>
          <p:nvPr/>
        </p:nvSpPr>
        <p:spPr bwMode="auto">
          <a:xfrm>
            <a:off x="62277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0" name="Explosion 1 28"/>
          <p:cNvSpPr>
            <a:spLocks noChangeArrowheads="1"/>
          </p:cNvSpPr>
          <p:nvPr/>
        </p:nvSpPr>
        <p:spPr bwMode="auto">
          <a:xfrm>
            <a:off x="4500563" y="52292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1" name="Explosion 1 29"/>
          <p:cNvSpPr>
            <a:spLocks noChangeArrowheads="1"/>
          </p:cNvSpPr>
          <p:nvPr/>
        </p:nvSpPr>
        <p:spPr bwMode="auto">
          <a:xfrm>
            <a:off x="7235825" y="5373688"/>
            <a:ext cx="360363" cy="358775"/>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2" name="Explosion 1 30"/>
          <p:cNvSpPr>
            <a:spLocks noChangeArrowheads="1"/>
          </p:cNvSpPr>
          <p:nvPr/>
        </p:nvSpPr>
        <p:spPr bwMode="auto">
          <a:xfrm>
            <a:off x="7885113" y="54451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3" name="Explosion 1 31"/>
          <p:cNvSpPr>
            <a:spLocks noChangeArrowheads="1"/>
          </p:cNvSpPr>
          <p:nvPr/>
        </p:nvSpPr>
        <p:spPr bwMode="auto">
          <a:xfrm>
            <a:off x="3348038" y="4797425"/>
            <a:ext cx="360362"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4" name="Explosion 1 32"/>
          <p:cNvSpPr>
            <a:spLocks noChangeArrowheads="1"/>
          </p:cNvSpPr>
          <p:nvPr/>
        </p:nvSpPr>
        <p:spPr bwMode="auto">
          <a:xfrm>
            <a:off x="7524750" y="4797425"/>
            <a:ext cx="360363"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5" name="Explosion 1 33"/>
          <p:cNvSpPr>
            <a:spLocks noChangeArrowheads="1"/>
          </p:cNvSpPr>
          <p:nvPr/>
        </p:nvSpPr>
        <p:spPr bwMode="auto">
          <a:xfrm>
            <a:off x="6757988" y="54705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6" name="Explosion 1 34"/>
          <p:cNvSpPr>
            <a:spLocks noChangeArrowheads="1"/>
          </p:cNvSpPr>
          <p:nvPr/>
        </p:nvSpPr>
        <p:spPr bwMode="auto">
          <a:xfrm>
            <a:off x="49323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7" name="Explosion 1 35"/>
          <p:cNvSpPr>
            <a:spLocks noChangeArrowheads="1"/>
          </p:cNvSpPr>
          <p:nvPr/>
        </p:nvSpPr>
        <p:spPr bwMode="auto">
          <a:xfrm>
            <a:off x="5795963" y="50847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ZoneTexte 3"/>
          <p:cNvSpPr txBox="1">
            <a:spLocks noChangeArrowheads="1"/>
          </p:cNvSpPr>
          <p:nvPr/>
        </p:nvSpPr>
        <p:spPr bwMode="auto">
          <a:xfrm>
            <a:off x="34925" y="0"/>
            <a:ext cx="6013450" cy="652486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67 </a:t>
            </a:r>
            <a:r>
              <a:rPr lang="en" sz="4400" b="1" dirty="0">
                <a:solidFill>
                  <a:srgbClr val="FFFF00"/>
                </a:solidFill>
              </a:rPr>
              <a:t>Arteries of the extremities:</a:t>
            </a:r>
            <a:endParaRPr lang="fr-FR" b="1" dirty="0">
              <a:solidFill>
                <a:srgbClr val="FFFF00"/>
              </a:solidFill>
            </a:endParaRPr>
          </a:p>
          <a:p>
            <a:pPr eaLnBrk="0" hangingPunct="0">
              <a:spcBef>
                <a:spcPct val="50000"/>
              </a:spcBef>
            </a:pPr>
            <a:r>
              <a:rPr lang="en" b="1" dirty="0">
                <a:solidFill>
                  <a:schemeClr val="bg1"/>
                </a:solidFill>
              </a:rPr>
              <a:t>In normal arteries, at rest the diastolic flow is zero. With exercise, distal pressure and both systolic and diastolic flows rise without damping.</a:t>
            </a:r>
          </a:p>
          <a:p>
            <a:pPr eaLnBrk="0" hangingPunct="0">
              <a:spcBef>
                <a:spcPct val="50000"/>
              </a:spcBef>
            </a:pPr>
            <a:r>
              <a:rPr lang="en" b="1" dirty="0">
                <a:solidFill>
                  <a:schemeClr val="bg1"/>
                </a:solidFill>
              </a:rPr>
              <a:t>Stenosis cushions and elevates the velocity curves and lowers the distal pressure due to loss of load proportional to the drop in distal resistance.</a:t>
            </a:r>
            <a:endParaRPr lang="fr-FR" b="1" dirty="0">
              <a:solidFill>
                <a:schemeClr val="bg1"/>
              </a:solidFill>
            </a:endParaRPr>
          </a:p>
        </p:txBody>
      </p:sp>
      <p:grpSp>
        <p:nvGrpSpPr>
          <p:cNvPr id="2" name="Groupe 14"/>
          <p:cNvGrpSpPr>
            <a:grpSpLocks/>
          </p:cNvGrpSpPr>
          <p:nvPr/>
        </p:nvGrpSpPr>
        <p:grpSpPr bwMode="auto">
          <a:xfrm>
            <a:off x="6156325" y="1773238"/>
            <a:ext cx="1871663" cy="1771650"/>
            <a:chOff x="1187624" y="-44970"/>
            <a:chExt cx="4320480" cy="5963936"/>
          </a:xfrm>
        </p:grpSpPr>
        <p:sp>
          <p:nvSpPr>
            <p:cNvPr id="158731" name="Freeform 2"/>
            <p:cNvSpPr>
              <a:spLocks/>
            </p:cNvSpPr>
            <p:nvPr/>
          </p:nvSpPr>
          <p:spPr bwMode="auto">
            <a:xfrm>
              <a:off x="1259632" y="155679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32" name="Connecteur droit 16"/>
            <p:cNvCxnSpPr>
              <a:cxnSpLocks noChangeShapeType="1"/>
            </p:cNvCxnSpPr>
            <p:nvPr/>
          </p:nvCxnSpPr>
          <p:spPr bwMode="auto">
            <a:xfrm>
              <a:off x="1187624" y="5013176"/>
              <a:ext cx="4248472" cy="72008"/>
            </a:xfrm>
            <a:prstGeom prst="line">
              <a:avLst/>
            </a:prstGeom>
            <a:noFill/>
            <a:ln w="38100" algn="ctr">
              <a:solidFill>
                <a:schemeClr val="tx2"/>
              </a:solidFill>
              <a:round/>
              <a:headEnd/>
              <a:tailEnd/>
            </a:ln>
          </p:spPr>
        </p:cxnSp>
        <p:sp>
          <p:nvSpPr>
            <p:cNvPr id="158733" name="Freeform 2"/>
            <p:cNvSpPr>
              <a:spLocks/>
            </p:cNvSpPr>
            <p:nvPr/>
          </p:nvSpPr>
          <p:spPr bwMode="auto">
            <a:xfrm>
              <a:off x="3347864" y="-36156"/>
              <a:ext cx="2088237" cy="3798903"/>
            </a:xfrm>
            <a:custGeom>
              <a:avLst/>
              <a:gdLst>
                <a:gd name="T0" fmla="*/ 0 w 10000"/>
                <a:gd name="T1" fmla="*/ 2147483647 h 9423"/>
                <a:gd name="T2" fmla="*/ 2147483647 w 10000"/>
                <a:gd name="T3" fmla="*/ 2147483647 h 9423"/>
                <a:gd name="T4" fmla="*/ 2147483647 w 10000"/>
                <a:gd name="T5" fmla="*/ 2147483647 h 9423"/>
                <a:gd name="T6" fmla="*/ 2147483647 w 10000"/>
                <a:gd name="T7" fmla="*/ 2147483647 h 9423"/>
                <a:gd name="T8" fmla="*/ 2147483647 w 10000"/>
                <a:gd name="T9" fmla="*/ 2147483647 h 9423"/>
                <a:gd name="T10" fmla="*/ 2147483647 w 10000"/>
                <a:gd name="T11" fmla="*/ 2147483647 h 9423"/>
                <a:gd name="T12" fmla="*/ 2147483647 w 10000"/>
                <a:gd name="T13" fmla="*/ 2147483647 h 9423"/>
                <a:gd name="T14" fmla="*/ 0 60000 65536"/>
                <a:gd name="T15" fmla="*/ 0 60000 65536"/>
                <a:gd name="T16" fmla="*/ 0 60000 65536"/>
                <a:gd name="T17" fmla="*/ 0 60000 65536"/>
                <a:gd name="T18" fmla="*/ 0 60000 65536"/>
                <a:gd name="T19" fmla="*/ 0 60000 65536"/>
                <a:gd name="T20" fmla="*/ 0 60000 65536"/>
                <a:gd name="T21" fmla="*/ 0 w 10000"/>
                <a:gd name="T22" fmla="*/ 0 h 9423"/>
                <a:gd name="T23" fmla="*/ 10000 w 10000"/>
                <a:gd name="T24" fmla="*/ 9423 h 9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9423">
                  <a:moveTo>
                    <a:pt x="0" y="8208"/>
                  </a:moveTo>
                  <a:cubicBezTo>
                    <a:pt x="785" y="4026"/>
                    <a:pt x="1566" y="50"/>
                    <a:pt x="2141" y="25"/>
                  </a:cubicBezTo>
                  <a:cubicBezTo>
                    <a:pt x="2716" y="0"/>
                    <a:pt x="3091" y="6695"/>
                    <a:pt x="3448" y="8059"/>
                  </a:cubicBezTo>
                  <a:cubicBezTo>
                    <a:pt x="3805" y="9423"/>
                    <a:pt x="4053" y="8297"/>
                    <a:pt x="4283" y="8208"/>
                  </a:cubicBezTo>
                  <a:cubicBezTo>
                    <a:pt x="4513" y="8119"/>
                    <a:pt x="4622" y="7489"/>
                    <a:pt x="4828" y="7523"/>
                  </a:cubicBezTo>
                  <a:cubicBezTo>
                    <a:pt x="5034" y="7558"/>
                    <a:pt x="4656" y="8298"/>
                    <a:pt x="5518" y="8417"/>
                  </a:cubicBezTo>
                  <a:cubicBezTo>
                    <a:pt x="6379" y="8536"/>
                    <a:pt x="9255" y="8190"/>
                    <a:pt x="10000" y="8237"/>
                  </a:cubicBezTo>
                </a:path>
              </a:pathLst>
            </a:custGeom>
            <a:noFill/>
            <a:ln w="38100" cmpd="sng">
              <a:solidFill>
                <a:schemeClr val="tx2"/>
              </a:solidFill>
              <a:round/>
              <a:headEnd/>
              <a:tailEnd/>
            </a:ln>
          </p:spPr>
          <p:txBody>
            <a:bodyPr wrap="none" anchor="ctr"/>
            <a:lstStyle/>
            <a:p>
              <a:endParaRPr lang="es-ES"/>
            </a:p>
          </p:txBody>
        </p:sp>
        <p:sp>
          <p:nvSpPr>
            <p:cNvPr id="158734" name="Rectangle 18"/>
            <p:cNvSpPr>
              <a:spLocks noChangeArrowheads="1"/>
            </p:cNvSpPr>
            <p:nvPr/>
          </p:nvSpPr>
          <p:spPr bwMode="auto">
            <a:xfrm>
              <a:off x="1187624" y="-4497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35" name="Rectangle 19"/>
            <p:cNvSpPr>
              <a:spLocks noChangeArrowheads="1"/>
            </p:cNvSpPr>
            <p:nvPr/>
          </p:nvSpPr>
          <p:spPr bwMode="auto">
            <a:xfrm>
              <a:off x="3348104" y="-27384"/>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grpSp>
        <p:nvGrpSpPr>
          <p:cNvPr id="3" name="Groupe 21"/>
          <p:cNvGrpSpPr>
            <a:grpSpLocks/>
          </p:cNvGrpSpPr>
          <p:nvPr/>
        </p:nvGrpSpPr>
        <p:grpSpPr bwMode="auto">
          <a:xfrm>
            <a:off x="6156325" y="4797425"/>
            <a:ext cx="2808288" cy="1700213"/>
            <a:chOff x="323528" y="0"/>
            <a:chExt cx="6480720" cy="5963936"/>
          </a:xfrm>
        </p:grpSpPr>
        <p:sp>
          <p:nvSpPr>
            <p:cNvPr id="158724" name="Freeform 2"/>
            <p:cNvSpPr>
              <a:spLocks/>
            </p:cNvSpPr>
            <p:nvPr/>
          </p:nvSpPr>
          <p:spPr bwMode="auto">
            <a:xfrm>
              <a:off x="395536" y="160176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25" name="Connecteur droit 23"/>
            <p:cNvCxnSpPr>
              <a:cxnSpLocks noChangeShapeType="1"/>
            </p:cNvCxnSpPr>
            <p:nvPr/>
          </p:nvCxnSpPr>
          <p:spPr bwMode="auto">
            <a:xfrm>
              <a:off x="323528" y="5058146"/>
              <a:ext cx="6480720" cy="27038"/>
            </a:xfrm>
            <a:prstGeom prst="line">
              <a:avLst/>
            </a:prstGeom>
            <a:noFill/>
            <a:ln w="38100" algn="ctr">
              <a:solidFill>
                <a:schemeClr val="tx2"/>
              </a:solidFill>
              <a:round/>
              <a:headEnd/>
              <a:tailEnd/>
            </a:ln>
          </p:spPr>
        </p:cxnSp>
        <p:sp>
          <p:nvSpPr>
            <p:cNvPr id="158726" name="Rectangle 24"/>
            <p:cNvSpPr>
              <a:spLocks noChangeArrowheads="1"/>
            </p:cNvSpPr>
            <p:nvPr/>
          </p:nvSpPr>
          <p:spPr bwMode="auto">
            <a:xfrm>
              <a:off x="323528" y="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7" name="Rectangle 25"/>
            <p:cNvSpPr>
              <a:spLocks noChangeArrowheads="1"/>
            </p:cNvSpPr>
            <p:nvPr/>
          </p:nvSpPr>
          <p:spPr bwMode="auto">
            <a:xfrm>
              <a:off x="248400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8" name="Freeform 4"/>
            <p:cNvSpPr>
              <a:spLocks/>
            </p:cNvSpPr>
            <p:nvPr/>
          </p:nvSpPr>
          <p:spPr bwMode="auto">
            <a:xfrm>
              <a:off x="4644007" y="3068960"/>
              <a:ext cx="2160241"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sp>
          <p:nvSpPr>
            <p:cNvPr id="158729" name="Freeform 3"/>
            <p:cNvSpPr>
              <a:spLocks/>
            </p:cNvSpPr>
            <p:nvPr/>
          </p:nvSpPr>
          <p:spPr bwMode="auto">
            <a:xfrm>
              <a:off x="2555776" y="2348880"/>
              <a:ext cx="2088237" cy="2614835"/>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0 60000 65536"/>
                <a:gd name="T11" fmla="*/ 0 60000 65536"/>
                <a:gd name="T12" fmla="*/ 0 60000 65536"/>
                <a:gd name="T13" fmla="*/ 0 60000 65536"/>
                <a:gd name="T14" fmla="*/ 0 60000 65536"/>
                <a:gd name="T15" fmla="*/ 0 w 12973"/>
                <a:gd name="T16" fmla="*/ 0 h 10000"/>
                <a:gd name="T17" fmla="*/ 12973 w 12973"/>
                <a:gd name="T18" fmla="*/ 10000 h 10000"/>
              </a:gdLst>
              <a:ahLst/>
              <a:cxnLst>
                <a:cxn ang="T10">
                  <a:pos x="T0" y="T1"/>
                </a:cxn>
                <a:cxn ang="T11">
                  <a:pos x="T2" y="T3"/>
                </a:cxn>
                <a:cxn ang="T12">
                  <a:pos x="T4" y="T5"/>
                </a:cxn>
                <a:cxn ang="T13">
                  <a:pos x="T6" y="T7"/>
                </a:cxn>
                <a:cxn ang="T14">
                  <a:pos x="T8" y="T9"/>
                </a:cxn>
              </a:cxnLst>
              <a:rect l="T15" t="T16" r="T17" b="T18"/>
              <a:pathLst>
                <a:path w="12973" h="10000">
                  <a:moveTo>
                    <a:pt x="0" y="9335"/>
                  </a:moveTo>
                  <a:cubicBezTo>
                    <a:pt x="913" y="7802"/>
                    <a:pt x="4159" y="276"/>
                    <a:pt x="5473" y="138"/>
                  </a:cubicBezTo>
                  <a:cubicBezTo>
                    <a:pt x="6787" y="0"/>
                    <a:pt x="7380" y="7025"/>
                    <a:pt x="7885" y="8512"/>
                  </a:cubicBezTo>
                  <a:cubicBezTo>
                    <a:pt x="8389" y="10000"/>
                    <a:pt x="7646" y="8963"/>
                    <a:pt x="8494" y="9059"/>
                  </a:cubicBezTo>
                  <a:cubicBezTo>
                    <a:pt x="9342" y="9155"/>
                    <a:pt x="12661" y="9032"/>
                    <a:pt x="12973" y="9088"/>
                  </a:cubicBezTo>
                </a:path>
              </a:pathLst>
            </a:custGeom>
            <a:noFill/>
            <a:ln w="76200" cap="flat" cmpd="sng">
              <a:solidFill>
                <a:srgbClr val="FF0000"/>
              </a:solidFill>
              <a:prstDash val="solid"/>
              <a:round/>
              <a:headEnd/>
              <a:tailEnd/>
            </a:ln>
          </p:spPr>
          <p:txBody>
            <a:bodyPr wrap="none" anchor="ctr"/>
            <a:lstStyle/>
            <a:p>
              <a:endParaRPr lang="es-ES"/>
            </a:p>
          </p:txBody>
        </p:sp>
        <p:sp>
          <p:nvSpPr>
            <p:cNvPr id="158730" name="Rectangle 29"/>
            <p:cNvSpPr>
              <a:spLocks noChangeArrowheads="1"/>
            </p:cNvSpPr>
            <p:nvPr/>
          </p:nvSpPr>
          <p:spPr bwMode="auto">
            <a:xfrm>
              <a:off x="464424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ZoneTexte 3"/>
          <p:cNvSpPr txBox="1">
            <a:spLocks noChangeArrowheads="1"/>
          </p:cNvSpPr>
          <p:nvPr/>
        </p:nvSpPr>
        <p:spPr bwMode="auto">
          <a:xfrm>
            <a:off x="0" y="0"/>
            <a:ext cx="9144000" cy="632480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rgbClr val="FFFFFF"/>
                </a:solidFill>
              </a:rPr>
              <a:t>68 Arteries of the extremities:</a:t>
            </a:r>
            <a:endParaRPr lang="fr-FR" b="1" dirty="0">
              <a:solidFill>
                <a:srgbClr val="FFFFFF"/>
              </a:solidFill>
            </a:endParaRPr>
          </a:p>
          <a:p>
            <a:pPr eaLnBrk="0" hangingPunct="0">
              <a:spcBef>
                <a:spcPct val="50000"/>
              </a:spcBef>
            </a:pPr>
            <a:r>
              <a:rPr lang="en" b="1" dirty="0">
                <a:solidFill>
                  <a:srgbClr val="FFFFFF"/>
                </a:solidFill>
              </a:rPr>
              <a:t>The search, localization and assessment of stenoses and obstructions is carried out at rest and post-exercise using anatomical and hemodynamic </a:t>
            </a:r>
            <a:r>
              <a:rPr lang="en" b="1" dirty="0" err="1">
                <a:solidFill>
                  <a:srgbClr val="FFFFFF"/>
                </a:solidFill>
              </a:rPr>
              <a:t>mapping .</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r>
              <a:rPr lang="en" b="1" dirty="0">
                <a:solidFill>
                  <a:srgbClr val="FFFFFF"/>
                </a:solidFill>
              </a:rPr>
              <a:t> </a:t>
            </a:r>
            <a:endParaRPr lang="fr-FR" b="1" dirty="0">
              <a:solidFill>
                <a:srgbClr val="FFFFFF"/>
              </a:solidFill>
            </a:endParaRPr>
          </a:p>
          <a:p>
            <a:pPr eaLnBrk="0" hangingPunct="0">
              <a:spcBef>
                <a:spcPct val="50000"/>
              </a:spcBef>
            </a:pPr>
            <a:r>
              <a:rPr lang="en" b="1" dirty="0">
                <a:solidFill>
                  <a:srgbClr val="FFFFFF"/>
                </a:solidFill>
              </a:rPr>
              <a:t>.</a:t>
            </a:r>
            <a:endParaRPr lang="fr-FR" b="1" dirty="0">
              <a:solidFill>
                <a:srgbClr val="FFFFFF"/>
              </a:solidFill>
            </a:endParaRPr>
          </a:p>
          <a:p>
            <a:pPr eaLnBrk="0" hangingPunct="0">
              <a:spcBef>
                <a:spcPct val="50000"/>
              </a:spcBef>
            </a:pPr>
            <a:endParaRPr lang="fr-FR" dirty="0">
              <a:solidFill>
                <a:srgbClr val="FFFFFF"/>
              </a:solidFill>
            </a:endParaRPr>
          </a:p>
        </p:txBody>
      </p:sp>
      <p:pic>
        <p:nvPicPr>
          <p:cNvPr id="159746" name="Picture 6" descr="IMG_0118"/>
          <p:cNvPicPr>
            <a:picLocks noChangeAspect="1" noChangeArrowheads="1"/>
          </p:cNvPicPr>
          <p:nvPr/>
        </p:nvPicPr>
        <p:blipFill>
          <a:blip r:embed="rId2" cstate="print"/>
          <a:srcRect/>
          <a:stretch>
            <a:fillRect/>
          </a:stretch>
        </p:blipFill>
        <p:spPr bwMode="auto">
          <a:xfrm>
            <a:off x="5481113" y="2387005"/>
            <a:ext cx="2913063" cy="3884612"/>
          </a:xfrm>
          <a:prstGeom prst="rect">
            <a:avLst/>
          </a:prstGeom>
          <a:noFill/>
          <a:ln w="9525">
            <a:noFill/>
            <a:miter lim="800000"/>
            <a:headEnd/>
            <a:tailEnd/>
          </a:ln>
        </p:spPr>
      </p:pic>
      <p:pic>
        <p:nvPicPr>
          <p:cNvPr id="159747" name="Picture 2" descr="IMG_0103"/>
          <p:cNvPicPr>
            <a:picLocks noChangeAspect="1" noChangeArrowheads="1"/>
          </p:cNvPicPr>
          <p:nvPr/>
        </p:nvPicPr>
        <p:blipFill>
          <a:blip r:embed="rId3" cstate="print"/>
          <a:srcRect l="15128" t="11401" r="21523" b="10687"/>
          <a:stretch>
            <a:fillRect/>
          </a:stretch>
        </p:blipFill>
        <p:spPr bwMode="auto">
          <a:xfrm>
            <a:off x="2915816" y="2852936"/>
            <a:ext cx="1800225" cy="295275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ZoneTexte 3"/>
          <p:cNvSpPr txBox="1">
            <a:spLocks noChangeArrowheads="1"/>
          </p:cNvSpPr>
          <p:nvPr/>
        </p:nvSpPr>
        <p:spPr bwMode="auto">
          <a:xfrm>
            <a:off x="0" y="0"/>
            <a:ext cx="9144000" cy="646330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69</a:t>
            </a:r>
            <a:r>
              <a:rPr lang="en" sz="5400" b="1" dirty="0">
                <a:solidFill>
                  <a:srgbClr val="FFFF00"/>
                </a:solidFill>
              </a:rPr>
              <a:t>The veins</a:t>
            </a:r>
            <a:endParaRPr lang="fr-FR" b="1" dirty="0">
              <a:solidFill>
                <a:srgbClr val="FFFF00"/>
              </a:solidFill>
            </a:endParaRPr>
          </a:p>
          <a:p>
            <a:pPr eaLnBrk="0" hangingPunct="0">
              <a:spcBef>
                <a:spcPct val="50000"/>
              </a:spcBef>
            </a:pPr>
            <a:r>
              <a:rPr lang="en" b="1" dirty="0">
                <a:solidFill>
                  <a:schemeClr val="bg1"/>
                </a:solidFill>
              </a:rPr>
              <a:t>Thus, </a:t>
            </a:r>
            <a:r>
              <a:rPr lang="en" b="1" dirty="0">
                <a:solidFill>
                  <a:srgbClr val="FFFF00"/>
                </a:solidFill>
              </a:rPr>
              <a:t>a pressure loss of </a:t>
            </a:r>
            <a:r>
              <a:rPr lang="en" b="1" dirty="0">
                <a:solidFill>
                  <a:srgbClr val="FF0000"/>
                </a:solidFill>
              </a:rPr>
              <a:t>only 15-20 mmHg </a:t>
            </a:r>
            <a:r>
              <a:rPr lang="en" b="1" dirty="0">
                <a:solidFill>
                  <a:srgbClr val="FFFF00"/>
                </a:solidFill>
              </a:rPr>
              <a:t>significantly influences the Residual Pressure, and initiates the braking of tissue drainage </a:t>
            </a:r>
            <a:r>
              <a:rPr lang="en" b="1" dirty="0">
                <a:solidFill>
                  <a:schemeClr val="bg1"/>
                </a:solidFill>
              </a:rPr>
              <a:t>.</a:t>
            </a:r>
          </a:p>
          <a:p>
            <a:pPr eaLnBrk="0" hangingPunct="0">
              <a:spcBef>
                <a:spcPct val="50000"/>
              </a:spcBef>
            </a:pPr>
            <a:r>
              <a:rPr lang="en" b="1" dirty="0">
                <a:solidFill>
                  <a:schemeClr val="bg1"/>
                </a:solidFill>
              </a:rPr>
              <a:t>Therefore, </a:t>
            </a:r>
            <a:r>
              <a:rPr lang="en" b="1" dirty="0">
                <a:solidFill>
                  <a:srgbClr val="FFFF00"/>
                </a:solidFill>
              </a:rPr>
              <a:t>the choice of venous stent size </a:t>
            </a:r>
            <a:r>
              <a:rPr lang="en" b="1" dirty="0">
                <a:solidFill>
                  <a:schemeClr val="bg1"/>
                </a:solidFill>
              </a:rPr>
              <a:t>must take into account the resting and stress flow rate of the vein.</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70 </a:t>
            </a:r>
            <a:r>
              <a:rPr lang="en" sz="4000" b="1" dirty="0">
                <a:solidFill>
                  <a:srgbClr val="FFFF00"/>
                </a:solidFill>
              </a:rPr>
              <a:t>Doppler distal manometric blood pressure </a:t>
            </a:r>
            <a:r>
              <a:rPr lang="en" b="1" dirty="0">
                <a:solidFill>
                  <a:schemeClr val="bg1"/>
                </a:solidFill>
              </a:rPr>
              <a:t>:</a:t>
            </a:r>
            <a:endParaRPr lang="fr-FR" b="1" dirty="0">
              <a:solidFill>
                <a:schemeClr val="bg1"/>
              </a:solidFill>
            </a:endParaRPr>
          </a:p>
          <a:p>
            <a:pPr eaLnBrk="0" hangingPunct="0">
              <a:spcBef>
                <a:spcPct val="50000"/>
              </a:spcBef>
            </a:pPr>
            <a:r>
              <a:rPr lang="en" b="1" dirty="0">
                <a:solidFill>
                  <a:srgbClr val="FFFF00"/>
                </a:solidFill>
              </a:rPr>
              <a:t>The </a:t>
            </a:r>
            <a:r>
              <a:rPr lang="en" b="1" dirty="0" err="1">
                <a:solidFill>
                  <a:srgbClr val="FFFF00"/>
                </a:solidFill>
              </a:rPr>
              <a:t>Strandnes Index </a:t>
            </a:r>
            <a:r>
              <a:rPr lang="en" b="1" dirty="0">
                <a:solidFill>
                  <a:srgbClr val="FFFF00"/>
                </a:solidFill>
              </a:rPr>
              <a:t>is better than the Windsor Index </a:t>
            </a:r>
            <a:r>
              <a:rPr lang="en" b="1" dirty="0">
                <a:solidFill>
                  <a:schemeClr val="bg1"/>
                </a:solidFill>
              </a:rPr>
              <a:t>because it can also diagnose significant stenosis with exercise.</a:t>
            </a:r>
            <a:endParaRPr lang="fr-FR" b="1" dirty="0">
              <a:solidFill>
                <a:schemeClr val="bg1"/>
              </a:solidFill>
            </a:endParaRPr>
          </a:p>
          <a:p>
            <a:pPr eaLnBrk="0" hangingPunct="0">
              <a:spcBef>
                <a:spcPct val="50000"/>
              </a:spcBef>
            </a:pPr>
            <a:r>
              <a:rPr lang="en" b="1" dirty="0">
                <a:solidFill>
                  <a:schemeClr val="bg1"/>
                </a:solidFill>
              </a:rPr>
              <a:t> </a:t>
            </a:r>
            <a:r>
              <a:rPr lang="en" b="1" dirty="0">
                <a:solidFill>
                  <a:srgbClr val="FFFF00"/>
                </a:solidFill>
              </a:rPr>
              <a:t>Pole Test better in case of critical ischemia</a:t>
            </a:r>
            <a:endParaRPr lang="fr-FR" b="1" dirty="0">
              <a:solidFill>
                <a:srgbClr val="FFFF00"/>
              </a:solidFill>
            </a:endParaRPr>
          </a:p>
          <a:p>
            <a:pPr eaLnBrk="0" hangingPunct="0">
              <a:spcBef>
                <a:spcPct val="50000"/>
              </a:spcBef>
            </a:pPr>
            <a:r>
              <a:rPr lang="en" b="1" dirty="0">
                <a:solidFill>
                  <a:schemeClr val="bg1"/>
                </a:solidFill>
              </a:rPr>
              <a:t>Laser Doppler and Oximetry are not very reliable and pressure of the toe is not always possible.</a:t>
            </a: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525137"/>
          </a:xfrm>
          <a:prstGeom prst="rect">
            <a:avLst/>
          </a:prstGeom>
          <a:solidFill>
            <a:schemeClr val="accent2"/>
          </a:solidFill>
        </p:spPr>
        <p:txBody>
          <a:bodyPr wrap="square" rtlCol="0">
            <a:spAutoFit/>
          </a:bodyPr>
          <a:lstStyle/>
          <a:p>
            <a:r>
              <a:rPr lang="en" b="1" dirty="0">
                <a:solidFill>
                  <a:schemeClr val="bg1"/>
                </a:solidFill>
              </a:rPr>
              <a:t>71 </a:t>
            </a:r>
            <a:r>
              <a:rPr lang="en" sz="4800" b="1" dirty="0">
                <a:solidFill>
                  <a:srgbClr val="FFFF00"/>
                </a:solidFill>
              </a:rPr>
              <a:t>The veins</a:t>
            </a:r>
            <a:endParaRPr lang="fr-FR" b="1" dirty="0">
              <a:solidFill>
                <a:srgbClr val="FFFF00"/>
              </a:solidFill>
            </a:endParaRPr>
          </a:p>
          <a:p>
            <a:r>
              <a:rPr lang="en" b="1" dirty="0">
                <a:solidFill>
                  <a:srgbClr val="FFFF00"/>
                </a:solidFill>
              </a:rPr>
              <a:t>The same pressure loss (charge) is much more significant in the veins than in the arteries </a:t>
            </a:r>
            <a:r>
              <a:rPr lang="en" b="1" dirty="0">
                <a:solidFill>
                  <a:schemeClr val="bg1"/>
                </a:solidFill>
              </a:rPr>
              <a:t>because the residual pressure is much smaller than the arterial pressure (15 versus 100 mm Hg), that is, </a:t>
            </a:r>
            <a:r>
              <a:rPr lang="en" b="1" dirty="0">
                <a:solidFill>
                  <a:srgbClr val="FF0000"/>
                </a:solidFill>
              </a:rPr>
              <a:t>6 times more important.</a:t>
            </a:r>
          </a:p>
          <a:p>
            <a:r>
              <a:rPr lang="en" b="1" dirty="0">
                <a:solidFill>
                  <a:schemeClr val="bg1"/>
                </a:solidFill>
              </a:rPr>
              <a:t>Given a pressure loss of only 15-20 </a:t>
            </a:r>
            <a:r>
              <a:rPr lang="en" b="1" dirty="0" err="1">
                <a:solidFill>
                  <a:schemeClr val="bg1"/>
                </a:solidFill>
              </a:rPr>
              <a:t>mmHg </a:t>
            </a:r>
            <a:r>
              <a:rPr lang="en" b="1" dirty="0">
                <a:solidFill>
                  <a:schemeClr val="bg1"/>
                </a:solidFill>
              </a:rPr>
              <a:t>, the Residual Pressure has to rise higher so that the venous flow does not stop, which increases the venous Pressure at the </a:t>
            </a:r>
            <a:r>
              <a:rPr lang="en" b="1" dirty="0" err="1">
                <a:solidFill>
                  <a:schemeClr val="bg1"/>
                </a:solidFill>
              </a:rPr>
              <a:t>microcirculatory level </a:t>
            </a:r>
            <a:r>
              <a:rPr lang="en" b="1" dirty="0">
                <a:solidFill>
                  <a:schemeClr val="bg1"/>
                </a:solidFill>
              </a:rPr>
              <a:t>, </a:t>
            </a:r>
            <a:r>
              <a:rPr lang="en" b="1" dirty="0" err="1">
                <a:solidFill>
                  <a:schemeClr val="bg1"/>
                </a:solidFill>
              </a:rPr>
              <a:t>edematizes </a:t>
            </a:r>
            <a:r>
              <a:rPr lang="en" b="1" dirty="0">
                <a:solidFill>
                  <a:schemeClr val="bg1"/>
                </a:solidFill>
              </a:rPr>
              <a:t>the extremity and prevents correct drainage. Therefore, choosing the size of venous </a:t>
            </a:r>
            <a:r>
              <a:rPr lang="en" b="1" dirty="0" err="1">
                <a:solidFill>
                  <a:schemeClr val="bg1"/>
                </a:solidFill>
              </a:rPr>
              <a:t>stents </a:t>
            </a:r>
            <a:r>
              <a:rPr lang="en" b="1" dirty="0">
                <a:solidFill>
                  <a:schemeClr val="bg1"/>
                </a:solidFill>
              </a:rPr>
              <a:t>must take into account the resting and stress flow rate of the vein.</a:t>
            </a:r>
          </a:p>
          <a:p>
            <a:r>
              <a:rPr lang="en" b="1" dirty="0">
                <a:solidFill>
                  <a:schemeClr val="bg1"/>
                </a:solidFill>
              </a:rPr>
              <a:t> </a:t>
            </a:r>
            <a:endParaRPr lang="fr-FR" dirty="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ZoneTexte 3"/>
          <p:cNvSpPr txBox="1">
            <a:spLocks noChangeArrowheads="1"/>
          </p:cNvSpPr>
          <p:nvPr/>
        </p:nvSpPr>
        <p:spPr bwMode="auto">
          <a:xfrm>
            <a:off x="0" y="-26988"/>
            <a:ext cx="9144000" cy="7525137"/>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72 </a:t>
            </a:r>
            <a:r>
              <a:rPr lang="en" sz="4800" b="1" dirty="0">
                <a:solidFill>
                  <a:srgbClr val="FFFF00"/>
                </a:solidFill>
              </a:rPr>
              <a:t>The veins</a:t>
            </a:r>
            <a:endParaRPr lang="fr-FR" b="1" dirty="0">
              <a:solidFill>
                <a:srgbClr val="FFFF00"/>
              </a:solidFill>
            </a:endParaRPr>
          </a:p>
          <a:p>
            <a:pPr eaLnBrk="0" hangingPunct="0">
              <a:spcBef>
                <a:spcPct val="50000"/>
              </a:spcBef>
            </a:pPr>
            <a:r>
              <a:rPr lang="en" b="1" dirty="0">
                <a:solidFill>
                  <a:srgbClr val="FFFF00"/>
                </a:solidFill>
              </a:rPr>
              <a:t>The same pressure loss (chatge) is much more significant in the veins than in the arteries </a:t>
            </a:r>
            <a:r>
              <a:rPr lang="en" b="1" dirty="0">
                <a:solidFill>
                  <a:schemeClr val="bg1"/>
                </a:solidFill>
              </a:rPr>
              <a:t>because the residual pressure is much smaller than the arterial pressure (15 versus 100 mm Hg), </a:t>
            </a:r>
            <a:r>
              <a:rPr lang="en" b="1" dirty="0">
                <a:solidFill>
                  <a:srgbClr val="FF0000"/>
                </a:solidFill>
              </a:rPr>
              <a:t>6 times more important.</a:t>
            </a:r>
          </a:p>
          <a:p>
            <a:pPr eaLnBrk="0" hangingPunct="0">
              <a:spcBef>
                <a:spcPct val="50000"/>
              </a:spcBef>
            </a:pPr>
            <a:r>
              <a:rPr lang="en" b="1" dirty="0">
                <a:solidFill>
                  <a:schemeClr val="bg1"/>
                </a:solidFill>
              </a:rPr>
              <a:t>With a pressure loss of only 15-20 mmHg, the Residual Pressure has to rise so that the venous flow is not stopped, which increases the venous Pressure at the microcirculatory level, edematizes the extremity and prevents correct drainage. Therefore, the choice of the size of venous stents must take into account the resting and stress flow rate of the vein.</a:t>
            </a:r>
          </a:p>
          <a:p>
            <a:pPr eaLnBrk="0" hangingPunct="0">
              <a:spcBef>
                <a:spcPct val="50000"/>
              </a:spcBef>
            </a:pPr>
            <a:r>
              <a:rPr lang="en" b="1" dirty="0">
                <a:solidFill>
                  <a:schemeClr val="bg1"/>
                </a:solidFill>
              </a:rPr>
              <a:t> </a:t>
            </a:r>
            <a:endParaRPr lang="fr-FR" dirty="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ZoneTexte 3"/>
          <p:cNvSpPr txBox="1">
            <a:spLocks noChangeArrowheads="1"/>
          </p:cNvSpPr>
          <p:nvPr/>
        </p:nvSpPr>
        <p:spPr bwMode="auto">
          <a:xfrm>
            <a:off x="0" y="0"/>
            <a:ext cx="9144000" cy="964879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rgbClr val="FF0000"/>
                </a:solidFill>
              </a:rPr>
              <a:t>73 </a:t>
            </a:r>
            <a:r>
              <a:rPr lang="en" sz="3600" b="1" dirty="0">
                <a:solidFill>
                  <a:srgbClr val="FFFF00"/>
                </a:solidFill>
              </a:rPr>
              <a:t>Thus, each obstacle to drainage </a:t>
            </a:r>
            <a:r>
              <a:rPr lang="en" sz="3600" b="1" dirty="0">
                <a:solidFill>
                  <a:schemeClr val="bg1"/>
                </a:solidFill>
              </a:rPr>
              <a:t>increases the Residual Pressure that develops collaterals and neoangiogenesis, </a:t>
            </a:r>
            <a:r>
              <a:rPr lang="en" sz="3600" b="1" dirty="0">
                <a:solidFill>
                  <a:srgbClr val="FFFF00"/>
                </a:solidFill>
              </a:rPr>
              <a:t>and</a:t>
            </a:r>
            <a:r>
              <a:rPr lang="en" sz="3600" b="1" dirty="0">
                <a:solidFill>
                  <a:schemeClr val="bg1"/>
                </a:solidFill>
              </a:rPr>
              <a:t> </a:t>
            </a:r>
            <a:r>
              <a:rPr lang="en" sz="3600" b="1" dirty="0">
                <a:solidFill>
                  <a:srgbClr val="FFFF00"/>
                </a:solidFill>
              </a:rPr>
              <a:t>It explains most of the complications and recurrences of destructive techniques for varicose veins.</a:t>
            </a:r>
          </a:p>
          <a:p>
            <a:pPr eaLnBrk="0" hangingPunct="0">
              <a:spcBef>
                <a:spcPct val="50000"/>
              </a:spcBef>
            </a:pPr>
            <a:r>
              <a:rPr lang="en" sz="3600" b="1" dirty="0">
                <a:solidFill>
                  <a:schemeClr val="bg1"/>
                </a:solidFill>
              </a:rPr>
              <a:t>For this reason, </a:t>
            </a:r>
            <a:r>
              <a:rPr lang="en" sz="3600" b="1" dirty="0">
                <a:solidFill>
                  <a:srgbClr val="FFFF00"/>
                </a:solidFill>
              </a:rPr>
              <a:t>CHIVA proposes a conservative strategy</a:t>
            </a: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b="1" dirty="0">
              <a:solidFill>
                <a:srgbClr val="FFFF00"/>
              </a:solidFill>
            </a:endParaRPr>
          </a:p>
          <a:p>
            <a:pPr eaLnBrk="0" hangingPunct="0">
              <a:spcBef>
                <a:spcPct val="50000"/>
              </a:spcBef>
            </a:pPr>
            <a:endParaRPr lang="fr-FR" dirty="0">
              <a:solidFill>
                <a:srgbClr val="FF0000"/>
              </a:solidFill>
            </a:endParaRPr>
          </a:p>
        </p:txBody>
      </p:sp>
      <p:grpSp>
        <p:nvGrpSpPr>
          <p:cNvPr id="16" name="Groupe 15"/>
          <p:cNvGrpSpPr/>
          <p:nvPr/>
        </p:nvGrpSpPr>
        <p:grpSpPr>
          <a:xfrm>
            <a:off x="323528" y="4941168"/>
            <a:ext cx="8244408" cy="2880320"/>
            <a:chOff x="899592" y="3573016"/>
            <a:chExt cx="8244408" cy="2880320"/>
          </a:xfrm>
        </p:grpSpPr>
        <p:sp>
          <p:nvSpPr>
            <p:cNvPr id="17" name="Rectangle 16"/>
            <p:cNvSpPr/>
            <p:nvPr/>
          </p:nvSpPr>
          <p:spPr bwMode="auto">
            <a:xfrm>
              <a:off x="899592" y="3573016"/>
              <a:ext cx="8244408" cy="2880320"/>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18" name="Groupe 16"/>
            <p:cNvGrpSpPr/>
            <p:nvPr/>
          </p:nvGrpSpPr>
          <p:grpSpPr>
            <a:xfrm>
              <a:off x="1331640" y="3582649"/>
              <a:ext cx="7504004" cy="2462642"/>
              <a:chOff x="1331640" y="3582649"/>
              <a:chExt cx="7504004" cy="2462642"/>
            </a:xfrm>
          </p:grpSpPr>
          <p:pic>
            <p:nvPicPr>
              <p:cNvPr id="21" name="Picture 4" descr="File:StarlingEquatio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789040"/>
                <a:ext cx="4464496" cy="2026817"/>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1331640" y="4437112"/>
                <a:ext cx="1008112" cy="553998"/>
              </a:xfrm>
              <a:prstGeom prst="rect">
                <a:avLst/>
              </a:prstGeom>
              <a:noFill/>
            </p:spPr>
            <p:txBody>
              <a:bodyPr wrap="square" rtlCol="0">
                <a:spAutoFit/>
              </a:bodyPr>
              <a:lstStyle/>
              <a:p>
                <a:r>
                  <a:rPr lang="en" b="1" dirty="0">
                    <a:solidFill>
                      <a:schemeClr val="tx2"/>
                    </a:solidFill>
                  </a:rPr>
                  <a:t>PA</a:t>
                </a:r>
              </a:p>
            </p:txBody>
          </p:sp>
          <p:sp>
            <p:nvSpPr>
              <p:cNvPr id="23" name="ZoneTexte 22"/>
              <p:cNvSpPr txBox="1"/>
              <p:nvPr/>
            </p:nvSpPr>
            <p:spPr>
              <a:xfrm>
                <a:off x="2483768" y="4437112"/>
                <a:ext cx="1512168" cy="553998"/>
              </a:xfrm>
              <a:prstGeom prst="rect">
                <a:avLst/>
              </a:prstGeom>
              <a:noFill/>
            </p:spPr>
            <p:txBody>
              <a:bodyPr wrap="square" rtlCol="0">
                <a:spAutoFit/>
              </a:bodyPr>
              <a:lstStyle/>
              <a:p>
                <a:r>
                  <a:rPr lang="en" b="1" dirty="0">
                    <a:solidFill>
                      <a:schemeClr val="tx2"/>
                    </a:solidFill>
                  </a:rPr>
                  <a:t>RMC</a:t>
                </a:r>
              </a:p>
            </p:txBody>
          </p:sp>
          <p:sp>
            <p:nvSpPr>
              <p:cNvPr id="24" name="Flèche droite 23"/>
              <p:cNvSpPr/>
              <p:nvPr/>
            </p:nvSpPr>
            <p:spPr bwMode="auto">
              <a:xfrm>
                <a:off x="2339752" y="5229200"/>
                <a:ext cx="2160240" cy="504056"/>
              </a:xfrm>
              <a:prstGeom prst="rightArrow">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5" name="Forme libre 24"/>
              <p:cNvSpPr/>
              <p:nvPr/>
            </p:nvSpPr>
            <p:spPr bwMode="auto">
              <a:xfrm>
                <a:off x="4272197" y="3582649"/>
                <a:ext cx="1603947" cy="2353456"/>
              </a:xfrm>
              <a:custGeom>
                <a:avLst/>
                <a:gdLst>
                  <a:gd name="connsiteX0" fmla="*/ 59960 w 1603947"/>
                  <a:gd name="connsiteY0" fmla="*/ 134912 h 2353456"/>
                  <a:gd name="connsiteX1" fmla="*/ 374754 w 1603947"/>
                  <a:gd name="connsiteY1" fmla="*/ 2353456 h 2353456"/>
                  <a:gd name="connsiteX2" fmla="*/ 1603947 w 1603947"/>
                  <a:gd name="connsiteY2" fmla="*/ 2233535 h 2353456"/>
                  <a:gd name="connsiteX3" fmla="*/ 1499016 w 1603947"/>
                  <a:gd name="connsiteY3" fmla="*/ 0 h 2353456"/>
                  <a:gd name="connsiteX4" fmla="*/ 0 w 1603947"/>
                  <a:gd name="connsiteY4" fmla="*/ 59961 h 235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947" h="2353456">
                    <a:moveTo>
                      <a:pt x="59960" y="134912"/>
                    </a:moveTo>
                    <a:lnTo>
                      <a:pt x="374754" y="2353456"/>
                    </a:lnTo>
                    <a:lnTo>
                      <a:pt x="1603947" y="2233535"/>
                    </a:lnTo>
                    <a:lnTo>
                      <a:pt x="1499016" y="0"/>
                    </a:lnTo>
                    <a:lnTo>
                      <a:pt x="0" y="5996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6" name="Forme libre 25"/>
              <p:cNvSpPr/>
              <p:nvPr/>
            </p:nvSpPr>
            <p:spPr bwMode="auto">
              <a:xfrm>
                <a:off x="5148064" y="4677231"/>
                <a:ext cx="3687580" cy="119921"/>
              </a:xfrm>
              <a:custGeom>
                <a:avLst/>
                <a:gdLst>
                  <a:gd name="connsiteX0" fmla="*/ 0 w 3687580"/>
                  <a:gd name="connsiteY0" fmla="*/ 119921 h 119921"/>
                  <a:gd name="connsiteX1" fmla="*/ 3687580 w 3687580"/>
                  <a:gd name="connsiteY1" fmla="*/ 0 h 119921"/>
                </a:gdLst>
                <a:ahLst/>
                <a:cxnLst>
                  <a:cxn ang="0">
                    <a:pos x="connsiteX0" y="connsiteY0"/>
                  </a:cxn>
                  <a:cxn ang="0">
                    <a:pos x="connsiteX1" y="connsiteY1"/>
                  </a:cxn>
                </a:cxnLst>
                <a:rect l="l" t="t" r="r" b="b"/>
                <a:pathLst>
                  <a:path w="3687580" h="119921">
                    <a:moveTo>
                      <a:pt x="0" y="119921"/>
                    </a:moveTo>
                    <a:lnTo>
                      <a:pt x="3687580" y="0"/>
                    </a:lnTo>
                  </a:path>
                </a:pathLst>
              </a:custGeom>
              <a:solidFill>
                <a:srgbClr val="000066"/>
              </a:solidFill>
              <a:ln w="177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7" name="Forme libre 26"/>
              <p:cNvSpPr/>
              <p:nvPr/>
            </p:nvSpPr>
            <p:spPr bwMode="auto">
              <a:xfrm>
                <a:off x="4427984" y="4797152"/>
                <a:ext cx="4263644" cy="1248139"/>
              </a:xfrm>
              <a:custGeom>
                <a:avLst/>
                <a:gdLst>
                  <a:gd name="connsiteX0" fmla="*/ 0 w 3687580"/>
                  <a:gd name="connsiteY0" fmla="*/ 119921 h 119921"/>
                  <a:gd name="connsiteX1" fmla="*/ 3687580 w 3687580"/>
                  <a:gd name="connsiteY1" fmla="*/ 0 h 119921"/>
                  <a:gd name="connsiteX0" fmla="*/ 0 w 3615572"/>
                  <a:gd name="connsiteY0" fmla="*/ 0 h 216024"/>
                  <a:gd name="connsiteX1" fmla="*/ 3615572 w 3615572"/>
                  <a:gd name="connsiteY1" fmla="*/ 216024 h 216024"/>
                  <a:gd name="connsiteX0" fmla="*/ 0 w 3615572"/>
                  <a:gd name="connsiteY0" fmla="*/ 0 h 792088"/>
                  <a:gd name="connsiteX1" fmla="*/ 1368152 w 3615572"/>
                  <a:gd name="connsiteY1" fmla="*/ 792088 h 792088"/>
                  <a:gd name="connsiteX2" fmla="*/ 3615572 w 3615572"/>
                  <a:gd name="connsiteY2" fmla="*/ 216024 h 792088"/>
                  <a:gd name="connsiteX0" fmla="*/ 0 w 3615572"/>
                  <a:gd name="connsiteY0" fmla="*/ 0 h 1248139"/>
                  <a:gd name="connsiteX1" fmla="*/ 1368152 w 3615572"/>
                  <a:gd name="connsiteY1" fmla="*/ 792088 h 1248139"/>
                  <a:gd name="connsiteX2" fmla="*/ 2232248 w 3615572"/>
                  <a:gd name="connsiteY2" fmla="*/ 1152128 h 1248139"/>
                  <a:gd name="connsiteX3" fmla="*/ 3615572 w 3615572"/>
                  <a:gd name="connsiteY3" fmla="*/ 216024 h 1248139"/>
                  <a:gd name="connsiteX0" fmla="*/ 0 w 3615572"/>
                  <a:gd name="connsiteY0" fmla="*/ 0 h 1248139"/>
                  <a:gd name="connsiteX1" fmla="*/ 1368152 w 3615572"/>
                  <a:gd name="connsiteY1" fmla="*/ 792088 h 1248139"/>
                  <a:gd name="connsiteX2" fmla="*/ 2232248 w 3615572"/>
                  <a:gd name="connsiteY2" fmla="*/ 1152128 h 1248139"/>
                  <a:gd name="connsiteX3" fmla="*/ 2232248 w 3615572"/>
                  <a:gd name="connsiteY3" fmla="*/ 648072 h 1248139"/>
                  <a:gd name="connsiteX4" fmla="*/ 3615572 w 3615572"/>
                  <a:gd name="connsiteY4"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1080120 w 3615572"/>
                  <a:gd name="connsiteY1" fmla="*/ 792088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4263644"/>
                  <a:gd name="connsiteY0" fmla="*/ 0 h 1248139"/>
                  <a:gd name="connsiteX1" fmla="*/ 1584176 w 4263644"/>
                  <a:gd name="connsiteY1" fmla="*/ 1008112 h 1248139"/>
                  <a:gd name="connsiteX2" fmla="*/ 2016224 w 4263644"/>
                  <a:gd name="connsiteY2" fmla="*/ 792088 h 1248139"/>
                  <a:gd name="connsiteX3" fmla="*/ 2880320 w 4263644"/>
                  <a:gd name="connsiteY3" fmla="*/ 1152128 h 1248139"/>
                  <a:gd name="connsiteX4" fmla="*/ 2880320 w 4263644"/>
                  <a:gd name="connsiteY4" fmla="*/ 648072 h 1248139"/>
                  <a:gd name="connsiteX5" fmla="*/ 4263644 w 4263644"/>
                  <a:gd name="connsiteY5" fmla="*/ 216024 h 1248139"/>
                  <a:gd name="connsiteX0" fmla="*/ 0 w 4263644"/>
                  <a:gd name="connsiteY0" fmla="*/ 0 h 1248139"/>
                  <a:gd name="connsiteX1" fmla="*/ 792088 w 4263644"/>
                  <a:gd name="connsiteY1" fmla="*/ 0 h 1248139"/>
                  <a:gd name="connsiteX2" fmla="*/ 1584176 w 4263644"/>
                  <a:gd name="connsiteY2" fmla="*/ 1008112 h 1248139"/>
                  <a:gd name="connsiteX3" fmla="*/ 2016224 w 4263644"/>
                  <a:gd name="connsiteY3" fmla="*/ 792088 h 1248139"/>
                  <a:gd name="connsiteX4" fmla="*/ 2880320 w 4263644"/>
                  <a:gd name="connsiteY4" fmla="*/ 1152128 h 1248139"/>
                  <a:gd name="connsiteX5" fmla="*/ 2880320 w 4263644"/>
                  <a:gd name="connsiteY5" fmla="*/ 648072 h 1248139"/>
                  <a:gd name="connsiteX6" fmla="*/ 4263644 w 4263644"/>
                  <a:gd name="connsiteY6" fmla="*/ 216024 h 12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644" h="1248139">
                    <a:moveTo>
                      <a:pt x="0" y="0"/>
                    </a:moveTo>
                    <a:lnTo>
                      <a:pt x="792088" y="0"/>
                    </a:lnTo>
                    <a:lnTo>
                      <a:pt x="1584176" y="1008112"/>
                    </a:lnTo>
                    <a:lnTo>
                      <a:pt x="2016224" y="792088"/>
                    </a:lnTo>
                    <a:cubicBezTo>
                      <a:pt x="2322449" y="869487"/>
                      <a:pt x="2505750" y="1248139"/>
                      <a:pt x="2880320" y="1152128"/>
                    </a:cubicBezTo>
                    <a:cubicBezTo>
                      <a:pt x="3120423" y="1152476"/>
                      <a:pt x="2649766" y="804089"/>
                      <a:pt x="2880320" y="648072"/>
                    </a:cubicBezTo>
                    <a:cubicBezTo>
                      <a:pt x="3110874" y="492055"/>
                      <a:pt x="4129177" y="312383"/>
                      <a:pt x="4263644" y="216024"/>
                    </a:cubicBezTo>
                  </a:path>
                </a:pathLst>
              </a:custGeom>
              <a:noFill/>
              <a:ln w="177800"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
          <p:nvSpPr>
            <p:cNvPr id="19" name="ZoneTexte 18"/>
            <p:cNvSpPr txBox="1"/>
            <p:nvPr/>
          </p:nvSpPr>
          <p:spPr>
            <a:xfrm>
              <a:off x="6228184" y="4377298"/>
              <a:ext cx="1224136" cy="707886"/>
            </a:xfrm>
            <a:prstGeom prst="rect">
              <a:avLst/>
            </a:prstGeom>
            <a:noFill/>
          </p:spPr>
          <p:txBody>
            <a:bodyPr wrap="square" rtlCol="0">
              <a:spAutoFit/>
            </a:bodyPr>
            <a:lstStyle/>
            <a:p>
              <a:r>
                <a:rPr lang="en" sz="4000" b="1" dirty="0">
                  <a:solidFill>
                    <a:srgbClr val="FF0000"/>
                  </a:solidFill>
                </a:rPr>
                <a:t>x</a:t>
              </a:r>
            </a:p>
          </p:txBody>
        </p:sp>
        <p:sp>
          <p:nvSpPr>
            <p:cNvPr id="20" name="ZoneTexte 19"/>
            <p:cNvSpPr txBox="1"/>
            <p:nvPr/>
          </p:nvSpPr>
          <p:spPr>
            <a:xfrm>
              <a:off x="3937787" y="5135293"/>
              <a:ext cx="1008112" cy="553998"/>
            </a:xfrm>
            <a:prstGeom prst="rect">
              <a:avLst/>
            </a:prstGeom>
            <a:noFill/>
          </p:spPr>
          <p:txBody>
            <a:bodyPr wrap="square" rtlCol="0">
              <a:spAutoFit/>
            </a:bodyPr>
            <a:lstStyle/>
            <a:p>
              <a:r>
                <a:rPr lang="en" b="1" dirty="0">
                  <a:solidFill>
                    <a:schemeClr val="tx2"/>
                  </a:solidFill>
                </a:rPr>
                <a:t>PR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ZoneTexte 3"/>
          <p:cNvSpPr txBox="1">
            <a:spLocks noChangeArrowheads="1"/>
          </p:cNvSpPr>
          <p:nvPr/>
        </p:nvSpPr>
        <p:spPr bwMode="auto">
          <a:xfrm>
            <a:off x="0" y="44624"/>
            <a:ext cx="9144000" cy="7201972"/>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n" sz="4400" b="1" dirty="0">
                <a:solidFill>
                  <a:schemeClr val="bg1"/>
                </a:solidFill>
              </a:rPr>
              <a:t>6 </a:t>
            </a:r>
            <a:r>
              <a:rPr lang="en" sz="4400" b="1" dirty="0" err="1">
                <a:solidFill>
                  <a:srgbClr val="FFFF00"/>
                </a:solidFill>
              </a:rPr>
              <a:t>Hemodynamic </a:t>
            </a:r>
            <a:r>
              <a:rPr lang="en" sz="4400" b="1" dirty="0">
                <a:solidFill>
                  <a:srgbClr val="FFFF00"/>
                </a:solidFill>
              </a:rPr>
              <a:t>evaluations have come a long way </a:t>
            </a:r>
            <a:r>
              <a:rPr lang="en" sz="4400" b="1" dirty="0">
                <a:solidFill>
                  <a:schemeClr val="bg1"/>
                </a:solidFill>
              </a:rPr>
              <a:t>since palpation and auscultation of the vessels. Sphygmomanometry, catheterization and </a:t>
            </a:r>
            <a:r>
              <a:rPr lang="en" sz="4400" b="1" dirty="0" err="1">
                <a:solidFill>
                  <a:schemeClr val="bg1"/>
                </a:solidFill>
              </a:rPr>
              <a:t>plethysmography </a:t>
            </a:r>
            <a:r>
              <a:rPr lang="en" sz="4400" b="1" dirty="0">
                <a:solidFill>
                  <a:schemeClr val="bg1"/>
                </a:solidFill>
              </a:rPr>
              <a:t>have represented progress.</a:t>
            </a:r>
          </a:p>
          <a:p>
            <a:pPr eaLnBrk="0" hangingPunct="0">
              <a:spcBef>
                <a:spcPct val="50000"/>
              </a:spcBef>
            </a:pPr>
            <a:endParaRPr lang="es-ES_tradnl" sz="4400" b="1" dirty="0">
              <a:solidFill>
                <a:schemeClr val="bg1"/>
              </a:solidFill>
            </a:endParaRPr>
          </a:p>
          <a:p>
            <a:pPr eaLnBrk="0" hangingPunct="0">
              <a:spcBef>
                <a:spcPct val="50000"/>
              </a:spcBef>
            </a:pPr>
            <a:endParaRPr lang="es-ES_tradnl" sz="4400" b="1" dirty="0">
              <a:solidFill>
                <a:schemeClr val="bg1"/>
              </a:solidFill>
            </a:endParaRPr>
          </a:p>
          <a:p>
            <a:pPr eaLnBrk="0" hangingPunct="0">
              <a:spcBef>
                <a:spcPct val="50000"/>
              </a:spcBef>
            </a:pPr>
            <a:endParaRPr lang="fr-FR" sz="4400" dirty="0">
              <a:solidFill>
                <a:schemeClr val="bg1"/>
              </a:solidFill>
            </a:endParaRPr>
          </a:p>
        </p:txBody>
      </p:sp>
      <p:pic>
        <p:nvPicPr>
          <p:cNvPr id="4" name="Picture 2" descr="Sin título-1"/>
          <p:cNvPicPr>
            <a:picLocks noChangeAspect="1" noChangeArrowheads="1"/>
          </p:cNvPicPr>
          <p:nvPr/>
        </p:nvPicPr>
        <p:blipFill>
          <a:blip r:embed="rId2" cstate="print"/>
          <a:srcRect/>
          <a:stretch>
            <a:fillRect/>
          </a:stretch>
        </p:blipFill>
        <p:spPr bwMode="auto">
          <a:xfrm>
            <a:off x="6952204" y="4183319"/>
            <a:ext cx="1676264" cy="1296144"/>
          </a:xfrm>
          <a:prstGeom prst="rect">
            <a:avLst/>
          </a:prstGeom>
          <a:noFill/>
          <a:ln w="9525">
            <a:noFill/>
            <a:miter lim="800000"/>
            <a:headEnd/>
            <a:tailEnd/>
          </a:ln>
        </p:spPr>
      </p:pic>
      <p:pic>
        <p:nvPicPr>
          <p:cNvPr id="5" name="Picture 3" descr="C:\Users\claude\Dropbox\dossiers communs 2 ordinateurs\A FAIRE\congres et cours\espagne\valencia lectura octubre 2017\photos\is.jpg"/>
          <p:cNvPicPr>
            <a:picLocks noChangeAspect="1" noChangeArrowheads="1"/>
          </p:cNvPicPr>
          <p:nvPr/>
        </p:nvPicPr>
        <p:blipFill>
          <a:blip r:embed="rId3" cstate="print"/>
          <a:srcRect/>
          <a:stretch>
            <a:fillRect/>
          </a:stretch>
        </p:blipFill>
        <p:spPr bwMode="auto">
          <a:xfrm>
            <a:off x="0" y="4005064"/>
            <a:ext cx="1932682" cy="1932682"/>
          </a:xfrm>
          <a:prstGeom prst="rect">
            <a:avLst/>
          </a:prstGeom>
          <a:noFill/>
        </p:spPr>
      </p:pic>
      <p:pic>
        <p:nvPicPr>
          <p:cNvPr id="6" name="Picture 6" descr="C:\Users\claude\Dropbox\dossiers communs 2 ordinateurs\A FAIRE\congres et cours\espagne\valencia lectura octubre 2017\photos\is (3).jpg"/>
          <p:cNvPicPr>
            <a:picLocks noChangeAspect="1" noChangeArrowheads="1"/>
          </p:cNvPicPr>
          <p:nvPr/>
        </p:nvPicPr>
        <p:blipFill>
          <a:blip r:embed="rId4" cstate="print"/>
          <a:srcRect/>
          <a:stretch>
            <a:fillRect/>
          </a:stretch>
        </p:blipFill>
        <p:spPr bwMode="auto">
          <a:xfrm>
            <a:off x="4572000" y="4293096"/>
            <a:ext cx="1864673" cy="1224136"/>
          </a:xfrm>
          <a:prstGeom prst="rect">
            <a:avLst/>
          </a:prstGeom>
          <a:noFill/>
        </p:spPr>
      </p:pic>
      <p:pic>
        <p:nvPicPr>
          <p:cNvPr id="7" name="Picture 7" descr="C:\Users\claude\Dropbox\dossiers communs 2 ordinateurs\A FAIRE\congres et cours\espagne\valencia lectura octubre 2017\photos\20170917_114400.jpg"/>
          <p:cNvPicPr>
            <a:picLocks noChangeAspect="1" noChangeArrowheads="1"/>
          </p:cNvPicPr>
          <p:nvPr/>
        </p:nvPicPr>
        <p:blipFill>
          <a:blip r:embed="rId5" cstate="print"/>
          <a:srcRect/>
          <a:stretch>
            <a:fillRect/>
          </a:stretch>
        </p:blipFill>
        <p:spPr bwMode="auto">
          <a:xfrm>
            <a:off x="2123728" y="4221088"/>
            <a:ext cx="2232248" cy="125837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ZoneTexte 3"/>
          <p:cNvSpPr txBox="1">
            <a:spLocks noChangeArrowheads="1"/>
          </p:cNvSpPr>
          <p:nvPr/>
        </p:nvSpPr>
        <p:spPr bwMode="auto">
          <a:xfrm>
            <a:off x="0" y="0"/>
            <a:ext cx="9144000" cy="817146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74 Turbulence due to inadequate caliber at the flow, creates, as in arteries, parietal stress that dilates the veins until the caliber is wide enough to reduce speed. </a:t>
            </a:r>
            <a:r>
              <a:rPr lang="en" b="1" dirty="0">
                <a:solidFill>
                  <a:srgbClr val="0070C0"/>
                </a:solidFill>
              </a:rPr>
              <a:t>.</a:t>
            </a:r>
            <a:endParaRPr lang="fr-FR" b="1" dirty="0">
              <a:solidFill>
                <a:srgbClr val="0070C0"/>
              </a:solidFill>
            </a:endParaRPr>
          </a:p>
          <a:p>
            <a:pPr eaLnBrk="0" hangingPunct="0">
              <a:spcBef>
                <a:spcPct val="50000"/>
              </a:spcBef>
            </a:pPr>
            <a:r>
              <a:rPr lang="en" b="1" dirty="0">
                <a:solidFill>
                  <a:srgbClr val="FFFF00"/>
                </a:solidFill>
              </a:rPr>
              <a:t>This is particularly seen in primary varicose veins which are usually due to excessive flow/pressure from closed shunts. Its normalization during the Perthes Maneuver and the CHIVA Cure is due to the fact that both suppress this excess load.</a:t>
            </a:r>
          </a:p>
          <a:p>
            <a:pPr eaLnBrk="0" hangingPunct="0">
              <a:spcBef>
                <a:spcPct val="50000"/>
              </a:spcBef>
            </a:pPr>
            <a:endParaRPr lang="es-ES_tradnl" b="1" dirty="0">
              <a:solidFill>
                <a:srgbClr val="FFFF00"/>
              </a:solidFill>
            </a:endParaRPr>
          </a:p>
          <a:p>
            <a:pPr eaLnBrk="0" hangingPunct="0">
              <a:spcBef>
                <a:spcPct val="50000"/>
              </a:spcBef>
            </a:pPr>
            <a:r>
              <a:rPr lang="en" b="1" dirty="0">
                <a:solidFill>
                  <a:srgbClr val="FFFF00"/>
                </a:solidFill>
              </a:rPr>
              <a:t>CHIVA</a:t>
            </a:r>
          </a:p>
          <a:p>
            <a:pPr eaLnBrk="0" hangingPunct="0">
              <a:spcBef>
                <a:spcPct val="50000"/>
              </a:spcBef>
            </a:pPr>
            <a:r>
              <a:rPr lang="en" b="1" dirty="0">
                <a:solidFill>
                  <a:srgbClr val="FFFF00"/>
                </a:solidFill>
              </a:rPr>
              <a:t>PERTHES</a:t>
            </a:r>
          </a:p>
          <a:p>
            <a:pPr eaLnBrk="0" hangingPunct="0">
              <a:spcBef>
                <a:spcPct val="50000"/>
              </a:spcBef>
            </a:pPr>
            <a:endParaRPr lang="fr-FR" b="1" dirty="0">
              <a:solidFill>
                <a:srgbClr val="FFFF00"/>
              </a:solidFill>
            </a:endParaRPr>
          </a:p>
          <a:p>
            <a:pPr eaLnBrk="0" hangingPunct="0">
              <a:spcBef>
                <a:spcPct val="50000"/>
              </a:spcBef>
            </a:pPr>
            <a:r>
              <a:rPr lang="en" b="1" dirty="0">
                <a:solidFill>
                  <a:srgbClr val="FF0000"/>
                </a:solidFill>
              </a:rPr>
              <a:t>.</a:t>
            </a:r>
            <a:endParaRPr lang="fr-FR" b="1" dirty="0">
              <a:solidFill>
                <a:srgbClr val="FF0000"/>
              </a:solidFill>
            </a:endParaRPr>
          </a:p>
          <a:p>
            <a:pPr eaLnBrk="0" hangingPunct="0">
              <a:spcBef>
                <a:spcPct val="50000"/>
              </a:spcBef>
            </a:pPr>
            <a:endParaRPr lang="fr-FR" dirty="0">
              <a:solidFill>
                <a:srgbClr val="0070C0"/>
              </a:solidFill>
            </a:endParaRPr>
          </a:p>
        </p:txBody>
      </p:sp>
      <p:grpSp>
        <p:nvGrpSpPr>
          <p:cNvPr id="2" name="Groupe 2"/>
          <p:cNvGrpSpPr>
            <a:grpSpLocks/>
          </p:cNvGrpSpPr>
          <p:nvPr/>
        </p:nvGrpSpPr>
        <p:grpSpPr bwMode="auto">
          <a:xfrm>
            <a:off x="5495925" y="4365625"/>
            <a:ext cx="1524000" cy="2287588"/>
            <a:chOff x="1804244" y="2419350"/>
            <a:chExt cx="1524744" cy="2287588"/>
          </a:xfrm>
        </p:grpSpPr>
        <p:sp>
          <p:nvSpPr>
            <p:cNvPr id="164931"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2"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933"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934"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5"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6"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7"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8"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9"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0"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1"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2"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943"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944"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5"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6"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7"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8"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9"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0"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51"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2"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3"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4"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5"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956"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7"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8"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33" name="Rectangle 91"/>
            <p:cNvSpPr>
              <a:spLocks noChangeArrowheads="1"/>
            </p:cNvSpPr>
            <p:nvPr/>
          </p:nvSpPr>
          <p:spPr bwMode="auto">
            <a:xfrm>
              <a:off x="2428437" y="2419350"/>
              <a:ext cx="878316"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en" sz="1200" b="1">
                  <a:solidFill>
                    <a:schemeClr val="tx1"/>
                  </a:solidFill>
                  <a:cs typeface="+mn-cs"/>
                </a:rPr>
                <a:t>DIASTOLE</a:t>
              </a:r>
              <a:endParaRPr lang="fr-FR" sz="1600" b="1">
                <a:solidFill>
                  <a:schemeClr val="tx1"/>
                </a:solidFill>
                <a:cs typeface="+mn-cs"/>
              </a:endParaRPr>
            </a:p>
          </p:txBody>
        </p:sp>
        <p:sp>
          <p:nvSpPr>
            <p:cNvPr id="164960" name="Rectangle 96"/>
            <p:cNvSpPr>
              <a:spLocks noChangeArrowheads="1"/>
            </p:cNvSpPr>
            <p:nvPr/>
          </p:nvSpPr>
          <p:spPr bwMode="auto">
            <a:xfrm>
              <a:off x="1835696" y="2916238"/>
              <a:ext cx="125140" cy="1648222"/>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61" name="Rectangle 103"/>
            <p:cNvSpPr>
              <a:spLocks noChangeArrowheads="1"/>
            </p:cNvSpPr>
            <p:nvPr/>
          </p:nvSpPr>
          <p:spPr bwMode="auto">
            <a:xfrm rot="5400000" flipH="1">
              <a:off x="2123726" y="2708921"/>
              <a:ext cx="144019" cy="576064"/>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2" name="Rectangle 105"/>
            <p:cNvSpPr>
              <a:spLocks noChangeArrowheads="1"/>
            </p:cNvSpPr>
            <p:nvPr/>
          </p:nvSpPr>
          <p:spPr bwMode="auto">
            <a:xfrm rot="5400000">
              <a:off x="2278000" y="4009790"/>
              <a:ext cx="93489" cy="87183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3"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4"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5"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6"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7"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8"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9"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70"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1" name="AutoShape 167"/>
            <p:cNvSpPr>
              <a:spLocks noChangeArrowheads="1"/>
            </p:cNvSpPr>
            <p:nvPr/>
          </p:nvSpPr>
          <p:spPr bwMode="auto">
            <a:xfrm flipH="1">
              <a:off x="2003202"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2" name="AutoShape 169"/>
            <p:cNvSpPr>
              <a:spLocks noChangeArrowheads="1"/>
            </p:cNvSpPr>
            <p:nvPr/>
          </p:nvSpPr>
          <p:spPr bwMode="auto">
            <a:xfrm rot="5400000" flipV="1">
              <a:off x="1755825"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3" name="AutoShape 170"/>
            <p:cNvSpPr>
              <a:spLocks noChangeArrowheads="1"/>
            </p:cNvSpPr>
            <p:nvPr/>
          </p:nvSpPr>
          <p:spPr bwMode="auto">
            <a:xfrm rot="5400000" flipV="1">
              <a:off x="1755825"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75" name="AutoShape 171"/>
            <p:cNvSpPr>
              <a:spLocks noChangeArrowheads="1"/>
            </p:cNvSpPr>
            <p:nvPr/>
          </p:nvSpPr>
          <p:spPr bwMode="auto">
            <a:xfrm>
              <a:off x="2098303"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grpSp>
      <p:grpSp>
        <p:nvGrpSpPr>
          <p:cNvPr id="3" name="Groupe 50"/>
          <p:cNvGrpSpPr>
            <a:grpSpLocks/>
          </p:cNvGrpSpPr>
          <p:nvPr/>
        </p:nvGrpSpPr>
        <p:grpSpPr bwMode="auto">
          <a:xfrm>
            <a:off x="1782763" y="4381500"/>
            <a:ext cx="1781175" cy="2287588"/>
            <a:chOff x="1547664" y="2419350"/>
            <a:chExt cx="1781324" cy="2287588"/>
          </a:xfrm>
        </p:grpSpPr>
        <p:sp>
          <p:nvSpPr>
            <p:cNvPr id="164870"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1"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872"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873"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4"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5"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6"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7"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8"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9"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0"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1"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882"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883"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4"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5"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6"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7"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8"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9"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90"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1"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2"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3"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4"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895"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6"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7"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80" name="Rectangle 91"/>
            <p:cNvSpPr>
              <a:spLocks noChangeArrowheads="1"/>
            </p:cNvSpPr>
            <p:nvPr/>
          </p:nvSpPr>
          <p:spPr bwMode="auto">
            <a:xfrm>
              <a:off x="2428800" y="2419350"/>
              <a:ext cx="877961"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en" sz="1200" b="1">
                  <a:solidFill>
                    <a:schemeClr val="tx1"/>
                  </a:solidFill>
                  <a:cs typeface="+mn-cs"/>
                </a:rPr>
                <a:t>DIASTOLE</a:t>
              </a:r>
              <a:endParaRPr lang="fr-FR" sz="1600" b="1">
                <a:solidFill>
                  <a:schemeClr val="tx1"/>
                </a:solidFill>
                <a:cs typeface="+mn-cs"/>
              </a:endParaRPr>
            </a:p>
          </p:txBody>
        </p:sp>
        <p:sp>
          <p:nvSpPr>
            <p:cNvPr id="164899"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64900"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1" name="Rectangle 96"/>
            <p:cNvSpPr>
              <a:spLocks noChangeArrowheads="1"/>
            </p:cNvSpPr>
            <p:nvPr/>
          </p:nvSpPr>
          <p:spPr bwMode="auto">
            <a:xfrm>
              <a:off x="1547664" y="2916238"/>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02"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3"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04"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5"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64906"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7"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8" name="Rectangle 103"/>
            <p:cNvSpPr>
              <a:spLocks noChangeArrowheads="1"/>
            </p:cNvSpPr>
            <p:nvPr/>
          </p:nvSpPr>
          <p:spPr bwMode="auto">
            <a:xfrm rot="5400000">
              <a:off x="2132359" y="2539653"/>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09"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10"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11"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2"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3"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4"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5"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6"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7"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18"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19"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0" name="AutoShape 168"/>
            <p:cNvSpPr>
              <a:spLocks noChangeArrowheads="1"/>
            </p:cNvSpPr>
            <p:nvPr/>
          </p:nvSpPr>
          <p:spPr bwMode="auto">
            <a:xfrm flipH="1">
              <a:off x="23304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1" name="AutoShape 169"/>
            <p:cNvSpPr>
              <a:spLocks noChangeArrowheads="1"/>
            </p:cNvSpPr>
            <p:nvPr/>
          </p:nvSpPr>
          <p:spPr bwMode="auto">
            <a:xfrm rot="5400000" flipV="1">
              <a:off x="1551781"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2" name="AutoShape 170"/>
            <p:cNvSpPr>
              <a:spLocks noChangeArrowheads="1"/>
            </p:cNvSpPr>
            <p:nvPr/>
          </p:nvSpPr>
          <p:spPr bwMode="auto">
            <a:xfrm rot="5400000" flipV="1">
              <a:off x="1551781"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3"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5"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6" name="AutoShape 320"/>
            <p:cNvSpPr>
              <a:spLocks noChangeArrowheads="1"/>
            </p:cNvSpPr>
            <p:nvPr/>
          </p:nvSpPr>
          <p:spPr bwMode="auto">
            <a:xfrm flipH="1">
              <a:off x="1657350" y="2876550"/>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7" name="AutoShape 321"/>
            <p:cNvSpPr>
              <a:spLocks noChangeArrowheads="1"/>
            </p:cNvSpPr>
            <p:nvPr/>
          </p:nvSpPr>
          <p:spPr bwMode="auto">
            <a:xfrm flipH="1">
              <a:off x="2123728" y="2912368"/>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8" name="AutoShape 323"/>
            <p:cNvSpPr>
              <a:spLocks noChangeArrowheads="1"/>
            </p:cNvSpPr>
            <p:nvPr/>
          </p:nvSpPr>
          <p:spPr bwMode="auto">
            <a:xfrm rot="5400000" flipV="1">
              <a:off x="1551781" y="430410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9" name="AutoShape 324"/>
            <p:cNvSpPr>
              <a:spLocks noChangeArrowheads="1"/>
            </p:cNvSpPr>
            <p:nvPr/>
          </p:nvSpPr>
          <p:spPr bwMode="auto">
            <a:xfrm rot="5400000" flipV="1">
              <a:off x="1551781" y="358402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30" name="AutoShape 325"/>
            <p:cNvSpPr>
              <a:spLocks noChangeArrowheads="1"/>
            </p:cNvSpPr>
            <p:nvPr/>
          </p:nvSpPr>
          <p:spPr bwMode="auto">
            <a:xfrm rot="10800000" flipH="1" flipV="1">
              <a:off x="2110879" y="4337050"/>
              <a:ext cx="354013" cy="228600"/>
            </a:xfrm>
            <a:prstGeom prst="curvedLeftArrow">
              <a:avLst>
                <a:gd name="adj1" fmla="val 20000"/>
                <a:gd name="adj2" fmla="val 40000"/>
                <a:gd name="adj3" fmla="val 51620"/>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grpSp>
      <p:sp>
        <p:nvSpPr>
          <p:cNvPr id="164868" name="Rectangle 112"/>
          <p:cNvSpPr>
            <a:spLocks noChangeArrowheads="1"/>
          </p:cNvSpPr>
          <p:nvPr/>
        </p:nvSpPr>
        <p:spPr bwMode="auto">
          <a:xfrm>
            <a:off x="6084888" y="4597400"/>
            <a:ext cx="142875" cy="647700"/>
          </a:xfrm>
          <a:prstGeom prst="rect">
            <a:avLst/>
          </a:prstGeom>
          <a:solidFill>
            <a:srgbClr val="FF0000"/>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 name="Flèche droite 114"/>
          <p:cNvSpPr/>
          <p:nvPr/>
        </p:nvSpPr>
        <p:spPr bwMode="auto">
          <a:xfrm>
            <a:off x="3779838" y="5732463"/>
            <a:ext cx="1655762" cy="217487"/>
          </a:xfrm>
          <a:prstGeom prst="rightArrow">
            <a:avLst/>
          </a:prstGeom>
          <a:solidFill>
            <a:schemeClr val="accent3"/>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40471"/>
          </a:xfrm>
          <a:prstGeom prst="rect">
            <a:avLst/>
          </a:prstGeom>
          <a:solidFill>
            <a:schemeClr val="accent2"/>
          </a:solidFill>
        </p:spPr>
        <p:txBody>
          <a:bodyPr wrap="square" rtlCol="0">
            <a:spAutoFit/>
          </a:bodyPr>
          <a:lstStyle/>
          <a:p>
            <a:pPr marL="914400" indent="-914400"/>
            <a:r>
              <a:rPr lang="en" sz="4800" b="1" dirty="0">
                <a:solidFill>
                  <a:srgbClr val="FFFF00"/>
                </a:solidFill>
              </a:rPr>
              <a:t>75 Pressure Gradient</a:t>
            </a:r>
          </a:p>
          <a:p>
            <a:pPr marL="914400" indent="-914400">
              <a:buAutoNum type="arabicPlain" startAt="50"/>
            </a:pPr>
            <a:endParaRPr lang="es-ES_tradnl" sz="4800" b="1" dirty="0">
              <a:solidFill>
                <a:srgbClr val="FFFF00"/>
              </a:solidFill>
            </a:endParaRPr>
          </a:p>
          <a:p>
            <a:pPr marL="914400" indent="-914400"/>
            <a:r>
              <a:rPr lang="en" sz="4800" b="1" dirty="0">
                <a:solidFill>
                  <a:srgbClr val="FFFF00"/>
                </a:solidFill>
              </a:rPr>
              <a:t>Pumps and</a:t>
            </a:r>
          </a:p>
          <a:p>
            <a:pPr marL="914400" indent="-914400">
              <a:buAutoNum type="arabicPlain" startAt="50"/>
            </a:pPr>
            <a:endParaRPr lang="es-ES_tradnl" sz="4800" b="1" dirty="0">
              <a:solidFill>
                <a:srgbClr val="FFFF00"/>
              </a:solidFill>
            </a:endParaRPr>
          </a:p>
          <a:p>
            <a:pPr marL="914400" indent="-914400"/>
            <a:r>
              <a:rPr lang="en" sz="4800" b="1" dirty="0">
                <a:solidFill>
                  <a:srgbClr val="FFFF00"/>
                </a:solidFill>
              </a:rPr>
              <a:t>Valves</a:t>
            </a:r>
          </a:p>
          <a:p>
            <a:pPr marL="914400" indent="-914400"/>
            <a:endParaRPr lang="fr-FR" b="1" dirty="0">
              <a:solidFill>
                <a:srgbClr val="FFFF00"/>
              </a:solidFill>
            </a:endParaRPr>
          </a:p>
          <a:p>
            <a:r>
              <a:rPr lang="en" b="1" dirty="0">
                <a:solidFill>
                  <a:schemeClr val="accent4"/>
                </a:solidFill>
              </a:rPr>
              <a:t>.</a:t>
            </a:r>
            <a:endParaRPr lang="fr-FR" b="1" dirty="0">
              <a:solidFill>
                <a:schemeClr val="accent4"/>
              </a:solidFill>
            </a:endParaRPr>
          </a:p>
          <a:p>
            <a:endParaRPr lang="fr-FR" dirty="0">
              <a:solidFill>
                <a:schemeClr val="accent4"/>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600" b="1" dirty="0">
                <a:solidFill>
                  <a:schemeClr val="bg1"/>
                </a:solidFill>
              </a:rPr>
              <a:t>76 </a:t>
            </a:r>
            <a:r>
              <a:rPr lang="en" sz="3600" b="1" dirty="0">
                <a:solidFill>
                  <a:srgbClr val="FFFF00"/>
                </a:solidFill>
              </a:rPr>
              <a:t>The Pressure Gradient </a:t>
            </a:r>
            <a:r>
              <a:rPr lang="en" sz="3600" b="1" dirty="0">
                <a:solidFill>
                  <a:schemeClr val="bg1"/>
                </a:solidFill>
              </a:rPr>
              <a:t>is the </a:t>
            </a:r>
            <a:r>
              <a:rPr lang="en" sz="3600" b="1" dirty="0">
                <a:solidFill>
                  <a:srgbClr val="FFFF00"/>
                </a:solidFill>
              </a:rPr>
              <a:t>difference in Pressure P1-P2 </a:t>
            </a:r>
            <a:r>
              <a:rPr lang="en" sz="3600" b="1" dirty="0">
                <a:solidFill>
                  <a:schemeClr val="bg1"/>
                </a:solidFill>
              </a:rPr>
              <a:t>between two </a:t>
            </a:r>
            <a:r>
              <a:rPr lang="en" sz="3600" b="1" dirty="0">
                <a:solidFill>
                  <a:srgbClr val="FFFF00"/>
                </a:solidFill>
              </a:rPr>
              <a:t>distant points of a length L </a:t>
            </a:r>
            <a:r>
              <a:rPr lang="en" sz="3600" b="1" dirty="0">
                <a:solidFill>
                  <a:schemeClr val="bg1"/>
                </a:solidFill>
              </a:rPr>
              <a:t>of a </a:t>
            </a:r>
            <a:r>
              <a:rPr lang="en" sz="3600" b="1" dirty="0">
                <a:solidFill>
                  <a:srgbClr val="FFFF00"/>
                </a:solidFill>
              </a:rPr>
              <a:t>continuous fluid </a:t>
            </a:r>
            <a:r>
              <a:rPr lang="en" sz="3600" b="1" dirty="0">
                <a:solidFill>
                  <a:schemeClr val="bg1"/>
                </a:solidFill>
              </a:rPr>
              <a:t>.</a:t>
            </a:r>
          </a:p>
          <a:p>
            <a:pPr eaLnBrk="0" hangingPunct="0">
              <a:spcBef>
                <a:spcPct val="50000"/>
              </a:spcBef>
            </a:pPr>
            <a:r>
              <a:rPr lang="en" sz="3600" b="1" dirty="0">
                <a:solidFill>
                  <a:schemeClr val="bg1"/>
                </a:solidFill>
              </a:rPr>
              <a:t>dP = (P1-P2)/L.</a:t>
            </a:r>
          </a:p>
          <a:p>
            <a:pPr eaLnBrk="0" hangingPunct="0">
              <a:spcBef>
                <a:spcPct val="50000"/>
              </a:spcBef>
            </a:pPr>
            <a:r>
              <a:rPr lang="en" b="1" dirty="0">
                <a:solidFill>
                  <a:schemeClr val="bg1"/>
                </a:solidFill>
              </a:rPr>
              <a:t>This is what determines the </a:t>
            </a:r>
            <a:r>
              <a:rPr lang="en" b="1" dirty="0">
                <a:solidFill>
                  <a:srgbClr val="FFFF00"/>
                </a:solidFill>
              </a:rPr>
              <a:t>flow movements always from higher to lower pressure.</a:t>
            </a:r>
          </a:p>
          <a:p>
            <a:pPr eaLnBrk="0" hangingPunct="0">
              <a:spcBef>
                <a:spcPct val="50000"/>
              </a:spcBef>
            </a:pPr>
            <a:r>
              <a:rPr lang="en" b="1" dirty="0">
                <a:solidFill>
                  <a:srgbClr val="FFFF00"/>
                </a:solidFill>
              </a:rPr>
              <a:t>Normal flow is not reversed </a:t>
            </a:r>
            <a:r>
              <a:rPr lang="en" b="1" dirty="0">
                <a:solidFill>
                  <a:schemeClr val="bg1"/>
                </a:solidFill>
              </a:rPr>
              <a:t>with the gradient by </a:t>
            </a:r>
            <a:r>
              <a:rPr lang="en" b="1" dirty="0">
                <a:solidFill>
                  <a:srgbClr val="FFFF00"/>
                </a:solidFill>
              </a:rPr>
              <a:t>closing the valves </a:t>
            </a:r>
            <a:r>
              <a:rPr lang="en" b="1" dirty="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dirty="0">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ZoneTexte 3"/>
          <p:cNvSpPr txBox="1">
            <a:spLocks noChangeArrowheads="1"/>
          </p:cNvSpPr>
          <p:nvPr/>
        </p:nvSpPr>
        <p:spPr bwMode="auto">
          <a:xfrm>
            <a:off x="0" y="0"/>
            <a:ext cx="9144000" cy="9094797"/>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77. However, there is a small initial </a:t>
            </a:r>
            <a:r>
              <a:rPr lang="en" b="1" dirty="0">
                <a:solidFill>
                  <a:srgbClr val="FFFF00"/>
                </a:solidFill>
              </a:rPr>
              <a:t>physiological reflux necessary to close the valves </a:t>
            </a:r>
            <a:r>
              <a:rPr lang="en" b="1" dirty="0">
                <a:solidFill>
                  <a:schemeClr val="bg1"/>
                </a:solidFill>
              </a:rPr>
              <a:t>just as a little wind needs to pass before closing a door.</a:t>
            </a:r>
          </a:p>
          <a:p>
            <a:pPr eaLnBrk="0" hangingPunct="0">
              <a:spcBef>
                <a:spcPct val="50000"/>
              </a:spcBef>
            </a:pPr>
            <a:r>
              <a:rPr lang="en" b="1" dirty="0">
                <a:solidFill>
                  <a:schemeClr val="bg1"/>
                </a:solidFill>
              </a:rPr>
              <a:t>This physiological reflux is detected with the Doppler</a:t>
            </a:r>
          </a:p>
          <a:p>
            <a:pPr eaLnBrk="0" hangingPunct="0">
              <a:spcBef>
                <a:spcPct val="50000"/>
              </a:spcBef>
            </a:pPr>
            <a:endParaRPr lang="es-ES_tradnl" b="1" dirty="0">
              <a:solidFill>
                <a:schemeClr val="bg1"/>
              </a:solidFill>
            </a:endParaRPr>
          </a:p>
          <a:p>
            <a:pPr eaLnBrk="0" hangingPunct="0">
              <a:spcBef>
                <a:spcPct val="50000"/>
              </a:spcBef>
            </a:pPr>
            <a:r>
              <a:rPr lang="en" b="1" dirty="0">
                <a:solidFill>
                  <a:schemeClr val="bg1"/>
                </a:solidFill>
              </a:rPr>
              <a:t>in the arteries (Aortic Valve)</a:t>
            </a:r>
          </a:p>
          <a:p>
            <a:pPr eaLnBrk="0" hangingPunct="0">
              <a:spcBef>
                <a:spcPct val="50000"/>
              </a:spcBef>
            </a:pPr>
            <a:r>
              <a:rPr lang="en" b="1" dirty="0">
                <a:solidFill>
                  <a:schemeClr val="bg1"/>
                </a:solidFill>
              </a:rPr>
              <a:t>  </a:t>
            </a:r>
          </a:p>
          <a:p>
            <a:pPr eaLnBrk="0" hangingPunct="0">
              <a:spcBef>
                <a:spcPct val="50000"/>
              </a:spcBef>
            </a:pPr>
            <a:r>
              <a:rPr lang="en" b="1" dirty="0">
                <a:solidFill>
                  <a:schemeClr val="bg1"/>
                </a:solidFill>
              </a:rPr>
              <a:t>and in the veins Venous Valves.</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8"/>
          <p:cNvGrpSpPr>
            <a:grpSpLocks/>
          </p:cNvGrpSpPr>
          <p:nvPr/>
        </p:nvGrpSpPr>
        <p:grpSpPr bwMode="auto">
          <a:xfrm>
            <a:off x="6875463" y="2708275"/>
            <a:ext cx="1512887" cy="2062163"/>
            <a:chOff x="1835696" y="3429000"/>
            <a:chExt cx="2592288" cy="3140968"/>
          </a:xfrm>
        </p:grpSpPr>
        <p:sp>
          <p:nvSpPr>
            <p:cNvPr id="167942"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7943" name="Connecteur droit 6"/>
            <p:cNvCxnSpPr>
              <a:cxnSpLocks noChangeShapeType="1"/>
            </p:cNvCxnSpPr>
            <p:nvPr/>
          </p:nvCxnSpPr>
          <p:spPr bwMode="auto">
            <a:xfrm flipV="1">
              <a:off x="1835696" y="5949280"/>
              <a:ext cx="2592288" cy="72008"/>
            </a:xfrm>
            <a:prstGeom prst="line">
              <a:avLst/>
            </a:prstGeom>
            <a:noFill/>
            <a:ln w="57150" algn="ctr">
              <a:solidFill>
                <a:srgbClr val="FF3300"/>
              </a:solidFill>
              <a:round/>
              <a:headEnd/>
              <a:tailEnd/>
            </a:ln>
          </p:spPr>
        </p:cxnSp>
      </p:grpSp>
      <p:grpSp>
        <p:nvGrpSpPr>
          <p:cNvPr id="3" name="Groupe 9"/>
          <p:cNvGrpSpPr>
            <a:grpSpLocks/>
          </p:cNvGrpSpPr>
          <p:nvPr/>
        </p:nvGrpSpPr>
        <p:grpSpPr bwMode="auto">
          <a:xfrm>
            <a:off x="7164388" y="4581525"/>
            <a:ext cx="1223962" cy="2060575"/>
            <a:chOff x="4932040" y="2852936"/>
            <a:chExt cx="2592288" cy="3435246"/>
          </a:xfrm>
        </p:grpSpPr>
        <p:sp>
          <p:nvSpPr>
            <p:cNvPr id="167940" name="Forme libre 4"/>
            <p:cNvSpPr>
              <a:spLocks/>
            </p:cNvSpPr>
            <p:nvPr/>
          </p:nvSpPr>
          <p:spPr bwMode="auto">
            <a:xfrm>
              <a:off x="5220072" y="2852936"/>
              <a:ext cx="1888761" cy="3435246"/>
            </a:xfrm>
            <a:custGeom>
              <a:avLst/>
              <a:gdLst>
                <a:gd name="T0" fmla="*/ 0 w 1888761"/>
                <a:gd name="T1" fmla="*/ 1081791 h 3435246"/>
                <a:gd name="T2" fmla="*/ 134912 w 1888761"/>
                <a:gd name="T3" fmla="*/ 1111771 h 3435246"/>
                <a:gd name="T4" fmla="*/ 464695 w 1888761"/>
                <a:gd name="T5" fmla="*/ 3315324 h 3435246"/>
                <a:gd name="T6" fmla="*/ 854439 w 1888761"/>
                <a:gd name="T7" fmla="*/ 392243 h 3435246"/>
                <a:gd name="T8" fmla="*/ 1094282 w 1888761"/>
                <a:gd name="T9" fmla="*/ 961869 h 3435246"/>
                <a:gd name="T10" fmla="*/ 1888761 w 1888761"/>
                <a:gd name="T11" fmla="*/ 991850 h 3435246"/>
                <a:gd name="T12" fmla="*/ 0 60000 65536"/>
                <a:gd name="T13" fmla="*/ 0 60000 65536"/>
                <a:gd name="T14" fmla="*/ 0 60000 65536"/>
                <a:gd name="T15" fmla="*/ 0 60000 65536"/>
                <a:gd name="T16" fmla="*/ 0 60000 65536"/>
                <a:gd name="T17" fmla="*/ 0 60000 65536"/>
                <a:gd name="T18" fmla="*/ 0 w 1888761"/>
                <a:gd name="T19" fmla="*/ 0 h 3435246"/>
                <a:gd name="T20" fmla="*/ 1888761 w 1888761"/>
                <a:gd name="T21" fmla="*/ 3435246 h 3435246"/>
              </a:gdLst>
              <a:ahLst/>
              <a:cxnLst>
                <a:cxn ang="T12">
                  <a:pos x="T0" y="T1"/>
                </a:cxn>
                <a:cxn ang="T13">
                  <a:pos x="T2" y="T3"/>
                </a:cxn>
                <a:cxn ang="T14">
                  <a:pos x="T4" y="T5"/>
                </a:cxn>
                <a:cxn ang="T15">
                  <a:pos x="T6" y="T7"/>
                </a:cxn>
                <a:cxn ang="T16">
                  <a:pos x="T8" y="T9"/>
                </a:cxn>
                <a:cxn ang="T17">
                  <a:pos x="T10" y="T11"/>
                </a:cxn>
              </a:cxnLst>
              <a:rect l="T18" t="T19" r="T20" b="T21"/>
              <a:pathLst>
                <a:path w="1888761" h="3435246">
                  <a:moveTo>
                    <a:pt x="0" y="1081791"/>
                  </a:moveTo>
                  <a:cubicBezTo>
                    <a:pt x="28731" y="910653"/>
                    <a:pt x="57463" y="739515"/>
                    <a:pt x="134912" y="1111771"/>
                  </a:cubicBezTo>
                  <a:cubicBezTo>
                    <a:pt x="212361" y="1484027"/>
                    <a:pt x="344774" y="3435246"/>
                    <a:pt x="464695" y="3315325"/>
                  </a:cubicBezTo>
                  <a:cubicBezTo>
                    <a:pt x="584616" y="3195404"/>
                    <a:pt x="749508" y="784486"/>
                    <a:pt x="854439" y="392243"/>
                  </a:cubicBezTo>
                  <a:cubicBezTo>
                    <a:pt x="959370" y="0"/>
                    <a:pt x="921895" y="861935"/>
                    <a:pt x="1094282" y="961869"/>
                  </a:cubicBezTo>
                  <a:cubicBezTo>
                    <a:pt x="1266669" y="1061803"/>
                    <a:pt x="1577715" y="1026826"/>
                    <a:pt x="1888761" y="991850"/>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67941" name="Connecteur droit 7"/>
            <p:cNvCxnSpPr>
              <a:cxnSpLocks noChangeShapeType="1"/>
            </p:cNvCxnSpPr>
            <p:nvPr/>
          </p:nvCxnSpPr>
          <p:spPr bwMode="auto">
            <a:xfrm flipV="1">
              <a:off x="4932040" y="3861048"/>
              <a:ext cx="2592288" cy="72008"/>
            </a:xfrm>
            <a:prstGeom prst="line">
              <a:avLst/>
            </a:prstGeom>
            <a:noFill/>
            <a:ln w="57150" algn="ctr">
              <a:solidFill>
                <a:srgbClr val="FF3300"/>
              </a:solidFill>
              <a:round/>
              <a:headEnd/>
              <a:tailEnd/>
            </a:ln>
          </p:spPr>
        </p:cxn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78. Arterial reflux due to incompetent Aortic Valve.</a:t>
            </a:r>
          </a:p>
          <a:p>
            <a:pPr eaLnBrk="0" hangingPunct="0">
              <a:spcBef>
                <a:spcPct val="50000"/>
              </a:spcBef>
            </a:pPr>
            <a:r>
              <a:rPr lang="en" b="1" dirty="0">
                <a:solidFill>
                  <a:schemeClr val="bg1"/>
                </a:solidFill>
              </a:rPr>
              <a:t> </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n" b="1" dirty="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8"/>
          <p:cNvGrpSpPr>
            <a:grpSpLocks/>
          </p:cNvGrpSpPr>
          <p:nvPr/>
        </p:nvGrpSpPr>
        <p:grpSpPr bwMode="auto">
          <a:xfrm>
            <a:off x="3708400" y="1125538"/>
            <a:ext cx="2159000" cy="3167062"/>
            <a:chOff x="1835696" y="3429000"/>
            <a:chExt cx="2592288" cy="3140968"/>
          </a:xfrm>
        </p:grpSpPr>
        <p:sp>
          <p:nvSpPr>
            <p:cNvPr id="168963"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8964" name="Connecteur droit 6"/>
            <p:cNvCxnSpPr>
              <a:cxnSpLocks noChangeShapeType="1"/>
            </p:cNvCxnSpPr>
            <p:nvPr/>
          </p:nvCxnSpPr>
          <p:spPr bwMode="auto">
            <a:xfrm flipV="1">
              <a:off x="1835696" y="5294723"/>
              <a:ext cx="2592288" cy="72008"/>
            </a:xfrm>
            <a:prstGeom prst="line">
              <a:avLst/>
            </a:prstGeom>
            <a:noFill/>
            <a:ln w="57150" algn="ctr">
              <a:solidFill>
                <a:srgbClr val="FF3300"/>
              </a:solidFill>
              <a:round/>
              <a:headEnd/>
              <a:tailEnd/>
            </a:ln>
          </p:spPr>
        </p:cxnSp>
      </p:grpSp>
      <p:sp>
        <p:nvSpPr>
          <p:cNvPr id="6" name="Ellipse 5"/>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ZoneTexte 3"/>
          <p:cNvSpPr txBox="1">
            <a:spLocks noChangeArrowheads="1"/>
          </p:cNvSpPr>
          <p:nvPr/>
        </p:nvSpPr>
        <p:spPr bwMode="auto">
          <a:xfrm>
            <a:off x="0" y="-26988"/>
            <a:ext cx="9144000" cy="794063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79 in the veins</a:t>
            </a:r>
            <a:endParaRPr lang="fr-FR" b="1" dirty="0">
              <a:solidFill>
                <a:schemeClr val="bg1"/>
              </a:solidFill>
            </a:endParaRPr>
          </a:p>
          <a:p>
            <a:pPr eaLnBrk="0" hangingPunct="0">
              <a:spcBef>
                <a:spcPct val="50000"/>
              </a:spcBef>
            </a:pPr>
            <a:r>
              <a:rPr lang="en" b="1" dirty="0">
                <a:solidFill>
                  <a:schemeClr val="bg1"/>
                </a:solidFill>
              </a:rPr>
              <a:t>In the recumbent position, the venous pressure gradient of the cardiac and thoraco-abdominal pumps is minimal (about 20 mmHg), without inversion.</a:t>
            </a:r>
          </a:p>
          <a:p>
            <a:pPr marL="514350" indent="-514350" eaLnBrk="0" hangingPunct="0">
              <a:spcBef>
                <a:spcPct val="50000"/>
              </a:spcBef>
            </a:pPr>
            <a:r>
              <a:rPr lang="en" b="1" dirty="0">
                <a:solidFill>
                  <a:schemeClr val="bg1"/>
                </a:solidFill>
              </a:rPr>
              <a:t>In standing, </a:t>
            </a:r>
            <a:r>
              <a:rPr lang="en" b="1" dirty="0">
                <a:solidFill>
                  <a:srgbClr val="FFFF00"/>
                </a:solidFill>
              </a:rPr>
              <a:t>the gravitational gradient ῤ gh goes from 0 to 90 mmHg </a:t>
            </a:r>
            <a:r>
              <a:rPr lang="en" b="1" dirty="0">
                <a:solidFill>
                  <a:schemeClr val="bg1"/>
                </a:solidFill>
              </a:rPr>
              <a:t>with a retrograde flow that stops when all the veins are full.</a:t>
            </a:r>
          </a:p>
          <a:p>
            <a:pPr marL="514350" indent="-514350" eaLnBrk="0" hangingPunct="0">
              <a:spcBef>
                <a:spcPct val="50000"/>
              </a:spcBef>
            </a:pPr>
            <a:r>
              <a:rPr lang="en" b="1" dirty="0">
                <a:solidFill>
                  <a:schemeClr val="bg1"/>
                </a:solidFill>
              </a:rPr>
              <a:t>This gradient is fragmented by the action of the vavulo-muscular pump of the extremities during walking.</a:t>
            </a:r>
            <a:r>
              <a:rPr lang="en" b="1" dirty="0">
                <a:solidFill>
                  <a:srgbClr val="0070C0"/>
                </a:solidFill>
              </a:rPr>
              <a:t> </a:t>
            </a:r>
            <a:r>
              <a:rPr lang="en" b="1" dirty="0">
                <a:solidFill>
                  <a:srgbClr val="FF3300"/>
                </a:solidFill>
              </a:rPr>
              <a:t>FDPH.</a:t>
            </a:r>
          </a:p>
          <a:p>
            <a:pPr marL="514350" indent="-514350" eaLnBrk="0" hangingPunct="0">
              <a:spcBef>
                <a:spcPct val="50000"/>
              </a:spcBef>
            </a:pPr>
            <a:r>
              <a:rPr lang="en" b="1" dirty="0">
                <a:solidFill>
                  <a:srgbClr val="FF3300"/>
                </a:solidFill>
              </a:rPr>
              <a:t>Depending on the degree of valve incompetence, the pressure column is not fragmented correctly.</a:t>
            </a:r>
            <a:endParaRPr lang="fr-FR" b="1" dirty="0">
              <a:solidFill>
                <a:srgbClr val="FF3300"/>
              </a:solidFill>
            </a:endParaRPr>
          </a:p>
          <a:p>
            <a:pPr marL="514350" indent="-514350" eaLnBrk="0" hangingPunct="0">
              <a:spcBef>
                <a:spcPct val="50000"/>
              </a:spcBef>
            </a:pPr>
            <a:r>
              <a:rPr lang="en" b="1" dirty="0">
                <a:solidFill>
                  <a:srgbClr val="0070C0"/>
                </a:solidFill>
              </a:rPr>
              <a:t>.</a:t>
            </a:r>
            <a:endParaRPr lang="fr-FR" dirty="0">
              <a:solidFill>
                <a:srgbClr val="0070C0"/>
              </a:solidFill>
            </a:endParaRPr>
          </a:p>
          <a:p>
            <a:pPr marL="514350" indent="-514350" eaLnBrk="0" hangingPunct="0">
              <a:spcBef>
                <a:spcPct val="50000"/>
              </a:spcBef>
            </a:pPr>
            <a:endParaRPr lang="fr-FR" b="1"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8171468"/>
          </a:xfrm>
          <a:prstGeom prst="rect">
            <a:avLst/>
          </a:prstGeom>
          <a:solidFill>
            <a:schemeClr val="accent2"/>
          </a:solidFill>
        </p:spPr>
        <p:txBody>
          <a:bodyPr wrap="square" rtlCol="0">
            <a:spAutoFit/>
          </a:bodyPr>
          <a:lstStyle/>
          <a:p>
            <a:r>
              <a:rPr lang="fr-FR" b="1" dirty="0">
                <a:solidFill>
                  <a:schemeClr val="bg1"/>
                </a:solidFill>
              </a:rPr>
              <a:t>80</a:t>
            </a:r>
          </a:p>
          <a:p>
            <a:r>
              <a:rPr lang="en" b="1" dirty="0" err="1">
                <a:solidFill>
                  <a:schemeClr val="bg1"/>
                </a:solidFill>
              </a:rPr>
              <a:t>thoraco -abdominal </a:t>
            </a:r>
            <a:r>
              <a:rPr lang="en" b="1" dirty="0">
                <a:solidFill>
                  <a:schemeClr val="bg1"/>
                </a:solidFill>
              </a:rPr>
              <a:t>pump gradient is reversed when</a:t>
            </a:r>
          </a:p>
          <a:p>
            <a:r>
              <a:rPr lang="en" b="1" dirty="0">
                <a:solidFill>
                  <a:schemeClr val="bg1"/>
                </a:solidFill>
              </a:rPr>
              <a:t>you cough, you defecate, you carry weights,</a:t>
            </a:r>
          </a:p>
          <a:p>
            <a:r>
              <a:rPr lang="en" b="1" dirty="0">
                <a:solidFill>
                  <a:schemeClr val="bg1"/>
                </a:solidFill>
              </a:rPr>
              <a:t>and the </a:t>
            </a:r>
            <a:r>
              <a:rPr lang="en" b="1" dirty="0" err="1">
                <a:solidFill>
                  <a:srgbClr val="FFFF00"/>
                </a:solidFill>
              </a:rPr>
              <a:t>Valsalva </a:t>
            </a:r>
            <a:r>
              <a:rPr lang="en" b="1" dirty="0">
                <a:solidFill>
                  <a:srgbClr val="FFFF00"/>
                </a:solidFill>
              </a:rPr>
              <a:t>Maneuver is activated </a:t>
            </a:r>
          </a:p>
          <a:p>
            <a:endParaRPr lang="es-ES_tradnl" b="1" dirty="0">
              <a:solidFill>
                <a:srgbClr val="FFFF00"/>
              </a:solidFill>
            </a:endParaRPr>
          </a:p>
          <a:p>
            <a:endParaRPr lang="es-ES_tradnl" b="1" dirty="0">
              <a:solidFill>
                <a:srgbClr val="FFFF00"/>
              </a:solidFill>
            </a:endParaRPr>
          </a:p>
          <a:p>
            <a:r>
              <a:rPr lang="en" b="1" dirty="0">
                <a:solidFill>
                  <a:schemeClr val="bg1"/>
                </a:solidFill>
              </a:rPr>
              <a:t>with reflux when the valves are incompetent.</a:t>
            </a: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fr-FR" dirty="0">
              <a:solidFill>
                <a:schemeClr val="bg1"/>
              </a:solidFill>
            </a:endParaRPr>
          </a:p>
        </p:txBody>
      </p:sp>
      <p:grpSp>
        <p:nvGrpSpPr>
          <p:cNvPr id="90" name="Groupe 89"/>
          <p:cNvGrpSpPr/>
          <p:nvPr/>
        </p:nvGrpSpPr>
        <p:grpSpPr>
          <a:xfrm>
            <a:off x="7308304" y="1052736"/>
            <a:ext cx="939105" cy="2197621"/>
            <a:chOff x="1475656" y="3724275"/>
            <a:chExt cx="1190625" cy="3133725"/>
          </a:xfrm>
        </p:grpSpPr>
        <p:sp>
          <p:nvSpPr>
            <p:cNvPr id="5" name="Rectangle 52" descr="Diagonales larges vers le haut"/>
            <p:cNvSpPr>
              <a:spLocks noChangeArrowheads="1"/>
            </p:cNvSpPr>
            <p:nvPr/>
          </p:nvSpPr>
          <p:spPr bwMode="auto">
            <a:xfrm>
              <a:off x="1594719" y="3857625"/>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6" name="Rectangle 53"/>
            <p:cNvSpPr>
              <a:spLocks noChangeArrowheads="1"/>
            </p:cNvSpPr>
            <p:nvPr/>
          </p:nvSpPr>
          <p:spPr bwMode="auto">
            <a:xfrm>
              <a:off x="1664569" y="3857625"/>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7" name="AutoShape 54"/>
            <p:cNvSpPr>
              <a:spLocks noChangeArrowheads="1"/>
            </p:cNvSpPr>
            <p:nvPr/>
          </p:nvSpPr>
          <p:spPr bwMode="auto">
            <a:xfrm rot="5400000" flipV="1">
              <a:off x="1454225"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8" name="AutoShape 55"/>
            <p:cNvSpPr>
              <a:spLocks noChangeArrowheads="1"/>
            </p:cNvSpPr>
            <p:nvPr/>
          </p:nvSpPr>
          <p:spPr bwMode="auto">
            <a:xfrm rot="16200000" flipH="1" flipV="1">
              <a:off x="1855863"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 name="Oval 56" descr="Diagonales larges vers le haut"/>
            <p:cNvSpPr>
              <a:spLocks noChangeArrowheads="1"/>
            </p:cNvSpPr>
            <p:nvPr/>
          </p:nvSpPr>
          <p:spPr bwMode="auto">
            <a:xfrm>
              <a:off x="1523281" y="5049837"/>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 name="Oval 57" descr="Diagonales larges vers le haut"/>
            <p:cNvSpPr>
              <a:spLocks noChangeArrowheads="1"/>
            </p:cNvSpPr>
            <p:nvPr/>
          </p:nvSpPr>
          <p:spPr bwMode="auto">
            <a:xfrm>
              <a:off x="2326556" y="5033962"/>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 name="Oval 58"/>
            <p:cNvSpPr>
              <a:spLocks noChangeArrowheads="1"/>
            </p:cNvSpPr>
            <p:nvPr/>
          </p:nvSpPr>
          <p:spPr bwMode="auto">
            <a:xfrm>
              <a:off x="2372594" y="5110162"/>
              <a:ext cx="236537"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2" name="Oval 59"/>
            <p:cNvSpPr>
              <a:spLocks noChangeArrowheads="1"/>
            </p:cNvSpPr>
            <p:nvPr/>
          </p:nvSpPr>
          <p:spPr bwMode="auto">
            <a:xfrm>
              <a:off x="1591544" y="5110162"/>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3" name="AutoShape 60"/>
            <p:cNvSpPr>
              <a:spLocks noChangeArrowheads="1"/>
            </p:cNvSpPr>
            <p:nvPr/>
          </p:nvSpPr>
          <p:spPr bwMode="auto">
            <a:xfrm>
              <a:off x="1662981" y="4695825"/>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1" descr="Diagonales larges vers le bas"/>
            <p:cNvSpPr>
              <a:spLocks noChangeArrowheads="1"/>
            </p:cNvSpPr>
            <p:nvPr/>
          </p:nvSpPr>
          <p:spPr bwMode="auto">
            <a:xfrm>
              <a:off x="1615356" y="3724275"/>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15" name="Oval 62"/>
            <p:cNvSpPr>
              <a:spLocks noChangeArrowheads="1"/>
            </p:cNvSpPr>
            <p:nvPr/>
          </p:nvSpPr>
          <p:spPr bwMode="auto">
            <a:xfrm>
              <a:off x="1691556" y="3781425"/>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3"/>
            <p:cNvSpPr>
              <a:spLocks noChangeArrowheads="1"/>
            </p:cNvSpPr>
            <p:nvPr/>
          </p:nvSpPr>
          <p:spPr bwMode="auto">
            <a:xfrm>
              <a:off x="1697906" y="6570662"/>
              <a:ext cx="850900" cy="287338"/>
            </a:xfrm>
            <a:prstGeom prst="ellipse">
              <a:avLst/>
            </a:prstGeom>
            <a:solidFill>
              <a:srgbClr val="000066"/>
            </a:solidFill>
            <a:ln w="9525">
              <a:noFill/>
              <a:round/>
              <a:headEnd/>
              <a:tailEnd/>
            </a:ln>
          </p:spPr>
          <p:txBody>
            <a:bodyPr wrap="none" anchor="ctr"/>
            <a:lstStyle/>
            <a:p>
              <a:endParaRPr lang="fr-FR"/>
            </a:p>
          </p:txBody>
        </p:sp>
        <p:sp>
          <p:nvSpPr>
            <p:cNvPr id="17" name="AutoShape 64"/>
            <p:cNvSpPr>
              <a:spLocks noChangeArrowheads="1"/>
            </p:cNvSpPr>
            <p:nvPr/>
          </p:nvSpPr>
          <p:spPr bwMode="auto">
            <a:xfrm rot="5400000" flipV="1">
              <a:off x="1406600"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8" name="AutoShape 65"/>
            <p:cNvSpPr>
              <a:spLocks noChangeArrowheads="1"/>
            </p:cNvSpPr>
            <p:nvPr/>
          </p:nvSpPr>
          <p:spPr bwMode="auto">
            <a:xfrm rot="16200000" flipH="1" flipV="1">
              <a:off x="1808238"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9" name="Oval 66" descr="Diagonales larges vers le haut"/>
            <p:cNvSpPr>
              <a:spLocks noChangeArrowheads="1"/>
            </p:cNvSpPr>
            <p:nvPr/>
          </p:nvSpPr>
          <p:spPr bwMode="auto">
            <a:xfrm>
              <a:off x="1475656" y="5072062"/>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0" name="Oval 67" descr="Diagonales larges vers le haut"/>
            <p:cNvSpPr>
              <a:spLocks noChangeArrowheads="1"/>
            </p:cNvSpPr>
            <p:nvPr/>
          </p:nvSpPr>
          <p:spPr bwMode="auto">
            <a:xfrm>
              <a:off x="2301156" y="5056187"/>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1" name="Oval 68"/>
            <p:cNvSpPr>
              <a:spLocks noChangeArrowheads="1"/>
            </p:cNvSpPr>
            <p:nvPr/>
          </p:nvSpPr>
          <p:spPr bwMode="auto">
            <a:xfrm>
              <a:off x="2377356" y="5000625"/>
              <a:ext cx="22860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69"/>
            <p:cNvSpPr>
              <a:spLocks noChangeArrowheads="1"/>
            </p:cNvSpPr>
            <p:nvPr/>
          </p:nvSpPr>
          <p:spPr bwMode="auto">
            <a:xfrm>
              <a:off x="1543919" y="5132387"/>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AutoShape 70"/>
            <p:cNvSpPr>
              <a:spLocks noChangeArrowheads="1"/>
            </p:cNvSpPr>
            <p:nvPr/>
          </p:nvSpPr>
          <p:spPr bwMode="auto">
            <a:xfrm>
              <a:off x="1615356" y="4718050"/>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nvGrpSpPr>
            <p:cNvPr id="25" name="Group 100"/>
            <p:cNvGrpSpPr>
              <a:grpSpLocks/>
            </p:cNvGrpSpPr>
            <p:nvPr/>
          </p:nvGrpSpPr>
          <p:grpSpPr bwMode="auto">
            <a:xfrm>
              <a:off x="1488356" y="4991100"/>
              <a:ext cx="1177925" cy="990600"/>
              <a:chOff x="4320" y="2292"/>
              <a:chExt cx="742" cy="624"/>
            </a:xfrm>
          </p:grpSpPr>
          <p:sp>
            <p:nvSpPr>
              <p:cNvPr id="28" name="AutoShape 83"/>
              <p:cNvSpPr>
                <a:spLocks noChangeArrowheads="1"/>
              </p:cNvSpPr>
              <p:nvPr/>
            </p:nvSpPr>
            <p:spPr bwMode="auto">
              <a:xfrm rot="5400000" flipV="1">
                <a:off x="4306"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29" name="AutoShape 84"/>
              <p:cNvSpPr>
                <a:spLocks noChangeArrowheads="1"/>
              </p:cNvSpPr>
              <p:nvPr/>
            </p:nvSpPr>
            <p:spPr bwMode="auto">
              <a:xfrm rot="-5400000" flipH="1" flipV="1">
                <a:off x="4559"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0" name="Oval 85" descr="Diagonales larges vers le haut"/>
              <p:cNvSpPr>
                <a:spLocks noChangeArrowheads="1"/>
              </p:cNvSpPr>
              <p:nvPr/>
            </p:nvSpPr>
            <p:spPr bwMode="auto">
              <a:xfrm>
                <a:off x="4350" y="2323"/>
                <a:ext cx="250"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1" name="Oval 86" descr="Diagonales larges vers le haut"/>
              <p:cNvSpPr>
                <a:spLocks noChangeArrowheads="1"/>
              </p:cNvSpPr>
              <p:nvPr/>
            </p:nvSpPr>
            <p:spPr bwMode="auto">
              <a:xfrm>
                <a:off x="4856" y="2313"/>
                <a:ext cx="206"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2" name="Oval 87"/>
              <p:cNvSpPr>
                <a:spLocks noChangeArrowheads="1"/>
              </p:cNvSpPr>
              <p:nvPr/>
            </p:nvSpPr>
            <p:spPr bwMode="auto">
              <a:xfrm>
                <a:off x="4885" y="2361"/>
                <a:ext cx="14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3" name="Oval 88"/>
              <p:cNvSpPr>
                <a:spLocks noChangeArrowheads="1"/>
              </p:cNvSpPr>
              <p:nvPr/>
            </p:nvSpPr>
            <p:spPr bwMode="auto">
              <a:xfrm>
                <a:off x="4393" y="2361"/>
                <a:ext cx="17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4" name="AutoShape 93"/>
              <p:cNvSpPr>
                <a:spLocks noChangeArrowheads="1"/>
              </p:cNvSpPr>
              <p:nvPr/>
            </p:nvSpPr>
            <p:spPr bwMode="auto">
              <a:xfrm rot="5400000" flipV="1">
                <a:off x="4276"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5" name="AutoShape 94"/>
              <p:cNvSpPr>
                <a:spLocks noChangeArrowheads="1"/>
              </p:cNvSpPr>
              <p:nvPr/>
            </p:nvSpPr>
            <p:spPr bwMode="auto">
              <a:xfrm rot="-5400000" flipH="1" flipV="1">
                <a:off x="4529"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6" name="Oval 95" descr="Diagonales larges vers le haut"/>
              <p:cNvSpPr>
                <a:spLocks noChangeArrowheads="1"/>
              </p:cNvSpPr>
              <p:nvPr/>
            </p:nvSpPr>
            <p:spPr bwMode="auto">
              <a:xfrm>
                <a:off x="4320" y="2337"/>
                <a:ext cx="384"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7" name="Oval 96" descr="Diagonales larges vers le haut"/>
              <p:cNvSpPr>
                <a:spLocks noChangeArrowheads="1"/>
              </p:cNvSpPr>
              <p:nvPr/>
            </p:nvSpPr>
            <p:spPr bwMode="auto">
              <a:xfrm>
                <a:off x="4704" y="2327"/>
                <a:ext cx="342"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8" name="Oval 97"/>
              <p:cNvSpPr>
                <a:spLocks noChangeArrowheads="1"/>
              </p:cNvSpPr>
              <p:nvPr/>
            </p:nvSpPr>
            <p:spPr bwMode="auto">
              <a:xfrm>
                <a:off x="4752" y="2292"/>
                <a:ext cx="280" cy="57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Oval 98"/>
              <p:cNvSpPr>
                <a:spLocks noChangeArrowheads="1"/>
              </p:cNvSpPr>
              <p:nvPr/>
            </p:nvSpPr>
            <p:spPr bwMode="auto">
              <a:xfrm>
                <a:off x="4363" y="2375"/>
                <a:ext cx="293"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sp>
          <p:nvSpPr>
            <p:cNvPr id="26" name="AutoShape 99"/>
            <p:cNvSpPr>
              <a:spLocks noChangeArrowheads="1"/>
            </p:cNvSpPr>
            <p:nvPr/>
          </p:nvSpPr>
          <p:spPr bwMode="auto">
            <a:xfrm>
              <a:off x="1640756" y="4989512"/>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7" name="AutoShape 72"/>
            <p:cNvSpPr>
              <a:spLocks noChangeArrowheads="1"/>
            </p:cNvSpPr>
            <p:nvPr/>
          </p:nvSpPr>
          <p:spPr bwMode="auto">
            <a:xfrm rot="1571713" flipV="1">
              <a:off x="1670123" y="4743785"/>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8" name="AutoShape 72"/>
            <p:cNvSpPr>
              <a:spLocks noChangeArrowheads="1"/>
            </p:cNvSpPr>
            <p:nvPr/>
          </p:nvSpPr>
          <p:spPr bwMode="auto">
            <a:xfrm rot="20028287" flipH="1" flipV="1">
              <a:off x="2199308" y="4743786"/>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7" name="AutoShape 72"/>
            <p:cNvSpPr>
              <a:spLocks noChangeArrowheads="1"/>
            </p:cNvSpPr>
            <p:nvPr/>
          </p:nvSpPr>
          <p:spPr bwMode="auto">
            <a:xfrm flipV="1">
              <a:off x="1906036" y="3789038"/>
              <a:ext cx="405579" cy="1105669"/>
            </a:xfrm>
            <a:prstGeom prst="upArrow">
              <a:avLst>
                <a:gd name="adj1" fmla="val 50000"/>
                <a:gd name="adj2" fmla="val 11371"/>
              </a:avLst>
            </a:prstGeom>
            <a:solidFill>
              <a:schemeClr val="bg1"/>
            </a:solidFill>
            <a:ln w="12700">
              <a:solidFill>
                <a:schemeClr val="tx1"/>
              </a:solidFill>
              <a:miter lim="800000"/>
              <a:headEnd/>
              <a:tailEnd/>
            </a:ln>
          </p:spPr>
          <p:txBody>
            <a:bodyPr wrap="none" anchor="ctr"/>
            <a:lstStyle/>
            <a:p>
              <a:endParaRPr lang="fr-FR"/>
            </a:p>
          </p:txBody>
        </p:sp>
      </p:grpSp>
      <p:grpSp>
        <p:nvGrpSpPr>
          <p:cNvPr id="121" name="Groupe 120"/>
          <p:cNvGrpSpPr/>
          <p:nvPr/>
        </p:nvGrpSpPr>
        <p:grpSpPr>
          <a:xfrm>
            <a:off x="7585116" y="3924507"/>
            <a:ext cx="1046609" cy="1981597"/>
            <a:chOff x="6549727" y="3717032"/>
            <a:chExt cx="1190625" cy="3133725"/>
          </a:xfrm>
        </p:grpSpPr>
        <p:sp>
          <p:nvSpPr>
            <p:cNvPr id="92" name="Rectangle 52" descr="Diagonales larges vers le haut"/>
            <p:cNvSpPr>
              <a:spLocks noChangeArrowheads="1"/>
            </p:cNvSpPr>
            <p:nvPr/>
          </p:nvSpPr>
          <p:spPr bwMode="auto">
            <a:xfrm>
              <a:off x="6668790" y="3850382"/>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93" name="Rectangle 53"/>
            <p:cNvSpPr>
              <a:spLocks noChangeArrowheads="1"/>
            </p:cNvSpPr>
            <p:nvPr/>
          </p:nvSpPr>
          <p:spPr bwMode="auto">
            <a:xfrm>
              <a:off x="6738640" y="3850382"/>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94" name="AutoShape 54"/>
            <p:cNvSpPr>
              <a:spLocks noChangeArrowheads="1"/>
            </p:cNvSpPr>
            <p:nvPr/>
          </p:nvSpPr>
          <p:spPr bwMode="auto">
            <a:xfrm rot="5400000" flipV="1">
              <a:off x="6528296" y="5327550"/>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5" name="Oval 56" descr="Diagonales larges vers le haut"/>
            <p:cNvSpPr>
              <a:spLocks noChangeArrowheads="1"/>
            </p:cNvSpPr>
            <p:nvPr/>
          </p:nvSpPr>
          <p:spPr bwMode="auto">
            <a:xfrm>
              <a:off x="6597352" y="5042594"/>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96" name="Oval 59"/>
            <p:cNvSpPr>
              <a:spLocks noChangeArrowheads="1"/>
            </p:cNvSpPr>
            <p:nvPr/>
          </p:nvSpPr>
          <p:spPr bwMode="auto">
            <a:xfrm>
              <a:off x="6665615" y="5102919"/>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7" name="AutoShape 60"/>
            <p:cNvSpPr>
              <a:spLocks noChangeArrowheads="1"/>
            </p:cNvSpPr>
            <p:nvPr/>
          </p:nvSpPr>
          <p:spPr bwMode="auto">
            <a:xfrm>
              <a:off x="6737052" y="4688582"/>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8" name="Oval 61" descr="Diagonales larges vers le bas"/>
            <p:cNvSpPr>
              <a:spLocks noChangeArrowheads="1"/>
            </p:cNvSpPr>
            <p:nvPr/>
          </p:nvSpPr>
          <p:spPr bwMode="auto">
            <a:xfrm>
              <a:off x="6689427" y="3717032"/>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99" name="Oval 62"/>
            <p:cNvSpPr>
              <a:spLocks noChangeArrowheads="1"/>
            </p:cNvSpPr>
            <p:nvPr/>
          </p:nvSpPr>
          <p:spPr bwMode="auto">
            <a:xfrm>
              <a:off x="6765627" y="3774182"/>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0" name="Oval 63"/>
            <p:cNvSpPr>
              <a:spLocks noChangeArrowheads="1"/>
            </p:cNvSpPr>
            <p:nvPr/>
          </p:nvSpPr>
          <p:spPr bwMode="auto">
            <a:xfrm>
              <a:off x="6771977" y="6563419"/>
              <a:ext cx="850900" cy="287338"/>
            </a:xfrm>
            <a:prstGeom prst="ellipse">
              <a:avLst/>
            </a:prstGeom>
            <a:solidFill>
              <a:srgbClr val="000066"/>
            </a:solidFill>
            <a:ln w="9525">
              <a:noFill/>
              <a:round/>
              <a:headEnd/>
              <a:tailEnd/>
            </a:ln>
          </p:spPr>
          <p:txBody>
            <a:bodyPr wrap="none" anchor="ctr"/>
            <a:lstStyle/>
            <a:p>
              <a:endParaRPr lang="fr-FR"/>
            </a:p>
          </p:txBody>
        </p:sp>
        <p:sp>
          <p:nvSpPr>
            <p:cNvPr id="101" name="AutoShape 64"/>
            <p:cNvSpPr>
              <a:spLocks noChangeArrowheads="1"/>
            </p:cNvSpPr>
            <p:nvPr/>
          </p:nvSpPr>
          <p:spPr bwMode="auto">
            <a:xfrm rot="5400000" flipV="1">
              <a:off x="6480671" y="5349775"/>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2" name="Oval 66" descr="Diagonales larges vers le haut"/>
            <p:cNvSpPr>
              <a:spLocks noChangeArrowheads="1"/>
            </p:cNvSpPr>
            <p:nvPr/>
          </p:nvSpPr>
          <p:spPr bwMode="auto">
            <a:xfrm>
              <a:off x="6549727" y="5064819"/>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3" name="Oval 69"/>
            <p:cNvSpPr>
              <a:spLocks noChangeArrowheads="1"/>
            </p:cNvSpPr>
            <p:nvPr/>
          </p:nvSpPr>
          <p:spPr bwMode="auto">
            <a:xfrm>
              <a:off x="6617990" y="5125144"/>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4" name="AutoShape 70"/>
            <p:cNvSpPr>
              <a:spLocks noChangeArrowheads="1"/>
            </p:cNvSpPr>
            <p:nvPr/>
          </p:nvSpPr>
          <p:spPr bwMode="auto">
            <a:xfrm>
              <a:off x="6689427" y="4710807"/>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5" name="AutoShape 83"/>
            <p:cNvSpPr>
              <a:spLocks noChangeArrowheads="1"/>
            </p:cNvSpPr>
            <p:nvPr/>
          </p:nvSpPr>
          <p:spPr bwMode="auto">
            <a:xfrm rot="5400000" flipV="1">
              <a:off x="6540202" y="5318820"/>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6" name="Oval 85" descr="Diagonales larges vers le haut"/>
            <p:cNvSpPr>
              <a:spLocks noChangeArrowheads="1"/>
            </p:cNvSpPr>
            <p:nvPr/>
          </p:nvSpPr>
          <p:spPr bwMode="auto">
            <a:xfrm>
              <a:off x="6610052" y="5033070"/>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7" name="Oval 88"/>
            <p:cNvSpPr>
              <a:spLocks noChangeArrowheads="1"/>
            </p:cNvSpPr>
            <p:nvPr/>
          </p:nvSpPr>
          <p:spPr bwMode="auto">
            <a:xfrm>
              <a:off x="6678315" y="5093395"/>
              <a:ext cx="284163"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8" name="AutoShape 93"/>
            <p:cNvSpPr>
              <a:spLocks noChangeArrowheads="1"/>
            </p:cNvSpPr>
            <p:nvPr/>
          </p:nvSpPr>
          <p:spPr bwMode="auto">
            <a:xfrm rot="5400000" flipV="1">
              <a:off x="6492577" y="5341045"/>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9" name="Oval 95" descr="Diagonales larges vers le haut"/>
            <p:cNvSpPr>
              <a:spLocks noChangeArrowheads="1"/>
            </p:cNvSpPr>
            <p:nvPr/>
          </p:nvSpPr>
          <p:spPr bwMode="auto">
            <a:xfrm>
              <a:off x="6562428" y="5055296"/>
              <a:ext cx="151133" cy="917574"/>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4" name="Oval 86" descr="Diagonales larges vers le haut"/>
            <p:cNvSpPr>
              <a:spLocks noChangeArrowheads="1"/>
            </p:cNvSpPr>
            <p:nvPr/>
          </p:nvSpPr>
          <p:spPr bwMode="auto">
            <a:xfrm>
              <a:off x="7507980" y="5017195"/>
              <a:ext cx="232372"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nvGrpSpPr>
            <p:cNvPr id="115" name="Groupe 76"/>
            <p:cNvGrpSpPr/>
            <p:nvPr/>
          </p:nvGrpSpPr>
          <p:grpSpPr>
            <a:xfrm>
              <a:off x="7452320" y="5039420"/>
              <a:ext cx="269984" cy="935832"/>
              <a:chOff x="5323706" y="5010151"/>
              <a:chExt cx="564356" cy="935832"/>
            </a:xfrm>
          </p:grpSpPr>
          <p:sp>
            <p:nvSpPr>
              <p:cNvPr id="117" name="AutoShape 84"/>
              <p:cNvSpPr>
                <a:spLocks noChangeArrowheads="1"/>
              </p:cNvSpPr>
              <p:nvPr/>
            </p:nvSpPr>
            <p:spPr bwMode="auto">
              <a:xfrm rot="16200000" flipH="1" flipV="1">
                <a:off x="5114950" y="5289551"/>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8" name="Oval 87"/>
              <p:cNvSpPr>
                <a:spLocks noChangeArrowheads="1"/>
              </p:cNvSpPr>
              <p:nvPr/>
            </p:nvSpPr>
            <p:spPr bwMode="auto">
              <a:xfrm>
                <a:off x="5632475" y="5064126"/>
                <a:ext cx="236538"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9" name="AutoShape 94"/>
              <p:cNvSpPr>
                <a:spLocks noChangeArrowheads="1"/>
              </p:cNvSpPr>
              <p:nvPr/>
            </p:nvSpPr>
            <p:spPr bwMode="auto">
              <a:xfrm rot="16200000" flipH="1" flipV="1">
                <a:off x="5067325" y="5311776"/>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20" name="Oval 96" descr="Diagonales larges vers le haut"/>
              <p:cNvSpPr>
                <a:spLocks noChangeArrowheads="1"/>
              </p:cNvSpPr>
              <p:nvPr/>
            </p:nvSpPr>
            <p:spPr bwMode="auto">
              <a:xfrm>
                <a:off x="5345137" y="5010151"/>
                <a:ext cx="5429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sp>
          <p:nvSpPr>
            <p:cNvPr id="116" name="Oval 97"/>
            <p:cNvSpPr>
              <a:spLocks noChangeArrowheads="1"/>
            </p:cNvSpPr>
            <p:nvPr/>
          </p:nvSpPr>
          <p:spPr bwMode="auto">
            <a:xfrm>
              <a:off x="7368892" y="4983857"/>
              <a:ext cx="33762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2" name="AutoShape 99"/>
            <p:cNvSpPr>
              <a:spLocks noChangeArrowheads="1"/>
            </p:cNvSpPr>
            <p:nvPr/>
          </p:nvSpPr>
          <p:spPr bwMode="auto">
            <a:xfrm>
              <a:off x="6714827" y="4982269"/>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3" name="AutoShape 72"/>
            <p:cNvSpPr>
              <a:spLocks noChangeArrowheads="1"/>
            </p:cNvSpPr>
            <p:nvPr/>
          </p:nvSpPr>
          <p:spPr bwMode="auto">
            <a:xfrm flipV="1">
              <a:off x="6974954" y="4034333"/>
              <a:ext cx="432048" cy="2664296"/>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ZoneTexte 3"/>
          <p:cNvSpPr txBox="1">
            <a:spLocks noChangeArrowheads="1"/>
          </p:cNvSpPr>
          <p:nvPr/>
        </p:nvSpPr>
        <p:spPr bwMode="auto">
          <a:xfrm>
            <a:off x="0" y="0"/>
            <a:ext cx="9144000" cy="5940088"/>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n" sz="4000" b="1" dirty="0">
                <a:solidFill>
                  <a:srgbClr val="FFFF00"/>
                </a:solidFill>
              </a:rPr>
              <a:t>81 The diastolic gradient of the Valvulo -muscular Pump </a:t>
            </a:r>
            <a:r>
              <a:rPr lang="en" b="1" dirty="0">
                <a:solidFill>
                  <a:schemeClr val="bg1"/>
                </a:solidFill>
              </a:rPr>
              <a:t>is reversed without reflux under normal conditions, with reflux in the deep and/or superficial incompetent veins.</a:t>
            </a:r>
          </a:p>
          <a:p>
            <a:pPr marL="514350" indent="-514350" eaLnBrk="0" hangingPunct="0">
              <a:spcBef>
                <a:spcPct val="50000"/>
              </a:spcBef>
            </a:pPr>
            <a:r>
              <a:rPr lang="en" b="1" dirty="0">
                <a:solidFill>
                  <a:schemeClr val="bg1"/>
                </a:solidFill>
              </a:rPr>
              <a:t>Sometimes there is no reflux in the Saphena, even if it is varicose when there is a </a:t>
            </a:r>
            <a:r>
              <a:rPr lang="en" b="1" dirty="0">
                <a:solidFill>
                  <a:srgbClr val="FFFF00"/>
                </a:solidFill>
              </a:rPr>
              <a:t>deep COMPETITIVE reflux </a:t>
            </a:r>
            <a:r>
              <a:rPr lang="en" b="1" dirty="0">
                <a:solidFill>
                  <a:schemeClr val="bg1"/>
                </a:solidFill>
              </a:rPr>
              <a:t>, which fills the muscular pump faster.</a:t>
            </a: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fr-FR" dirty="0">
              <a:solidFill>
                <a:schemeClr val="bg1"/>
              </a:solidFill>
            </a:endParaRPr>
          </a:p>
        </p:txBody>
      </p:sp>
      <p:sp>
        <p:nvSpPr>
          <p:cNvPr id="4" name="Rectangle 91"/>
          <p:cNvSpPr>
            <a:spLocks noChangeArrowheads="1"/>
          </p:cNvSpPr>
          <p:nvPr/>
        </p:nvSpPr>
        <p:spPr bwMode="auto">
          <a:xfrm>
            <a:off x="5525219" y="4293096"/>
            <a:ext cx="877888"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a:spcBef>
                <a:spcPct val="0"/>
              </a:spcBef>
              <a:defRPr/>
            </a:pPr>
            <a:r>
              <a:rPr lang="en" sz="1200" b="1">
                <a:solidFill>
                  <a:schemeClr val="tx1"/>
                </a:solidFill>
              </a:rPr>
              <a:t>DIASTOLE</a:t>
            </a:r>
            <a:endParaRPr lang="fr-FR" sz="1600" b="1">
              <a:solidFill>
                <a:schemeClr val="tx1"/>
              </a:solidFill>
            </a:endParaRPr>
          </a:p>
        </p:txBody>
      </p:sp>
      <p:grpSp>
        <p:nvGrpSpPr>
          <p:cNvPr id="5" name="Groupe 4"/>
          <p:cNvGrpSpPr/>
          <p:nvPr/>
        </p:nvGrpSpPr>
        <p:grpSpPr>
          <a:xfrm>
            <a:off x="3618782" y="3941649"/>
            <a:ext cx="1781324" cy="1998439"/>
            <a:chOff x="4644008" y="4670921"/>
            <a:chExt cx="1781324" cy="1998439"/>
          </a:xfrm>
        </p:grpSpPr>
        <p:sp>
          <p:nvSpPr>
            <p:cNvPr id="6" name="Oval 56"/>
            <p:cNvSpPr>
              <a:spLocks noChangeArrowheads="1"/>
            </p:cNvSpPr>
            <p:nvPr/>
          </p:nvSpPr>
          <p:spPr bwMode="auto">
            <a:xfrm>
              <a:off x="5745882" y="5091609"/>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7" name="Rectangle 57" descr="Diagonales larges vers le haut"/>
            <p:cNvSpPr>
              <a:spLocks noChangeArrowheads="1"/>
            </p:cNvSpPr>
            <p:nvPr/>
          </p:nvSpPr>
          <p:spPr bwMode="auto">
            <a:xfrm>
              <a:off x="5758582" y="5764709"/>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endParaRPr lang="fr-FR"/>
            </a:p>
          </p:txBody>
        </p:sp>
        <p:sp>
          <p:nvSpPr>
            <p:cNvPr id="8" name="Rectangle 58"/>
            <p:cNvSpPr>
              <a:spLocks noChangeArrowheads="1"/>
            </p:cNvSpPr>
            <p:nvPr/>
          </p:nvSpPr>
          <p:spPr bwMode="auto">
            <a:xfrm>
              <a:off x="5787157" y="5764709"/>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endParaRPr lang="fr-FR"/>
            </a:p>
          </p:txBody>
        </p:sp>
        <p:sp>
          <p:nvSpPr>
            <p:cNvPr id="9" name="AutoShape 59"/>
            <p:cNvSpPr>
              <a:spLocks noChangeArrowheads="1"/>
            </p:cNvSpPr>
            <p:nvPr/>
          </p:nvSpPr>
          <p:spPr bwMode="auto">
            <a:xfrm rot="5400000" flipV="1">
              <a:off x="576413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 name="AutoShape 60"/>
            <p:cNvSpPr>
              <a:spLocks noChangeArrowheads="1"/>
            </p:cNvSpPr>
            <p:nvPr/>
          </p:nvSpPr>
          <p:spPr bwMode="auto">
            <a:xfrm rot="16200000" flipH="1" flipV="1">
              <a:off x="592288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 name="Oval 61" descr="Diagonales larges vers le haut"/>
            <p:cNvSpPr>
              <a:spLocks noChangeArrowheads="1"/>
            </p:cNvSpPr>
            <p:nvPr/>
          </p:nvSpPr>
          <p:spPr bwMode="auto">
            <a:xfrm>
              <a:off x="5761757" y="5969496"/>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2" name="Oval 62" descr="Diagonales larges vers le haut"/>
            <p:cNvSpPr>
              <a:spLocks noChangeArrowheads="1"/>
            </p:cNvSpPr>
            <p:nvPr/>
          </p:nvSpPr>
          <p:spPr bwMode="auto">
            <a:xfrm>
              <a:off x="6049094" y="5967909"/>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3" name="Oval 63"/>
            <p:cNvSpPr>
              <a:spLocks noChangeArrowheads="1"/>
            </p:cNvSpPr>
            <p:nvPr/>
          </p:nvSpPr>
          <p:spPr bwMode="auto">
            <a:xfrm>
              <a:off x="6064969" y="5986959"/>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4"/>
            <p:cNvSpPr>
              <a:spLocks noChangeArrowheads="1"/>
            </p:cNvSpPr>
            <p:nvPr/>
          </p:nvSpPr>
          <p:spPr bwMode="auto">
            <a:xfrm>
              <a:off x="5755407" y="5986959"/>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5" name="AutoShape 65"/>
            <p:cNvSpPr>
              <a:spLocks noChangeArrowheads="1"/>
            </p:cNvSpPr>
            <p:nvPr/>
          </p:nvSpPr>
          <p:spPr bwMode="auto">
            <a:xfrm>
              <a:off x="5783982" y="5880596"/>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6"/>
            <p:cNvSpPr>
              <a:spLocks noChangeArrowheads="1"/>
            </p:cNvSpPr>
            <p:nvPr/>
          </p:nvSpPr>
          <p:spPr bwMode="auto">
            <a:xfrm>
              <a:off x="5774457" y="5594846"/>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7" name="Rectangle 70" descr="Diagonales larges vers le haut"/>
            <p:cNvSpPr>
              <a:spLocks noChangeArrowheads="1"/>
            </p:cNvSpPr>
            <p:nvPr/>
          </p:nvSpPr>
          <p:spPr bwMode="auto">
            <a:xfrm>
              <a:off x="5731594" y="4710609"/>
              <a:ext cx="401638" cy="684212"/>
            </a:xfrm>
            <a:prstGeom prst="rect">
              <a:avLst/>
            </a:prstGeom>
            <a:pattFill prst="wdUpDiag">
              <a:fgClr>
                <a:srgbClr val="FF3300"/>
              </a:fgClr>
              <a:bgClr>
                <a:schemeClr val="bg1"/>
              </a:bgClr>
            </a:pattFill>
            <a:ln w="9525">
              <a:noFill/>
              <a:miter lim="800000"/>
              <a:headEnd/>
              <a:tailEnd/>
            </a:ln>
          </p:spPr>
          <p:txBody>
            <a:bodyPr wrap="none" anchor="ctr"/>
            <a:lstStyle/>
            <a:p>
              <a:endParaRPr lang="fr-FR"/>
            </a:p>
          </p:txBody>
        </p:sp>
        <p:sp>
          <p:nvSpPr>
            <p:cNvPr id="18" name="Rectangle 71"/>
            <p:cNvSpPr>
              <a:spLocks noChangeArrowheads="1"/>
            </p:cNvSpPr>
            <p:nvPr/>
          </p:nvSpPr>
          <p:spPr bwMode="auto">
            <a:xfrm>
              <a:off x="5760169" y="4710609"/>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endParaRPr lang="fr-FR"/>
            </a:p>
          </p:txBody>
        </p:sp>
        <p:sp>
          <p:nvSpPr>
            <p:cNvPr id="19" name="Oval 72" descr="Diagonales larges vers le haut"/>
            <p:cNvSpPr>
              <a:spLocks noChangeArrowheads="1"/>
            </p:cNvSpPr>
            <p:nvPr/>
          </p:nvSpPr>
          <p:spPr bwMode="auto">
            <a:xfrm>
              <a:off x="5703019" y="4964609"/>
              <a:ext cx="225425" cy="284162"/>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0" name="Oval 73" descr="Diagonales larges vers le haut"/>
            <p:cNvSpPr>
              <a:spLocks noChangeArrowheads="1"/>
            </p:cNvSpPr>
            <p:nvPr/>
          </p:nvSpPr>
          <p:spPr bwMode="auto">
            <a:xfrm>
              <a:off x="5928444" y="4959846"/>
              <a:ext cx="223838" cy="284163"/>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1" name="Oval 74"/>
            <p:cNvSpPr>
              <a:spLocks noChangeArrowheads="1"/>
            </p:cNvSpPr>
            <p:nvPr/>
          </p:nvSpPr>
          <p:spPr bwMode="auto">
            <a:xfrm>
              <a:off x="5947494" y="4983659"/>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75"/>
            <p:cNvSpPr>
              <a:spLocks noChangeArrowheads="1"/>
            </p:cNvSpPr>
            <p:nvPr/>
          </p:nvSpPr>
          <p:spPr bwMode="auto">
            <a:xfrm>
              <a:off x="5731594" y="4983659"/>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Oval 77" descr="Diagonales larges vers le bas"/>
            <p:cNvSpPr>
              <a:spLocks noChangeArrowheads="1"/>
            </p:cNvSpPr>
            <p:nvPr/>
          </p:nvSpPr>
          <p:spPr bwMode="auto">
            <a:xfrm>
              <a:off x="5741119" y="4670921"/>
              <a:ext cx="3921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24" name="Oval 78"/>
            <p:cNvSpPr>
              <a:spLocks noChangeArrowheads="1"/>
            </p:cNvSpPr>
            <p:nvPr/>
          </p:nvSpPr>
          <p:spPr bwMode="auto">
            <a:xfrm>
              <a:off x="5760169" y="4680446"/>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5" name="Oval 81"/>
            <p:cNvSpPr>
              <a:spLocks noChangeArrowheads="1"/>
            </p:cNvSpPr>
            <p:nvPr/>
          </p:nvSpPr>
          <p:spPr bwMode="auto">
            <a:xfrm>
              <a:off x="6025282"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6" name="Oval 82" descr="Diagonales larges vers le haut"/>
            <p:cNvSpPr>
              <a:spLocks noChangeArrowheads="1"/>
            </p:cNvSpPr>
            <p:nvPr/>
          </p:nvSpPr>
          <p:spPr bwMode="auto">
            <a:xfrm>
              <a:off x="6057032" y="5232896"/>
              <a:ext cx="220662"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27" name="Oval 83"/>
            <p:cNvSpPr>
              <a:spLocks noChangeArrowheads="1"/>
            </p:cNvSpPr>
            <p:nvPr/>
          </p:nvSpPr>
          <p:spPr bwMode="auto">
            <a:xfrm>
              <a:off x="5991944" y="5274171"/>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28" name="Oval 88"/>
            <p:cNvSpPr>
              <a:spLocks noChangeArrowheads="1"/>
            </p:cNvSpPr>
            <p:nvPr/>
          </p:nvSpPr>
          <p:spPr bwMode="auto">
            <a:xfrm>
              <a:off x="5456957"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9" name="Oval 89" descr="Diagonales larges vers le haut"/>
            <p:cNvSpPr>
              <a:spLocks noChangeArrowheads="1"/>
            </p:cNvSpPr>
            <p:nvPr/>
          </p:nvSpPr>
          <p:spPr bwMode="auto">
            <a:xfrm>
              <a:off x="5603007" y="5232896"/>
              <a:ext cx="222250"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30" name="Oval 90"/>
            <p:cNvSpPr>
              <a:spLocks noChangeArrowheads="1"/>
            </p:cNvSpPr>
            <p:nvPr/>
          </p:nvSpPr>
          <p:spPr bwMode="auto">
            <a:xfrm>
              <a:off x="5656982" y="5274171"/>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31" name="Rectangle 94"/>
            <p:cNvSpPr>
              <a:spLocks noChangeArrowheads="1"/>
            </p:cNvSpPr>
            <p:nvPr/>
          </p:nvSpPr>
          <p:spPr bwMode="auto">
            <a:xfrm>
              <a:off x="4694957" y="5275759"/>
              <a:ext cx="203200" cy="1255712"/>
            </a:xfrm>
            <a:prstGeom prst="rect">
              <a:avLst/>
            </a:prstGeom>
            <a:solidFill>
              <a:schemeClr val="accent2"/>
            </a:solidFill>
            <a:ln w="12700">
              <a:noFill/>
              <a:miter lim="800000"/>
              <a:headEnd/>
              <a:tailEnd/>
            </a:ln>
          </p:spPr>
          <p:txBody>
            <a:bodyPr wrap="none" anchor="ctr"/>
            <a:lstStyle/>
            <a:p>
              <a:endParaRPr lang="fr-FR"/>
            </a:p>
          </p:txBody>
        </p:sp>
        <p:sp>
          <p:nvSpPr>
            <p:cNvPr id="32" name="Rectangle 95" descr="Diagonales larges vers le haut"/>
            <p:cNvSpPr>
              <a:spLocks noChangeArrowheads="1"/>
            </p:cNvSpPr>
            <p:nvPr/>
          </p:nvSpPr>
          <p:spPr bwMode="auto">
            <a:xfrm>
              <a:off x="4737819" y="4789984"/>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33" name="Rectangle 96"/>
            <p:cNvSpPr>
              <a:spLocks noChangeArrowheads="1"/>
            </p:cNvSpPr>
            <p:nvPr/>
          </p:nvSpPr>
          <p:spPr bwMode="auto">
            <a:xfrm>
              <a:off x="4644008" y="4789984"/>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34" name="AutoShape 97"/>
            <p:cNvSpPr>
              <a:spLocks noChangeArrowheads="1"/>
            </p:cNvSpPr>
            <p:nvPr/>
          </p:nvSpPr>
          <p:spPr bwMode="auto">
            <a:xfrm>
              <a:off x="4748932" y="5051921"/>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5" name="Oval 98" descr="Diagonales larges vers le bas"/>
            <p:cNvSpPr>
              <a:spLocks noChangeArrowheads="1"/>
            </p:cNvSpPr>
            <p:nvPr/>
          </p:nvSpPr>
          <p:spPr bwMode="auto">
            <a:xfrm>
              <a:off x="4740994" y="4748709"/>
              <a:ext cx="1508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36" name="Oval 99"/>
            <p:cNvSpPr>
              <a:spLocks noChangeArrowheads="1"/>
            </p:cNvSpPr>
            <p:nvPr/>
          </p:nvSpPr>
          <p:spPr bwMode="auto">
            <a:xfrm>
              <a:off x="4752107" y="4766171"/>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7" name="Oval 100"/>
            <p:cNvSpPr>
              <a:spLocks noChangeArrowheads="1"/>
            </p:cNvSpPr>
            <p:nvPr/>
          </p:nvSpPr>
          <p:spPr bwMode="auto">
            <a:xfrm>
              <a:off x="4752107" y="6488609"/>
              <a:ext cx="128587" cy="90487"/>
            </a:xfrm>
            <a:prstGeom prst="ellipse">
              <a:avLst/>
            </a:prstGeom>
            <a:solidFill>
              <a:schemeClr val="accent2"/>
            </a:solidFill>
            <a:ln w="9525">
              <a:noFill/>
              <a:round/>
              <a:headEnd/>
              <a:tailEnd/>
            </a:ln>
          </p:spPr>
          <p:txBody>
            <a:bodyPr wrap="none" anchor="ctr"/>
            <a:lstStyle/>
            <a:p>
              <a:endParaRPr lang="fr-FR"/>
            </a:p>
          </p:txBody>
        </p:sp>
        <p:sp>
          <p:nvSpPr>
            <p:cNvPr id="38" name="AutoShape 101"/>
            <p:cNvSpPr>
              <a:spLocks noChangeArrowheads="1"/>
            </p:cNvSpPr>
            <p:nvPr/>
          </p:nvSpPr>
          <p:spPr bwMode="auto">
            <a:xfrm>
              <a:off x="4932040" y="5949280"/>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Rectangle 102" descr="Diagonales larges vers le haut"/>
            <p:cNvSpPr>
              <a:spLocks noChangeArrowheads="1"/>
            </p:cNvSpPr>
            <p:nvPr/>
          </p:nvSpPr>
          <p:spPr bwMode="auto">
            <a:xfrm rot="5400000">
              <a:off x="5268044" y="4389934"/>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0" name="Rectangle 103"/>
            <p:cNvSpPr>
              <a:spLocks noChangeArrowheads="1"/>
            </p:cNvSpPr>
            <p:nvPr/>
          </p:nvSpPr>
          <p:spPr bwMode="auto">
            <a:xfrm rot="5400000">
              <a:off x="5228703" y="4413399"/>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1" name="Rectangle 104" descr="Diagonales larges vers le haut"/>
            <p:cNvSpPr>
              <a:spLocks noChangeArrowheads="1"/>
            </p:cNvSpPr>
            <p:nvPr/>
          </p:nvSpPr>
          <p:spPr bwMode="auto">
            <a:xfrm rot="5400000">
              <a:off x="5268838" y="5870278"/>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2" name="Rectangle 105"/>
            <p:cNvSpPr>
              <a:spLocks noChangeArrowheads="1"/>
            </p:cNvSpPr>
            <p:nvPr/>
          </p:nvSpPr>
          <p:spPr bwMode="auto">
            <a:xfrm rot="5400000">
              <a:off x="5291857" y="5829796"/>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3" name="AutoShape 131"/>
            <p:cNvSpPr>
              <a:spLocks noChangeArrowheads="1"/>
            </p:cNvSpPr>
            <p:nvPr/>
          </p:nvSpPr>
          <p:spPr bwMode="auto">
            <a:xfrm rot="10800000" flipV="1">
              <a:off x="5502994" y="6272709"/>
              <a:ext cx="303213" cy="52387"/>
            </a:xfrm>
            <a:custGeom>
              <a:avLst/>
              <a:gdLst>
                <a:gd name="T0" fmla="*/ 265311 w 21600"/>
                <a:gd name="T1" fmla="*/ 26194 h 21600"/>
                <a:gd name="T2" fmla="*/ 151607 w 21600"/>
                <a:gd name="T3" fmla="*/ 52387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4" name="AutoShape 132"/>
            <p:cNvSpPr>
              <a:spLocks noChangeArrowheads="1"/>
            </p:cNvSpPr>
            <p:nvPr/>
          </p:nvSpPr>
          <p:spPr bwMode="auto">
            <a:xfrm flipH="1" flipV="1">
              <a:off x="5502994" y="6328271"/>
              <a:ext cx="303213" cy="52388"/>
            </a:xfrm>
            <a:custGeom>
              <a:avLst/>
              <a:gdLst>
                <a:gd name="T0" fmla="*/ 265311 w 21600"/>
                <a:gd name="T1" fmla="*/ 26194 h 21600"/>
                <a:gd name="T2" fmla="*/ 151607 w 21600"/>
                <a:gd name="T3" fmla="*/ 52388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5" name="Oval 133" descr="Diagonales larges vers le haut"/>
            <p:cNvSpPr>
              <a:spLocks noChangeArrowheads="1"/>
            </p:cNvSpPr>
            <p:nvPr/>
          </p:nvSpPr>
          <p:spPr bwMode="auto">
            <a:xfrm rot="5400000">
              <a:off x="5629994" y="6118721"/>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6" name="Oval 134" descr="Diagonales larges vers le haut"/>
            <p:cNvSpPr>
              <a:spLocks noChangeArrowheads="1"/>
            </p:cNvSpPr>
            <p:nvPr/>
          </p:nvSpPr>
          <p:spPr bwMode="auto">
            <a:xfrm rot="5400000">
              <a:off x="5634757" y="6218734"/>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7" name="Oval 135"/>
            <p:cNvSpPr>
              <a:spLocks noChangeArrowheads="1"/>
            </p:cNvSpPr>
            <p:nvPr/>
          </p:nvSpPr>
          <p:spPr bwMode="auto">
            <a:xfrm rot="5400000">
              <a:off x="5643488" y="6244928"/>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8" name="Oval 136"/>
            <p:cNvSpPr>
              <a:spLocks noChangeArrowheads="1"/>
            </p:cNvSpPr>
            <p:nvPr/>
          </p:nvSpPr>
          <p:spPr bwMode="auto">
            <a:xfrm rot="5400000">
              <a:off x="5640313" y="6138565"/>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9" name="Oval 137"/>
            <p:cNvSpPr>
              <a:spLocks noChangeArrowheads="1"/>
            </p:cNvSpPr>
            <p:nvPr/>
          </p:nvSpPr>
          <p:spPr bwMode="auto">
            <a:xfrm rot="5400000">
              <a:off x="5702226" y="6208414"/>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endParaRPr lang="fr-FR"/>
            </a:p>
          </p:txBody>
        </p:sp>
        <p:sp>
          <p:nvSpPr>
            <p:cNvPr id="50" name="Oval 75"/>
            <p:cNvSpPr>
              <a:spLocks noChangeArrowheads="1"/>
            </p:cNvSpPr>
            <p:nvPr/>
          </p:nvSpPr>
          <p:spPr bwMode="auto">
            <a:xfrm>
              <a:off x="5843534" y="4996992"/>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51" name="AutoShape 165"/>
            <p:cNvSpPr>
              <a:spLocks noChangeArrowheads="1"/>
            </p:cNvSpPr>
            <p:nvPr/>
          </p:nvSpPr>
          <p:spPr bwMode="auto">
            <a:xfrm flipV="1">
              <a:off x="5796136" y="4725144"/>
              <a:ext cx="288032" cy="1944216"/>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endParaRPr lang="fr-FR"/>
            </a:p>
          </p:txBody>
        </p:sp>
        <p:sp>
          <p:nvSpPr>
            <p:cNvPr id="52" name="Organigramme : Joindre 51"/>
            <p:cNvSpPr/>
            <p:nvPr/>
          </p:nvSpPr>
          <p:spPr bwMode="auto">
            <a:xfrm>
              <a:off x="4716016" y="537321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3" name="Organigramme : Joindre 52"/>
            <p:cNvSpPr/>
            <p:nvPr/>
          </p:nvSpPr>
          <p:spPr bwMode="auto">
            <a:xfrm rot="5400000">
              <a:off x="5220072" y="465313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4" name="Organigramme : Joindre 53"/>
            <p:cNvSpPr/>
            <p:nvPr/>
          </p:nvSpPr>
          <p:spPr bwMode="auto">
            <a:xfrm rot="5400000">
              <a:off x="5076056" y="609329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ZoneTexte 3"/>
          <p:cNvSpPr txBox="1">
            <a:spLocks noChangeArrowheads="1"/>
          </p:cNvSpPr>
          <p:nvPr/>
        </p:nvSpPr>
        <p:spPr bwMode="auto">
          <a:xfrm>
            <a:off x="0" y="0"/>
            <a:ext cx="9144000" cy="678647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rgbClr val="FFFFFF"/>
                </a:solidFill>
              </a:rPr>
              <a:t>82 </a:t>
            </a:r>
            <a:r>
              <a:rPr lang="en" sz="4000" b="1" dirty="0">
                <a:solidFill>
                  <a:srgbClr val="FFFF00"/>
                </a:solidFill>
              </a:rPr>
              <a:t>All these conditions can be verified with Echo Doppler during the hemodynamic, Valsalva and Paraná </a:t>
            </a:r>
            <a:endParaRPr lang="es-ES_tradnl" b="1" dirty="0">
              <a:solidFill>
                <a:srgbClr val="FFFF00"/>
              </a:solidFill>
            </a:endParaRPr>
          </a:p>
          <a:p>
            <a:pPr eaLnBrk="0" hangingPunct="0">
              <a:spcBef>
                <a:spcPct val="50000"/>
              </a:spcBef>
            </a:pPr>
            <a:r>
              <a:rPr lang="en" b="1" dirty="0">
                <a:solidFill>
                  <a:srgbClr val="FFFF00"/>
                </a:solidFill>
              </a:rPr>
              <a:t>The Perthes maneuver is clinical </a:t>
            </a:r>
            <a:r>
              <a:rPr lang="en" b="1" dirty="0">
                <a:solidFill>
                  <a:srgbClr val="FFFFFF"/>
                </a:solidFill>
              </a:rPr>
              <a:t>and confirms the correct emptying of the varicose veins when the Calf Pump works well or the absence of emptying in case of </a:t>
            </a:r>
            <a:r>
              <a:rPr lang="en" b="1" dirty="0">
                <a:solidFill>
                  <a:srgbClr val="FFFF00"/>
                </a:solidFill>
              </a:rPr>
              <a:t>deep reflux COMPETITIVE</a:t>
            </a:r>
          </a:p>
          <a:p>
            <a:pPr eaLnBrk="0" hangingPunct="0">
              <a:spcBef>
                <a:spcPct val="50000"/>
              </a:spcBef>
            </a:pPr>
            <a:endParaRPr lang="en"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dirty="0">
              <a:solidFill>
                <a:srgbClr val="FFFF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 b="1">
                <a:solidFill>
                  <a:schemeClr val="bg1"/>
                </a:solidFill>
              </a:rPr>
              <a:t>57 </a:t>
            </a:r>
            <a:r>
              <a:rPr lang="en" sz="6600" b="1">
                <a:solidFill>
                  <a:srgbClr val="FFFF00"/>
                </a:solidFill>
              </a:rPr>
              <a:t>Trans mural pressure PTM and Starling Model.</a:t>
            </a:r>
            <a:endParaRPr lang="fr-FR" b="1">
              <a:solidFill>
                <a:srgbClr val="FFFF00"/>
              </a:solidFill>
            </a:endParaRPr>
          </a:p>
          <a:p>
            <a:pPr eaLnBrk="0" hangingPunct="0">
              <a:spcBef>
                <a:spcPct val="50000"/>
              </a:spcBef>
            </a:pPr>
            <a:r>
              <a:rPr lang="en" b="1">
                <a:solidFill>
                  <a:schemeClr val="bg1"/>
                </a:solidFill>
              </a:rPr>
              <a:t>The MTP is the difference between the </a:t>
            </a:r>
            <a:r>
              <a:rPr lang="en" b="1">
                <a:solidFill>
                  <a:srgbClr val="FFFF00"/>
                </a:solidFill>
              </a:rPr>
              <a:t>lateral </a:t>
            </a:r>
            <a:r>
              <a:rPr lang="en" b="1">
                <a:solidFill>
                  <a:schemeClr val="bg1"/>
                </a:solidFill>
              </a:rPr>
              <a:t>blood pressure PL and the </a:t>
            </a:r>
            <a:r>
              <a:rPr lang="en" b="1">
                <a:solidFill>
                  <a:srgbClr val="FFFF00"/>
                </a:solidFill>
              </a:rPr>
              <a:t>tissue pressure PT combined with the atmospheric pressure Pat.</a:t>
            </a:r>
            <a:endParaRPr lang="fr-FR" b="1">
              <a:solidFill>
                <a:srgbClr val="FFFF00"/>
              </a:solidFill>
            </a:endParaRPr>
          </a:p>
          <a:p>
            <a:pPr algn="ctr" eaLnBrk="0" hangingPunct="0">
              <a:spcBef>
                <a:spcPct val="50000"/>
              </a:spcBef>
            </a:pPr>
            <a:r>
              <a:rPr lang="en" sz="3600" b="1">
                <a:solidFill>
                  <a:srgbClr val="FFFF00"/>
                </a:solidFill>
              </a:rPr>
              <a:t>PTM = PL – (PT + Pat).</a:t>
            </a:r>
            <a:endParaRPr lang="fr-FR" sz="3600" b="1">
              <a:solidFill>
                <a:srgbClr val="FFFF00"/>
              </a:solidFill>
            </a:endParaRPr>
          </a:p>
          <a:p>
            <a:pPr eaLnBrk="0" hangingPunct="0">
              <a:spcBef>
                <a:spcPct val="50000"/>
              </a:spcBef>
            </a:pPr>
            <a:r>
              <a:rPr lang="en" b="1">
                <a:solidFill>
                  <a:schemeClr val="bg1"/>
                </a:solidFill>
              </a:rPr>
              <a:t>PL= Static pressure p + Hydrostatic pressure ṗ gh .</a:t>
            </a:r>
            <a:endParaRPr lang="fr-FR" b="1">
              <a:solidFill>
                <a:schemeClr val="bg1"/>
              </a:solidFill>
            </a:endParaRPr>
          </a:p>
          <a:p>
            <a:pPr eaLnBrk="0" hangingPunct="0">
              <a:spcBef>
                <a:spcPct val="50000"/>
              </a:spcBef>
            </a:pPr>
            <a:endParaRPr lang="fr-FR">
              <a:solidFill>
                <a:schemeClr val="bg1"/>
              </a:solidFill>
            </a:endParaRPr>
          </a:p>
        </p:txBody>
      </p:sp>
      <p:sp>
        <p:nvSpPr>
          <p:cNvPr id="3" name="ZoneTexte 3"/>
          <p:cNvSpPr txBox="1">
            <a:spLocks noChangeArrowheads="1"/>
          </p:cNvSpPr>
          <p:nvPr/>
        </p:nvSpPr>
        <p:spPr bwMode="auto">
          <a:xfrm>
            <a:off x="-396552" y="0"/>
            <a:ext cx="9144000" cy="6907213"/>
          </a:xfrm>
          <a:prstGeom prst="rect">
            <a:avLst/>
          </a:prstGeom>
          <a:solidFill>
            <a:schemeClr val="accent2"/>
          </a:solidFill>
          <a:ln w="9525">
            <a:noFill/>
            <a:miter lim="800000"/>
            <a:headEnd/>
            <a:tailEnd/>
          </a:ln>
        </p:spPr>
        <p:txBody>
          <a:bodyPr>
            <a:spAutoFit/>
          </a:bodyPr>
          <a:lstStyle/>
          <a:p>
            <a:pPr algn="ctr"/>
            <a:r>
              <a:rPr lang="en" b="1" dirty="0">
                <a:solidFill>
                  <a:schemeClr val="bg1"/>
                </a:solidFill>
              </a:rPr>
              <a:t>83 </a:t>
            </a:r>
            <a:r>
              <a:rPr lang="en" sz="6600" b="1" dirty="0">
                <a:solidFill>
                  <a:srgbClr val="FFFF00"/>
                </a:solidFill>
              </a:rPr>
              <a:t>Trans mural pressure TMP and Starling Model.</a:t>
            </a:r>
            <a:endParaRPr lang="fr-FR" b="1" dirty="0">
              <a:solidFill>
                <a:srgbClr val="FFFF00"/>
              </a:solidFill>
            </a:endParaRPr>
          </a:p>
          <a:p>
            <a:r>
              <a:rPr lang="en" b="1" dirty="0">
                <a:solidFill>
                  <a:schemeClr val="bg1"/>
                </a:solidFill>
              </a:rPr>
              <a:t>The TMP is the difference between the </a:t>
            </a:r>
            <a:r>
              <a:rPr lang="en" b="1" dirty="0">
                <a:solidFill>
                  <a:srgbClr val="FFFF00"/>
                </a:solidFill>
              </a:rPr>
              <a:t>lateral </a:t>
            </a:r>
            <a:r>
              <a:rPr lang="en" b="1" dirty="0">
                <a:solidFill>
                  <a:schemeClr val="bg1"/>
                </a:solidFill>
              </a:rPr>
              <a:t>blood pressure PL and the </a:t>
            </a:r>
            <a:r>
              <a:rPr lang="en" b="1" dirty="0">
                <a:solidFill>
                  <a:srgbClr val="FFFF00"/>
                </a:solidFill>
              </a:rPr>
              <a:t>tissue pressure PT combined with the atmospheric pressure Pat.</a:t>
            </a:r>
            <a:endParaRPr lang="fr-FR" b="1" dirty="0">
              <a:solidFill>
                <a:srgbClr val="FFFF00"/>
              </a:solidFill>
            </a:endParaRPr>
          </a:p>
          <a:p>
            <a:pPr algn="ctr"/>
            <a:r>
              <a:rPr lang="en" sz="3600" b="1" dirty="0">
                <a:solidFill>
                  <a:srgbClr val="FFFF00"/>
                </a:solidFill>
              </a:rPr>
              <a:t>TMP = PL – (PT + Pat).</a:t>
            </a:r>
            <a:endParaRPr lang="fr-FR" sz="3600" b="1" dirty="0">
              <a:solidFill>
                <a:srgbClr val="FFFF00"/>
              </a:solidFill>
            </a:endParaRPr>
          </a:p>
          <a:p>
            <a:pPr eaLnBrk="0" hangingPunct="0">
              <a:spcBef>
                <a:spcPct val="50000"/>
              </a:spcBef>
            </a:pPr>
            <a:r>
              <a:rPr lang="en" b="1" dirty="0">
                <a:solidFill>
                  <a:schemeClr val="bg1"/>
                </a:solidFill>
              </a:rPr>
              <a:t>PL= Static pressure p + Hydrostatic pressure ṗ gh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ZoneTexte 3"/>
          <p:cNvSpPr txBox="1">
            <a:spLocks noChangeArrowheads="1"/>
          </p:cNvSpPr>
          <p:nvPr/>
        </p:nvSpPr>
        <p:spPr bwMode="auto">
          <a:xfrm>
            <a:off x="107950" y="0"/>
            <a:ext cx="8891588" cy="6456363"/>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400" b="1" dirty="0">
                <a:solidFill>
                  <a:schemeClr val="bg1"/>
                </a:solidFill>
              </a:rPr>
              <a:t>6 </a:t>
            </a:r>
            <a:r>
              <a:rPr lang="en" sz="4400" b="1" dirty="0">
                <a:solidFill>
                  <a:srgbClr val="FF0000"/>
                </a:solidFill>
              </a:rPr>
              <a:t>The introduction of ultrasound has revolutionized vascular research </a:t>
            </a:r>
            <a:r>
              <a:rPr lang="en" sz="4400" b="1" dirty="0">
                <a:solidFill>
                  <a:schemeClr val="bg1"/>
                </a:solidFill>
              </a:rPr>
              <a:t>. </a:t>
            </a:r>
            <a:r>
              <a:rPr lang="en" sz="4400" b="1" dirty="0">
                <a:solidFill>
                  <a:srgbClr val="FFFF00"/>
                </a:solidFill>
              </a:rPr>
              <a:t>No procedure like </a:t>
            </a:r>
            <a:r>
              <a:rPr lang="en" sz="4400" b="1" dirty="0" err="1">
                <a:solidFill>
                  <a:srgbClr val="FFFF00"/>
                </a:solidFill>
              </a:rPr>
              <a:t>Doppler </a:t>
            </a:r>
            <a:r>
              <a:rPr lang="en" sz="4400" b="1" dirty="0">
                <a:solidFill>
                  <a:srgbClr val="FFFF00"/>
                </a:solidFill>
              </a:rPr>
              <a:t>can study </a:t>
            </a:r>
            <a:r>
              <a:rPr lang="en" sz="4400" b="1" dirty="0" err="1">
                <a:solidFill>
                  <a:srgbClr val="FFFF00"/>
                </a:solidFill>
              </a:rPr>
              <a:t>hemodynamics </a:t>
            </a:r>
            <a:r>
              <a:rPr lang="en" sz="4400" b="1" dirty="0">
                <a:solidFill>
                  <a:srgbClr val="FFFF00"/>
                </a:solidFill>
              </a:rPr>
              <a:t>, the central objective of circulation </a:t>
            </a:r>
            <a:r>
              <a:rPr lang="en" sz="4400" b="1" dirty="0">
                <a:solidFill>
                  <a:schemeClr val="bg1"/>
                </a:solidFill>
              </a:rPr>
              <a:t>.</a:t>
            </a:r>
          </a:p>
          <a:p>
            <a:pPr eaLnBrk="0" hangingPunct="0">
              <a:spcBef>
                <a:spcPct val="50000"/>
              </a:spcBef>
            </a:pPr>
            <a:r>
              <a:rPr lang="en" sz="4400" b="1" dirty="0">
                <a:solidFill>
                  <a:schemeClr val="bg1"/>
                </a:solidFill>
              </a:rPr>
              <a:t>  </a:t>
            </a:r>
            <a:r>
              <a:rPr lang="en" sz="4400" b="1" dirty="0">
                <a:solidFill>
                  <a:srgbClr val="FFC000"/>
                </a:solidFill>
              </a:rPr>
              <a:t>Unfortunately, the procedure is not sufficiently used in all its possibilities </a:t>
            </a:r>
            <a:r>
              <a:rPr lang="en" sz="4400" b="1" dirty="0">
                <a:solidFill>
                  <a:schemeClr val="bg1"/>
                </a:solidFill>
              </a:rPr>
              <a:t>.</a:t>
            </a:r>
            <a:endParaRPr lang="fr-FR" sz="4400" dirty="0">
              <a:solidFill>
                <a:schemeClr val="bg1"/>
              </a:solidFill>
            </a:endParaRPr>
          </a:p>
        </p:txBody>
      </p:sp>
      <p:pic>
        <p:nvPicPr>
          <p:cNvPr id="4" name="Picture 5" descr="C:\Users\claude\Dropbox\dossiers communs 2 ordinateurs\A FAIRE\congres et cours\espagne\valencia lectura octubre 2017\photos\is (2).jpg"/>
          <p:cNvPicPr>
            <a:picLocks noChangeAspect="1" noChangeArrowheads="1"/>
          </p:cNvPicPr>
          <p:nvPr/>
        </p:nvPicPr>
        <p:blipFill>
          <a:blip r:embed="rId2" cstate="print"/>
          <a:srcRect/>
          <a:stretch>
            <a:fillRect/>
          </a:stretch>
        </p:blipFill>
        <p:spPr bwMode="auto">
          <a:xfrm>
            <a:off x="5580112" y="5157192"/>
            <a:ext cx="1296144" cy="1095774"/>
          </a:xfrm>
          <a:prstGeom prst="rect">
            <a:avLst/>
          </a:prstGeom>
          <a:noFill/>
        </p:spPr>
      </p:pic>
      <p:pic>
        <p:nvPicPr>
          <p:cNvPr id="5" name="Picture 2" descr="_ST 005"/>
          <p:cNvPicPr>
            <a:picLocks noChangeAspect="1" noChangeArrowheads="1"/>
          </p:cNvPicPr>
          <p:nvPr/>
        </p:nvPicPr>
        <p:blipFill>
          <a:blip r:embed="rId3" cstate="print"/>
          <a:srcRect l="26219" t="28938" r="35153" b="6653"/>
          <a:stretch>
            <a:fillRect/>
          </a:stretch>
        </p:blipFill>
        <p:spPr bwMode="auto">
          <a:xfrm>
            <a:off x="7257215" y="5157192"/>
            <a:ext cx="1296144" cy="1260215"/>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ZoneTexte 3"/>
          <p:cNvSpPr txBox="1">
            <a:spLocks noChangeArrowheads="1"/>
          </p:cNvSpPr>
          <p:nvPr/>
        </p:nvSpPr>
        <p:spPr bwMode="auto">
          <a:xfrm>
            <a:off x="0" y="0"/>
            <a:ext cx="9144000" cy="5986254"/>
          </a:xfrm>
          <a:prstGeom prst="rect">
            <a:avLst/>
          </a:prstGeom>
          <a:solidFill>
            <a:schemeClr val="accent2"/>
          </a:solidFill>
          <a:ln w="9525">
            <a:noFill/>
            <a:miter lim="800000"/>
            <a:headEnd/>
            <a:tailEnd/>
          </a:ln>
        </p:spPr>
        <p:txBody>
          <a:bodyPr>
            <a:spAutoFit/>
          </a:bodyPr>
          <a:lstStyle/>
          <a:p>
            <a:pPr eaLnBrk="0" hangingPunct="0">
              <a:spcBef>
                <a:spcPct val="50000"/>
              </a:spcBef>
            </a:pPr>
            <a:r>
              <a:rPr lang="en" b="1" dirty="0">
                <a:solidFill>
                  <a:schemeClr val="bg1"/>
                </a:solidFill>
              </a:rPr>
              <a:t>84</a:t>
            </a:r>
          </a:p>
          <a:p>
            <a:r>
              <a:rPr lang="en" sz="3200" b="1" dirty="0">
                <a:solidFill>
                  <a:srgbClr val="FFFF00"/>
                </a:solidFill>
              </a:rPr>
              <a:t>TMP controls the volume and caliber of the vessels.</a:t>
            </a:r>
            <a:endParaRPr lang="fr-FR" b="1" dirty="0">
              <a:solidFill>
                <a:srgbClr val="FFFF00"/>
              </a:solidFill>
            </a:endParaRPr>
          </a:p>
          <a:p>
            <a:r>
              <a:rPr lang="en" b="1" dirty="0">
                <a:solidFill>
                  <a:schemeClr val="bg1"/>
                </a:solidFill>
              </a:rPr>
              <a:t> </a:t>
            </a:r>
            <a:r>
              <a:rPr lang="en" sz="3600" b="1" dirty="0">
                <a:solidFill>
                  <a:schemeClr val="bg1"/>
                </a:solidFill>
              </a:rPr>
              <a:t>However, </a:t>
            </a:r>
            <a:r>
              <a:rPr lang="en" sz="4000" b="1" dirty="0">
                <a:solidFill>
                  <a:srgbClr val="FFFF00"/>
                </a:solidFill>
              </a:rPr>
              <a:t>the vital and main objective of the hemodynamic conditions of the pumps and vessels of the circulation is to provide the capillaries with a trans mural pressure (TMP) essential to nourish and drain the tissues </a:t>
            </a:r>
            <a:r>
              <a:rPr lang="en" sz="3200" b="1" dirty="0">
                <a:solidFill>
                  <a:srgbClr val="FFFF00"/>
                </a:solidFill>
              </a:rPr>
              <a:t>.</a:t>
            </a:r>
            <a:r>
              <a:rPr lang="en"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ZoneTexte 3"/>
          <p:cNvSpPr txBox="1">
            <a:spLocks noChangeArrowheads="1"/>
          </p:cNvSpPr>
          <p:nvPr/>
        </p:nvSpPr>
        <p:spPr bwMode="auto">
          <a:xfrm>
            <a:off x="0" y="0"/>
            <a:ext cx="9144000" cy="1323975"/>
          </a:xfrm>
          <a:prstGeom prst="rect">
            <a:avLst/>
          </a:prstGeom>
          <a:solidFill>
            <a:schemeClr val="accent2"/>
          </a:solidFill>
          <a:ln w="9525">
            <a:noFill/>
            <a:miter lim="800000"/>
            <a:headEnd/>
            <a:tailEnd/>
          </a:ln>
        </p:spPr>
        <p:txBody>
          <a:bodyPr>
            <a:spAutoFit/>
          </a:bodyPr>
          <a:lstStyle/>
          <a:p>
            <a:r>
              <a:rPr lang="en" sz="3200" b="1" dirty="0">
                <a:solidFill>
                  <a:srgbClr val="FFFF00"/>
                </a:solidFill>
              </a:rPr>
              <a:t>85 ARTERIAL </a:t>
            </a:r>
            <a:r>
              <a:rPr lang="en" sz="3200" b="1" dirty="0">
                <a:solidFill>
                  <a:schemeClr val="bg1"/>
                </a:solidFill>
              </a:rPr>
              <a:t>INSUFFICIENCY = </a:t>
            </a:r>
            <a:r>
              <a:rPr lang="en" sz="3200" b="1" dirty="0">
                <a:solidFill>
                  <a:srgbClr val="FFFF00"/>
                </a:solidFill>
              </a:rPr>
              <a:t>low </a:t>
            </a:r>
            <a:r>
              <a:rPr lang="en" sz="3200" b="1" dirty="0">
                <a:solidFill>
                  <a:schemeClr val="bg1"/>
                </a:solidFill>
              </a:rPr>
              <a:t>TMP</a:t>
            </a:r>
          </a:p>
          <a:p>
            <a:r>
              <a:rPr lang="en" sz="3200" b="1" dirty="0">
                <a:solidFill>
                  <a:schemeClr val="bg1"/>
                </a:solidFill>
              </a:rPr>
              <a:t>INSUFFICIENCY </a:t>
            </a:r>
            <a:r>
              <a:rPr lang="en" sz="3200" b="1" dirty="0">
                <a:solidFill>
                  <a:srgbClr val="FFFF00"/>
                </a:solidFill>
              </a:rPr>
              <a:t>= high </a:t>
            </a:r>
            <a:r>
              <a:rPr lang="en" sz="3200" b="1" dirty="0">
                <a:solidFill>
                  <a:schemeClr val="bg1"/>
                </a:solidFill>
              </a:rPr>
              <a:t>TMP</a:t>
            </a:r>
          </a:p>
        </p:txBody>
      </p:sp>
      <p:sp>
        <p:nvSpPr>
          <p:cNvPr id="176130" name="ZoneTexte 21"/>
          <p:cNvSpPr txBox="1">
            <a:spLocks noChangeArrowheads="1"/>
          </p:cNvSpPr>
          <p:nvPr/>
        </p:nvSpPr>
        <p:spPr bwMode="auto">
          <a:xfrm>
            <a:off x="-36513" y="1412875"/>
            <a:ext cx="9144001" cy="5416868"/>
          </a:xfrm>
          <a:prstGeom prst="rect">
            <a:avLst/>
          </a:prstGeom>
          <a:solidFill>
            <a:schemeClr val="accent2"/>
          </a:solidFill>
          <a:ln w="9525">
            <a:noFill/>
            <a:miter lim="800000"/>
            <a:headEnd/>
            <a:tailEnd/>
          </a:ln>
        </p:spPr>
        <p:txBody>
          <a:bodyPr>
            <a:spAutoFit/>
          </a:bodyPr>
          <a:lstStyle/>
          <a:p>
            <a:r>
              <a:rPr lang="en" sz="3600" b="1" dirty="0">
                <a:solidFill>
                  <a:schemeClr val="bg1"/>
                </a:solidFill>
              </a:rPr>
              <a:t>Diagnosis </a:t>
            </a:r>
            <a:r>
              <a:rPr lang="en" sz="3200" b="1" dirty="0">
                <a:solidFill>
                  <a:srgbClr val="FFFF00"/>
                </a:solidFill>
              </a:rPr>
              <a:t>: </a:t>
            </a:r>
            <a:r>
              <a:rPr lang="en" sz="3200" b="1" dirty="0">
                <a:solidFill>
                  <a:schemeClr val="bg1"/>
                </a:solidFill>
              </a:rPr>
              <a:t>Look for </a:t>
            </a:r>
            <a:r>
              <a:rPr lang="en" sz="3200" b="1" dirty="0">
                <a:solidFill>
                  <a:srgbClr val="FFFF00"/>
                </a:solidFill>
              </a:rPr>
              <a:t>anomalies </a:t>
            </a:r>
            <a:r>
              <a:rPr lang="en" sz="3200" b="1" dirty="0">
                <a:solidFill>
                  <a:schemeClr val="bg1"/>
                </a:solidFill>
              </a:rPr>
              <a:t>in the </a:t>
            </a:r>
            <a:r>
              <a:rPr lang="en" sz="3200" b="1" dirty="0">
                <a:solidFill>
                  <a:srgbClr val="FFFF00"/>
                </a:solidFill>
              </a:rPr>
              <a:t>pumps </a:t>
            </a:r>
            <a:r>
              <a:rPr lang="en" sz="3200" b="1" dirty="0">
                <a:solidFill>
                  <a:schemeClr val="bg1"/>
                </a:solidFill>
              </a:rPr>
              <a:t>and </a:t>
            </a:r>
            <a:r>
              <a:rPr lang="en" sz="3200" b="1" dirty="0">
                <a:solidFill>
                  <a:srgbClr val="FFFF00"/>
                </a:solidFill>
              </a:rPr>
              <a:t>vessels </a:t>
            </a:r>
            <a:r>
              <a:rPr lang="en" sz="3200" b="1" dirty="0">
                <a:solidFill>
                  <a:schemeClr val="bg1"/>
                </a:solidFill>
              </a:rPr>
              <a:t>responsible for the </a:t>
            </a:r>
            <a:r>
              <a:rPr lang="en" sz="3200" b="1" dirty="0">
                <a:solidFill>
                  <a:srgbClr val="FFFF00"/>
                </a:solidFill>
              </a:rPr>
              <a:t>TMP being too </a:t>
            </a:r>
            <a:r>
              <a:rPr lang="en" sz="3200" b="1" dirty="0">
                <a:solidFill>
                  <a:schemeClr val="bg1"/>
                </a:solidFill>
              </a:rPr>
              <a:t>low or too high.</a:t>
            </a:r>
          </a:p>
          <a:p>
            <a:r>
              <a:rPr lang="en" sz="3600" b="1" dirty="0">
                <a:solidFill>
                  <a:schemeClr val="bg1"/>
                </a:solidFill>
              </a:rPr>
              <a:t>Treatments </a:t>
            </a:r>
            <a:r>
              <a:rPr lang="en" sz="3200" b="1" dirty="0">
                <a:solidFill>
                  <a:srgbClr val="FFFF00"/>
                </a:solidFill>
              </a:rPr>
              <a:t>: </a:t>
            </a:r>
            <a:r>
              <a:rPr lang="en" sz="3200" b="1" dirty="0">
                <a:solidFill>
                  <a:schemeClr val="bg1"/>
                </a:solidFill>
              </a:rPr>
              <a:t>Treat the anomalies and </a:t>
            </a:r>
            <a:r>
              <a:rPr lang="en" sz="3200" b="1" dirty="0">
                <a:solidFill>
                  <a:srgbClr val="FFFF00"/>
                </a:solidFill>
              </a:rPr>
              <a:t>act on the TMP parameters </a:t>
            </a:r>
            <a:r>
              <a:rPr lang="en" sz="3200" b="1" dirty="0">
                <a:solidFill>
                  <a:schemeClr val="bg1"/>
                </a:solidFill>
              </a:rPr>
              <a:t>: 						</a:t>
            </a:r>
            <a:r>
              <a:rPr lang="en" sz="3200" b="1" dirty="0">
                <a:solidFill>
                  <a:srgbClr val="FFFF00"/>
                </a:solidFill>
              </a:rPr>
              <a:t>Intravascular Pressure </a:t>
            </a:r>
            <a:r>
              <a:rPr lang="en" sz="3200" b="1" dirty="0">
                <a:solidFill>
                  <a:schemeClr val="bg1"/>
                </a:solidFill>
              </a:rPr>
              <a:t>: Motive and hydrostatic 							</a:t>
            </a:r>
            <a:r>
              <a:rPr lang="en" sz="3200" b="1" dirty="0">
                <a:solidFill>
                  <a:srgbClr val="FFFF00"/>
                </a:solidFill>
              </a:rPr>
              <a:t>External Pressure </a:t>
            </a:r>
            <a:r>
              <a:rPr lang="en" sz="3200" b="1" dirty="0">
                <a:solidFill>
                  <a:schemeClr val="bg1"/>
                </a:solidFill>
              </a:rPr>
              <a:t>: tissue and atmospheric until Restore the high TMP for the arteries and low for the veins.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ZoneTexte 3"/>
          <p:cNvSpPr txBox="1">
            <a:spLocks noChangeArrowheads="1"/>
          </p:cNvSpPr>
          <p:nvPr/>
        </p:nvSpPr>
        <p:spPr bwMode="auto">
          <a:xfrm>
            <a:off x="0" y="0"/>
            <a:ext cx="9144000" cy="6170920"/>
          </a:xfrm>
          <a:prstGeom prst="rect">
            <a:avLst/>
          </a:prstGeom>
          <a:solidFill>
            <a:schemeClr val="accent2"/>
          </a:solidFill>
          <a:ln w="9525">
            <a:noFill/>
            <a:miter lim="800000"/>
            <a:headEnd/>
            <a:tailEnd/>
          </a:ln>
        </p:spPr>
        <p:txBody>
          <a:bodyPr>
            <a:spAutoFit/>
          </a:bodyPr>
          <a:lstStyle/>
          <a:p>
            <a:pPr marL="742950" indent="-742950"/>
            <a:r>
              <a:rPr lang="en" sz="4000" b="1" dirty="0">
                <a:solidFill>
                  <a:srgbClr val="FFFF00"/>
                </a:solidFill>
              </a:rPr>
              <a:t>86 The External Pressure EP constituted by:</a:t>
            </a:r>
          </a:p>
          <a:p>
            <a:pPr marL="742950" indent="-742950" eaLnBrk="0" hangingPunct="0">
              <a:spcBef>
                <a:spcPct val="50000"/>
              </a:spcBef>
            </a:pPr>
            <a:r>
              <a:rPr lang="en" sz="4000" b="1" dirty="0">
                <a:solidFill>
                  <a:srgbClr val="FFFF00"/>
                </a:solidFill>
              </a:rPr>
              <a:t>Tissue Pressure + Atmospheric</a:t>
            </a:r>
          </a:p>
          <a:p>
            <a:pPr marL="742950" indent="-742950"/>
            <a:r>
              <a:rPr lang="en" sz="4000" b="1" dirty="0">
                <a:solidFill>
                  <a:srgbClr val="FFFF00"/>
                </a:solidFill>
              </a:rPr>
              <a:t>To establish the TMP:</a:t>
            </a:r>
          </a:p>
          <a:p>
            <a:pPr marL="742950" indent="-742950"/>
            <a:r>
              <a:rPr lang="en" sz="3200" b="1" dirty="0">
                <a:solidFill>
                  <a:srgbClr val="FFFF00"/>
                </a:solidFill>
              </a:rPr>
              <a:t>Intravenous lateral pressure - EP</a:t>
            </a:r>
          </a:p>
          <a:p>
            <a:pPr marL="742950" indent="-742950" eaLnBrk="0" hangingPunct="0">
              <a:spcBef>
                <a:spcPct val="50000"/>
              </a:spcBef>
            </a:pPr>
            <a:endParaRPr lang="fr-FR" b="1" dirty="0">
              <a:solidFill>
                <a:srgbClr val="FFFF00"/>
              </a:solidFill>
            </a:endParaRPr>
          </a:p>
          <a:p>
            <a:pPr marL="742950" indent="-742950" eaLnBrk="0" hangingPunct="0">
              <a:spcBef>
                <a:spcPct val="50000"/>
              </a:spcBef>
            </a:pPr>
            <a:r>
              <a:rPr lang="en" b="1" dirty="0">
                <a:solidFill>
                  <a:schemeClr val="bg1"/>
                </a:solidFill>
              </a:rPr>
              <a:t>.</a:t>
            </a:r>
            <a:endParaRPr lang="fr-FR" b="1" dirty="0">
              <a:solidFill>
                <a:schemeClr val="bg1"/>
              </a:solidFill>
            </a:endParaRPr>
          </a:p>
          <a:p>
            <a:pPr marL="742950" indent="-742950" eaLnBrk="0" hangingPunct="0">
              <a:spcBef>
                <a:spcPct val="50000"/>
              </a:spcBef>
            </a:pPr>
            <a:endParaRPr lang="fr-FR" dirty="0">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ZoneTexte 3"/>
          <p:cNvSpPr txBox="1">
            <a:spLocks noChangeArrowheads="1"/>
          </p:cNvSpPr>
          <p:nvPr/>
        </p:nvSpPr>
        <p:spPr bwMode="auto">
          <a:xfrm>
            <a:off x="0" y="0"/>
            <a:ext cx="9144000" cy="658641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200" b="1" dirty="0">
                <a:solidFill>
                  <a:srgbClr val="FFFF00"/>
                </a:solidFill>
              </a:rPr>
              <a:t>87 Starling Model deals with Micro-circulation </a:t>
            </a:r>
            <a:r>
              <a:rPr lang="en" b="1" dirty="0">
                <a:solidFill>
                  <a:schemeClr val="bg1"/>
                </a:solidFill>
              </a:rPr>
              <a:t>.</a:t>
            </a:r>
            <a:endParaRPr lang="fr-FR" b="1" dirty="0">
              <a:solidFill>
                <a:schemeClr val="bg1"/>
              </a:solidFill>
            </a:endParaRPr>
          </a:p>
          <a:p>
            <a:pPr eaLnBrk="0" hangingPunct="0">
              <a:spcBef>
                <a:spcPct val="50000"/>
              </a:spcBef>
            </a:pPr>
            <a:r>
              <a:rPr lang="en" b="1" dirty="0">
                <a:solidFill>
                  <a:schemeClr val="bg1"/>
                </a:solidFill>
              </a:rPr>
              <a:t> Capillary </a:t>
            </a:r>
            <a:r>
              <a:rPr lang="en" b="1" dirty="0">
                <a:solidFill>
                  <a:srgbClr val="FFFF00"/>
                </a:solidFill>
              </a:rPr>
              <a:t>Trans-Mural Arterial Pressure </a:t>
            </a:r>
            <a:r>
              <a:rPr lang="en" b="1" dirty="0">
                <a:solidFill>
                  <a:schemeClr val="bg1"/>
                </a:solidFill>
              </a:rPr>
              <a:t>is higher than the </a:t>
            </a:r>
            <a:r>
              <a:rPr lang="en" b="1" dirty="0">
                <a:solidFill>
                  <a:srgbClr val="FFFF00"/>
                </a:solidFill>
              </a:rPr>
              <a:t>opposite Oncotic Pressure </a:t>
            </a:r>
            <a:r>
              <a:rPr lang="en" b="1" dirty="0">
                <a:solidFill>
                  <a:schemeClr val="bg1"/>
                </a:solidFill>
              </a:rPr>
              <a:t>. It results in passage to the tissues.</a:t>
            </a:r>
          </a:p>
          <a:p>
            <a:pPr eaLnBrk="0" hangingPunct="0">
              <a:spcBef>
                <a:spcPct val="50000"/>
              </a:spcBef>
            </a:pPr>
            <a:r>
              <a:rPr lang="en" b="1" dirty="0">
                <a:solidFill>
                  <a:srgbClr val="FFFF00"/>
                </a:solidFill>
              </a:rPr>
              <a:t>Trans-Mural Venous pressure </a:t>
            </a:r>
            <a:r>
              <a:rPr lang="en" b="1" dirty="0">
                <a:solidFill>
                  <a:schemeClr val="bg1"/>
                </a:solidFill>
              </a:rPr>
              <a:t>is lower than the </a:t>
            </a:r>
            <a:r>
              <a:rPr lang="en" b="1" dirty="0">
                <a:solidFill>
                  <a:srgbClr val="FFFF00"/>
                </a:solidFill>
              </a:rPr>
              <a:t>opposite Oncotic Pressure </a:t>
            </a:r>
            <a:r>
              <a:rPr lang="en" b="1" dirty="0">
                <a:solidFill>
                  <a:schemeClr val="bg1"/>
                </a:solidFill>
              </a:rPr>
              <a:t>. It results in passage to the capillaries.</a:t>
            </a: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p:txBody>
      </p:sp>
      <p:cxnSp>
        <p:nvCxnSpPr>
          <p:cNvPr id="178177"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8178"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8179"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en"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en" sz="1600" dirty="0">
                <a:solidFill>
                  <a:schemeClr val="tx1"/>
                </a:solidFill>
                <a:cs typeface="+mn-cs"/>
              </a:rPr>
              <a:t>Oncotic P</a:t>
            </a:r>
            <a:endParaRPr lang="fr-FR" sz="1600" dirty="0">
              <a:solidFill>
                <a:schemeClr val="tx1"/>
              </a:solidFill>
              <a:cs typeface="+mn-cs"/>
            </a:endParaRPr>
          </a:p>
        </p:txBody>
      </p:sp>
      <p:cxnSp>
        <p:nvCxnSpPr>
          <p:cNvPr id="178183"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pic>
        <p:nvPicPr>
          <p:cNvPr id="178185" name="Picture 4" descr="File:StarlingEquation.svg"/>
          <p:cNvPicPr>
            <a:picLocks noChangeAspect="1" noChangeArrowheads="1"/>
          </p:cNvPicPr>
          <p:nvPr/>
        </p:nvPicPr>
        <p:blipFill>
          <a:blip r:embed="rId2" cstate="print"/>
          <a:srcRect/>
          <a:stretch>
            <a:fillRect/>
          </a:stretch>
        </p:blipFill>
        <p:spPr bwMode="auto">
          <a:xfrm>
            <a:off x="2416175" y="3644900"/>
            <a:ext cx="4603750" cy="1406525"/>
          </a:xfrm>
          <a:prstGeom prst="rect">
            <a:avLst/>
          </a:prstGeom>
          <a:noFill/>
          <a:ln w="9525">
            <a:noFill/>
            <a:miter lim="800000"/>
            <a:headEnd/>
            <a:tailEnd/>
          </a:ln>
        </p:spPr>
      </p:pic>
      <p:cxnSp>
        <p:nvCxnSpPr>
          <p:cNvPr id="178186"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8187"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r>
              <a:rPr lang="en" sz="1600" dirty="0">
                <a:solidFill>
                  <a:schemeClr val="tx1"/>
                </a:solidFill>
              </a:rPr>
              <a:t>TMPvein</a:t>
            </a:r>
          </a:p>
        </p:txBody>
      </p:sp>
      <p:sp>
        <p:nvSpPr>
          <p:cNvPr id="178188" name="ZoneTexte 15"/>
          <p:cNvSpPr txBox="1">
            <a:spLocks noChangeArrowheads="1"/>
          </p:cNvSpPr>
          <p:nvPr/>
        </p:nvSpPr>
        <p:spPr bwMode="auto">
          <a:xfrm>
            <a:off x="4884738" y="6186488"/>
            <a:ext cx="1311275" cy="338554"/>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en" sz="1600" dirty="0">
                <a:solidFill>
                  <a:schemeClr val="tx1"/>
                </a:solidFill>
              </a:rPr>
              <a:t>Oncotic P. </a:t>
            </a:r>
          </a:p>
        </p:txBody>
      </p:sp>
      <p:cxnSp>
        <p:nvCxnSpPr>
          <p:cNvPr id="178189"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8190"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8192"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ZoneTexte 3"/>
          <p:cNvSpPr txBox="1">
            <a:spLocks noChangeArrowheads="1"/>
          </p:cNvSpPr>
          <p:nvPr/>
        </p:nvSpPr>
        <p:spPr bwMode="auto">
          <a:xfrm>
            <a:off x="0" y="0"/>
            <a:ext cx="9144000" cy="6586418"/>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3200" b="1" dirty="0">
                <a:solidFill>
                  <a:srgbClr val="FFFF00"/>
                </a:solidFill>
              </a:rPr>
              <a:t>88 Starling Model deals with Micro-circulation </a:t>
            </a:r>
            <a:r>
              <a:rPr lang="en" b="1" dirty="0">
                <a:solidFill>
                  <a:schemeClr val="bg1"/>
                </a:solidFill>
              </a:rPr>
              <a:t>.</a:t>
            </a:r>
            <a:endParaRPr lang="fr-FR" b="1" dirty="0">
              <a:solidFill>
                <a:schemeClr val="bg1"/>
              </a:solidFill>
            </a:endParaRPr>
          </a:p>
          <a:p>
            <a:pPr eaLnBrk="0" hangingPunct="0">
              <a:spcBef>
                <a:spcPct val="50000"/>
              </a:spcBef>
            </a:pPr>
            <a:r>
              <a:rPr lang="en" b="1" dirty="0">
                <a:solidFill>
                  <a:schemeClr val="bg1"/>
                </a:solidFill>
              </a:rPr>
              <a:t>While the </a:t>
            </a:r>
            <a:r>
              <a:rPr lang="en" b="1" dirty="0">
                <a:solidFill>
                  <a:srgbClr val="FFFF00"/>
                </a:solidFill>
              </a:rPr>
              <a:t>trans-mural pressure parameters of </a:t>
            </a:r>
            <a:r>
              <a:rPr lang="en" b="1" dirty="0">
                <a:solidFill>
                  <a:schemeClr val="bg1"/>
                </a:solidFill>
              </a:rPr>
              <a:t>arterial capillaries are quite simple, those of venous capillaries are more complex. However, its interferences can be known schematically to better understand and treat its anomalies.</a:t>
            </a: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a:p>
            <a:pPr eaLnBrk="0" hangingPunct="0">
              <a:spcBef>
                <a:spcPct val="50000"/>
              </a:spcBef>
            </a:pPr>
            <a:endParaRPr lang="en" b="1" dirty="0">
              <a:solidFill>
                <a:schemeClr val="bg1"/>
              </a:solidFill>
            </a:endParaRPr>
          </a:p>
        </p:txBody>
      </p:sp>
      <p:cxnSp>
        <p:nvCxnSpPr>
          <p:cNvPr id="18" name="Connecteur droit 25">
            <a:extLst>
              <a:ext uri="{FF2B5EF4-FFF2-40B4-BE49-F238E27FC236}">
                <a16:creationId xmlns:a16="http://schemas.microsoft.com/office/drawing/2014/main" id="{0ACC9BB8-ED1F-8C8B-ABDB-2AC2B567844C}"/>
              </a:ext>
            </a:extLst>
          </p:cNvPr>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22" name="Connecteur droit 22">
            <a:extLst>
              <a:ext uri="{FF2B5EF4-FFF2-40B4-BE49-F238E27FC236}">
                <a16:creationId xmlns:a16="http://schemas.microsoft.com/office/drawing/2014/main" id="{1F024C96-C0D3-EE2B-9476-4EF0EA4429F9}"/>
              </a:ext>
            </a:extLst>
          </p:cNvPr>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23" name="Connecteur droit avec flèche 17">
            <a:extLst>
              <a:ext uri="{FF2B5EF4-FFF2-40B4-BE49-F238E27FC236}">
                <a16:creationId xmlns:a16="http://schemas.microsoft.com/office/drawing/2014/main" id="{EACAA83E-D04D-4AE9-D11E-09BB56C2BD4A}"/>
              </a:ext>
            </a:extLst>
          </p:cNvPr>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24" name="Connecteur droit avec flèche 23">
            <a:extLst>
              <a:ext uri="{FF2B5EF4-FFF2-40B4-BE49-F238E27FC236}">
                <a16:creationId xmlns:a16="http://schemas.microsoft.com/office/drawing/2014/main" id="{7C729C63-FD70-CAB3-8381-CF56EBB3D6EA}"/>
              </a:ext>
            </a:extLst>
          </p:cNvPr>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5" name="ZoneTexte 24">
            <a:extLst>
              <a:ext uri="{FF2B5EF4-FFF2-40B4-BE49-F238E27FC236}">
                <a16:creationId xmlns:a16="http://schemas.microsoft.com/office/drawing/2014/main" id="{A611CF4A-4F0F-8061-695C-167CB2C5C6BF}"/>
              </a:ext>
            </a:extLst>
          </p:cNvPr>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en" sz="1600" dirty="0">
                <a:solidFill>
                  <a:schemeClr val="tx1"/>
                </a:solidFill>
                <a:cs typeface="+mn-cs"/>
              </a:rPr>
              <a:t>PTM art</a:t>
            </a:r>
          </a:p>
        </p:txBody>
      </p:sp>
      <p:sp>
        <p:nvSpPr>
          <p:cNvPr id="26" name="ZoneTexte 25">
            <a:extLst>
              <a:ext uri="{FF2B5EF4-FFF2-40B4-BE49-F238E27FC236}">
                <a16:creationId xmlns:a16="http://schemas.microsoft.com/office/drawing/2014/main" id="{38D35AA6-05BE-18F4-FF19-D1D6FB4A5A0F}"/>
              </a:ext>
            </a:extLst>
          </p:cNvPr>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en" sz="1600" dirty="0">
                <a:solidFill>
                  <a:schemeClr val="tx1"/>
                </a:solidFill>
                <a:cs typeface="+mn-cs"/>
              </a:rPr>
              <a:t>Oncotic P</a:t>
            </a:r>
            <a:endParaRPr lang="fr-FR" sz="1600" dirty="0">
              <a:solidFill>
                <a:schemeClr val="tx1"/>
              </a:solidFill>
              <a:cs typeface="+mn-cs"/>
            </a:endParaRPr>
          </a:p>
        </p:txBody>
      </p:sp>
      <p:cxnSp>
        <p:nvCxnSpPr>
          <p:cNvPr id="27" name="Connecteur droit avec flèche 10">
            <a:extLst>
              <a:ext uri="{FF2B5EF4-FFF2-40B4-BE49-F238E27FC236}">
                <a16:creationId xmlns:a16="http://schemas.microsoft.com/office/drawing/2014/main" id="{813247EE-F262-9D46-31CC-E4B3FC15B047}"/>
              </a:ext>
            </a:extLst>
          </p:cNvPr>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pic>
        <p:nvPicPr>
          <p:cNvPr id="28" name="Picture 4" descr="File:StarlingEquation.svg">
            <a:extLst>
              <a:ext uri="{FF2B5EF4-FFF2-40B4-BE49-F238E27FC236}">
                <a16:creationId xmlns:a16="http://schemas.microsoft.com/office/drawing/2014/main" id="{BC419448-8CE3-7C5F-AF39-AFF5B40D3CE0}"/>
              </a:ext>
            </a:extLst>
          </p:cNvPr>
          <p:cNvPicPr>
            <a:picLocks noChangeAspect="1" noChangeArrowheads="1"/>
          </p:cNvPicPr>
          <p:nvPr/>
        </p:nvPicPr>
        <p:blipFill>
          <a:blip r:embed="rId2" cstate="print"/>
          <a:srcRect/>
          <a:stretch>
            <a:fillRect/>
          </a:stretch>
        </p:blipFill>
        <p:spPr bwMode="auto">
          <a:xfrm>
            <a:off x="2416175" y="3644900"/>
            <a:ext cx="4603750" cy="1406525"/>
          </a:xfrm>
          <a:prstGeom prst="rect">
            <a:avLst/>
          </a:prstGeom>
          <a:noFill/>
          <a:ln w="9525">
            <a:noFill/>
            <a:miter lim="800000"/>
            <a:headEnd/>
            <a:tailEnd/>
          </a:ln>
        </p:spPr>
      </p:pic>
      <p:cxnSp>
        <p:nvCxnSpPr>
          <p:cNvPr id="29" name="Connecteur droit avec flèche 13">
            <a:extLst>
              <a:ext uri="{FF2B5EF4-FFF2-40B4-BE49-F238E27FC236}">
                <a16:creationId xmlns:a16="http://schemas.microsoft.com/office/drawing/2014/main" id="{E3C5B2D6-F81D-0E77-95EE-8FBFF9C313EF}"/>
              </a:ext>
            </a:extLst>
          </p:cNvPr>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30" name="ZoneTexte 14">
            <a:extLst>
              <a:ext uri="{FF2B5EF4-FFF2-40B4-BE49-F238E27FC236}">
                <a16:creationId xmlns:a16="http://schemas.microsoft.com/office/drawing/2014/main" id="{4AC10ECE-A74A-61D5-42A6-CE53759F1AD2}"/>
              </a:ext>
            </a:extLst>
          </p:cNvPr>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r>
              <a:rPr lang="en" sz="1600" dirty="0">
                <a:solidFill>
                  <a:schemeClr val="tx1"/>
                </a:solidFill>
              </a:rPr>
              <a:t>TMPvein</a:t>
            </a:r>
          </a:p>
        </p:txBody>
      </p:sp>
      <p:sp>
        <p:nvSpPr>
          <p:cNvPr id="31" name="ZoneTexte 15">
            <a:extLst>
              <a:ext uri="{FF2B5EF4-FFF2-40B4-BE49-F238E27FC236}">
                <a16:creationId xmlns:a16="http://schemas.microsoft.com/office/drawing/2014/main" id="{0E99EA6A-F48F-00A8-7811-38C3CEB16DE7}"/>
              </a:ext>
            </a:extLst>
          </p:cNvPr>
          <p:cNvSpPr txBox="1">
            <a:spLocks noChangeArrowheads="1"/>
          </p:cNvSpPr>
          <p:nvPr/>
        </p:nvSpPr>
        <p:spPr bwMode="auto">
          <a:xfrm>
            <a:off x="4884738" y="6186488"/>
            <a:ext cx="1311275" cy="338554"/>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en" sz="1600" dirty="0">
                <a:solidFill>
                  <a:schemeClr val="tx1"/>
                </a:solidFill>
              </a:rPr>
              <a:t>Oncotic P. </a:t>
            </a:r>
          </a:p>
        </p:txBody>
      </p:sp>
      <p:cxnSp>
        <p:nvCxnSpPr>
          <p:cNvPr id="32" name="Connecteur droit avec flèche 7">
            <a:extLst>
              <a:ext uri="{FF2B5EF4-FFF2-40B4-BE49-F238E27FC236}">
                <a16:creationId xmlns:a16="http://schemas.microsoft.com/office/drawing/2014/main" id="{C56DA1CB-E4C3-C0E8-03BF-9E8B00832866}"/>
              </a:ext>
            </a:extLst>
          </p:cNvPr>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33" name="Connecteur droit avec flèche 8">
            <a:extLst>
              <a:ext uri="{FF2B5EF4-FFF2-40B4-BE49-F238E27FC236}">
                <a16:creationId xmlns:a16="http://schemas.microsoft.com/office/drawing/2014/main" id="{3C1AC4EF-5E59-D445-5E7D-B44144E10904}"/>
              </a:ext>
            </a:extLst>
          </p:cNvPr>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34" name="Connecteur droit avec flèche 33">
            <a:extLst>
              <a:ext uri="{FF2B5EF4-FFF2-40B4-BE49-F238E27FC236}">
                <a16:creationId xmlns:a16="http://schemas.microsoft.com/office/drawing/2014/main" id="{8734F833-0E0D-E612-4739-D39B1BB22967}"/>
              </a:ext>
            </a:extLst>
          </p:cNvPr>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35" name="Connecteur droit avec flèche 11">
            <a:extLst>
              <a:ext uri="{FF2B5EF4-FFF2-40B4-BE49-F238E27FC236}">
                <a16:creationId xmlns:a16="http://schemas.microsoft.com/office/drawing/2014/main" id="{0F2802C1-813B-4A96-29F6-3A04B7B61122}"/>
              </a:ext>
            </a:extLst>
          </p:cNvPr>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09713"/>
            <a:ext cx="3095625" cy="5300662"/>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0226" name="Rectangle 117"/>
          <p:cNvSpPr>
            <a:spLocks noChangeArrowheads="1"/>
          </p:cNvSpPr>
          <p:nvPr/>
        </p:nvSpPr>
        <p:spPr bwMode="auto">
          <a:xfrm>
            <a:off x="3276600" y="1509713"/>
            <a:ext cx="3095625" cy="5300662"/>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0227" name="Connecteur droit avec flèche 45"/>
          <p:cNvCxnSpPr>
            <a:cxnSpLocks noChangeShapeType="1"/>
          </p:cNvCxnSpPr>
          <p:nvPr/>
        </p:nvCxnSpPr>
        <p:spPr bwMode="auto">
          <a:xfrm flipH="1">
            <a:off x="3059113" y="1946275"/>
            <a:ext cx="263525" cy="68263"/>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293813"/>
            <a:ext cx="6307138" cy="5561012"/>
            <a:chOff x="75993" y="764704"/>
            <a:chExt cx="6307390" cy="6137920"/>
          </a:xfrm>
        </p:grpSpPr>
        <p:cxnSp>
          <p:nvCxnSpPr>
            <p:cNvPr id="180267"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0268"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0269"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0239" idx="1"/>
          </p:cNvCxnSpPr>
          <p:nvPr/>
        </p:nvCxnSpPr>
        <p:spPr bwMode="auto">
          <a:xfrm flipH="1" flipV="1">
            <a:off x="0" y="19383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0" name="Connecteur droit avec flèche 69"/>
          <p:cNvCxnSpPr>
            <a:cxnSpLocks noChangeShapeType="1"/>
          </p:cNvCxnSpPr>
          <p:nvPr/>
        </p:nvCxnSpPr>
        <p:spPr bwMode="auto">
          <a:xfrm flipH="1">
            <a:off x="2508250" y="2422525"/>
            <a:ext cx="814388" cy="28575"/>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252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654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3" name="Connecteur droit avec flèche 73"/>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35" name="ZoneTexte 88"/>
          <p:cNvSpPr txBox="1">
            <a:spLocks noChangeArrowheads="1"/>
          </p:cNvSpPr>
          <p:nvPr/>
        </p:nvSpPr>
        <p:spPr bwMode="auto">
          <a:xfrm>
            <a:off x="379413" y="1196975"/>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0236" name="ZoneTexte 89"/>
          <p:cNvSpPr txBox="1">
            <a:spLocks noChangeArrowheads="1"/>
          </p:cNvSpPr>
          <p:nvPr/>
        </p:nvSpPr>
        <p:spPr bwMode="auto">
          <a:xfrm>
            <a:off x="3578225" y="1241425"/>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0237" name="Connecteur droit avec flèche 104"/>
          <p:cNvCxnSpPr>
            <a:cxnSpLocks noChangeShapeType="1"/>
          </p:cNvCxnSpPr>
          <p:nvPr/>
        </p:nvCxnSpPr>
        <p:spPr bwMode="auto">
          <a:xfrm flipH="1">
            <a:off x="2584450" y="2874963"/>
            <a:ext cx="738188" cy="19050"/>
          </a:xfrm>
          <a:prstGeom prst="straightConnector1">
            <a:avLst/>
          </a:prstGeom>
          <a:noFill/>
          <a:ln w="76200" algn="ctr">
            <a:solidFill>
              <a:schemeClr val="accent2"/>
            </a:solidFill>
            <a:round/>
            <a:headEnd type="oval" w="med" len="med"/>
            <a:tailEnd type="arrow" w="med" len="med"/>
          </a:ln>
        </p:spPr>
      </p:cxnSp>
      <p:sp>
        <p:nvSpPr>
          <p:cNvPr id="180238" name="ZoneTexte 14"/>
          <p:cNvSpPr txBox="1">
            <a:spLocks noChangeArrowheads="1"/>
          </p:cNvSpPr>
          <p:nvPr/>
        </p:nvSpPr>
        <p:spPr bwMode="auto">
          <a:xfrm>
            <a:off x="6459538" y="3076575"/>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0239" name="ZoneTexte 39"/>
          <p:cNvSpPr txBox="1">
            <a:spLocks noChangeArrowheads="1"/>
          </p:cNvSpPr>
          <p:nvPr/>
        </p:nvSpPr>
        <p:spPr bwMode="auto">
          <a:xfrm>
            <a:off x="6465888" y="1811338"/>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0240" name="ZoneTexte 37"/>
          <p:cNvSpPr txBox="1">
            <a:spLocks noChangeArrowheads="1"/>
          </p:cNvSpPr>
          <p:nvPr/>
        </p:nvSpPr>
        <p:spPr bwMode="auto">
          <a:xfrm>
            <a:off x="6465888" y="2697163"/>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0241" name="ZoneTexte 38"/>
          <p:cNvSpPr txBox="1">
            <a:spLocks noChangeArrowheads="1"/>
          </p:cNvSpPr>
          <p:nvPr/>
        </p:nvSpPr>
        <p:spPr bwMode="auto">
          <a:xfrm>
            <a:off x="6465888" y="225425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0242" name="ZoneTexte 92"/>
          <p:cNvSpPr txBox="1">
            <a:spLocks noChangeArrowheads="1"/>
          </p:cNvSpPr>
          <p:nvPr/>
        </p:nvSpPr>
        <p:spPr bwMode="auto">
          <a:xfrm>
            <a:off x="6459538" y="1241425"/>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sp>
        <p:nvSpPr>
          <p:cNvPr id="180243" name="ZoneTexte 115"/>
          <p:cNvSpPr txBox="1">
            <a:spLocks noChangeArrowheads="1"/>
          </p:cNvSpPr>
          <p:nvPr/>
        </p:nvSpPr>
        <p:spPr bwMode="auto">
          <a:xfrm>
            <a:off x="0" y="260350"/>
            <a:ext cx="9144000" cy="708025"/>
          </a:xfrm>
          <a:prstGeom prst="rect">
            <a:avLst/>
          </a:prstGeom>
          <a:solidFill>
            <a:schemeClr val="accent2"/>
          </a:solidFill>
          <a:ln w="9525">
            <a:noFill/>
            <a:miter lim="800000"/>
            <a:headEnd/>
            <a:tailEnd/>
          </a:ln>
        </p:spPr>
        <p:txBody>
          <a:bodyPr>
            <a:spAutoFit/>
          </a:bodyPr>
          <a:lstStyle/>
          <a:p>
            <a:pPr eaLnBrk="0" hangingPunct="0">
              <a:spcBef>
                <a:spcPct val="50000"/>
              </a:spcBef>
            </a:pPr>
            <a:r>
              <a:rPr lang="en" sz="4000" b="1"/>
              <a:t>Normal tissue drainage parameters</a:t>
            </a:r>
          </a:p>
        </p:txBody>
      </p:sp>
      <p:cxnSp>
        <p:nvCxnSpPr>
          <p:cNvPr id="180244" name="Connecteur droit avec flèche 139"/>
          <p:cNvCxnSpPr>
            <a:cxnSpLocks noChangeShapeType="1"/>
          </p:cNvCxnSpPr>
          <p:nvPr/>
        </p:nvCxnSpPr>
        <p:spPr bwMode="auto">
          <a:xfrm flipH="1">
            <a:off x="146050" y="6505575"/>
            <a:ext cx="3068638" cy="0"/>
          </a:xfrm>
          <a:prstGeom prst="straightConnector1">
            <a:avLst/>
          </a:prstGeom>
          <a:noFill/>
          <a:ln w="101600" algn="ctr">
            <a:solidFill>
              <a:srgbClr val="FF0000"/>
            </a:solidFill>
            <a:prstDash val="sysDot"/>
            <a:round/>
            <a:headEnd type="oval" w="med" len="med"/>
            <a:tailEnd type="arrow" w="med" len="med"/>
          </a:ln>
        </p:spPr>
      </p:cxnSp>
      <p:cxnSp>
        <p:nvCxnSpPr>
          <p:cNvPr id="180245" name="Connecteur droit avec flèche 140"/>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47" name="Connecteur droit avec flèche 142"/>
          <p:cNvCxnSpPr>
            <a:cxnSpLocks noChangeShapeType="1"/>
          </p:cNvCxnSpPr>
          <p:nvPr/>
        </p:nvCxnSpPr>
        <p:spPr bwMode="auto">
          <a:xfrm flipV="1">
            <a:off x="3289300" y="3654425"/>
            <a:ext cx="1270000" cy="14288"/>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687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57750"/>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577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51" name="Connecteur droit avec flèche 146"/>
          <p:cNvCxnSpPr>
            <a:cxnSpLocks noChangeShapeType="1"/>
          </p:cNvCxnSpPr>
          <p:nvPr/>
        </p:nvCxnSpPr>
        <p:spPr bwMode="auto">
          <a:xfrm flipH="1" flipV="1">
            <a:off x="1671638" y="5303838"/>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5113"/>
            <a:ext cx="6465888" cy="20637"/>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13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33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2488"/>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0256" name="ZoneTexte 151"/>
          <p:cNvSpPr txBox="1">
            <a:spLocks noChangeArrowheads="1"/>
          </p:cNvSpPr>
          <p:nvPr/>
        </p:nvSpPr>
        <p:spPr bwMode="auto">
          <a:xfrm>
            <a:off x="6434138" y="5683250"/>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0257" name="ZoneTexte 152"/>
          <p:cNvSpPr txBox="1">
            <a:spLocks noChangeArrowheads="1"/>
          </p:cNvSpPr>
          <p:nvPr/>
        </p:nvSpPr>
        <p:spPr bwMode="auto">
          <a:xfrm>
            <a:off x="6465888" y="6253163"/>
            <a:ext cx="2425700" cy="512762"/>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0258" name="ZoneTexte 153"/>
          <p:cNvSpPr txBox="1">
            <a:spLocks noChangeArrowheads="1"/>
          </p:cNvSpPr>
          <p:nvPr/>
        </p:nvSpPr>
        <p:spPr bwMode="auto">
          <a:xfrm>
            <a:off x="6459538" y="3475038"/>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0259" name="ZoneTexte 154"/>
          <p:cNvSpPr txBox="1">
            <a:spLocks noChangeArrowheads="1"/>
          </p:cNvSpPr>
          <p:nvPr/>
        </p:nvSpPr>
        <p:spPr bwMode="auto">
          <a:xfrm>
            <a:off x="6434138" y="4668838"/>
            <a:ext cx="2457450" cy="512762"/>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0260" name="ZoneTexte 155"/>
          <p:cNvSpPr txBox="1">
            <a:spLocks noChangeArrowheads="1"/>
          </p:cNvSpPr>
          <p:nvPr/>
        </p:nvSpPr>
        <p:spPr bwMode="auto">
          <a:xfrm>
            <a:off x="6459538" y="5172075"/>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0261" name="Connecteur droit avec flèche 157"/>
          <p:cNvCxnSpPr>
            <a:cxnSpLocks noChangeShapeType="1"/>
          </p:cNvCxnSpPr>
          <p:nvPr/>
        </p:nvCxnSpPr>
        <p:spPr bwMode="auto">
          <a:xfrm>
            <a:off x="3319463" y="4440238"/>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02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63" name="Connecteur droit avec flèche 160"/>
          <p:cNvCxnSpPr>
            <a:cxnSpLocks noChangeShapeType="1"/>
          </p:cNvCxnSpPr>
          <p:nvPr/>
        </p:nvCxnSpPr>
        <p:spPr bwMode="auto">
          <a:xfrm flipV="1">
            <a:off x="3248025" y="4064000"/>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79875"/>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65" name="ZoneTexte 156"/>
          <p:cNvSpPr txBox="1">
            <a:spLocks noChangeArrowheads="1"/>
          </p:cNvSpPr>
          <p:nvPr/>
        </p:nvSpPr>
        <p:spPr bwMode="auto">
          <a:xfrm>
            <a:off x="6443663" y="4224338"/>
            <a:ext cx="2433637" cy="338137"/>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86200"/>
            <a:ext cx="2433637" cy="338138"/>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Ellipse 4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125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1251"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1298"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1299"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1300"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126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5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126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126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126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126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126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126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126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126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126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127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128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128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128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128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128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8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8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Residual </a:t>
            </a:r>
            <a:r>
              <a:rPr lang="en" sz="3200" b="1" dirty="0" err="1">
                <a:solidFill>
                  <a:srgbClr val="FFFF00"/>
                </a:solidFill>
                <a:cs typeface="+mn-cs"/>
              </a:rPr>
              <a:t>P. Lateral P.</a:t>
            </a:r>
            <a:r>
              <a:rPr lang="en" sz="3200" b="1" dirty="0">
                <a:solidFill>
                  <a:srgbClr val="FFFF00"/>
                </a:solidFill>
                <a:cs typeface="+mn-cs"/>
              </a:rPr>
              <a:t>  </a:t>
            </a:r>
            <a:r>
              <a:rPr lang="en" sz="3200" b="1" dirty="0">
                <a:cs typeface="+mn-cs"/>
              </a:rPr>
              <a:t>PTM Drain</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2" name="Connecteur droit avec flèche 48"/>
          <p:cNvCxnSpPr>
            <a:cxnSpLocks noChangeShapeType="1"/>
          </p:cNvCxnSpPr>
          <p:nvPr/>
        </p:nvCxnSpPr>
        <p:spPr bwMode="auto">
          <a:xfrm flipV="1">
            <a:off x="5580063" y="196850"/>
            <a:ext cx="360362" cy="495300"/>
          </a:xfrm>
          <a:prstGeom prst="straightConnector1">
            <a:avLst/>
          </a:prstGeom>
          <a:noFill/>
          <a:ln w="76200" algn="ctr">
            <a:solidFill>
              <a:srgbClr val="FF3300"/>
            </a:solidFill>
            <a:round/>
            <a:headEnd/>
            <a:tailEnd type="arrow" w="med" len="med"/>
          </a:ln>
        </p:spPr>
      </p:cxnSp>
      <p:cxnSp>
        <p:nvCxnSpPr>
          <p:cNvPr id="181293" name="Connecteur droit avec flèche 49"/>
          <p:cNvCxnSpPr>
            <a:cxnSpLocks noChangeShapeType="1"/>
          </p:cNvCxnSpPr>
          <p:nvPr/>
        </p:nvCxnSpPr>
        <p:spPr bwMode="auto">
          <a:xfrm>
            <a:off x="7964488" y="333375"/>
            <a:ext cx="352425" cy="358775"/>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5"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1296" name="Connecteur droit avec flèche 54"/>
          <p:cNvCxnSpPr>
            <a:cxnSpLocks noChangeShapeType="1"/>
          </p:cNvCxnSpPr>
          <p:nvPr/>
        </p:nvCxnSpPr>
        <p:spPr bwMode="auto">
          <a:xfrm>
            <a:off x="3492500" y="6457950"/>
            <a:ext cx="350838" cy="360363"/>
          </a:xfrm>
          <a:prstGeom prst="straightConnector1">
            <a:avLst/>
          </a:prstGeom>
          <a:noFill/>
          <a:ln w="76200" algn="ctr">
            <a:solidFill>
              <a:srgbClr val="FF3300"/>
            </a:solidFill>
            <a:round/>
            <a:headEnd/>
            <a:tailEnd type="arrow" w="med" len="med"/>
          </a:ln>
        </p:spPr>
      </p:cxnSp>
      <p:cxnSp>
        <p:nvCxnSpPr>
          <p:cNvPr id="181297" name="Connecteur droit avec flèche 55"/>
          <p:cNvCxnSpPr>
            <a:cxnSpLocks noChangeShapeType="1"/>
          </p:cNvCxnSpPr>
          <p:nvPr/>
        </p:nvCxnSpPr>
        <p:spPr bwMode="auto">
          <a:xfrm flipV="1">
            <a:off x="4211638" y="188913"/>
            <a:ext cx="360362" cy="495300"/>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227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2275"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232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232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232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228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7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8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28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228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228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228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228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228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228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229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229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229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230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230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230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230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230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230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31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31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Residual P. </a:t>
            </a:r>
            <a:r>
              <a:rPr lang="en" sz="3200" b="1" u="sng" dirty="0">
                <a:solidFill>
                  <a:schemeClr val="accent3"/>
                </a:solidFill>
                <a:cs typeface="+mn-cs"/>
              </a:rPr>
              <a:t>HYDROSTATIC P.</a:t>
            </a:r>
            <a:r>
              <a:rPr lang="en" sz="3200" b="1" dirty="0">
                <a:solidFill>
                  <a:schemeClr val="accent3"/>
                </a:solidFill>
                <a:cs typeface="+mn-cs"/>
              </a:rPr>
              <a:t>   </a:t>
            </a:r>
            <a:r>
              <a:rPr lang="en" sz="3200" b="1" dirty="0" err="1">
                <a:solidFill>
                  <a:srgbClr val="FFFF00"/>
                </a:solidFill>
                <a:cs typeface="+mn-cs"/>
              </a:rPr>
              <a:t>P.Lateral</a:t>
            </a:r>
            <a:r>
              <a:rPr lang="en" sz="3200" b="1" dirty="0">
                <a:solidFill>
                  <a:srgbClr val="FFFF00"/>
                </a:solidFill>
                <a:cs typeface="+mn-cs"/>
              </a:rPr>
              <a:t>  </a:t>
            </a:r>
            <a:r>
              <a:rPr lang="en" sz="3200" b="1" dirty="0">
                <a:cs typeface="+mn-cs"/>
              </a:rPr>
              <a:t>PTM Drain</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6" name="Connecteur droit avec flèche 48"/>
          <p:cNvCxnSpPr>
            <a:cxnSpLocks noChangeShapeType="1"/>
          </p:cNvCxnSpPr>
          <p:nvPr/>
        </p:nvCxnSpPr>
        <p:spPr bwMode="auto">
          <a:xfrm>
            <a:off x="7956550" y="188913"/>
            <a:ext cx="360363" cy="495300"/>
          </a:xfrm>
          <a:prstGeom prst="straightConnector1">
            <a:avLst/>
          </a:prstGeom>
          <a:noFill/>
          <a:ln w="76200" algn="ctr">
            <a:solidFill>
              <a:srgbClr val="FF3300"/>
            </a:solidFill>
            <a:round/>
            <a:headEnd/>
            <a:tailEnd type="arrow" w="med" len="med"/>
          </a:ln>
        </p:spPr>
      </p:cxnSp>
      <p:cxnSp>
        <p:nvCxnSpPr>
          <p:cNvPr id="182317" name="Connecteur droit avec flèche 49"/>
          <p:cNvCxnSpPr>
            <a:cxnSpLocks noChangeShapeType="1"/>
          </p:cNvCxnSpPr>
          <p:nvPr/>
        </p:nvCxnSpPr>
        <p:spPr bwMode="auto">
          <a:xfrm flipV="1">
            <a:off x="3059113" y="620713"/>
            <a:ext cx="352425" cy="360362"/>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9"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232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6" name="Connecteur droit avec flèche 55"/>
          <p:cNvCxnSpPr/>
          <p:nvPr/>
        </p:nvCxnSpPr>
        <p:spPr bwMode="auto">
          <a:xfrm>
            <a:off x="594042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22" name="Connecteur droit avec flèche 56"/>
          <p:cNvCxnSpPr>
            <a:cxnSpLocks noChangeShapeType="1"/>
          </p:cNvCxnSpPr>
          <p:nvPr/>
        </p:nvCxnSpPr>
        <p:spPr bwMode="auto">
          <a:xfrm>
            <a:off x="1042988" y="620713"/>
            <a:ext cx="360362"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3298"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3299"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3351"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3352"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3353"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3311"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2"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5"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07"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3308"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3309"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3310"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3311"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3312"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3313"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3314"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3315"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3316"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18"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22"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3327"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3328"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3329"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3330"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3331"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3332"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34"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36"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Residual P. AND/OR </a:t>
            </a:r>
            <a:r>
              <a:rPr lang="en" sz="3200" b="1" dirty="0" err="1">
                <a:solidFill>
                  <a:schemeClr val="accent3"/>
                </a:solidFill>
                <a:cs typeface="+mn-cs"/>
              </a:rPr>
              <a:t>Hydrostatic P.</a:t>
            </a:r>
            <a:r>
              <a:rPr lang="en" sz="3200" b="1" dirty="0">
                <a:solidFill>
                  <a:schemeClr val="accent3"/>
                </a:solidFill>
                <a:cs typeface="+mn-cs"/>
              </a:rPr>
              <a:t>      </a:t>
            </a:r>
            <a:r>
              <a:rPr lang="en" sz="3200" b="1" dirty="0" err="1">
                <a:solidFill>
                  <a:srgbClr val="FFFF00"/>
                </a:solidFill>
                <a:cs typeface="+mn-cs"/>
              </a:rPr>
              <a:t>P.Lateral</a:t>
            </a:r>
            <a:r>
              <a:rPr lang="en" sz="3200" b="1" dirty="0">
                <a:solidFill>
                  <a:srgbClr val="FFFF00"/>
                </a:solidFill>
                <a:cs typeface="+mn-cs"/>
              </a:rPr>
              <a:t> </a:t>
            </a:r>
            <a:r>
              <a:rPr lang="en" sz="3200" b="1" dirty="0">
                <a:solidFill>
                  <a:schemeClr val="accent3"/>
                </a:solidFill>
                <a:cs typeface="+mn-cs"/>
              </a:rPr>
              <a:t>      </a:t>
            </a:r>
            <a:r>
              <a:rPr lang="en" sz="3200" b="1" u="sng" dirty="0">
                <a:solidFill>
                  <a:schemeClr val="accent3"/>
                </a:solidFill>
                <a:cs typeface="+mn-cs"/>
              </a:rPr>
              <a:t>COMPRESSION</a:t>
            </a:r>
            <a:r>
              <a:rPr lang="en" sz="3200" b="1" dirty="0">
                <a:solidFill>
                  <a:schemeClr val="accent3"/>
                </a:solidFill>
                <a:cs typeface="+mn-cs"/>
              </a:rPr>
              <a:t>     </a:t>
            </a:r>
            <a:r>
              <a:rPr lang="en" sz="3200" b="1" dirty="0">
                <a:cs typeface="+mn-cs"/>
              </a:rPr>
              <a:t>PTM Drain</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0" name="Connecteur droit avec flèche 48"/>
          <p:cNvCxnSpPr>
            <a:cxnSpLocks noChangeShapeType="1"/>
          </p:cNvCxnSpPr>
          <p:nvPr/>
        </p:nvCxnSpPr>
        <p:spPr bwMode="auto">
          <a:xfrm flipV="1">
            <a:off x="7380288" y="557213"/>
            <a:ext cx="360362" cy="495300"/>
          </a:xfrm>
          <a:prstGeom prst="straightConnector1">
            <a:avLst/>
          </a:prstGeom>
          <a:noFill/>
          <a:ln w="76200" algn="ctr">
            <a:solidFill>
              <a:srgbClr val="FF3300"/>
            </a:solidFill>
            <a:round/>
            <a:headEnd/>
            <a:tailEnd type="arrow" w="med" len="med"/>
          </a:ln>
        </p:spPr>
      </p:cxnSp>
      <p:cxnSp>
        <p:nvCxnSpPr>
          <p:cNvPr id="50" name="Connecteur droit avec flèche 49"/>
          <p:cNvCxnSpPr/>
          <p:nvPr/>
        </p:nvCxnSpPr>
        <p:spPr bwMode="auto">
          <a:xfrm flipV="1">
            <a:off x="3851275" y="692150"/>
            <a:ext cx="352425"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1" name="Connecteur droit avec flèche 50"/>
          <p:cNvCxnSpPr/>
          <p:nvPr/>
        </p:nvCxnSpPr>
        <p:spPr bwMode="auto">
          <a:xfrm flipV="1">
            <a:off x="4643438" y="329406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3" name="Connecteur droit avec flèche 53"/>
          <p:cNvCxnSpPr>
            <a:cxnSpLocks noChangeShapeType="1"/>
          </p:cNvCxnSpPr>
          <p:nvPr/>
        </p:nvCxnSpPr>
        <p:spPr bwMode="auto">
          <a:xfrm flipV="1">
            <a:off x="4500563" y="3797300"/>
            <a:ext cx="358775" cy="495300"/>
          </a:xfrm>
          <a:prstGeom prst="straightConnector1">
            <a:avLst/>
          </a:prstGeom>
          <a:noFill/>
          <a:ln w="76200" algn="ctr">
            <a:solidFill>
              <a:srgbClr val="FF3300"/>
            </a:solidFill>
            <a:round/>
            <a:headEnd/>
            <a:tailEnd type="arrow" w="med" len="med"/>
          </a:ln>
        </p:spPr>
      </p:cxnSp>
      <p:cxnSp>
        <p:nvCxnSpPr>
          <p:cNvPr id="183344"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183345" name="Connecteur droit avec flèche 55"/>
          <p:cNvCxnSpPr>
            <a:cxnSpLocks noChangeShapeType="1"/>
          </p:cNvCxnSpPr>
          <p:nvPr/>
        </p:nvCxnSpPr>
        <p:spPr bwMode="auto">
          <a:xfrm>
            <a:off x="5292725" y="557213"/>
            <a:ext cx="358775"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flipV="1">
            <a:off x="3995738" y="408622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19800" y="188913"/>
            <a:ext cx="352425"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8" name="Connecteur droit avec flèche 62"/>
          <p:cNvCxnSpPr>
            <a:cxnSpLocks noChangeShapeType="1"/>
          </p:cNvCxnSpPr>
          <p:nvPr/>
        </p:nvCxnSpPr>
        <p:spPr bwMode="auto">
          <a:xfrm flipV="1">
            <a:off x="8243888" y="188913"/>
            <a:ext cx="352425" cy="360362"/>
          </a:xfrm>
          <a:prstGeom prst="straightConnector1">
            <a:avLst/>
          </a:prstGeom>
          <a:noFill/>
          <a:ln w="76200" algn="ctr">
            <a:solidFill>
              <a:srgbClr val="FF3300"/>
            </a:solidFill>
            <a:round/>
            <a:headEnd/>
            <a:tailEnd type="arrow" w="med" len="med"/>
          </a:ln>
        </p:spPr>
      </p:cxnSp>
      <p:cxnSp>
        <p:nvCxnSpPr>
          <p:cNvPr id="183349" name="Connecteur droit avec flèche 63"/>
          <p:cNvCxnSpPr>
            <a:cxnSpLocks noChangeShapeType="1"/>
          </p:cNvCxnSpPr>
          <p:nvPr/>
        </p:nvCxnSpPr>
        <p:spPr bwMode="auto">
          <a:xfrm>
            <a:off x="4211638" y="3068638"/>
            <a:ext cx="360362" cy="495300"/>
          </a:xfrm>
          <a:prstGeom prst="straightConnector1">
            <a:avLst/>
          </a:prstGeom>
          <a:noFill/>
          <a:ln w="76200" algn="ctr">
            <a:solidFill>
              <a:srgbClr val="FF3300"/>
            </a:solidFill>
            <a:round/>
            <a:headEnd/>
            <a:tailEnd type="arrow" w="med" len="med"/>
          </a:ln>
        </p:spPr>
      </p:cxnSp>
      <p:cxnSp>
        <p:nvCxnSpPr>
          <p:cNvPr id="65" name="Connecteur droit avec flèche 64"/>
          <p:cNvCxnSpPr/>
          <p:nvPr/>
        </p:nvCxnSpPr>
        <p:spPr bwMode="auto">
          <a:xfrm flipV="1">
            <a:off x="3644900" y="1628775"/>
            <a:ext cx="350838"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60" name="Ellipse 59"/>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4322"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4323" name="Connecteur droit avec flèche 45"/>
          <p:cNvCxnSpPr>
            <a:cxnSpLocks noChangeShapeType="1"/>
          </p:cNvCxnSpPr>
          <p:nvPr/>
        </p:nvCxnSpPr>
        <p:spPr bwMode="auto">
          <a:xfrm flipH="1">
            <a:off x="2916238" y="1951038"/>
            <a:ext cx="406400" cy="109537"/>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436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437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437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4335"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6"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9"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31"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VENOUS CAPILLARY</a:t>
            </a:r>
          </a:p>
        </p:txBody>
      </p:sp>
      <p:sp>
        <p:nvSpPr>
          <p:cNvPr id="184332"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en" sz="2000" b="1">
                <a:solidFill>
                  <a:srgbClr val="FFFF00"/>
                </a:solidFill>
              </a:rPr>
              <a:t>FABRICS</a:t>
            </a:r>
          </a:p>
        </p:txBody>
      </p:sp>
      <p:cxnSp>
        <p:nvCxnSpPr>
          <p:cNvPr id="184333"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4334"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bg1"/>
                </a:solidFill>
              </a:rPr>
              <a:t>PTM </a:t>
            </a:r>
            <a:r>
              <a:rPr lang="en" sz="1600" b="1">
                <a:solidFill>
                  <a:schemeClr val="bg1"/>
                </a:solidFill>
              </a:rPr>
              <a:t>.</a:t>
            </a:r>
          </a:p>
        </p:txBody>
      </p:sp>
      <p:sp>
        <p:nvSpPr>
          <p:cNvPr id="184335"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COMPRESSION</a:t>
            </a:r>
          </a:p>
        </p:txBody>
      </p:sp>
      <p:sp>
        <p:nvSpPr>
          <p:cNvPr id="184336"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TISSUE P.</a:t>
            </a:r>
          </a:p>
        </p:txBody>
      </p:sp>
      <p:sp>
        <p:nvSpPr>
          <p:cNvPr id="184337"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P. ATMOSPHERIC</a:t>
            </a:r>
          </a:p>
        </p:txBody>
      </p:sp>
      <p:sp>
        <p:nvSpPr>
          <p:cNvPr id="184338"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2000" b="1">
                <a:solidFill>
                  <a:schemeClr val="tx1"/>
                </a:solidFill>
              </a:rPr>
              <a:t>ATMOSPHERE</a:t>
            </a:r>
          </a:p>
        </p:txBody>
      </p:sp>
      <p:cxnSp>
        <p:nvCxnSpPr>
          <p:cNvPr id="184339"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4340"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2"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6"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4351"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PLASMATIC ONCOTICA</a:t>
            </a:r>
          </a:p>
        </p:txBody>
      </p:sp>
      <p:sp>
        <p:nvSpPr>
          <p:cNvPr id="184352"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en" sz="3200">
                <a:solidFill>
                  <a:schemeClr val="bg1"/>
                </a:solidFill>
              </a:rPr>
              <a:t>SEWER SYSTEM.</a:t>
            </a:r>
          </a:p>
        </p:txBody>
      </p:sp>
      <p:sp>
        <p:nvSpPr>
          <p:cNvPr id="184353"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RESIDUAL P.</a:t>
            </a:r>
          </a:p>
        </p:txBody>
      </p:sp>
      <p:sp>
        <p:nvSpPr>
          <p:cNvPr id="184354"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tx1"/>
                </a:solidFill>
              </a:rPr>
              <a:t>P. INTERSTITIAL ONCOTICA</a:t>
            </a:r>
          </a:p>
        </p:txBody>
      </p:sp>
      <p:sp>
        <p:nvSpPr>
          <p:cNvPr id="184355"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en" sz="1600" b="1">
                <a:solidFill>
                  <a:schemeClr val="bg1"/>
                </a:solidFill>
              </a:rPr>
              <a:t>P. ONCOTIC GRADIENT</a:t>
            </a:r>
          </a:p>
        </p:txBody>
      </p:sp>
      <p:cxnSp>
        <p:nvCxnSpPr>
          <p:cNvPr id="184356"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58"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60"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en" sz="1600" b="1">
                <a:solidFill>
                  <a:schemeClr val="tx1"/>
                </a:solidFill>
              </a:rPr>
              <a:t>HYDROSTATIC P.</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en" sz="1600" b="1" dirty="0">
                <a:solidFill>
                  <a:schemeClr val="tx1"/>
                </a:solidFill>
                <a:cs typeface="+mn-cs"/>
              </a:rPr>
              <a:t>SIDE P.</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n" sz="3200" b="1" dirty="0">
                <a:solidFill>
                  <a:schemeClr val="accent3"/>
                </a:solidFill>
                <a:cs typeface="+mn-cs"/>
              </a:rPr>
              <a:t>P. </a:t>
            </a:r>
            <a:r>
              <a:rPr lang="en" sz="3200" b="1" dirty="0" err="1">
                <a:solidFill>
                  <a:schemeClr val="accent3"/>
                </a:solidFill>
                <a:cs typeface="+mn-cs"/>
              </a:rPr>
              <a:t>Atmospheric</a:t>
            </a:r>
            <a:r>
              <a:rPr lang="en" sz="3200" b="1" dirty="0">
                <a:solidFill>
                  <a:schemeClr val="accent3"/>
                </a:solidFill>
                <a:cs typeface="+mn-cs"/>
              </a:rPr>
              <a:t>       </a:t>
            </a:r>
            <a:r>
              <a:rPr lang="en" sz="3200" b="1" dirty="0">
                <a:cs typeface="+mn-cs"/>
              </a:rPr>
              <a:t>PTM Drain</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4" name="Connecteur droit avec flèche 49"/>
          <p:cNvCxnSpPr>
            <a:cxnSpLocks noChangeShapeType="1"/>
          </p:cNvCxnSpPr>
          <p:nvPr/>
        </p:nvCxnSpPr>
        <p:spPr bwMode="auto">
          <a:xfrm flipV="1">
            <a:off x="4284663" y="115888"/>
            <a:ext cx="350837" cy="360362"/>
          </a:xfrm>
          <a:prstGeom prst="straightConnector1">
            <a:avLst/>
          </a:prstGeom>
          <a:noFill/>
          <a:ln w="76200" algn="ctr">
            <a:solidFill>
              <a:srgbClr val="FF3300"/>
            </a:solidFill>
            <a:round/>
            <a:headEnd/>
            <a:tailEnd type="arrow" w="med" len="med"/>
          </a:ln>
        </p:spPr>
      </p:cxnSp>
      <p:cxnSp>
        <p:nvCxnSpPr>
          <p:cNvPr id="184365"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7" name="Connecteur droit avec flèche 62"/>
          <p:cNvCxnSpPr>
            <a:cxnSpLocks noChangeShapeType="1"/>
          </p:cNvCxnSpPr>
          <p:nvPr/>
        </p:nvCxnSpPr>
        <p:spPr bwMode="auto">
          <a:xfrm>
            <a:off x="6300788" y="188913"/>
            <a:ext cx="350837" cy="360362"/>
          </a:xfrm>
          <a:prstGeom prst="straightConnector1">
            <a:avLst/>
          </a:prstGeom>
          <a:noFill/>
          <a:ln w="76200" algn="ctr">
            <a:solidFill>
              <a:srgbClr val="FF3300"/>
            </a:solidFill>
            <a:round/>
            <a:headEnd/>
            <a:tailEnd type="arrow" w="med" len="med"/>
          </a:ln>
        </p:spPr>
      </p:cxnSp>
      <p:cxnSp>
        <p:nvCxnSpPr>
          <p:cNvPr id="184368" name="Connecteur droit avec flèche 59"/>
          <p:cNvCxnSpPr>
            <a:cxnSpLocks noChangeShapeType="1"/>
          </p:cNvCxnSpPr>
          <p:nvPr/>
        </p:nvCxnSpPr>
        <p:spPr bwMode="auto">
          <a:xfrm flipV="1">
            <a:off x="4284663" y="2852738"/>
            <a:ext cx="350837" cy="360362"/>
          </a:xfrm>
          <a:prstGeom prst="straightConnector1">
            <a:avLst/>
          </a:prstGeom>
          <a:noFill/>
          <a:ln w="76200" algn="ctr">
            <a:solidFill>
              <a:srgbClr val="FF3300"/>
            </a:solidFill>
            <a:round/>
            <a:headEnd/>
            <a:tailEnd type="arrow" w="med" len="med"/>
          </a:ln>
        </p:spPr>
      </p:cxnSp>
      <p:sp>
        <p:nvSpPr>
          <p:cNvPr id="53" name="Ellipse 52"/>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227</TotalTime>
  <Words>5988</Words>
  <Application>Microsoft Office PowerPoint</Application>
  <PresentationFormat>Affichage à l'écran (4:3)</PresentationFormat>
  <Paragraphs>804</Paragraphs>
  <Slides>110</Slides>
  <Notes>7</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110</vt:i4>
      </vt:variant>
    </vt:vector>
  </HeadingPairs>
  <TitlesOfParts>
    <vt:vector size="114" baseType="lpstr">
      <vt:lpstr>Arial</vt:lpstr>
      <vt:lpstr>Times New Roman</vt:lpstr>
      <vt:lpstr>Nouvelle présentation</vt:lpstr>
      <vt:lpstr>Clip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Médecin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Franceschi C</dc:creator>
  <cp:lastModifiedBy>Claude Franceschi</cp:lastModifiedBy>
  <cp:revision>507</cp:revision>
  <dcterms:created xsi:type="dcterms:W3CDTF">2000-04-25T13:01:32Z</dcterms:created>
  <dcterms:modified xsi:type="dcterms:W3CDTF">2024-05-22T11:57:41Z</dcterms:modified>
</cp:coreProperties>
</file>