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sldIdLst>
    <p:sldId id="773" r:id="rId2"/>
    <p:sldId id="848" r:id="rId3"/>
    <p:sldId id="1161" r:id="rId4"/>
    <p:sldId id="1162" r:id="rId5"/>
    <p:sldId id="1163" r:id="rId6"/>
    <p:sldId id="1164" r:id="rId7"/>
    <p:sldId id="1165" r:id="rId8"/>
    <p:sldId id="1166" r:id="rId9"/>
    <p:sldId id="1169" r:id="rId10"/>
    <p:sldId id="1170" r:id="rId11"/>
    <p:sldId id="981" r:id="rId12"/>
    <p:sldId id="1172" r:id="rId13"/>
    <p:sldId id="920" r:id="rId14"/>
    <p:sldId id="856" r:id="rId15"/>
    <p:sldId id="1174" r:id="rId16"/>
    <p:sldId id="1175" r:id="rId17"/>
    <p:sldId id="1176" r:id="rId18"/>
    <p:sldId id="1177" r:id="rId19"/>
    <p:sldId id="1178" r:id="rId20"/>
    <p:sldId id="1179" r:id="rId21"/>
    <p:sldId id="1180" r:id="rId22"/>
    <p:sldId id="1181" r:id="rId23"/>
    <p:sldId id="1182" r:id="rId24"/>
    <p:sldId id="1183" r:id="rId25"/>
    <p:sldId id="1184" r:id="rId26"/>
    <p:sldId id="1185" r:id="rId27"/>
    <p:sldId id="862" r:id="rId28"/>
    <p:sldId id="1186" r:id="rId29"/>
    <p:sldId id="1187" r:id="rId30"/>
    <p:sldId id="1188" r:id="rId31"/>
    <p:sldId id="1189" r:id="rId32"/>
    <p:sldId id="1190" r:id="rId33"/>
    <p:sldId id="1191" r:id="rId34"/>
    <p:sldId id="865" r:id="rId35"/>
    <p:sldId id="1193" r:id="rId36"/>
    <p:sldId id="1194" r:id="rId37"/>
    <p:sldId id="867" r:id="rId38"/>
    <p:sldId id="868" r:id="rId39"/>
    <p:sldId id="990" r:id="rId40"/>
    <p:sldId id="869" r:id="rId41"/>
    <p:sldId id="1197" r:id="rId42"/>
    <p:sldId id="1198" r:id="rId43"/>
    <p:sldId id="1199" r:id="rId44"/>
    <p:sldId id="870" r:id="rId45"/>
    <p:sldId id="1201" r:id="rId46"/>
    <p:sldId id="1202" r:id="rId47"/>
    <p:sldId id="1203" r:id="rId48"/>
    <p:sldId id="1204" r:id="rId49"/>
    <p:sldId id="1205" r:id="rId50"/>
    <p:sldId id="1206" r:id="rId51"/>
    <p:sldId id="1207" r:id="rId52"/>
    <p:sldId id="1208" r:id="rId53"/>
    <p:sldId id="1209" r:id="rId54"/>
    <p:sldId id="1210" r:id="rId55"/>
    <p:sldId id="1211" r:id="rId56"/>
    <p:sldId id="1212" r:id="rId57"/>
    <p:sldId id="1213" r:id="rId58"/>
    <p:sldId id="1214" r:id="rId59"/>
    <p:sldId id="1215" r:id="rId60"/>
    <p:sldId id="1216" r:id="rId61"/>
    <p:sldId id="1217" r:id="rId62"/>
    <p:sldId id="1218" r:id="rId63"/>
    <p:sldId id="1219" r:id="rId64"/>
    <p:sldId id="1220" r:id="rId65"/>
    <p:sldId id="1221" r:id="rId66"/>
    <p:sldId id="1222" r:id="rId67"/>
    <p:sldId id="1223" r:id="rId68"/>
    <p:sldId id="1224" r:id="rId69"/>
    <p:sldId id="1225" r:id="rId70"/>
    <p:sldId id="1226" r:id="rId71"/>
    <p:sldId id="1227" r:id="rId72"/>
    <p:sldId id="1228" r:id="rId73"/>
    <p:sldId id="1229" r:id="rId74"/>
    <p:sldId id="1232" r:id="rId75"/>
    <p:sldId id="1230" r:id="rId76"/>
    <p:sldId id="893" r:id="rId77"/>
    <p:sldId id="1231" r:id="rId78"/>
    <p:sldId id="1233" r:id="rId79"/>
    <p:sldId id="1234" r:id="rId80"/>
    <p:sldId id="896" r:id="rId81"/>
    <p:sldId id="1236" r:id="rId82"/>
    <p:sldId id="1237" r:id="rId83"/>
    <p:sldId id="1238" r:id="rId84"/>
    <p:sldId id="1239" r:id="rId85"/>
    <p:sldId id="900" r:id="rId86"/>
    <p:sldId id="1241" r:id="rId87"/>
    <p:sldId id="1242" r:id="rId88"/>
    <p:sldId id="1243" r:id="rId89"/>
    <p:sldId id="1244" r:id="rId90"/>
    <p:sldId id="1245" r:id="rId91"/>
    <p:sldId id="1246" r:id="rId92"/>
    <p:sldId id="1247" r:id="rId93"/>
    <p:sldId id="1248" r:id="rId94"/>
    <p:sldId id="1249" r:id="rId95"/>
    <p:sldId id="1250" r:id="rId96"/>
    <p:sldId id="1251" r:id="rId97"/>
    <p:sldId id="1252" r:id="rId98"/>
    <p:sldId id="1253" r:id="rId99"/>
    <p:sldId id="1254" r:id="rId100"/>
    <p:sldId id="1255" r:id="rId101"/>
    <p:sldId id="1256" r:id="rId102"/>
    <p:sldId id="1257" r:id="rId103"/>
    <p:sldId id="1258" r:id="rId104"/>
    <p:sldId id="1259" r:id="rId105"/>
    <p:sldId id="1260" r:id="rId106"/>
    <p:sldId id="1261" r:id="rId107"/>
    <p:sldId id="1262" r:id="rId108"/>
    <p:sldId id="1263" r:id="rId109"/>
    <p:sldId id="1160" r:id="rId110"/>
  </p:sldIdLst>
  <p:sldSz cx="9144000" cy="6858000" type="screen4x3"/>
  <p:notesSz cx="6858000" cy="9144000"/>
  <p:defaultTextStyle>
    <a:defPPr>
      <a:defRPr lang="en-US"/>
    </a:defPPr>
    <a:lvl1pPr algn="l" rtl="0" eaLnBrk="0" fontAlgn="base" hangingPunct="0">
      <a:spcBef>
        <a:spcPct val="50000"/>
      </a:spcBef>
      <a:spcAft>
        <a:spcPct val="0"/>
      </a:spcAft>
      <a:defRPr sz="3000" kern="1200">
        <a:solidFill>
          <a:srgbClr val="FFFF66"/>
        </a:solidFill>
        <a:latin typeface="Times New Roman" pitchFamily="18" charset="0"/>
        <a:ea typeface="+mn-ea"/>
        <a:cs typeface="+mn-cs"/>
      </a:defRPr>
    </a:lvl1pPr>
    <a:lvl2pPr marL="457200" algn="l" rtl="0" eaLnBrk="0" fontAlgn="base" hangingPunct="0">
      <a:spcBef>
        <a:spcPct val="50000"/>
      </a:spcBef>
      <a:spcAft>
        <a:spcPct val="0"/>
      </a:spcAft>
      <a:defRPr sz="3000" kern="1200">
        <a:solidFill>
          <a:srgbClr val="FFFF66"/>
        </a:solidFill>
        <a:latin typeface="Times New Roman" pitchFamily="18" charset="0"/>
        <a:ea typeface="+mn-ea"/>
        <a:cs typeface="+mn-cs"/>
      </a:defRPr>
    </a:lvl2pPr>
    <a:lvl3pPr marL="914400" algn="l" rtl="0" eaLnBrk="0" fontAlgn="base" hangingPunct="0">
      <a:spcBef>
        <a:spcPct val="50000"/>
      </a:spcBef>
      <a:spcAft>
        <a:spcPct val="0"/>
      </a:spcAft>
      <a:defRPr sz="3000" kern="1200">
        <a:solidFill>
          <a:srgbClr val="FFFF66"/>
        </a:solidFill>
        <a:latin typeface="Times New Roman" pitchFamily="18" charset="0"/>
        <a:ea typeface="+mn-ea"/>
        <a:cs typeface="+mn-cs"/>
      </a:defRPr>
    </a:lvl3pPr>
    <a:lvl4pPr marL="1371600" algn="l" rtl="0" eaLnBrk="0" fontAlgn="base" hangingPunct="0">
      <a:spcBef>
        <a:spcPct val="50000"/>
      </a:spcBef>
      <a:spcAft>
        <a:spcPct val="0"/>
      </a:spcAft>
      <a:defRPr sz="3000" kern="1200">
        <a:solidFill>
          <a:srgbClr val="FFFF66"/>
        </a:solidFill>
        <a:latin typeface="Times New Roman" pitchFamily="18" charset="0"/>
        <a:ea typeface="+mn-ea"/>
        <a:cs typeface="+mn-cs"/>
      </a:defRPr>
    </a:lvl4pPr>
    <a:lvl5pPr marL="1828800" algn="l" rtl="0" eaLnBrk="0" fontAlgn="base" hangingPunct="0">
      <a:spcBef>
        <a:spcPct val="50000"/>
      </a:spcBef>
      <a:spcAft>
        <a:spcPct val="0"/>
      </a:spcAft>
      <a:defRPr sz="3000" kern="1200">
        <a:solidFill>
          <a:srgbClr val="FFFF66"/>
        </a:solidFill>
        <a:latin typeface="Times New Roman" pitchFamily="18" charset="0"/>
        <a:ea typeface="+mn-ea"/>
        <a:cs typeface="+mn-cs"/>
      </a:defRPr>
    </a:lvl5pPr>
    <a:lvl6pPr marL="2286000" algn="l" defTabSz="914400" rtl="0" eaLnBrk="1" latinLnBrk="0" hangingPunct="1">
      <a:defRPr sz="3000" kern="1200">
        <a:solidFill>
          <a:srgbClr val="FFFF66"/>
        </a:solidFill>
        <a:latin typeface="Times New Roman" pitchFamily="18" charset="0"/>
        <a:ea typeface="+mn-ea"/>
        <a:cs typeface="+mn-cs"/>
      </a:defRPr>
    </a:lvl6pPr>
    <a:lvl7pPr marL="2743200" algn="l" defTabSz="914400" rtl="0" eaLnBrk="1" latinLnBrk="0" hangingPunct="1">
      <a:defRPr sz="3000" kern="1200">
        <a:solidFill>
          <a:srgbClr val="FFFF66"/>
        </a:solidFill>
        <a:latin typeface="Times New Roman" pitchFamily="18" charset="0"/>
        <a:ea typeface="+mn-ea"/>
        <a:cs typeface="+mn-cs"/>
      </a:defRPr>
    </a:lvl7pPr>
    <a:lvl8pPr marL="3200400" algn="l" defTabSz="914400" rtl="0" eaLnBrk="1" latinLnBrk="0" hangingPunct="1">
      <a:defRPr sz="3000" kern="1200">
        <a:solidFill>
          <a:srgbClr val="FFFF66"/>
        </a:solidFill>
        <a:latin typeface="Times New Roman" pitchFamily="18" charset="0"/>
        <a:ea typeface="+mn-ea"/>
        <a:cs typeface="+mn-cs"/>
      </a:defRPr>
    </a:lvl8pPr>
    <a:lvl9pPr marL="3657600" algn="l" defTabSz="914400" rtl="0" eaLnBrk="1" latinLnBrk="0" hangingPunct="1">
      <a:defRPr sz="3000" kern="1200">
        <a:solidFill>
          <a:srgbClr val="FFFF66"/>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208">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66"/>
    <a:srgbClr val="CC99FF"/>
    <a:srgbClr val="FF3300"/>
    <a:srgbClr val="66FFFF"/>
    <a:srgbClr val="3399FF"/>
    <a:srgbClr val="00CCFF"/>
    <a:srgbClr val="5F5F5F"/>
    <a:srgbClr val="000066"/>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82" autoAdjust="0"/>
    <p:restoredTop sz="94551" autoAdjust="0"/>
  </p:normalViewPr>
  <p:slideViewPr>
    <p:cSldViewPr>
      <p:cViewPr>
        <p:scale>
          <a:sx n="41" d="100"/>
          <a:sy n="41" d="100"/>
        </p:scale>
        <p:origin x="-1848" y="-624"/>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4" d="100"/>
        <a:sy n="64" d="100"/>
      </p:scale>
      <p:origin x="0" y="12162"/>
    </p:cViewPr>
  </p:sorterViewPr>
  <p:notesViewPr>
    <p:cSldViewPr>
      <p:cViewPr varScale="1">
        <p:scale>
          <a:sx n="55" d="100"/>
          <a:sy n="55" d="100"/>
        </p:scale>
        <p:origin x="-159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solidFill>
                  <a:schemeClr val="tx1"/>
                </a:solidFill>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solidFill>
                  <a:schemeClr val="tx1"/>
                </a:solidFill>
              </a:defRPr>
            </a:lvl1pPr>
          </a:lstStyle>
          <a:p>
            <a:pPr>
              <a:defRPr/>
            </a:pPr>
            <a:endParaRPr lang="fr-FR"/>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solidFill>
                  <a:schemeClr val="tx1"/>
                </a:solidFill>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solidFill>
                  <a:schemeClr val="tx1"/>
                </a:solidFill>
              </a:defRPr>
            </a:lvl1pPr>
          </a:lstStyle>
          <a:p>
            <a:pPr>
              <a:defRPr/>
            </a:pPr>
            <a:fld id="{E9BA5E56-3D67-43CB-AB71-0FAADF8C72E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9BA5E56-3D67-43CB-AB71-0FAADF8C72E8}"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4517DB4-5A3E-42F0-85C1-C8C52F311F44}" type="slidenum">
              <a:rPr lang="fr-FR" sz="1200">
                <a:solidFill>
                  <a:schemeClr val="tx1"/>
                </a:solidFill>
              </a:rPr>
              <a:pPr algn="r" eaLnBrk="0" hangingPunct="0"/>
              <a:t>22</a:t>
            </a:fld>
            <a:endParaRPr lang="fr-FR" sz="1200">
              <a:solidFill>
                <a:schemeClr val="tx1"/>
              </a:solidFill>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3FC8B3D-5682-440C-9AD3-162283EE840F}" type="slidenum">
              <a:rPr lang="fr-FR" sz="1200">
                <a:solidFill>
                  <a:schemeClr val="tx1"/>
                </a:solidFill>
              </a:rPr>
              <a:pPr algn="r" eaLnBrk="0" hangingPunct="0"/>
              <a:t>33</a:t>
            </a:fld>
            <a:endParaRPr lang="fr-FR" sz="1200">
              <a:solidFill>
                <a:schemeClr val="tx1"/>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Espace réservé de l'image des diapositives 1"/>
          <p:cNvSpPr>
            <a:spLocks noGrp="1" noRot="1" noChangeAspect="1"/>
          </p:cNvSpPr>
          <p:nvPr>
            <p:ph type="sldImg"/>
          </p:nvPr>
        </p:nvSpPr>
        <p:spPr>
          <a:ln/>
        </p:spPr>
      </p:sp>
      <p:sp>
        <p:nvSpPr>
          <p:cNvPr id="150530" name="Espace réservé des commentaires 2"/>
          <p:cNvSpPr>
            <a:spLocks noGrp="1"/>
          </p:cNvSpPr>
          <p:nvPr>
            <p:ph type="body" idx="1"/>
          </p:nvPr>
        </p:nvSpPr>
        <p:spPr>
          <a:noFill/>
          <a:ln/>
        </p:spPr>
        <p:txBody>
          <a:bodyPr/>
          <a:lstStyle/>
          <a:p>
            <a:endParaRPr lang="fr-FR" smtClean="0"/>
          </a:p>
        </p:txBody>
      </p:sp>
      <p:sp>
        <p:nvSpPr>
          <p:cNvPr id="150531" name="Espace réservé du numéro de diapositive 3"/>
          <p:cNvSpPr>
            <a:spLocks noGrp="1"/>
          </p:cNvSpPr>
          <p:nvPr>
            <p:ph type="sldNum" sz="quarter" idx="5"/>
          </p:nvPr>
        </p:nvSpPr>
        <p:spPr>
          <a:noFill/>
        </p:spPr>
        <p:txBody>
          <a:bodyPr/>
          <a:lstStyle/>
          <a:p>
            <a:fld id="{A0FEDCAF-AA8C-4B4D-8EA8-E70104918FC0}" type="slidenum">
              <a:rPr lang="fr-FR" smtClean="0">
                <a:cs typeface="Arial" charset="0"/>
              </a:rPr>
              <a:pPr/>
              <a:t>64</a:t>
            </a:fld>
            <a:endParaRPr lang="fr-FR"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738BA2B-F364-4B80-A957-0E0C5EC5E546}" type="slidenum">
              <a:rPr lang="fr-FR" altLang="fr-FR" sz="1200">
                <a:solidFill>
                  <a:schemeClr val="tx1"/>
                </a:solidFill>
              </a:rPr>
              <a:pPr algn="r" eaLnBrk="0" hangingPunct="0"/>
              <a:t>107</a:t>
            </a:fld>
            <a:endParaRPr lang="fr-FR" altLang="fr-FR" sz="1200">
              <a:solidFill>
                <a:schemeClr val="tx1"/>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pPr eaLnBrk="1" hangingPunct="1"/>
            <a:endParaRPr lang="en-US"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2773836-36A1-4E41-9342-AE586F12EB0D}" type="slidenum">
              <a:rPr lang="fr-FR" altLang="fr-FR" sz="1200">
                <a:solidFill>
                  <a:schemeClr val="tx1"/>
                </a:solidFill>
              </a:rPr>
              <a:pPr algn="r" eaLnBrk="0" hangingPunct="0"/>
              <a:t>108</a:t>
            </a:fld>
            <a:endParaRPr lang="fr-FR" altLang="fr-FR" sz="1200">
              <a:solidFill>
                <a:schemeClr val="tx1"/>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pPr eaLnBrk="1" hangingPunct="1"/>
            <a:endParaRPr lang="en-US"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D5175C5-D6AB-4449-8FCB-83BE5CF1FC8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8542B22-795D-40DB-92B4-7B8F7A8A34F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797498-7007-4D45-B156-CB156BFF0289}"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fr-F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E5E3B20-03FF-4682-8450-6A6131DFEDC6}"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7C19337-0BF2-4AD0-8956-12EBE456E076}"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85800" y="1981200"/>
            <a:ext cx="3810000" cy="4114800"/>
          </a:xfrm>
        </p:spPr>
        <p:txBody>
          <a:bodyPr/>
          <a:lstStyle/>
          <a:p>
            <a:pPr lvl="0"/>
            <a:endParaRPr lang="fr-FR" noProof="0" smtClean="0"/>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2DF3683-462E-4E2C-954A-3D6A5BCB9D9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154339-0CE1-4F29-9AAD-2134CBA3BAF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FC55C3-D506-4DAB-9D3A-856F0300CA4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CD3457F-9C25-4C0D-AC2B-B77BDC5A1A4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8FF76C6-C865-440E-B803-B23073405AB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90BEADF-B63E-42A7-8F8D-96737A5219B0}"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26CB285-4E40-449E-8657-F526F45A364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030D89E-BD25-4E12-A3EB-2D302D2E9BA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D723C2-FE08-437F-AF5E-76BBD55BB29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tx1"/>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solidFill>
                  <a:schemeClr val="tx1"/>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solidFill>
                  <a:schemeClr val="tx1"/>
                </a:solidFill>
              </a:defRPr>
            </a:lvl1pPr>
          </a:lstStyle>
          <a:p>
            <a:pPr>
              <a:defRPr/>
            </a:pPr>
            <a:fld id="{2D051E2E-24DB-4C08-B229-572973D7DD4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imagesforum.doctissimo.fr/mesimages/1081543/mes%20pieds1.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0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dx.doi.org/10.2147/OAS.S81138"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396536" cy="7540526"/>
          </a:xfrm>
          <a:prstGeom prst="rect">
            <a:avLst/>
          </a:prstGeom>
          <a:solidFill>
            <a:schemeClr val="accent2"/>
          </a:solidFill>
        </p:spPr>
        <p:txBody>
          <a:bodyPr wrap="square" rtlCol="0">
            <a:spAutoFit/>
          </a:bodyPr>
          <a:lstStyle/>
          <a:p>
            <a:endParaRPr lang="es-ES_tradnl" b="1" dirty="0" smtClean="0">
              <a:solidFill>
                <a:schemeClr val="bg1"/>
              </a:solidFill>
            </a:endParaRPr>
          </a:p>
          <a:p>
            <a:pPr algn="ctr"/>
            <a:endParaRPr lang="es-ES" sz="3200" b="1" dirty="0" smtClean="0">
              <a:solidFill>
                <a:schemeClr val="bg1"/>
              </a:solidFill>
            </a:endParaRPr>
          </a:p>
          <a:p>
            <a:pPr algn="ctr"/>
            <a:endParaRPr lang="es-ES" sz="3200" b="1" dirty="0" smtClean="0">
              <a:solidFill>
                <a:schemeClr val="bg1"/>
              </a:solidFill>
            </a:endParaRPr>
          </a:p>
          <a:p>
            <a:pPr algn="ctr"/>
            <a:endParaRPr lang="es-ES" sz="3200" b="1" dirty="0" smtClean="0">
              <a:solidFill>
                <a:schemeClr val="bg1"/>
              </a:solidFill>
            </a:endParaRPr>
          </a:p>
          <a:p>
            <a:pPr algn="ctr"/>
            <a:r>
              <a:rPr lang="es-ES" sz="3200" b="1" dirty="0" smtClean="0">
                <a:solidFill>
                  <a:schemeClr val="bg1"/>
                </a:solidFill>
              </a:rPr>
              <a:t>Bases </a:t>
            </a:r>
            <a:r>
              <a:rPr lang="es-ES" sz="3200" b="1" dirty="0">
                <a:solidFill>
                  <a:schemeClr val="bg1"/>
                </a:solidFill>
              </a:rPr>
              <a:t>hemodinámicas para un mejor diagnóstico y una mejor estrategia terapéutica en la patología vascular arterial y venosa.</a:t>
            </a:r>
            <a:r>
              <a:rPr lang="es-ES_tradnl" sz="3200" b="1" dirty="0">
                <a:solidFill>
                  <a:schemeClr val="bg1"/>
                </a:solidFill>
              </a:rPr>
              <a:t> </a:t>
            </a:r>
            <a:r>
              <a:rPr lang="es-ES" sz="2400" b="1" dirty="0" smtClean="0">
                <a:solidFill>
                  <a:schemeClr val="bg1"/>
                </a:solidFill>
              </a:rPr>
              <a:t>Lectura</a:t>
            </a:r>
            <a:endParaRPr lang="fr-FR" sz="3200" b="1" dirty="0">
              <a:solidFill>
                <a:schemeClr val="bg1"/>
              </a:solidFill>
            </a:endParaRPr>
          </a:p>
          <a:p>
            <a:r>
              <a:rPr lang="es-ES_tradnl" sz="2400" b="1" dirty="0">
                <a:solidFill>
                  <a:schemeClr val="bg1"/>
                </a:solidFill>
              </a:rPr>
              <a:t>Claude Franceschi </a:t>
            </a:r>
            <a:endParaRPr lang="es-ES_tradnl" sz="2400" b="1" dirty="0" smtClean="0">
              <a:solidFill>
                <a:schemeClr val="bg1"/>
              </a:solidFill>
            </a:endParaRPr>
          </a:p>
          <a:p>
            <a:endParaRPr lang="es-ES_tradnl" sz="2400" b="1" dirty="0" smtClean="0">
              <a:solidFill>
                <a:schemeClr val="bg1"/>
              </a:solidFill>
            </a:endParaRPr>
          </a:p>
          <a:p>
            <a:endParaRPr lang="es-ES_tradnl" sz="2400" b="1" dirty="0" smtClean="0">
              <a:solidFill>
                <a:schemeClr val="bg1"/>
              </a:solidFill>
            </a:endParaRPr>
          </a:p>
          <a:p>
            <a:endParaRPr lang="fr-FR" b="1" dirty="0">
              <a:solidFill>
                <a:schemeClr val="bg1"/>
              </a:solidFill>
            </a:endParaRPr>
          </a:p>
          <a:p>
            <a:endParaRPr lang="fr-FR" dirty="0">
              <a:solidFill>
                <a:schemeClr val="bg1"/>
              </a:solidFill>
            </a:endParaRPr>
          </a:p>
        </p:txBody>
      </p:sp>
      <p:grpSp>
        <p:nvGrpSpPr>
          <p:cNvPr id="57" name="Groupe 56"/>
          <p:cNvGrpSpPr/>
          <p:nvPr/>
        </p:nvGrpSpPr>
        <p:grpSpPr>
          <a:xfrm>
            <a:off x="1979712" y="4446586"/>
            <a:ext cx="6840760" cy="2411414"/>
            <a:chOff x="107504" y="3140968"/>
            <a:chExt cx="9704388" cy="3590925"/>
          </a:xfrm>
        </p:grpSpPr>
        <p:grpSp>
          <p:nvGrpSpPr>
            <p:cNvPr id="3" name="Groupe 2"/>
            <p:cNvGrpSpPr>
              <a:grpSpLocks/>
            </p:cNvGrpSpPr>
            <p:nvPr/>
          </p:nvGrpSpPr>
          <p:grpSpPr bwMode="auto">
            <a:xfrm>
              <a:off x="2071242" y="3212406"/>
              <a:ext cx="7740650" cy="3519487"/>
              <a:chOff x="1687513" y="2581275"/>
              <a:chExt cx="7740352" cy="3519488"/>
            </a:xfrm>
          </p:grpSpPr>
          <p:sp>
            <p:nvSpPr>
              <p:cNvPr id="5" name="Rectangle 3"/>
              <p:cNvSpPr>
                <a:spLocks noChangeArrowheads="1"/>
              </p:cNvSpPr>
              <p:nvPr/>
            </p:nvSpPr>
            <p:spPr bwMode="auto">
              <a:xfrm flipH="1">
                <a:off x="5942409" y="3733402"/>
                <a:ext cx="3485456" cy="1768895"/>
              </a:xfrm>
              <a:prstGeom prst="rect">
                <a:avLst/>
              </a:prstGeom>
              <a:noFill/>
              <a:ln w="9525">
                <a:noFill/>
                <a:miter lim="800000"/>
                <a:headEnd/>
                <a:tailEnd/>
              </a:ln>
            </p:spPr>
            <p:txBody>
              <a:bodyPr lIns="92075" tIns="46038" rIns="92075" bIns="46038">
                <a:spAutoFit/>
              </a:bodyPr>
              <a:lstStyle/>
              <a:p>
                <a:pPr algn="ctr" defTabSz="762000" eaLnBrk="0" hangingPunct="0"/>
                <a:r>
                  <a:rPr lang="fr-FR" sz="1100" b="1">
                    <a:solidFill>
                      <a:srgbClr val="FFFF00"/>
                    </a:solidFill>
                  </a:rPr>
                  <a:t>Presión externa</a:t>
                </a:r>
              </a:p>
              <a:p>
                <a:pPr algn="ctr" defTabSz="762000" eaLnBrk="0" hangingPunct="0"/>
                <a:r>
                  <a:rPr lang="fr-FR" sz="1100" b="1">
                    <a:solidFill>
                      <a:srgbClr val="FFFF00"/>
                    </a:solidFill>
                  </a:rPr>
                  <a:t>=</a:t>
                </a:r>
              </a:p>
              <a:p>
                <a:pPr algn="ctr" defTabSz="762000" eaLnBrk="0" hangingPunct="0"/>
                <a:r>
                  <a:rPr lang="fr-FR" sz="1100" b="1">
                    <a:solidFill>
                      <a:srgbClr val="FFFF00"/>
                    </a:solidFill>
                  </a:rPr>
                  <a:t>P.Tisular + </a:t>
                </a:r>
              </a:p>
              <a:p>
                <a:pPr algn="ctr" defTabSz="762000" eaLnBrk="0" hangingPunct="0"/>
                <a:r>
                  <a:rPr lang="fr-FR" sz="1100" b="1">
                    <a:solidFill>
                      <a:srgbClr val="FFFF00"/>
                    </a:solidFill>
                  </a:rPr>
                  <a:t>P. atmosférica</a:t>
                </a:r>
              </a:p>
            </p:txBody>
          </p:sp>
          <p:sp>
            <p:nvSpPr>
              <p:cNvPr id="6" name="Rectangle 4" descr="blanc)"/>
              <p:cNvSpPr>
                <a:spLocks noChangeArrowheads="1"/>
              </p:cNvSpPr>
              <p:nvPr/>
            </p:nvSpPr>
            <p:spPr bwMode="auto">
              <a:xfrm flipH="1">
                <a:off x="4354513" y="2581275"/>
                <a:ext cx="133350" cy="3519488"/>
              </a:xfrm>
              <a:prstGeom prst="rect">
                <a:avLst/>
              </a:prstGeom>
              <a:pattFill prst="dkHorz">
                <a:fgClr>
                  <a:srgbClr val="FF0066"/>
                </a:fgClr>
                <a:bgClr>
                  <a:schemeClr val="bg1"/>
                </a:bgClr>
              </a:pattFill>
              <a:ln w="9525">
                <a:noFill/>
                <a:miter lim="800000"/>
                <a:headEnd/>
                <a:tailEnd/>
              </a:ln>
            </p:spPr>
            <p:txBody>
              <a:bodyPr wrap="none" anchor="ctr"/>
              <a:lstStyle/>
              <a:p>
                <a:pPr eaLnBrk="0" hangingPunct="0">
                  <a:spcBef>
                    <a:spcPct val="50000"/>
                  </a:spcBef>
                </a:pPr>
                <a:endParaRPr lang="fr-FR" sz="1400">
                  <a:solidFill>
                    <a:srgbClr val="FFFF00"/>
                  </a:solidFill>
                </a:endParaRPr>
              </a:p>
            </p:txBody>
          </p:sp>
          <p:grpSp>
            <p:nvGrpSpPr>
              <p:cNvPr id="7" name="Group 10"/>
              <p:cNvGrpSpPr>
                <a:grpSpLocks/>
              </p:cNvGrpSpPr>
              <p:nvPr/>
            </p:nvGrpSpPr>
            <p:grpSpPr bwMode="auto">
              <a:xfrm>
                <a:off x="1687513" y="4181475"/>
                <a:ext cx="2659062" cy="1919288"/>
                <a:chOff x="1910" y="2576"/>
                <a:chExt cx="1884" cy="1209"/>
              </a:xfrm>
            </p:grpSpPr>
            <p:sp>
              <p:nvSpPr>
                <p:cNvPr id="29" name="Line 11"/>
                <p:cNvSpPr>
                  <a:spLocks noChangeShapeType="1"/>
                </p:cNvSpPr>
                <p:nvPr/>
              </p:nvSpPr>
              <p:spPr bwMode="auto">
                <a:xfrm flipH="1">
                  <a:off x="2817" y="2606"/>
                  <a:ext cx="403" cy="700"/>
                </a:xfrm>
                <a:prstGeom prst="line">
                  <a:avLst/>
                </a:prstGeom>
                <a:noFill/>
                <a:ln w="12699">
                  <a:solidFill>
                    <a:srgbClr val="FFFF00"/>
                  </a:solidFill>
                  <a:round/>
                  <a:headEnd type="none" w="sm" len="sm"/>
                  <a:tailEnd type="none" w="sm" len="sm"/>
                </a:ln>
              </p:spPr>
              <p:txBody>
                <a:bodyPr wrap="none" anchor="ctr"/>
                <a:lstStyle/>
                <a:p>
                  <a:endParaRPr lang="es-ES" sz="1400">
                    <a:solidFill>
                      <a:srgbClr val="FFFF00"/>
                    </a:solidFill>
                  </a:endParaRPr>
                </a:p>
              </p:txBody>
            </p:sp>
            <p:grpSp>
              <p:nvGrpSpPr>
                <p:cNvPr id="30" name="Group 12"/>
                <p:cNvGrpSpPr>
                  <a:grpSpLocks/>
                </p:cNvGrpSpPr>
                <p:nvPr/>
              </p:nvGrpSpPr>
              <p:grpSpPr bwMode="auto">
                <a:xfrm flipH="1">
                  <a:off x="2895" y="2832"/>
                  <a:ext cx="173" cy="338"/>
                  <a:chOff x="3762" y="2168"/>
                  <a:chExt cx="208" cy="504"/>
                </a:xfrm>
              </p:grpSpPr>
              <p:sp>
                <p:nvSpPr>
                  <p:cNvPr id="53" name="Freeform 13"/>
                  <p:cNvSpPr>
                    <a:spLocks/>
                  </p:cNvSpPr>
                  <p:nvPr/>
                </p:nvSpPr>
                <p:spPr bwMode="auto">
                  <a:xfrm>
                    <a:off x="3762" y="2168"/>
                    <a:ext cx="67" cy="70"/>
                  </a:xfrm>
                  <a:custGeom>
                    <a:avLst/>
                    <a:gdLst>
                      <a:gd name="T0" fmla="*/ 29 w 67"/>
                      <a:gd name="T1" fmla="*/ 0 h 70"/>
                      <a:gd name="T2" fmla="*/ 56 w 67"/>
                      <a:gd name="T3" fmla="*/ 18 h 70"/>
                      <a:gd name="T4" fmla="*/ 66 w 67"/>
                      <a:gd name="T5" fmla="*/ 57 h 70"/>
                      <a:gd name="T6" fmla="*/ 20 w 67"/>
                      <a:gd name="T7" fmla="*/ 69 h 70"/>
                      <a:gd name="T8" fmla="*/ 0 w 67"/>
                      <a:gd name="T9" fmla="*/ 44 h 70"/>
                      <a:gd name="T10" fmla="*/ 4 w 67"/>
                      <a:gd name="T11" fmla="*/ 21 h 70"/>
                      <a:gd name="T12" fmla="*/ 29 w 67"/>
                      <a:gd name="T13" fmla="*/ 0 h 70"/>
                      <a:gd name="T14" fmla="*/ 0 60000 65536"/>
                      <a:gd name="T15" fmla="*/ 0 60000 65536"/>
                      <a:gd name="T16" fmla="*/ 0 60000 65536"/>
                      <a:gd name="T17" fmla="*/ 0 60000 65536"/>
                      <a:gd name="T18" fmla="*/ 0 60000 65536"/>
                      <a:gd name="T19" fmla="*/ 0 60000 65536"/>
                      <a:gd name="T20" fmla="*/ 0 60000 65536"/>
                      <a:gd name="T21" fmla="*/ 0 w 67"/>
                      <a:gd name="T22" fmla="*/ 0 h 70"/>
                      <a:gd name="T23" fmla="*/ 67 w 6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0">
                        <a:moveTo>
                          <a:pt x="29" y="0"/>
                        </a:moveTo>
                        <a:lnTo>
                          <a:pt x="56" y="18"/>
                        </a:lnTo>
                        <a:lnTo>
                          <a:pt x="66" y="57"/>
                        </a:lnTo>
                        <a:lnTo>
                          <a:pt x="20" y="69"/>
                        </a:lnTo>
                        <a:lnTo>
                          <a:pt x="0" y="44"/>
                        </a:lnTo>
                        <a:lnTo>
                          <a:pt x="4" y="21"/>
                        </a:lnTo>
                        <a:lnTo>
                          <a:pt x="29"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sz="1400">
                      <a:solidFill>
                        <a:srgbClr val="FFFF00"/>
                      </a:solidFill>
                    </a:endParaRPr>
                  </a:p>
                </p:txBody>
              </p:sp>
              <p:sp>
                <p:nvSpPr>
                  <p:cNvPr id="54" name="Freeform 14"/>
                  <p:cNvSpPr>
                    <a:spLocks/>
                  </p:cNvSpPr>
                  <p:nvPr/>
                </p:nvSpPr>
                <p:spPr bwMode="auto">
                  <a:xfrm>
                    <a:off x="3783" y="2227"/>
                    <a:ext cx="187" cy="445"/>
                  </a:xfrm>
                  <a:custGeom>
                    <a:avLst/>
                    <a:gdLst>
                      <a:gd name="T0" fmla="*/ 46 w 187"/>
                      <a:gd name="T1" fmla="*/ 0 h 445"/>
                      <a:gd name="T2" fmla="*/ 0 w 187"/>
                      <a:gd name="T3" fmla="*/ 12 h 445"/>
                      <a:gd name="T4" fmla="*/ 14 w 187"/>
                      <a:gd name="T5" fmla="*/ 79 h 445"/>
                      <a:gd name="T6" fmla="*/ 139 w 187"/>
                      <a:gd name="T7" fmla="*/ 298 h 445"/>
                      <a:gd name="T8" fmla="*/ 186 w 187"/>
                      <a:gd name="T9" fmla="*/ 444 h 445"/>
                      <a:gd name="T10" fmla="*/ 178 w 187"/>
                      <a:gd name="T11" fmla="*/ 269 h 445"/>
                      <a:gd name="T12" fmla="*/ 92 w 187"/>
                      <a:gd name="T13" fmla="*/ 60 h 445"/>
                      <a:gd name="T14" fmla="*/ 46 w 187"/>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445"/>
                      <a:gd name="T26" fmla="*/ 187 w 187"/>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445">
                        <a:moveTo>
                          <a:pt x="46" y="0"/>
                        </a:moveTo>
                        <a:lnTo>
                          <a:pt x="0" y="12"/>
                        </a:lnTo>
                        <a:lnTo>
                          <a:pt x="14" y="79"/>
                        </a:lnTo>
                        <a:lnTo>
                          <a:pt x="139" y="298"/>
                        </a:lnTo>
                        <a:lnTo>
                          <a:pt x="186" y="444"/>
                        </a:lnTo>
                        <a:lnTo>
                          <a:pt x="178" y="269"/>
                        </a:lnTo>
                        <a:lnTo>
                          <a:pt x="92" y="60"/>
                        </a:lnTo>
                        <a:lnTo>
                          <a:pt x="46"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sz="1400">
                      <a:solidFill>
                        <a:srgbClr val="FFFF00"/>
                      </a:solidFill>
                    </a:endParaRPr>
                  </a:p>
                </p:txBody>
              </p:sp>
            </p:grpSp>
            <p:sp>
              <p:nvSpPr>
                <p:cNvPr id="31" name="Freeform 15"/>
                <p:cNvSpPr>
                  <a:spLocks/>
                </p:cNvSpPr>
                <p:nvPr/>
              </p:nvSpPr>
              <p:spPr bwMode="auto">
                <a:xfrm flipH="1">
                  <a:off x="3618" y="2832"/>
                  <a:ext cx="176" cy="111"/>
                </a:xfrm>
                <a:custGeom>
                  <a:avLst/>
                  <a:gdLst>
                    <a:gd name="T0" fmla="*/ 47 w 213"/>
                    <a:gd name="T1" fmla="*/ 1 h 166"/>
                    <a:gd name="T2" fmla="*/ 39 w 213"/>
                    <a:gd name="T3" fmla="*/ 0 h 166"/>
                    <a:gd name="T4" fmla="*/ 31 w 213"/>
                    <a:gd name="T5" fmla="*/ 0 h 166"/>
                    <a:gd name="T6" fmla="*/ 21 w 213"/>
                    <a:gd name="T7" fmla="*/ 1 h 166"/>
                    <a:gd name="T8" fmla="*/ 14 w 213"/>
                    <a:gd name="T9" fmla="*/ 1 h 166"/>
                    <a:gd name="T10" fmla="*/ 12 w 213"/>
                    <a:gd name="T11" fmla="*/ 1 h 166"/>
                    <a:gd name="T12" fmla="*/ 8 w 213"/>
                    <a:gd name="T13" fmla="*/ 1 h 166"/>
                    <a:gd name="T14" fmla="*/ 4 w 213"/>
                    <a:gd name="T15" fmla="*/ 2 h 166"/>
                    <a:gd name="T16" fmla="*/ 2 w 213"/>
                    <a:gd name="T17" fmla="*/ 3 h 166"/>
                    <a:gd name="T18" fmla="*/ 2 w 213"/>
                    <a:gd name="T19" fmla="*/ 3 h 166"/>
                    <a:gd name="T20" fmla="*/ 2 w 213"/>
                    <a:gd name="T21" fmla="*/ 4 h 166"/>
                    <a:gd name="T22" fmla="*/ 2 w 213"/>
                    <a:gd name="T23" fmla="*/ 5 h 166"/>
                    <a:gd name="T24" fmla="*/ 0 w 213"/>
                    <a:gd name="T25" fmla="*/ 6 h 166"/>
                    <a:gd name="T26" fmla="*/ 0 w 213"/>
                    <a:gd name="T27" fmla="*/ 7 h 166"/>
                    <a:gd name="T28" fmla="*/ 0 w 213"/>
                    <a:gd name="T29" fmla="*/ 7 h 166"/>
                    <a:gd name="T30" fmla="*/ 2 w 213"/>
                    <a:gd name="T31" fmla="*/ 9 h 166"/>
                    <a:gd name="T32" fmla="*/ 31 w 213"/>
                    <a:gd name="T33" fmla="*/ 10 h 166"/>
                    <a:gd name="T34" fmla="*/ 36 w 213"/>
                    <a:gd name="T35" fmla="*/ 9 h 166"/>
                    <a:gd name="T36" fmla="*/ 37 w 213"/>
                    <a:gd name="T37" fmla="*/ 9 h 166"/>
                    <a:gd name="T38" fmla="*/ 40 w 213"/>
                    <a:gd name="T39" fmla="*/ 9 h 166"/>
                    <a:gd name="T40" fmla="*/ 44 w 213"/>
                    <a:gd name="T41" fmla="*/ 7 h 166"/>
                    <a:gd name="T42" fmla="*/ 47 w 213"/>
                    <a:gd name="T43" fmla="*/ 7 h 166"/>
                    <a:gd name="T44" fmla="*/ 50 w 213"/>
                    <a:gd name="T45" fmla="*/ 6 h 166"/>
                    <a:gd name="T46" fmla="*/ 50 w 213"/>
                    <a:gd name="T47" fmla="*/ 6 h 166"/>
                    <a:gd name="T48" fmla="*/ 50 w 213"/>
                    <a:gd name="T49" fmla="*/ 5 h 166"/>
                    <a:gd name="T50" fmla="*/ 56 w 213"/>
                    <a:gd name="T51" fmla="*/ 3 h 166"/>
                    <a:gd name="T52" fmla="*/ 47 w 213"/>
                    <a:gd name="T53" fmla="*/ 1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
                    <a:gd name="T82" fmla="*/ 0 h 166"/>
                    <a:gd name="T83" fmla="*/ 213 w 213"/>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 h="166">
                      <a:moveTo>
                        <a:pt x="179" y="5"/>
                      </a:moveTo>
                      <a:lnTo>
                        <a:pt x="150" y="0"/>
                      </a:lnTo>
                      <a:lnTo>
                        <a:pt x="116" y="0"/>
                      </a:lnTo>
                      <a:lnTo>
                        <a:pt x="81" y="4"/>
                      </a:lnTo>
                      <a:lnTo>
                        <a:pt x="51" y="8"/>
                      </a:lnTo>
                      <a:lnTo>
                        <a:pt x="43" y="12"/>
                      </a:lnTo>
                      <a:lnTo>
                        <a:pt x="33" y="20"/>
                      </a:lnTo>
                      <a:lnTo>
                        <a:pt x="16" y="36"/>
                      </a:lnTo>
                      <a:lnTo>
                        <a:pt x="4" y="45"/>
                      </a:lnTo>
                      <a:lnTo>
                        <a:pt x="2" y="52"/>
                      </a:lnTo>
                      <a:lnTo>
                        <a:pt x="3" y="63"/>
                      </a:lnTo>
                      <a:lnTo>
                        <a:pt x="3" y="75"/>
                      </a:lnTo>
                      <a:lnTo>
                        <a:pt x="0" y="97"/>
                      </a:lnTo>
                      <a:lnTo>
                        <a:pt x="0" y="116"/>
                      </a:lnTo>
                      <a:lnTo>
                        <a:pt x="0" y="131"/>
                      </a:lnTo>
                      <a:lnTo>
                        <a:pt x="4" y="144"/>
                      </a:lnTo>
                      <a:lnTo>
                        <a:pt x="120" y="165"/>
                      </a:lnTo>
                      <a:lnTo>
                        <a:pt x="135" y="160"/>
                      </a:lnTo>
                      <a:lnTo>
                        <a:pt x="141" y="154"/>
                      </a:lnTo>
                      <a:lnTo>
                        <a:pt x="152" y="141"/>
                      </a:lnTo>
                      <a:lnTo>
                        <a:pt x="165" y="125"/>
                      </a:lnTo>
                      <a:lnTo>
                        <a:pt x="179" y="114"/>
                      </a:lnTo>
                      <a:lnTo>
                        <a:pt x="187" y="107"/>
                      </a:lnTo>
                      <a:lnTo>
                        <a:pt x="188" y="100"/>
                      </a:lnTo>
                      <a:lnTo>
                        <a:pt x="191" y="78"/>
                      </a:lnTo>
                      <a:lnTo>
                        <a:pt x="212" y="42"/>
                      </a:lnTo>
                      <a:lnTo>
                        <a:pt x="179" y="5"/>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2" name="Freeform 16"/>
                <p:cNvSpPr>
                  <a:spLocks/>
                </p:cNvSpPr>
                <p:nvPr/>
              </p:nvSpPr>
              <p:spPr bwMode="auto">
                <a:xfrm flipH="1">
                  <a:off x="3151" y="2746"/>
                  <a:ext cx="68" cy="75"/>
                </a:xfrm>
                <a:custGeom>
                  <a:avLst/>
                  <a:gdLst>
                    <a:gd name="T0" fmla="*/ 0 w 83"/>
                    <a:gd name="T1" fmla="*/ 3 h 115"/>
                    <a:gd name="T2" fmla="*/ 6 w 83"/>
                    <a:gd name="T3" fmla="*/ 5 h 115"/>
                    <a:gd name="T4" fmla="*/ 20 w 83"/>
                    <a:gd name="T5" fmla="*/ 0 h 115"/>
                    <a:gd name="T6" fmla="*/ 13 w 83"/>
                    <a:gd name="T7" fmla="*/ 1 h 115"/>
                    <a:gd name="T8" fmla="*/ 0 w 83"/>
                    <a:gd name="T9" fmla="*/ 3 h 115"/>
                    <a:gd name="T10" fmla="*/ 0 60000 65536"/>
                    <a:gd name="T11" fmla="*/ 0 60000 65536"/>
                    <a:gd name="T12" fmla="*/ 0 60000 65536"/>
                    <a:gd name="T13" fmla="*/ 0 60000 65536"/>
                    <a:gd name="T14" fmla="*/ 0 60000 65536"/>
                    <a:gd name="T15" fmla="*/ 0 w 83"/>
                    <a:gd name="T16" fmla="*/ 0 h 115"/>
                    <a:gd name="T17" fmla="*/ 83 w 83"/>
                    <a:gd name="T18" fmla="*/ 115 h 115"/>
                  </a:gdLst>
                  <a:ahLst/>
                  <a:cxnLst>
                    <a:cxn ang="T10">
                      <a:pos x="T0" y="T1"/>
                    </a:cxn>
                    <a:cxn ang="T11">
                      <a:pos x="T2" y="T3"/>
                    </a:cxn>
                    <a:cxn ang="T12">
                      <a:pos x="T4" y="T5"/>
                    </a:cxn>
                    <a:cxn ang="T13">
                      <a:pos x="T6" y="T7"/>
                    </a:cxn>
                    <a:cxn ang="T14">
                      <a:pos x="T8" y="T9"/>
                    </a:cxn>
                  </a:cxnLst>
                  <a:rect l="T15" t="T16" r="T17" b="T18"/>
                  <a:pathLst>
                    <a:path w="83" h="115">
                      <a:moveTo>
                        <a:pt x="0" y="60"/>
                      </a:moveTo>
                      <a:lnTo>
                        <a:pt x="22" y="114"/>
                      </a:lnTo>
                      <a:lnTo>
                        <a:pt x="82" y="0"/>
                      </a:lnTo>
                      <a:lnTo>
                        <a:pt x="52" y="8"/>
                      </a:lnTo>
                      <a:lnTo>
                        <a:pt x="0" y="60"/>
                      </a:lnTo>
                    </a:path>
                  </a:pathLst>
                </a:custGeom>
                <a:solidFill>
                  <a:srgbClr val="FFFFF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3" name="Freeform 17"/>
                <p:cNvSpPr>
                  <a:spLocks/>
                </p:cNvSpPr>
                <p:nvPr/>
              </p:nvSpPr>
              <p:spPr bwMode="auto">
                <a:xfrm flipH="1">
                  <a:off x="2985" y="2593"/>
                  <a:ext cx="304" cy="265"/>
                </a:xfrm>
                <a:custGeom>
                  <a:avLst/>
                  <a:gdLst>
                    <a:gd name="T0" fmla="*/ 21 w 368"/>
                    <a:gd name="T1" fmla="*/ 2 h 396"/>
                    <a:gd name="T2" fmla="*/ 19 w 368"/>
                    <a:gd name="T3" fmla="*/ 3 h 396"/>
                    <a:gd name="T4" fmla="*/ 18 w 368"/>
                    <a:gd name="T5" fmla="*/ 5 h 396"/>
                    <a:gd name="T6" fmla="*/ 17 w 368"/>
                    <a:gd name="T7" fmla="*/ 6 h 396"/>
                    <a:gd name="T8" fmla="*/ 17 w 368"/>
                    <a:gd name="T9" fmla="*/ 7 h 396"/>
                    <a:gd name="T10" fmla="*/ 17 w 368"/>
                    <a:gd name="T11" fmla="*/ 8 h 396"/>
                    <a:gd name="T12" fmla="*/ 16 w 368"/>
                    <a:gd name="T13" fmla="*/ 9 h 396"/>
                    <a:gd name="T14" fmla="*/ 15 w 368"/>
                    <a:gd name="T15" fmla="*/ 9 h 396"/>
                    <a:gd name="T16" fmla="*/ 12 w 368"/>
                    <a:gd name="T17" fmla="*/ 10 h 396"/>
                    <a:gd name="T18" fmla="*/ 10 w 368"/>
                    <a:gd name="T19" fmla="*/ 11 h 396"/>
                    <a:gd name="T20" fmla="*/ 8 w 368"/>
                    <a:gd name="T21" fmla="*/ 12 h 396"/>
                    <a:gd name="T22" fmla="*/ 6 w 368"/>
                    <a:gd name="T23" fmla="*/ 13 h 396"/>
                    <a:gd name="T24" fmla="*/ 2 w 368"/>
                    <a:gd name="T25" fmla="*/ 14 h 396"/>
                    <a:gd name="T26" fmla="*/ 1 w 368"/>
                    <a:gd name="T27" fmla="*/ 15 h 396"/>
                    <a:gd name="T28" fmla="*/ 0 w 368"/>
                    <a:gd name="T29" fmla="*/ 16 h 396"/>
                    <a:gd name="T30" fmla="*/ 2 w 368"/>
                    <a:gd name="T31" fmla="*/ 16 h 396"/>
                    <a:gd name="T32" fmla="*/ 7 w 368"/>
                    <a:gd name="T33" fmla="*/ 17 h 396"/>
                    <a:gd name="T34" fmla="*/ 10 w 368"/>
                    <a:gd name="T35" fmla="*/ 16 h 396"/>
                    <a:gd name="T36" fmla="*/ 12 w 368"/>
                    <a:gd name="T37" fmla="*/ 16 h 396"/>
                    <a:gd name="T38" fmla="*/ 17 w 368"/>
                    <a:gd name="T39" fmla="*/ 16 h 396"/>
                    <a:gd name="T40" fmla="*/ 20 w 368"/>
                    <a:gd name="T41" fmla="*/ 17 h 396"/>
                    <a:gd name="T42" fmla="*/ 21 w 368"/>
                    <a:gd name="T43" fmla="*/ 17 h 396"/>
                    <a:gd name="T44" fmla="*/ 36 w 368"/>
                    <a:gd name="T45" fmla="*/ 15 h 396"/>
                    <a:gd name="T46" fmla="*/ 26 w 368"/>
                    <a:gd name="T47" fmla="*/ 19 h 396"/>
                    <a:gd name="T48" fmla="*/ 25 w 368"/>
                    <a:gd name="T49" fmla="*/ 21 h 396"/>
                    <a:gd name="T50" fmla="*/ 25 w 368"/>
                    <a:gd name="T51" fmla="*/ 21 h 396"/>
                    <a:gd name="T52" fmla="*/ 22 w 368"/>
                    <a:gd name="T53" fmla="*/ 22 h 396"/>
                    <a:gd name="T54" fmla="*/ 25 w 368"/>
                    <a:gd name="T55" fmla="*/ 23 h 396"/>
                    <a:gd name="T56" fmla="*/ 28 w 368"/>
                    <a:gd name="T57" fmla="*/ 23 h 396"/>
                    <a:gd name="T58" fmla="*/ 33 w 368"/>
                    <a:gd name="T59" fmla="*/ 23 h 396"/>
                    <a:gd name="T60" fmla="*/ 39 w 368"/>
                    <a:gd name="T61" fmla="*/ 23 h 396"/>
                    <a:gd name="T62" fmla="*/ 42 w 368"/>
                    <a:gd name="T63" fmla="*/ 23 h 396"/>
                    <a:gd name="T64" fmla="*/ 50 w 368"/>
                    <a:gd name="T65" fmla="*/ 23 h 396"/>
                    <a:gd name="T66" fmla="*/ 57 w 368"/>
                    <a:gd name="T67" fmla="*/ 22 h 396"/>
                    <a:gd name="T68" fmla="*/ 64 w 368"/>
                    <a:gd name="T69" fmla="*/ 22 h 396"/>
                    <a:gd name="T70" fmla="*/ 78 w 368"/>
                    <a:gd name="T71" fmla="*/ 22 h 396"/>
                    <a:gd name="T72" fmla="*/ 96 w 368"/>
                    <a:gd name="T73" fmla="*/ 18 h 396"/>
                    <a:gd name="T74" fmla="*/ 95 w 368"/>
                    <a:gd name="T75" fmla="*/ 14 h 396"/>
                    <a:gd name="T76" fmla="*/ 90 w 368"/>
                    <a:gd name="T77" fmla="*/ 10 h 396"/>
                    <a:gd name="T78" fmla="*/ 84 w 368"/>
                    <a:gd name="T79" fmla="*/ 7 h 396"/>
                    <a:gd name="T80" fmla="*/ 77 w 368"/>
                    <a:gd name="T81" fmla="*/ 5 h 396"/>
                    <a:gd name="T82" fmla="*/ 64 w 368"/>
                    <a:gd name="T83" fmla="*/ 2 h 396"/>
                    <a:gd name="T84" fmla="*/ 57 w 368"/>
                    <a:gd name="T85" fmla="*/ 1 h 396"/>
                    <a:gd name="T86" fmla="*/ 47 w 368"/>
                    <a:gd name="T87" fmla="*/ 1 h 396"/>
                    <a:gd name="T88" fmla="*/ 39 w 368"/>
                    <a:gd name="T89" fmla="*/ 0 h 396"/>
                    <a:gd name="T90" fmla="*/ 31 w 368"/>
                    <a:gd name="T91" fmla="*/ 1 h 396"/>
                    <a:gd name="T92" fmla="*/ 26 w 368"/>
                    <a:gd name="T93" fmla="*/ 1 h 396"/>
                    <a:gd name="T94" fmla="*/ 21 w 368"/>
                    <a:gd name="T95" fmla="*/ 2 h 3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396"/>
                    <a:gd name="T146" fmla="*/ 368 w 368"/>
                    <a:gd name="T147" fmla="*/ 396 h 3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396">
                      <a:moveTo>
                        <a:pt x="81" y="31"/>
                      </a:moveTo>
                      <a:lnTo>
                        <a:pt x="73" y="57"/>
                      </a:lnTo>
                      <a:lnTo>
                        <a:pt x="70" y="76"/>
                      </a:lnTo>
                      <a:lnTo>
                        <a:pt x="67" y="94"/>
                      </a:lnTo>
                      <a:lnTo>
                        <a:pt x="63" y="119"/>
                      </a:lnTo>
                      <a:lnTo>
                        <a:pt x="62" y="136"/>
                      </a:lnTo>
                      <a:lnTo>
                        <a:pt x="60" y="152"/>
                      </a:lnTo>
                      <a:lnTo>
                        <a:pt x="58" y="161"/>
                      </a:lnTo>
                      <a:lnTo>
                        <a:pt x="48" y="172"/>
                      </a:lnTo>
                      <a:lnTo>
                        <a:pt x="37" y="187"/>
                      </a:lnTo>
                      <a:lnTo>
                        <a:pt x="30" y="200"/>
                      </a:lnTo>
                      <a:lnTo>
                        <a:pt x="20" y="221"/>
                      </a:lnTo>
                      <a:lnTo>
                        <a:pt x="9" y="241"/>
                      </a:lnTo>
                      <a:lnTo>
                        <a:pt x="1" y="257"/>
                      </a:lnTo>
                      <a:lnTo>
                        <a:pt x="0" y="266"/>
                      </a:lnTo>
                      <a:lnTo>
                        <a:pt x="7" y="271"/>
                      </a:lnTo>
                      <a:lnTo>
                        <a:pt x="24" y="272"/>
                      </a:lnTo>
                      <a:lnTo>
                        <a:pt x="37" y="271"/>
                      </a:lnTo>
                      <a:lnTo>
                        <a:pt x="48" y="267"/>
                      </a:lnTo>
                      <a:lnTo>
                        <a:pt x="62" y="267"/>
                      </a:lnTo>
                      <a:lnTo>
                        <a:pt x="75" y="276"/>
                      </a:lnTo>
                      <a:lnTo>
                        <a:pt x="76" y="295"/>
                      </a:lnTo>
                      <a:lnTo>
                        <a:pt x="134" y="260"/>
                      </a:lnTo>
                      <a:lnTo>
                        <a:pt x="99" y="328"/>
                      </a:lnTo>
                      <a:lnTo>
                        <a:pt x="95" y="344"/>
                      </a:lnTo>
                      <a:lnTo>
                        <a:pt x="92" y="356"/>
                      </a:lnTo>
                      <a:lnTo>
                        <a:pt x="87" y="375"/>
                      </a:lnTo>
                      <a:lnTo>
                        <a:pt x="94" y="387"/>
                      </a:lnTo>
                      <a:lnTo>
                        <a:pt x="108" y="394"/>
                      </a:lnTo>
                      <a:lnTo>
                        <a:pt x="125" y="395"/>
                      </a:lnTo>
                      <a:lnTo>
                        <a:pt x="146" y="394"/>
                      </a:lnTo>
                      <a:lnTo>
                        <a:pt x="161" y="390"/>
                      </a:lnTo>
                      <a:lnTo>
                        <a:pt x="193" y="381"/>
                      </a:lnTo>
                      <a:lnTo>
                        <a:pt x="217" y="368"/>
                      </a:lnTo>
                      <a:lnTo>
                        <a:pt x="239" y="369"/>
                      </a:lnTo>
                      <a:lnTo>
                        <a:pt x="297" y="366"/>
                      </a:lnTo>
                      <a:lnTo>
                        <a:pt x="367" y="302"/>
                      </a:lnTo>
                      <a:lnTo>
                        <a:pt x="361" y="229"/>
                      </a:lnTo>
                      <a:lnTo>
                        <a:pt x="345" y="166"/>
                      </a:lnTo>
                      <a:lnTo>
                        <a:pt x="319" y="118"/>
                      </a:lnTo>
                      <a:lnTo>
                        <a:pt x="289" y="78"/>
                      </a:lnTo>
                      <a:lnTo>
                        <a:pt x="246" y="37"/>
                      </a:lnTo>
                      <a:lnTo>
                        <a:pt x="214" y="16"/>
                      </a:lnTo>
                      <a:lnTo>
                        <a:pt x="181" y="3"/>
                      </a:lnTo>
                      <a:lnTo>
                        <a:pt x="150" y="0"/>
                      </a:lnTo>
                      <a:lnTo>
                        <a:pt x="119" y="2"/>
                      </a:lnTo>
                      <a:lnTo>
                        <a:pt x="96" y="16"/>
                      </a:lnTo>
                      <a:lnTo>
                        <a:pt x="81" y="31"/>
                      </a:lnTo>
                    </a:path>
                  </a:pathLst>
                </a:custGeom>
                <a:solidFill>
                  <a:srgbClr val="FF7C80"/>
                </a:solidFill>
                <a:ln w="12699" cap="rnd" cmpd="sng">
                  <a:solidFill>
                    <a:schemeClr val="tx1"/>
                  </a:solidFill>
                  <a:prstDash val="solid"/>
                  <a:round/>
                  <a:headEnd/>
                  <a:tailEnd/>
                </a:ln>
              </p:spPr>
              <p:txBody>
                <a:bodyPr/>
                <a:lstStyle/>
                <a:p>
                  <a:endParaRPr lang="es-ES" sz="1400">
                    <a:solidFill>
                      <a:srgbClr val="FFFF00"/>
                    </a:solidFill>
                  </a:endParaRPr>
                </a:p>
              </p:txBody>
            </p:sp>
            <p:sp>
              <p:nvSpPr>
                <p:cNvPr id="34" name="Freeform 18"/>
                <p:cNvSpPr>
                  <a:spLocks/>
                </p:cNvSpPr>
                <p:nvPr/>
              </p:nvSpPr>
              <p:spPr bwMode="auto">
                <a:xfrm flipH="1">
                  <a:off x="2975" y="2576"/>
                  <a:ext cx="285" cy="175"/>
                </a:xfrm>
                <a:custGeom>
                  <a:avLst/>
                  <a:gdLst>
                    <a:gd name="T0" fmla="*/ 83 w 348"/>
                    <a:gd name="T1" fmla="*/ 15 h 262"/>
                    <a:gd name="T2" fmla="*/ 84 w 348"/>
                    <a:gd name="T3" fmla="*/ 14 h 262"/>
                    <a:gd name="T4" fmla="*/ 86 w 348"/>
                    <a:gd name="T5" fmla="*/ 13 h 262"/>
                    <a:gd name="T6" fmla="*/ 86 w 348"/>
                    <a:gd name="T7" fmla="*/ 11 h 262"/>
                    <a:gd name="T8" fmla="*/ 86 w 348"/>
                    <a:gd name="T9" fmla="*/ 9 h 262"/>
                    <a:gd name="T10" fmla="*/ 84 w 348"/>
                    <a:gd name="T11" fmla="*/ 7 h 262"/>
                    <a:gd name="T12" fmla="*/ 80 w 348"/>
                    <a:gd name="T13" fmla="*/ 5 h 262"/>
                    <a:gd name="T14" fmla="*/ 77 w 348"/>
                    <a:gd name="T15" fmla="*/ 4 h 262"/>
                    <a:gd name="T16" fmla="*/ 72 w 348"/>
                    <a:gd name="T17" fmla="*/ 3 h 262"/>
                    <a:gd name="T18" fmla="*/ 66 w 348"/>
                    <a:gd name="T19" fmla="*/ 2 h 262"/>
                    <a:gd name="T20" fmla="*/ 58 w 348"/>
                    <a:gd name="T21" fmla="*/ 1 h 262"/>
                    <a:gd name="T22" fmla="*/ 47 w 348"/>
                    <a:gd name="T23" fmla="*/ 0 h 262"/>
                    <a:gd name="T24" fmla="*/ 38 w 348"/>
                    <a:gd name="T25" fmla="*/ 0 h 262"/>
                    <a:gd name="T26" fmla="*/ 29 w 348"/>
                    <a:gd name="T27" fmla="*/ 1 h 262"/>
                    <a:gd name="T28" fmla="*/ 20 w 348"/>
                    <a:gd name="T29" fmla="*/ 1 h 262"/>
                    <a:gd name="T30" fmla="*/ 9 w 348"/>
                    <a:gd name="T31" fmla="*/ 2 h 262"/>
                    <a:gd name="T32" fmla="*/ 5 w 348"/>
                    <a:gd name="T33" fmla="*/ 3 h 262"/>
                    <a:gd name="T34" fmla="*/ 2 w 348"/>
                    <a:gd name="T35" fmla="*/ 5 h 262"/>
                    <a:gd name="T36" fmla="*/ 0 w 348"/>
                    <a:gd name="T37" fmla="*/ 6 h 262"/>
                    <a:gd name="T38" fmla="*/ 5 w 348"/>
                    <a:gd name="T39" fmla="*/ 5 h 262"/>
                    <a:gd name="T40" fmla="*/ 6 w 348"/>
                    <a:gd name="T41" fmla="*/ 6 h 262"/>
                    <a:gd name="T42" fmla="*/ 9 w 348"/>
                    <a:gd name="T43" fmla="*/ 5 h 262"/>
                    <a:gd name="T44" fmla="*/ 13 w 348"/>
                    <a:gd name="T45" fmla="*/ 6 h 262"/>
                    <a:gd name="T46" fmla="*/ 13 w 348"/>
                    <a:gd name="T47" fmla="*/ 5 h 262"/>
                    <a:gd name="T48" fmla="*/ 16 w 348"/>
                    <a:gd name="T49" fmla="*/ 4 h 262"/>
                    <a:gd name="T50" fmla="*/ 20 w 348"/>
                    <a:gd name="T51" fmla="*/ 3 h 262"/>
                    <a:gd name="T52" fmla="*/ 26 w 348"/>
                    <a:gd name="T53" fmla="*/ 3 h 262"/>
                    <a:gd name="T54" fmla="*/ 32 w 348"/>
                    <a:gd name="T55" fmla="*/ 4 h 262"/>
                    <a:gd name="T56" fmla="*/ 38 w 348"/>
                    <a:gd name="T57" fmla="*/ 4 h 262"/>
                    <a:gd name="T58" fmla="*/ 38 w 348"/>
                    <a:gd name="T59" fmla="*/ 5 h 262"/>
                    <a:gd name="T60" fmla="*/ 38 w 348"/>
                    <a:gd name="T61" fmla="*/ 6 h 262"/>
                    <a:gd name="T62" fmla="*/ 38 w 348"/>
                    <a:gd name="T63" fmla="*/ 7 h 262"/>
                    <a:gd name="T64" fmla="*/ 41 w 348"/>
                    <a:gd name="T65" fmla="*/ 7 h 262"/>
                    <a:gd name="T66" fmla="*/ 44 w 348"/>
                    <a:gd name="T67" fmla="*/ 9 h 262"/>
                    <a:gd name="T68" fmla="*/ 43 w 348"/>
                    <a:gd name="T69" fmla="*/ 11 h 262"/>
                    <a:gd name="T70" fmla="*/ 48 w 348"/>
                    <a:gd name="T71" fmla="*/ 10 h 262"/>
                    <a:gd name="T72" fmla="*/ 51 w 348"/>
                    <a:gd name="T73" fmla="*/ 9 h 262"/>
                    <a:gd name="T74" fmla="*/ 53 w 348"/>
                    <a:gd name="T75" fmla="*/ 9 h 262"/>
                    <a:gd name="T76" fmla="*/ 57 w 348"/>
                    <a:gd name="T77" fmla="*/ 9 h 262"/>
                    <a:gd name="T78" fmla="*/ 60 w 348"/>
                    <a:gd name="T79" fmla="*/ 9 h 262"/>
                    <a:gd name="T80" fmla="*/ 62 w 348"/>
                    <a:gd name="T81" fmla="*/ 10 h 262"/>
                    <a:gd name="T82" fmla="*/ 66 w 348"/>
                    <a:gd name="T83" fmla="*/ 11 h 262"/>
                    <a:gd name="T84" fmla="*/ 66 w 348"/>
                    <a:gd name="T85" fmla="*/ 12 h 262"/>
                    <a:gd name="T86" fmla="*/ 66 w 348"/>
                    <a:gd name="T87" fmla="*/ 13 h 262"/>
                    <a:gd name="T88" fmla="*/ 62 w 348"/>
                    <a:gd name="T89" fmla="*/ 15 h 262"/>
                    <a:gd name="T90" fmla="*/ 71 w 348"/>
                    <a:gd name="T91" fmla="*/ 15 h 262"/>
                    <a:gd name="T92" fmla="*/ 76 w 348"/>
                    <a:gd name="T93" fmla="*/ 15 h 262"/>
                    <a:gd name="T94" fmla="*/ 83 w 348"/>
                    <a:gd name="T95" fmla="*/ 15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262"/>
                    <a:gd name="T146" fmla="*/ 348 w 348"/>
                    <a:gd name="T147" fmla="*/ 262 h 2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262">
                      <a:moveTo>
                        <a:pt x="332" y="261"/>
                      </a:moveTo>
                      <a:lnTo>
                        <a:pt x="338" y="242"/>
                      </a:lnTo>
                      <a:lnTo>
                        <a:pt x="345" y="213"/>
                      </a:lnTo>
                      <a:lnTo>
                        <a:pt x="347" y="183"/>
                      </a:lnTo>
                      <a:lnTo>
                        <a:pt x="346" y="145"/>
                      </a:lnTo>
                      <a:lnTo>
                        <a:pt x="337" y="113"/>
                      </a:lnTo>
                      <a:lnTo>
                        <a:pt x="326" y="88"/>
                      </a:lnTo>
                      <a:lnTo>
                        <a:pt x="311" y="67"/>
                      </a:lnTo>
                      <a:lnTo>
                        <a:pt x="294" y="53"/>
                      </a:lnTo>
                      <a:lnTo>
                        <a:pt x="267" y="35"/>
                      </a:lnTo>
                      <a:lnTo>
                        <a:pt x="235" y="14"/>
                      </a:lnTo>
                      <a:lnTo>
                        <a:pt x="193" y="0"/>
                      </a:lnTo>
                      <a:lnTo>
                        <a:pt x="159" y="0"/>
                      </a:lnTo>
                      <a:lnTo>
                        <a:pt x="119" y="2"/>
                      </a:lnTo>
                      <a:lnTo>
                        <a:pt x="80" y="14"/>
                      </a:lnTo>
                      <a:lnTo>
                        <a:pt x="38" y="39"/>
                      </a:lnTo>
                      <a:lnTo>
                        <a:pt x="19" y="59"/>
                      </a:lnTo>
                      <a:lnTo>
                        <a:pt x="8" y="77"/>
                      </a:lnTo>
                      <a:lnTo>
                        <a:pt x="0" y="95"/>
                      </a:lnTo>
                      <a:lnTo>
                        <a:pt x="21" y="84"/>
                      </a:lnTo>
                      <a:lnTo>
                        <a:pt x="22" y="106"/>
                      </a:lnTo>
                      <a:lnTo>
                        <a:pt x="35" y="86"/>
                      </a:lnTo>
                      <a:lnTo>
                        <a:pt x="53" y="100"/>
                      </a:lnTo>
                      <a:lnTo>
                        <a:pt x="57" y="75"/>
                      </a:lnTo>
                      <a:lnTo>
                        <a:pt x="67" y="68"/>
                      </a:lnTo>
                      <a:lnTo>
                        <a:pt x="85" y="61"/>
                      </a:lnTo>
                      <a:lnTo>
                        <a:pt x="108" y="60"/>
                      </a:lnTo>
                      <a:lnTo>
                        <a:pt x="131" y="64"/>
                      </a:lnTo>
                      <a:lnTo>
                        <a:pt x="153" y="70"/>
                      </a:lnTo>
                      <a:lnTo>
                        <a:pt x="155" y="82"/>
                      </a:lnTo>
                      <a:lnTo>
                        <a:pt x="155" y="95"/>
                      </a:lnTo>
                      <a:lnTo>
                        <a:pt x="159" y="114"/>
                      </a:lnTo>
                      <a:lnTo>
                        <a:pt x="167" y="129"/>
                      </a:lnTo>
                      <a:lnTo>
                        <a:pt x="179" y="146"/>
                      </a:lnTo>
                      <a:lnTo>
                        <a:pt x="175" y="181"/>
                      </a:lnTo>
                      <a:lnTo>
                        <a:pt x="197" y="172"/>
                      </a:lnTo>
                      <a:lnTo>
                        <a:pt x="206" y="158"/>
                      </a:lnTo>
                      <a:lnTo>
                        <a:pt x="215" y="152"/>
                      </a:lnTo>
                      <a:lnTo>
                        <a:pt x="229" y="153"/>
                      </a:lnTo>
                      <a:lnTo>
                        <a:pt x="243" y="157"/>
                      </a:lnTo>
                      <a:lnTo>
                        <a:pt x="254" y="167"/>
                      </a:lnTo>
                      <a:lnTo>
                        <a:pt x="266" y="185"/>
                      </a:lnTo>
                      <a:lnTo>
                        <a:pt x="269" y="203"/>
                      </a:lnTo>
                      <a:lnTo>
                        <a:pt x="266" y="220"/>
                      </a:lnTo>
                      <a:lnTo>
                        <a:pt x="253" y="246"/>
                      </a:lnTo>
                      <a:lnTo>
                        <a:pt x="286" y="249"/>
                      </a:lnTo>
                      <a:lnTo>
                        <a:pt x="307" y="253"/>
                      </a:lnTo>
                      <a:lnTo>
                        <a:pt x="332" y="261"/>
                      </a:lnTo>
                    </a:path>
                  </a:pathLst>
                </a:custGeom>
                <a:solidFill>
                  <a:srgbClr val="CCFF99"/>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5" name="Freeform 19"/>
                <p:cNvSpPr>
                  <a:spLocks/>
                </p:cNvSpPr>
                <p:nvPr/>
              </p:nvSpPr>
              <p:spPr bwMode="auto">
                <a:xfrm flipH="1">
                  <a:off x="3183" y="2653"/>
                  <a:ext cx="55" cy="26"/>
                </a:xfrm>
                <a:custGeom>
                  <a:avLst/>
                  <a:gdLst>
                    <a:gd name="T0" fmla="*/ 2 w 67"/>
                    <a:gd name="T1" fmla="*/ 0 h 40"/>
                    <a:gd name="T2" fmla="*/ 16 w 67"/>
                    <a:gd name="T3" fmla="*/ 1 h 40"/>
                    <a:gd name="T4" fmla="*/ 17 w 67"/>
                    <a:gd name="T5" fmla="*/ 2 h 40"/>
                    <a:gd name="T6" fmla="*/ 0 w 67"/>
                    <a:gd name="T7" fmla="*/ 1 h 40"/>
                    <a:gd name="T8" fmla="*/ 2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7" y="0"/>
                      </a:moveTo>
                      <a:lnTo>
                        <a:pt x="62" y="30"/>
                      </a:lnTo>
                      <a:lnTo>
                        <a:pt x="66" y="39"/>
                      </a:lnTo>
                      <a:lnTo>
                        <a:pt x="0" y="29"/>
                      </a:lnTo>
                      <a:lnTo>
                        <a:pt x="7" y="0"/>
                      </a:lnTo>
                    </a:path>
                  </a:pathLst>
                </a:custGeom>
                <a:solidFill>
                  <a:srgbClr val="8040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6" name="Oval 20"/>
                <p:cNvSpPr>
                  <a:spLocks noChangeArrowheads="1"/>
                </p:cNvSpPr>
                <p:nvPr/>
              </p:nvSpPr>
              <p:spPr bwMode="auto">
                <a:xfrm rot="1380000">
                  <a:off x="3202" y="2688"/>
                  <a:ext cx="46" cy="33"/>
                </a:xfrm>
                <a:prstGeom prst="ellipse">
                  <a:avLst/>
                </a:prstGeom>
                <a:solidFill>
                  <a:srgbClr val="FFFFFF"/>
                </a:solidFill>
                <a:ln w="12699">
                  <a:solidFill>
                    <a:srgbClr val="000000"/>
                  </a:solidFill>
                  <a:round/>
                  <a:headEnd/>
                  <a:tailEnd/>
                </a:ln>
              </p:spPr>
              <p:txBody>
                <a:bodyPr wrap="none" anchor="ctr"/>
                <a:lstStyle/>
                <a:p>
                  <a:pPr eaLnBrk="0" hangingPunct="0">
                    <a:spcBef>
                      <a:spcPct val="50000"/>
                    </a:spcBef>
                  </a:pPr>
                  <a:endParaRPr lang="fr-FR" sz="1400">
                    <a:solidFill>
                      <a:srgbClr val="FFFF00"/>
                    </a:solidFill>
                  </a:endParaRPr>
                </a:p>
              </p:txBody>
            </p:sp>
            <p:sp>
              <p:nvSpPr>
                <p:cNvPr id="37" name="Oval 21"/>
                <p:cNvSpPr>
                  <a:spLocks noChangeArrowheads="1"/>
                </p:cNvSpPr>
                <p:nvPr/>
              </p:nvSpPr>
              <p:spPr bwMode="auto">
                <a:xfrm rot="1380000">
                  <a:off x="3215" y="2699"/>
                  <a:ext cx="28" cy="22"/>
                </a:xfrm>
                <a:prstGeom prst="ellipse">
                  <a:avLst/>
                </a:prstGeom>
                <a:solidFill>
                  <a:srgbClr val="000000"/>
                </a:solidFill>
                <a:ln w="12699">
                  <a:solidFill>
                    <a:srgbClr val="000000"/>
                  </a:solidFill>
                  <a:round/>
                  <a:headEnd/>
                  <a:tailEnd/>
                </a:ln>
              </p:spPr>
              <p:txBody>
                <a:bodyPr wrap="none" anchor="ctr"/>
                <a:lstStyle/>
                <a:p>
                  <a:pPr eaLnBrk="0" hangingPunct="0">
                    <a:spcBef>
                      <a:spcPct val="50000"/>
                    </a:spcBef>
                  </a:pPr>
                  <a:endParaRPr lang="fr-FR" sz="1400">
                    <a:solidFill>
                      <a:srgbClr val="FFFF00"/>
                    </a:solidFill>
                  </a:endParaRPr>
                </a:p>
              </p:txBody>
            </p:sp>
            <p:sp>
              <p:nvSpPr>
                <p:cNvPr id="38" name="Freeform 22"/>
                <p:cNvSpPr>
                  <a:spLocks/>
                </p:cNvSpPr>
                <p:nvPr/>
              </p:nvSpPr>
              <p:spPr bwMode="auto">
                <a:xfrm flipH="1">
                  <a:off x="2556" y="2799"/>
                  <a:ext cx="1072" cy="410"/>
                </a:xfrm>
                <a:custGeom>
                  <a:avLst/>
                  <a:gdLst>
                    <a:gd name="T0" fmla="*/ 303 w 1305"/>
                    <a:gd name="T1" fmla="*/ 25 h 613"/>
                    <a:gd name="T2" fmla="*/ 327 w 1305"/>
                    <a:gd name="T3" fmla="*/ 29 h 613"/>
                    <a:gd name="T4" fmla="*/ 329 w 1305"/>
                    <a:gd name="T5" fmla="*/ 26 h 613"/>
                    <a:gd name="T6" fmla="*/ 328 w 1305"/>
                    <a:gd name="T7" fmla="*/ 22 h 613"/>
                    <a:gd name="T8" fmla="*/ 329 w 1305"/>
                    <a:gd name="T9" fmla="*/ 18 h 613"/>
                    <a:gd name="T10" fmla="*/ 324 w 1305"/>
                    <a:gd name="T11" fmla="*/ 13 h 613"/>
                    <a:gd name="T12" fmla="*/ 319 w 1305"/>
                    <a:gd name="T13" fmla="*/ 8 h 613"/>
                    <a:gd name="T14" fmla="*/ 312 w 1305"/>
                    <a:gd name="T15" fmla="*/ 5 h 613"/>
                    <a:gd name="T16" fmla="*/ 306 w 1305"/>
                    <a:gd name="T17" fmla="*/ 4 h 613"/>
                    <a:gd name="T18" fmla="*/ 290 w 1305"/>
                    <a:gd name="T19" fmla="*/ 3 h 613"/>
                    <a:gd name="T20" fmla="*/ 273 w 1305"/>
                    <a:gd name="T21" fmla="*/ 3 h 613"/>
                    <a:gd name="T22" fmla="*/ 264 w 1305"/>
                    <a:gd name="T23" fmla="*/ 2 h 613"/>
                    <a:gd name="T24" fmla="*/ 248 w 1305"/>
                    <a:gd name="T25" fmla="*/ 1 h 613"/>
                    <a:gd name="T26" fmla="*/ 231 w 1305"/>
                    <a:gd name="T27" fmla="*/ 1 h 613"/>
                    <a:gd name="T28" fmla="*/ 209 w 1305"/>
                    <a:gd name="T29" fmla="*/ 1 h 613"/>
                    <a:gd name="T30" fmla="*/ 201 w 1305"/>
                    <a:gd name="T31" fmla="*/ 1 h 613"/>
                    <a:gd name="T32" fmla="*/ 192 w 1305"/>
                    <a:gd name="T33" fmla="*/ 0 h 613"/>
                    <a:gd name="T34" fmla="*/ 173 w 1305"/>
                    <a:gd name="T35" fmla="*/ 3 h 613"/>
                    <a:gd name="T36" fmla="*/ 163 w 1305"/>
                    <a:gd name="T37" fmla="*/ 3 h 613"/>
                    <a:gd name="T38" fmla="*/ 154 w 1305"/>
                    <a:gd name="T39" fmla="*/ 3 h 613"/>
                    <a:gd name="T40" fmla="*/ 145 w 1305"/>
                    <a:gd name="T41" fmla="*/ 3 h 613"/>
                    <a:gd name="T42" fmla="*/ 127 w 1305"/>
                    <a:gd name="T43" fmla="*/ 4 h 613"/>
                    <a:gd name="T44" fmla="*/ 106 w 1305"/>
                    <a:gd name="T45" fmla="*/ 5 h 613"/>
                    <a:gd name="T46" fmla="*/ 94 w 1305"/>
                    <a:gd name="T47" fmla="*/ 5 h 613"/>
                    <a:gd name="T48" fmla="*/ 89 w 1305"/>
                    <a:gd name="T49" fmla="*/ 5 h 613"/>
                    <a:gd name="T50" fmla="*/ 86 w 1305"/>
                    <a:gd name="T51" fmla="*/ 5 h 613"/>
                    <a:gd name="T52" fmla="*/ 73 w 1305"/>
                    <a:gd name="T53" fmla="*/ 3 h 613"/>
                    <a:gd name="T54" fmla="*/ 58 w 1305"/>
                    <a:gd name="T55" fmla="*/ 3 h 613"/>
                    <a:gd name="T56" fmla="*/ 35 w 1305"/>
                    <a:gd name="T57" fmla="*/ 3 h 613"/>
                    <a:gd name="T58" fmla="*/ 10 w 1305"/>
                    <a:gd name="T59" fmla="*/ 3 h 613"/>
                    <a:gd name="T60" fmla="*/ 0 w 1305"/>
                    <a:gd name="T61" fmla="*/ 4 h 613"/>
                    <a:gd name="T62" fmla="*/ 2 w 1305"/>
                    <a:gd name="T63" fmla="*/ 9 h 613"/>
                    <a:gd name="T64" fmla="*/ 17 w 1305"/>
                    <a:gd name="T65" fmla="*/ 9 h 613"/>
                    <a:gd name="T66" fmla="*/ 30 w 1305"/>
                    <a:gd name="T67" fmla="*/ 10 h 613"/>
                    <a:gd name="T68" fmla="*/ 49 w 1305"/>
                    <a:gd name="T69" fmla="*/ 11 h 613"/>
                    <a:gd name="T70" fmla="*/ 70 w 1305"/>
                    <a:gd name="T71" fmla="*/ 11 h 613"/>
                    <a:gd name="T72" fmla="*/ 87 w 1305"/>
                    <a:gd name="T73" fmla="*/ 12 h 613"/>
                    <a:gd name="T74" fmla="*/ 107 w 1305"/>
                    <a:gd name="T75" fmla="*/ 13 h 613"/>
                    <a:gd name="T76" fmla="*/ 118 w 1305"/>
                    <a:gd name="T77" fmla="*/ 14 h 613"/>
                    <a:gd name="T78" fmla="*/ 135 w 1305"/>
                    <a:gd name="T79" fmla="*/ 14 h 613"/>
                    <a:gd name="T80" fmla="*/ 154 w 1305"/>
                    <a:gd name="T81" fmla="*/ 13 h 613"/>
                    <a:gd name="T82" fmla="*/ 158 w 1305"/>
                    <a:gd name="T83" fmla="*/ 17 h 613"/>
                    <a:gd name="T84" fmla="*/ 167 w 1305"/>
                    <a:gd name="T85" fmla="*/ 20 h 613"/>
                    <a:gd name="T86" fmla="*/ 175 w 1305"/>
                    <a:gd name="T87" fmla="*/ 23 h 613"/>
                    <a:gd name="T88" fmla="*/ 179 w 1305"/>
                    <a:gd name="T89" fmla="*/ 27 h 613"/>
                    <a:gd name="T90" fmla="*/ 195 w 1305"/>
                    <a:gd name="T91" fmla="*/ 37 h 613"/>
                    <a:gd name="T92" fmla="*/ 225 w 1305"/>
                    <a:gd name="T93" fmla="*/ 26 h 613"/>
                    <a:gd name="T94" fmla="*/ 264 w 1305"/>
                    <a:gd name="T95" fmla="*/ 22 h 613"/>
                    <a:gd name="T96" fmla="*/ 263 w 1305"/>
                    <a:gd name="T97" fmla="*/ 19 h 613"/>
                    <a:gd name="T98" fmla="*/ 255 w 1305"/>
                    <a:gd name="T99" fmla="*/ 17 h 613"/>
                    <a:gd name="T100" fmla="*/ 247 w 1305"/>
                    <a:gd name="T101" fmla="*/ 13 h 613"/>
                    <a:gd name="T102" fmla="*/ 237 w 1305"/>
                    <a:gd name="T103" fmla="*/ 11 h 613"/>
                    <a:gd name="T104" fmla="*/ 249 w 1305"/>
                    <a:gd name="T105" fmla="*/ 12 h 613"/>
                    <a:gd name="T106" fmla="*/ 261 w 1305"/>
                    <a:gd name="T107" fmla="*/ 12 h 613"/>
                    <a:gd name="T108" fmla="*/ 272 w 1305"/>
                    <a:gd name="T109" fmla="*/ 11 h 613"/>
                    <a:gd name="T110" fmla="*/ 284 w 1305"/>
                    <a:gd name="T111" fmla="*/ 11 h 613"/>
                    <a:gd name="T112" fmla="*/ 290 w 1305"/>
                    <a:gd name="T113" fmla="*/ 13 h 613"/>
                    <a:gd name="T114" fmla="*/ 304 w 1305"/>
                    <a:gd name="T115" fmla="*/ 17 h 613"/>
                    <a:gd name="T116" fmla="*/ 302 w 1305"/>
                    <a:gd name="T117" fmla="*/ 20 h 613"/>
                    <a:gd name="T118" fmla="*/ 303 w 1305"/>
                    <a:gd name="T119" fmla="*/ 25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5"/>
                    <a:gd name="T181" fmla="*/ 0 h 613"/>
                    <a:gd name="T182" fmla="*/ 1305 w 1305"/>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5" h="613">
                      <a:moveTo>
                        <a:pt x="1202" y="407"/>
                      </a:moveTo>
                      <a:lnTo>
                        <a:pt x="1297" y="475"/>
                      </a:lnTo>
                      <a:lnTo>
                        <a:pt x="1304" y="432"/>
                      </a:lnTo>
                      <a:lnTo>
                        <a:pt x="1301" y="371"/>
                      </a:lnTo>
                      <a:lnTo>
                        <a:pt x="1303" y="311"/>
                      </a:lnTo>
                      <a:lnTo>
                        <a:pt x="1287" y="227"/>
                      </a:lnTo>
                      <a:lnTo>
                        <a:pt x="1262" y="138"/>
                      </a:lnTo>
                      <a:lnTo>
                        <a:pt x="1239" y="78"/>
                      </a:lnTo>
                      <a:lnTo>
                        <a:pt x="1212" y="70"/>
                      </a:lnTo>
                      <a:lnTo>
                        <a:pt x="1151" y="51"/>
                      </a:lnTo>
                      <a:lnTo>
                        <a:pt x="1080" y="49"/>
                      </a:lnTo>
                      <a:lnTo>
                        <a:pt x="1044" y="35"/>
                      </a:lnTo>
                      <a:lnTo>
                        <a:pt x="982" y="22"/>
                      </a:lnTo>
                      <a:lnTo>
                        <a:pt x="913" y="15"/>
                      </a:lnTo>
                      <a:lnTo>
                        <a:pt x="825" y="10"/>
                      </a:lnTo>
                      <a:lnTo>
                        <a:pt x="797" y="15"/>
                      </a:lnTo>
                      <a:lnTo>
                        <a:pt x="763" y="0"/>
                      </a:lnTo>
                      <a:lnTo>
                        <a:pt x="684" y="42"/>
                      </a:lnTo>
                      <a:lnTo>
                        <a:pt x="647" y="56"/>
                      </a:lnTo>
                      <a:lnTo>
                        <a:pt x="611" y="56"/>
                      </a:lnTo>
                      <a:lnTo>
                        <a:pt x="575" y="56"/>
                      </a:lnTo>
                      <a:lnTo>
                        <a:pt x="501" y="65"/>
                      </a:lnTo>
                      <a:lnTo>
                        <a:pt x="418" y="75"/>
                      </a:lnTo>
                      <a:lnTo>
                        <a:pt x="373" y="83"/>
                      </a:lnTo>
                      <a:lnTo>
                        <a:pt x="351" y="93"/>
                      </a:lnTo>
                      <a:lnTo>
                        <a:pt x="342" y="75"/>
                      </a:lnTo>
                      <a:lnTo>
                        <a:pt x="290" y="61"/>
                      </a:lnTo>
                      <a:lnTo>
                        <a:pt x="225" y="59"/>
                      </a:lnTo>
                      <a:lnTo>
                        <a:pt x="135" y="57"/>
                      </a:lnTo>
                      <a:lnTo>
                        <a:pt x="38" y="58"/>
                      </a:lnTo>
                      <a:lnTo>
                        <a:pt x="0" y="66"/>
                      </a:lnTo>
                      <a:lnTo>
                        <a:pt x="8" y="145"/>
                      </a:lnTo>
                      <a:lnTo>
                        <a:pt x="70" y="152"/>
                      </a:lnTo>
                      <a:lnTo>
                        <a:pt x="122" y="166"/>
                      </a:lnTo>
                      <a:lnTo>
                        <a:pt x="193" y="183"/>
                      </a:lnTo>
                      <a:lnTo>
                        <a:pt x="279" y="193"/>
                      </a:lnTo>
                      <a:lnTo>
                        <a:pt x="345" y="201"/>
                      </a:lnTo>
                      <a:lnTo>
                        <a:pt x="422" y="215"/>
                      </a:lnTo>
                      <a:lnTo>
                        <a:pt x="467" y="240"/>
                      </a:lnTo>
                      <a:lnTo>
                        <a:pt x="535" y="241"/>
                      </a:lnTo>
                      <a:lnTo>
                        <a:pt x="607" y="227"/>
                      </a:lnTo>
                      <a:lnTo>
                        <a:pt x="626" y="280"/>
                      </a:lnTo>
                      <a:lnTo>
                        <a:pt x="660" y="341"/>
                      </a:lnTo>
                      <a:lnTo>
                        <a:pt x="693" y="388"/>
                      </a:lnTo>
                      <a:lnTo>
                        <a:pt x="707" y="452"/>
                      </a:lnTo>
                      <a:lnTo>
                        <a:pt x="769" y="612"/>
                      </a:lnTo>
                      <a:lnTo>
                        <a:pt x="894" y="443"/>
                      </a:lnTo>
                      <a:lnTo>
                        <a:pt x="1046" y="363"/>
                      </a:lnTo>
                      <a:lnTo>
                        <a:pt x="1039" y="330"/>
                      </a:lnTo>
                      <a:lnTo>
                        <a:pt x="1013" y="285"/>
                      </a:lnTo>
                      <a:lnTo>
                        <a:pt x="979" y="228"/>
                      </a:lnTo>
                      <a:lnTo>
                        <a:pt x="941" y="195"/>
                      </a:lnTo>
                      <a:lnTo>
                        <a:pt x="987" y="208"/>
                      </a:lnTo>
                      <a:lnTo>
                        <a:pt x="1032" y="205"/>
                      </a:lnTo>
                      <a:lnTo>
                        <a:pt x="1074" y="198"/>
                      </a:lnTo>
                      <a:lnTo>
                        <a:pt x="1127" y="189"/>
                      </a:lnTo>
                      <a:lnTo>
                        <a:pt x="1148" y="224"/>
                      </a:lnTo>
                      <a:lnTo>
                        <a:pt x="1204" y="296"/>
                      </a:lnTo>
                      <a:lnTo>
                        <a:pt x="1197" y="339"/>
                      </a:lnTo>
                      <a:lnTo>
                        <a:pt x="1202" y="407"/>
                      </a:lnTo>
                    </a:path>
                  </a:pathLst>
                </a:custGeom>
                <a:solidFill>
                  <a:srgbClr val="FF0066"/>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9" name="Freeform 23"/>
                <p:cNvSpPr>
                  <a:spLocks/>
                </p:cNvSpPr>
                <p:nvPr/>
              </p:nvSpPr>
              <p:spPr bwMode="auto">
                <a:xfrm flipH="1">
                  <a:off x="3069" y="2828"/>
                  <a:ext cx="44" cy="48"/>
                </a:xfrm>
                <a:custGeom>
                  <a:avLst/>
                  <a:gdLst>
                    <a:gd name="T0" fmla="*/ 5 w 55"/>
                    <a:gd name="T1" fmla="*/ 0 h 70"/>
                    <a:gd name="T2" fmla="*/ 10 w 55"/>
                    <a:gd name="T3" fmla="*/ 1 h 70"/>
                    <a:gd name="T4" fmla="*/ 11 w 55"/>
                    <a:gd name="T5" fmla="*/ 4 h 70"/>
                    <a:gd name="T6" fmla="*/ 3 w 55"/>
                    <a:gd name="T7" fmla="*/ 5 h 70"/>
                    <a:gd name="T8" fmla="*/ 0 w 55"/>
                    <a:gd name="T9" fmla="*/ 3 h 70"/>
                    <a:gd name="T10" fmla="*/ 2 w 55"/>
                    <a:gd name="T11" fmla="*/ 1 h 70"/>
                    <a:gd name="T12" fmla="*/ 5 w 55"/>
                    <a:gd name="T13" fmla="*/ 0 h 70"/>
                    <a:gd name="T14" fmla="*/ 0 60000 65536"/>
                    <a:gd name="T15" fmla="*/ 0 60000 65536"/>
                    <a:gd name="T16" fmla="*/ 0 60000 65536"/>
                    <a:gd name="T17" fmla="*/ 0 60000 65536"/>
                    <a:gd name="T18" fmla="*/ 0 60000 65536"/>
                    <a:gd name="T19" fmla="*/ 0 60000 65536"/>
                    <a:gd name="T20" fmla="*/ 0 60000 65536"/>
                    <a:gd name="T21" fmla="*/ 0 w 55"/>
                    <a:gd name="T22" fmla="*/ 0 h 70"/>
                    <a:gd name="T23" fmla="*/ 55 w 5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0">
                      <a:moveTo>
                        <a:pt x="23" y="0"/>
                      </a:moveTo>
                      <a:lnTo>
                        <a:pt x="46" y="19"/>
                      </a:lnTo>
                      <a:lnTo>
                        <a:pt x="54" y="57"/>
                      </a:lnTo>
                      <a:lnTo>
                        <a:pt x="16" y="69"/>
                      </a:lnTo>
                      <a:lnTo>
                        <a:pt x="0" y="44"/>
                      </a:lnTo>
                      <a:lnTo>
                        <a:pt x="3" y="22"/>
                      </a:lnTo>
                      <a:lnTo>
                        <a:pt x="23" y="0"/>
                      </a:lnTo>
                    </a:path>
                  </a:pathLst>
                </a:custGeom>
                <a:solidFill>
                  <a:srgbClr val="8000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0" name="Freeform 24"/>
                <p:cNvSpPr>
                  <a:spLocks/>
                </p:cNvSpPr>
                <p:nvPr/>
              </p:nvSpPr>
              <p:spPr bwMode="auto">
                <a:xfrm flipH="1">
                  <a:off x="2975" y="2868"/>
                  <a:ext cx="124" cy="298"/>
                </a:xfrm>
                <a:custGeom>
                  <a:avLst/>
                  <a:gdLst>
                    <a:gd name="T0" fmla="*/ 8 w 153"/>
                    <a:gd name="T1" fmla="*/ 0 h 445"/>
                    <a:gd name="T2" fmla="*/ 0 w 153"/>
                    <a:gd name="T3" fmla="*/ 1 h 445"/>
                    <a:gd name="T4" fmla="*/ 2 w 153"/>
                    <a:gd name="T5" fmla="*/ 5 h 445"/>
                    <a:gd name="T6" fmla="*/ 26 w 153"/>
                    <a:gd name="T7" fmla="*/ 18 h 445"/>
                    <a:gd name="T8" fmla="*/ 35 w 153"/>
                    <a:gd name="T9" fmla="*/ 27 h 445"/>
                    <a:gd name="T10" fmla="*/ 33 w 153"/>
                    <a:gd name="T11" fmla="*/ 16 h 445"/>
                    <a:gd name="T12" fmla="*/ 17 w 153"/>
                    <a:gd name="T13" fmla="*/ 3 h 445"/>
                    <a:gd name="T14" fmla="*/ 8 w 153"/>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445"/>
                    <a:gd name="T26" fmla="*/ 153 w 153"/>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445">
                      <a:moveTo>
                        <a:pt x="37" y="0"/>
                      </a:moveTo>
                      <a:lnTo>
                        <a:pt x="0" y="12"/>
                      </a:lnTo>
                      <a:lnTo>
                        <a:pt x="11" y="79"/>
                      </a:lnTo>
                      <a:lnTo>
                        <a:pt x="113" y="298"/>
                      </a:lnTo>
                      <a:lnTo>
                        <a:pt x="152" y="444"/>
                      </a:lnTo>
                      <a:lnTo>
                        <a:pt x="145" y="269"/>
                      </a:lnTo>
                      <a:lnTo>
                        <a:pt x="75" y="60"/>
                      </a:lnTo>
                      <a:lnTo>
                        <a:pt x="37" y="0"/>
                      </a:lnTo>
                    </a:path>
                  </a:pathLst>
                </a:custGeom>
                <a:solidFill>
                  <a:schemeClr val="accent2"/>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1" name="Freeform 25"/>
                <p:cNvSpPr>
                  <a:spLocks/>
                </p:cNvSpPr>
                <p:nvPr/>
              </p:nvSpPr>
              <p:spPr bwMode="auto">
                <a:xfrm flipH="1">
                  <a:off x="1938" y="3497"/>
                  <a:ext cx="244" cy="288"/>
                </a:xfrm>
                <a:custGeom>
                  <a:avLst/>
                  <a:gdLst>
                    <a:gd name="T0" fmla="*/ 21 w 297"/>
                    <a:gd name="T1" fmla="*/ 0 h 431"/>
                    <a:gd name="T2" fmla="*/ 16 w 297"/>
                    <a:gd name="T3" fmla="*/ 1 h 431"/>
                    <a:gd name="T4" fmla="*/ 7 w 297"/>
                    <a:gd name="T5" fmla="*/ 1 h 431"/>
                    <a:gd name="T6" fmla="*/ 0 w 297"/>
                    <a:gd name="T7" fmla="*/ 3 h 431"/>
                    <a:gd name="T8" fmla="*/ 14 w 297"/>
                    <a:gd name="T9" fmla="*/ 11 h 431"/>
                    <a:gd name="T10" fmla="*/ 21 w 297"/>
                    <a:gd name="T11" fmla="*/ 13 h 431"/>
                    <a:gd name="T12" fmla="*/ 32 w 297"/>
                    <a:gd name="T13" fmla="*/ 17 h 431"/>
                    <a:gd name="T14" fmla="*/ 44 w 297"/>
                    <a:gd name="T15" fmla="*/ 20 h 431"/>
                    <a:gd name="T16" fmla="*/ 62 w 297"/>
                    <a:gd name="T17" fmla="*/ 25 h 431"/>
                    <a:gd name="T18" fmla="*/ 68 w 297"/>
                    <a:gd name="T19" fmla="*/ 25 h 431"/>
                    <a:gd name="T20" fmla="*/ 75 w 297"/>
                    <a:gd name="T21" fmla="*/ 25 h 431"/>
                    <a:gd name="T22" fmla="*/ 58 w 297"/>
                    <a:gd name="T23" fmla="*/ 14 h 431"/>
                    <a:gd name="T24" fmla="*/ 51 w 297"/>
                    <a:gd name="T25" fmla="*/ 11 h 431"/>
                    <a:gd name="T26" fmla="*/ 32 w 297"/>
                    <a:gd name="T27" fmla="*/ 6 h 431"/>
                    <a:gd name="T28" fmla="*/ 37 w 297"/>
                    <a:gd name="T29" fmla="*/ 6 h 431"/>
                    <a:gd name="T30" fmla="*/ 21 w 297"/>
                    <a:gd name="T31" fmla="*/ 0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431"/>
                    <a:gd name="T50" fmla="*/ 297 w 297"/>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431">
                      <a:moveTo>
                        <a:pt x="84" y="0"/>
                      </a:moveTo>
                      <a:lnTo>
                        <a:pt x="62" y="4"/>
                      </a:lnTo>
                      <a:lnTo>
                        <a:pt x="26" y="14"/>
                      </a:lnTo>
                      <a:lnTo>
                        <a:pt x="0" y="51"/>
                      </a:lnTo>
                      <a:lnTo>
                        <a:pt x="54" y="188"/>
                      </a:lnTo>
                      <a:lnTo>
                        <a:pt x="81" y="228"/>
                      </a:lnTo>
                      <a:lnTo>
                        <a:pt x="130" y="285"/>
                      </a:lnTo>
                      <a:lnTo>
                        <a:pt x="175" y="337"/>
                      </a:lnTo>
                      <a:lnTo>
                        <a:pt x="250" y="429"/>
                      </a:lnTo>
                      <a:lnTo>
                        <a:pt x="271" y="430"/>
                      </a:lnTo>
                      <a:lnTo>
                        <a:pt x="296" y="412"/>
                      </a:lnTo>
                      <a:lnTo>
                        <a:pt x="227" y="234"/>
                      </a:lnTo>
                      <a:lnTo>
                        <a:pt x="200" y="195"/>
                      </a:lnTo>
                      <a:lnTo>
                        <a:pt x="130" y="107"/>
                      </a:lnTo>
                      <a:lnTo>
                        <a:pt x="148" y="97"/>
                      </a:lnTo>
                      <a:lnTo>
                        <a:pt x="84" y="0"/>
                      </a:lnTo>
                    </a:path>
                  </a:pathLst>
                </a:custGeom>
                <a:solidFill>
                  <a:schemeClr val="bg1"/>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2" name="Freeform 26"/>
                <p:cNvSpPr>
                  <a:spLocks/>
                </p:cNvSpPr>
                <p:nvPr/>
              </p:nvSpPr>
              <p:spPr bwMode="auto">
                <a:xfrm flipH="1">
                  <a:off x="1910" y="3217"/>
                  <a:ext cx="301" cy="113"/>
                </a:xfrm>
                <a:custGeom>
                  <a:avLst/>
                  <a:gdLst>
                    <a:gd name="T0" fmla="*/ 1 w 366"/>
                    <a:gd name="T1" fmla="*/ 1 h 171"/>
                    <a:gd name="T2" fmla="*/ 6 w 366"/>
                    <a:gd name="T3" fmla="*/ 1 h 171"/>
                    <a:gd name="T4" fmla="*/ 14 w 366"/>
                    <a:gd name="T5" fmla="*/ 1 h 171"/>
                    <a:gd name="T6" fmla="*/ 21 w 366"/>
                    <a:gd name="T7" fmla="*/ 0 h 171"/>
                    <a:gd name="T8" fmla="*/ 25 w 366"/>
                    <a:gd name="T9" fmla="*/ 1 h 171"/>
                    <a:gd name="T10" fmla="*/ 34 w 366"/>
                    <a:gd name="T11" fmla="*/ 1 h 171"/>
                    <a:gd name="T12" fmla="*/ 43 w 366"/>
                    <a:gd name="T13" fmla="*/ 1 h 171"/>
                    <a:gd name="T14" fmla="*/ 55 w 366"/>
                    <a:gd name="T15" fmla="*/ 2 h 171"/>
                    <a:gd name="T16" fmla="*/ 61 w 366"/>
                    <a:gd name="T17" fmla="*/ 2 h 171"/>
                    <a:gd name="T18" fmla="*/ 67 w 366"/>
                    <a:gd name="T19" fmla="*/ 3 h 171"/>
                    <a:gd name="T20" fmla="*/ 76 w 366"/>
                    <a:gd name="T21" fmla="*/ 5 h 171"/>
                    <a:gd name="T22" fmla="*/ 85 w 366"/>
                    <a:gd name="T23" fmla="*/ 6 h 171"/>
                    <a:gd name="T24" fmla="*/ 93 w 366"/>
                    <a:gd name="T25" fmla="*/ 7 h 171"/>
                    <a:gd name="T26" fmla="*/ 89 w 366"/>
                    <a:gd name="T27" fmla="*/ 9 h 171"/>
                    <a:gd name="T28" fmla="*/ 80 w 366"/>
                    <a:gd name="T29" fmla="*/ 9 h 171"/>
                    <a:gd name="T30" fmla="*/ 64 w 366"/>
                    <a:gd name="T31" fmla="*/ 9 h 171"/>
                    <a:gd name="T32" fmla="*/ 50 w 366"/>
                    <a:gd name="T33" fmla="*/ 9 h 171"/>
                    <a:gd name="T34" fmla="*/ 40 w 366"/>
                    <a:gd name="T35" fmla="*/ 9 h 171"/>
                    <a:gd name="T36" fmla="*/ 33 w 366"/>
                    <a:gd name="T37" fmla="*/ 9 h 171"/>
                    <a:gd name="T38" fmla="*/ 26 w 366"/>
                    <a:gd name="T39" fmla="*/ 9 h 171"/>
                    <a:gd name="T40" fmla="*/ 23 w 366"/>
                    <a:gd name="T41" fmla="*/ 9 h 171"/>
                    <a:gd name="T42" fmla="*/ 12 w 366"/>
                    <a:gd name="T43" fmla="*/ 7 h 171"/>
                    <a:gd name="T44" fmla="*/ 0 w 366"/>
                    <a:gd name="T45" fmla="*/ 6 h 171"/>
                    <a:gd name="T46" fmla="*/ 1 w 366"/>
                    <a:gd name="T47" fmla="*/ 1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171"/>
                    <a:gd name="T74" fmla="*/ 366 w 366"/>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171">
                      <a:moveTo>
                        <a:pt x="1" y="18"/>
                      </a:moveTo>
                      <a:lnTo>
                        <a:pt x="22" y="11"/>
                      </a:lnTo>
                      <a:lnTo>
                        <a:pt x="54" y="2"/>
                      </a:lnTo>
                      <a:lnTo>
                        <a:pt x="78" y="0"/>
                      </a:lnTo>
                      <a:lnTo>
                        <a:pt x="97" y="3"/>
                      </a:lnTo>
                      <a:lnTo>
                        <a:pt x="132" y="7"/>
                      </a:lnTo>
                      <a:lnTo>
                        <a:pt x="168" y="17"/>
                      </a:lnTo>
                      <a:lnTo>
                        <a:pt x="216" y="29"/>
                      </a:lnTo>
                      <a:lnTo>
                        <a:pt x="240" y="40"/>
                      </a:lnTo>
                      <a:lnTo>
                        <a:pt x="262" y="52"/>
                      </a:lnTo>
                      <a:lnTo>
                        <a:pt x="300" y="76"/>
                      </a:lnTo>
                      <a:lnTo>
                        <a:pt x="333" y="96"/>
                      </a:lnTo>
                      <a:lnTo>
                        <a:pt x="365" y="116"/>
                      </a:lnTo>
                      <a:lnTo>
                        <a:pt x="348" y="165"/>
                      </a:lnTo>
                      <a:lnTo>
                        <a:pt x="312" y="170"/>
                      </a:lnTo>
                      <a:lnTo>
                        <a:pt x="254" y="167"/>
                      </a:lnTo>
                      <a:lnTo>
                        <a:pt x="198" y="162"/>
                      </a:lnTo>
                      <a:lnTo>
                        <a:pt x="157" y="156"/>
                      </a:lnTo>
                      <a:lnTo>
                        <a:pt x="129" y="159"/>
                      </a:lnTo>
                      <a:lnTo>
                        <a:pt x="105" y="158"/>
                      </a:lnTo>
                      <a:lnTo>
                        <a:pt x="90" y="152"/>
                      </a:lnTo>
                      <a:lnTo>
                        <a:pt x="48" y="134"/>
                      </a:lnTo>
                      <a:lnTo>
                        <a:pt x="0" y="110"/>
                      </a:lnTo>
                      <a:lnTo>
                        <a:pt x="1" y="18"/>
                      </a:lnTo>
                    </a:path>
                  </a:pathLst>
                </a:custGeom>
                <a:solidFill>
                  <a:schemeClr val="bg1"/>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3" name="Freeform 27"/>
                <p:cNvSpPr>
                  <a:spLocks/>
                </p:cNvSpPr>
                <p:nvPr/>
              </p:nvSpPr>
              <p:spPr bwMode="auto">
                <a:xfrm flipH="1">
                  <a:off x="2094" y="2997"/>
                  <a:ext cx="901" cy="567"/>
                </a:xfrm>
                <a:custGeom>
                  <a:avLst/>
                  <a:gdLst>
                    <a:gd name="T0" fmla="*/ 41 w 1096"/>
                    <a:gd name="T1" fmla="*/ 1 h 847"/>
                    <a:gd name="T2" fmla="*/ 49 w 1096"/>
                    <a:gd name="T3" fmla="*/ 1 h 847"/>
                    <a:gd name="T4" fmla="*/ 61 w 1096"/>
                    <a:gd name="T5" fmla="*/ 0 h 847"/>
                    <a:gd name="T6" fmla="*/ 76 w 1096"/>
                    <a:gd name="T7" fmla="*/ 1 h 847"/>
                    <a:gd name="T8" fmla="*/ 85 w 1096"/>
                    <a:gd name="T9" fmla="*/ 1 h 847"/>
                    <a:gd name="T10" fmla="*/ 97 w 1096"/>
                    <a:gd name="T11" fmla="*/ 4 h 847"/>
                    <a:gd name="T12" fmla="*/ 109 w 1096"/>
                    <a:gd name="T13" fmla="*/ 7 h 847"/>
                    <a:gd name="T14" fmla="*/ 117 w 1096"/>
                    <a:gd name="T15" fmla="*/ 10 h 847"/>
                    <a:gd name="T16" fmla="*/ 128 w 1096"/>
                    <a:gd name="T17" fmla="*/ 14 h 847"/>
                    <a:gd name="T18" fmla="*/ 138 w 1096"/>
                    <a:gd name="T19" fmla="*/ 17 h 847"/>
                    <a:gd name="T20" fmla="*/ 159 w 1096"/>
                    <a:gd name="T21" fmla="*/ 18 h 847"/>
                    <a:gd name="T22" fmla="*/ 184 w 1096"/>
                    <a:gd name="T23" fmla="*/ 18 h 847"/>
                    <a:gd name="T24" fmla="*/ 208 w 1096"/>
                    <a:gd name="T25" fmla="*/ 19 h 847"/>
                    <a:gd name="T26" fmla="*/ 242 w 1096"/>
                    <a:gd name="T27" fmla="*/ 19 h 847"/>
                    <a:gd name="T28" fmla="*/ 252 w 1096"/>
                    <a:gd name="T29" fmla="*/ 28 h 847"/>
                    <a:gd name="T30" fmla="*/ 240 w 1096"/>
                    <a:gd name="T31" fmla="*/ 28 h 847"/>
                    <a:gd name="T32" fmla="*/ 211 w 1096"/>
                    <a:gd name="T33" fmla="*/ 28 h 847"/>
                    <a:gd name="T34" fmla="*/ 184 w 1096"/>
                    <a:gd name="T35" fmla="*/ 27 h 847"/>
                    <a:gd name="T36" fmla="*/ 165 w 1096"/>
                    <a:gd name="T37" fmla="*/ 27 h 847"/>
                    <a:gd name="T38" fmla="*/ 142 w 1096"/>
                    <a:gd name="T39" fmla="*/ 27 h 847"/>
                    <a:gd name="T40" fmla="*/ 131 w 1096"/>
                    <a:gd name="T41" fmla="*/ 27 h 847"/>
                    <a:gd name="T42" fmla="*/ 122 w 1096"/>
                    <a:gd name="T43" fmla="*/ 26 h 847"/>
                    <a:gd name="T44" fmla="*/ 107 w 1096"/>
                    <a:gd name="T45" fmla="*/ 23 h 847"/>
                    <a:gd name="T46" fmla="*/ 90 w 1096"/>
                    <a:gd name="T47" fmla="*/ 19 h 847"/>
                    <a:gd name="T48" fmla="*/ 91 w 1096"/>
                    <a:gd name="T49" fmla="*/ 23 h 847"/>
                    <a:gd name="T50" fmla="*/ 108 w 1096"/>
                    <a:gd name="T51" fmla="*/ 21 h 847"/>
                    <a:gd name="T52" fmla="*/ 108 w 1096"/>
                    <a:gd name="T53" fmla="*/ 29 h 847"/>
                    <a:gd name="T54" fmla="*/ 192 w 1096"/>
                    <a:gd name="T55" fmla="*/ 35 h 847"/>
                    <a:gd name="T56" fmla="*/ 253 w 1096"/>
                    <a:gd name="T57" fmla="*/ 39 h 847"/>
                    <a:gd name="T58" fmla="*/ 266 w 1096"/>
                    <a:gd name="T59" fmla="*/ 39 h 847"/>
                    <a:gd name="T60" fmla="*/ 278 w 1096"/>
                    <a:gd name="T61" fmla="*/ 51 h 847"/>
                    <a:gd name="T62" fmla="*/ 266 w 1096"/>
                    <a:gd name="T63" fmla="*/ 46 h 847"/>
                    <a:gd name="T64" fmla="*/ 266 w 1096"/>
                    <a:gd name="T65" fmla="*/ 46 h 847"/>
                    <a:gd name="T66" fmla="*/ 253 w 1096"/>
                    <a:gd name="T67" fmla="*/ 44 h 847"/>
                    <a:gd name="T68" fmla="*/ 242 w 1096"/>
                    <a:gd name="T69" fmla="*/ 50 h 847"/>
                    <a:gd name="T70" fmla="*/ 217 w 1096"/>
                    <a:gd name="T71" fmla="*/ 50 h 847"/>
                    <a:gd name="T72" fmla="*/ 242 w 1096"/>
                    <a:gd name="T73" fmla="*/ 50 h 847"/>
                    <a:gd name="T74" fmla="*/ 217 w 1096"/>
                    <a:gd name="T75" fmla="*/ 50 h 847"/>
                    <a:gd name="T76" fmla="*/ 205 w 1096"/>
                    <a:gd name="T77" fmla="*/ 47 h 847"/>
                    <a:gd name="T78" fmla="*/ 180 w 1096"/>
                    <a:gd name="T79" fmla="*/ 47 h 847"/>
                    <a:gd name="T80" fmla="*/ 144 w 1096"/>
                    <a:gd name="T81" fmla="*/ 43 h 847"/>
                    <a:gd name="T82" fmla="*/ 132 w 1096"/>
                    <a:gd name="T83" fmla="*/ 44 h 847"/>
                    <a:gd name="T84" fmla="*/ 95 w 1096"/>
                    <a:gd name="T85" fmla="*/ 39 h 847"/>
                    <a:gd name="T86" fmla="*/ 83 w 1096"/>
                    <a:gd name="T87" fmla="*/ 39 h 847"/>
                    <a:gd name="T88" fmla="*/ 95 w 1096"/>
                    <a:gd name="T89" fmla="*/ 42 h 847"/>
                    <a:gd name="T90" fmla="*/ 70 w 1096"/>
                    <a:gd name="T91" fmla="*/ 35 h 847"/>
                    <a:gd name="T92" fmla="*/ 58 w 1096"/>
                    <a:gd name="T93" fmla="*/ 34 h 847"/>
                    <a:gd name="T94" fmla="*/ 37 w 1096"/>
                    <a:gd name="T95" fmla="*/ 27 h 847"/>
                    <a:gd name="T96" fmla="*/ 36 w 1096"/>
                    <a:gd name="T97" fmla="*/ 23 h 847"/>
                    <a:gd name="T98" fmla="*/ 0 w 1096"/>
                    <a:gd name="T99" fmla="*/ 15 h 847"/>
                    <a:gd name="T100" fmla="*/ 41 w 1096"/>
                    <a:gd name="T101" fmla="*/ 1 h 8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6"/>
                    <a:gd name="T154" fmla="*/ 0 h 847"/>
                    <a:gd name="T155" fmla="*/ 1096 w 1096"/>
                    <a:gd name="T156" fmla="*/ 847 h 8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6" h="847">
                      <a:moveTo>
                        <a:pt x="163" y="19"/>
                      </a:moveTo>
                      <a:lnTo>
                        <a:pt x="194" y="10"/>
                      </a:lnTo>
                      <a:lnTo>
                        <a:pt x="241" y="0"/>
                      </a:lnTo>
                      <a:lnTo>
                        <a:pt x="298" y="4"/>
                      </a:lnTo>
                      <a:lnTo>
                        <a:pt x="333" y="27"/>
                      </a:lnTo>
                      <a:lnTo>
                        <a:pt x="382" y="68"/>
                      </a:lnTo>
                      <a:lnTo>
                        <a:pt x="427" y="115"/>
                      </a:lnTo>
                      <a:lnTo>
                        <a:pt x="464" y="166"/>
                      </a:lnTo>
                      <a:lnTo>
                        <a:pt x="506" y="235"/>
                      </a:lnTo>
                      <a:lnTo>
                        <a:pt x="542" y="286"/>
                      </a:lnTo>
                      <a:lnTo>
                        <a:pt x="628" y="303"/>
                      </a:lnTo>
                      <a:lnTo>
                        <a:pt x="725" y="298"/>
                      </a:lnTo>
                      <a:lnTo>
                        <a:pt x="821" y="305"/>
                      </a:lnTo>
                      <a:lnTo>
                        <a:pt x="953" y="315"/>
                      </a:lnTo>
                      <a:lnTo>
                        <a:pt x="995" y="460"/>
                      </a:lnTo>
                      <a:lnTo>
                        <a:pt x="946" y="464"/>
                      </a:lnTo>
                      <a:lnTo>
                        <a:pt x="836" y="454"/>
                      </a:lnTo>
                      <a:lnTo>
                        <a:pt x="728" y="449"/>
                      </a:lnTo>
                      <a:lnTo>
                        <a:pt x="649" y="442"/>
                      </a:lnTo>
                      <a:lnTo>
                        <a:pt x="564" y="442"/>
                      </a:lnTo>
                      <a:lnTo>
                        <a:pt x="516" y="444"/>
                      </a:lnTo>
                      <a:lnTo>
                        <a:pt x="479" y="436"/>
                      </a:lnTo>
                      <a:lnTo>
                        <a:pt x="421" y="393"/>
                      </a:lnTo>
                      <a:lnTo>
                        <a:pt x="355" y="323"/>
                      </a:lnTo>
                      <a:lnTo>
                        <a:pt x="359" y="393"/>
                      </a:lnTo>
                      <a:lnTo>
                        <a:pt x="423" y="348"/>
                      </a:lnTo>
                      <a:lnTo>
                        <a:pt x="423" y="492"/>
                      </a:lnTo>
                      <a:lnTo>
                        <a:pt x="759" y="588"/>
                      </a:lnTo>
                      <a:lnTo>
                        <a:pt x="999" y="654"/>
                      </a:lnTo>
                      <a:lnTo>
                        <a:pt x="1047" y="654"/>
                      </a:lnTo>
                      <a:lnTo>
                        <a:pt x="1095" y="846"/>
                      </a:lnTo>
                      <a:lnTo>
                        <a:pt x="1047" y="750"/>
                      </a:lnTo>
                      <a:lnTo>
                        <a:pt x="999" y="732"/>
                      </a:lnTo>
                      <a:lnTo>
                        <a:pt x="951" y="828"/>
                      </a:lnTo>
                      <a:lnTo>
                        <a:pt x="855" y="828"/>
                      </a:lnTo>
                      <a:lnTo>
                        <a:pt x="951" y="828"/>
                      </a:lnTo>
                      <a:lnTo>
                        <a:pt x="855" y="828"/>
                      </a:lnTo>
                      <a:lnTo>
                        <a:pt x="807" y="780"/>
                      </a:lnTo>
                      <a:lnTo>
                        <a:pt x="711" y="780"/>
                      </a:lnTo>
                      <a:lnTo>
                        <a:pt x="567" y="706"/>
                      </a:lnTo>
                      <a:lnTo>
                        <a:pt x="519" y="732"/>
                      </a:lnTo>
                      <a:lnTo>
                        <a:pt x="375" y="658"/>
                      </a:lnTo>
                      <a:lnTo>
                        <a:pt x="327" y="636"/>
                      </a:lnTo>
                      <a:lnTo>
                        <a:pt x="375" y="684"/>
                      </a:lnTo>
                      <a:lnTo>
                        <a:pt x="279" y="588"/>
                      </a:lnTo>
                      <a:lnTo>
                        <a:pt x="231" y="562"/>
                      </a:lnTo>
                      <a:lnTo>
                        <a:pt x="145" y="446"/>
                      </a:lnTo>
                      <a:lnTo>
                        <a:pt x="140" y="376"/>
                      </a:lnTo>
                      <a:lnTo>
                        <a:pt x="0" y="249"/>
                      </a:lnTo>
                      <a:lnTo>
                        <a:pt x="163" y="19"/>
                      </a:lnTo>
                    </a:path>
                  </a:pathLst>
                </a:custGeom>
                <a:solidFill>
                  <a:srgbClr val="FFCCF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4" name="Freeform 28"/>
                <p:cNvSpPr>
                  <a:spLocks/>
                </p:cNvSpPr>
                <p:nvPr/>
              </p:nvSpPr>
              <p:spPr bwMode="auto">
                <a:xfrm flipH="1">
                  <a:off x="2711" y="3180"/>
                  <a:ext cx="100" cy="84"/>
                </a:xfrm>
                <a:custGeom>
                  <a:avLst/>
                  <a:gdLst>
                    <a:gd name="T0" fmla="*/ 33 w 120"/>
                    <a:gd name="T1" fmla="*/ 8 h 124"/>
                    <a:gd name="T2" fmla="*/ 18 w 120"/>
                    <a:gd name="T3" fmla="*/ 5 h 124"/>
                    <a:gd name="T4" fmla="*/ 7 w 120"/>
                    <a:gd name="T5" fmla="*/ 4 h 124"/>
                    <a:gd name="T6" fmla="*/ 0 w 120"/>
                    <a:gd name="T7" fmla="*/ 0 h 124"/>
                    <a:gd name="T8" fmla="*/ 0 60000 65536"/>
                    <a:gd name="T9" fmla="*/ 0 60000 65536"/>
                    <a:gd name="T10" fmla="*/ 0 60000 65536"/>
                    <a:gd name="T11" fmla="*/ 0 60000 65536"/>
                    <a:gd name="T12" fmla="*/ 0 w 120"/>
                    <a:gd name="T13" fmla="*/ 0 h 124"/>
                    <a:gd name="T14" fmla="*/ 120 w 120"/>
                    <a:gd name="T15" fmla="*/ 124 h 124"/>
                  </a:gdLst>
                  <a:ahLst/>
                  <a:cxnLst>
                    <a:cxn ang="T8">
                      <a:pos x="T0" y="T1"/>
                    </a:cxn>
                    <a:cxn ang="T9">
                      <a:pos x="T2" y="T3"/>
                    </a:cxn>
                    <a:cxn ang="T10">
                      <a:pos x="T4" y="T5"/>
                    </a:cxn>
                    <a:cxn ang="T11">
                      <a:pos x="T6" y="T7"/>
                    </a:cxn>
                  </a:cxnLst>
                  <a:rect l="T12" t="T13" r="T14" b="T15"/>
                  <a:pathLst>
                    <a:path w="120" h="124">
                      <a:moveTo>
                        <a:pt x="119" y="123"/>
                      </a:moveTo>
                      <a:lnTo>
                        <a:pt x="62" y="87"/>
                      </a:lnTo>
                      <a:lnTo>
                        <a:pt x="22" y="61"/>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45" name="Line 29"/>
                <p:cNvSpPr>
                  <a:spLocks noChangeShapeType="1"/>
                </p:cNvSpPr>
                <p:nvPr/>
              </p:nvSpPr>
              <p:spPr bwMode="auto">
                <a:xfrm>
                  <a:off x="2550" y="3232"/>
                  <a:ext cx="31" cy="12"/>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sp>
              <p:nvSpPr>
                <p:cNvPr id="46" name="Freeform 30"/>
                <p:cNvSpPr>
                  <a:spLocks/>
                </p:cNvSpPr>
                <p:nvPr/>
              </p:nvSpPr>
              <p:spPr bwMode="auto">
                <a:xfrm flipH="1">
                  <a:off x="2804" y="3012"/>
                  <a:ext cx="195" cy="210"/>
                </a:xfrm>
                <a:custGeom>
                  <a:avLst/>
                  <a:gdLst>
                    <a:gd name="T0" fmla="*/ 54 w 236"/>
                    <a:gd name="T1" fmla="*/ 0 h 313"/>
                    <a:gd name="T2" fmla="*/ 32 w 236"/>
                    <a:gd name="T3" fmla="*/ 9 h 313"/>
                    <a:gd name="T4" fmla="*/ 0 w 236"/>
                    <a:gd name="T5" fmla="*/ 17 h 313"/>
                    <a:gd name="T6" fmla="*/ 10 w 236"/>
                    <a:gd name="T7" fmla="*/ 19 h 313"/>
                    <a:gd name="T8" fmla="*/ 41 w 236"/>
                    <a:gd name="T9" fmla="*/ 10 h 313"/>
                    <a:gd name="T10" fmla="*/ 61 w 236"/>
                    <a:gd name="T11" fmla="*/ 2 h 313"/>
                    <a:gd name="T12" fmla="*/ 54 w 236"/>
                    <a:gd name="T13" fmla="*/ 0 h 313"/>
                    <a:gd name="T14" fmla="*/ 0 60000 65536"/>
                    <a:gd name="T15" fmla="*/ 0 60000 65536"/>
                    <a:gd name="T16" fmla="*/ 0 60000 65536"/>
                    <a:gd name="T17" fmla="*/ 0 60000 65536"/>
                    <a:gd name="T18" fmla="*/ 0 60000 65536"/>
                    <a:gd name="T19" fmla="*/ 0 60000 65536"/>
                    <a:gd name="T20" fmla="*/ 0 60000 65536"/>
                    <a:gd name="T21" fmla="*/ 0 w 236"/>
                    <a:gd name="T22" fmla="*/ 0 h 313"/>
                    <a:gd name="T23" fmla="*/ 236 w 236"/>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313">
                      <a:moveTo>
                        <a:pt x="206" y="0"/>
                      </a:moveTo>
                      <a:lnTo>
                        <a:pt x="121" y="144"/>
                      </a:lnTo>
                      <a:lnTo>
                        <a:pt x="0" y="287"/>
                      </a:lnTo>
                      <a:lnTo>
                        <a:pt x="35" y="312"/>
                      </a:lnTo>
                      <a:lnTo>
                        <a:pt x="155" y="173"/>
                      </a:lnTo>
                      <a:lnTo>
                        <a:pt x="235" y="28"/>
                      </a:lnTo>
                      <a:lnTo>
                        <a:pt x="206" y="0"/>
                      </a:lnTo>
                    </a:path>
                  </a:pathLst>
                </a:custGeom>
                <a:solidFill>
                  <a:srgbClr val="604020"/>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47" name="Group 31"/>
                <p:cNvGrpSpPr>
                  <a:grpSpLocks/>
                </p:cNvGrpSpPr>
                <p:nvPr/>
              </p:nvGrpSpPr>
              <p:grpSpPr bwMode="auto">
                <a:xfrm flipH="1">
                  <a:off x="2810" y="3042"/>
                  <a:ext cx="152" cy="142"/>
                  <a:chOff x="3891" y="2483"/>
                  <a:chExt cx="184" cy="212"/>
                </a:xfrm>
              </p:grpSpPr>
              <p:sp>
                <p:nvSpPr>
                  <p:cNvPr id="50" name="Freeform 32"/>
                  <p:cNvSpPr>
                    <a:spLocks/>
                  </p:cNvSpPr>
                  <p:nvPr/>
                </p:nvSpPr>
                <p:spPr bwMode="auto">
                  <a:xfrm>
                    <a:off x="3891" y="2636"/>
                    <a:ext cx="64" cy="59"/>
                  </a:xfrm>
                  <a:custGeom>
                    <a:avLst/>
                    <a:gdLst>
                      <a:gd name="T0" fmla="*/ 20 w 64"/>
                      <a:gd name="T1" fmla="*/ 0 h 59"/>
                      <a:gd name="T2" fmla="*/ 63 w 64"/>
                      <a:gd name="T3" fmla="*/ 33 h 59"/>
                      <a:gd name="T4" fmla="*/ 44 w 64"/>
                      <a:gd name="T5" fmla="*/ 58 h 59"/>
                      <a:gd name="T6" fmla="*/ 0 w 64"/>
                      <a:gd name="T7" fmla="*/ 23 h 59"/>
                      <a:gd name="T8" fmla="*/ 2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20" y="0"/>
                        </a:moveTo>
                        <a:lnTo>
                          <a:pt x="63" y="33"/>
                        </a:lnTo>
                        <a:lnTo>
                          <a:pt x="44" y="58"/>
                        </a:lnTo>
                        <a:lnTo>
                          <a:pt x="0" y="23"/>
                        </a:lnTo>
                        <a:lnTo>
                          <a:pt x="20" y="0"/>
                        </a:lnTo>
                      </a:path>
                    </a:pathLst>
                  </a:custGeom>
                  <a:solidFill>
                    <a:srgbClr val="C0C0C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51" name="Line 33"/>
                  <p:cNvSpPr>
                    <a:spLocks noChangeShapeType="1"/>
                  </p:cNvSpPr>
                  <p:nvPr/>
                </p:nvSpPr>
                <p:spPr bwMode="auto">
                  <a:xfrm>
                    <a:off x="3926" y="2626"/>
                    <a:ext cx="54" cy="33"/>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sp>
                <p:nvSpPr>
                  <p:cNvPr id="52" name="Line 34"/>
                  <p:cNvSpPr>
                    <a:spLocks noChangeShapeType="1"/>
                  </p:cNvSpPr>
                  <p:nvPr/>
                </p:nvSpPr>
                <p:spPr bwMode="auto">
                  <a:xfrm flipH="1" flipV="1">
                    <a:off x="4028" y="2483"/>
                    <a:ext cx="47" cy="25"/>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grpSp>
            <p:sp>
              <p:nvSpPr>
                <p:cNvPr id="48" name="Freeform 35"/>
                <p:cNvSpPr>
                  <a:spLocks/>
                </p:cNvSpPr>
                <p:nvPr/>
              </p:nvSpPr>
              <p:spPr bwMode="auto">
                <a:xfrm flipH="1">
                  <a:off x="2494" y="3050"/>
                  <a:ext cx="179" cy="199"/>
                </a:xfrm>
                <a:custGeom>
                  <a:avLst/>
                  <a:gdLst>
                    <a:gd name="T0" fmla="*/ 37 w 218"/>
                    <a:gd name="T1" fmla="*/ 1 h 296"/>
                    <a:gd name="T2" fmla="*/ 42 w 218"/>
                    <a:gd name="T3" fmla="*/ 4 h 296"/>
                    <a:gd name="T4" fmla="*/ 44 w 218"/>
                    <a:gd name="T5" fmla="*/ 7 h 296"/>
                    <a:gd name="T6" fmla="*/ 47 w 218"/>
                    <a:gd name="T7" fmla="*/ 10 h 296"/>
                    <a:gd name="T8" fmla="*/ 51 w 218"/>
                    <a:gd name="T9" fmla="*/ 11 h 296"/>
                    <a:gd name="T10" fmla="*/ 55 w 218"/>
                    <a:gd name="T11" fmla="*/ 13 h 296"/>
                    <a:gd name="T12" fmla="*/ 54 w 218"/>
                    <a:gd name="T13" fmla="*/ 15 h 296"/>
                    <a:gd name="T14" fmla="*/ 49 w 218"/>
                    <a:gd name="T15" fmla="*/ 14 h 296"/>
                    <a:gd name="T16" fmla="*/ 49 w 218"/>
                    <a:gd name="T17" fmla="*/ 15 h 296"/>
                    <a:gd name="T18" fmla="*/ 51 w 218"/>
                    <a:gd name="T19" fmla="*/ 16 h 296"/>
                    <a:gd name="T20" fmla="*/ 46 w 218"/>
                    <a:gd name="T21" fmla="*/ 16 h 296"/>
                    <a:gd name="T22" fmla="*/ 41 w 218"/>
                    <a:gd name="T23" fmla="*/ 15 h 296"/>
                    <a:gd name="T24" fmla="*/ 30 w 218"/>
                    <a:gd name="T25" fmla="*/ 10 h 296"/>
                    <a:gd name="T26" fmla="*/ 34 w 218"/>
                    <a:gd name="T27" fmla="*/ 13 h 296"/>
                    <a:gd name="T28" fmla="*/ 39 w 218"/>
                    <a:gd name="T29" fmla="*/ 15 h 296"/>
                    <a:gd name="T30" fmla="*/ 40 w 218"/>
                    <a:gd name="T31" fmla="*/ 16 h 296"/>
                    <a:gd name="T32" fmla="*/ 39 w 218"/>
                    <a:gd name="T33" fmla="*/ 17 h 296"/>
                    <a:gd name="T34" fmla="*/ 34 w 218"/>
                    <a:gd name="T35" fmla="*/ 18 h 296"/>
                    <a:gd name="T36" fmla="*/ 30 w 218"/>
                    <a:gd name="T37" fmla="*/ 17 h 296"/>
                    <a:gd name="T38" fmla="*/ 27 w 218"/>
                    <a:gd name="T39" fmla="*/ 15 h 296"/>
                    <a:gd name="T40" fmla="*/ 23 w 218"/>
                    <a:gd name="T41" fmla="*/ 13 h 296"/>
                    <a:gd name="T42" fmla="*/ 21 w 218"/>
                    <a:gd name="T43" fmla="*/ 15 h 296"/>
                    <a:gd name="T44" fmla="*/ 16 w 218"/>
                    <a:gd name="T45" fmla="*/ 16 h 296"/>
                    <a:gd name="T46" fmla="*/ 12 w 218"/>
                    <a:gd name="T47" fmla="*/ 16 h 296"/>
                    <a:gd name="T48" fmla="*/ 11 w 218"/>
                    <a:gd name="T49" fmla="*/ 15 h 296"/>
                    <a:gd name="T50" fmla="*/ 15 w 218"/>
                    <a:gd name="T51" fmla="*/ 11 h 296"/>
                    <a:gd name="T52" fmla="*/ 17 w 218"/>
                    <a:gd name="T53" fmla="*/ 9 h 296"/>
                    <a:gd name="T54" fmla="*/ 16 w 218"/>
                    <a:gd name="T55" fmla="*/ 6 h 296"/>
                    <a:gd name="T56" fmla="*/ 13 w 218"/>
                    <a:gd name="T57" fmla="*/ 6 h 296"/>
                    <a:gd name="T58" fmla="*/ 11 w 218"/>
                    <a:gd name="T59" fmla="*/ 7 h 296"/>
                    <a:gd name="T60" fmla="*/ 10 w 218"/>
                    <a:gd name="T61" fmla="*/ 10 h 296"/>
                    <a:gd name="T62" fmla="*/ 6 w 218"/>
                    <a:gd name="T63" fmla="*/ 11 h 296"/>
                    <a:gd name="T64" fmla="*/ 2 w 218"/>
                    <a:gd name="T65" fmla="*/ 11 h 296"/>
                    <a:gd name="T66" fmla="*/ 2 w 218"/>
                    <a:gd name="T67" fmla="*/ 7 h 296"/>
                    <a:gd name="T68" fmla="*/ 2 w 218"/>
                    <a:gd name="T69" fmla="*/ 5 h 296"/>
                    <a:gd name="T70" fmla="*/ 6 w 218"/>
                    <a:gd name="T71" fmla="*/ 2 h 296"/>
                    <a:gd name="T72" fmla="*/ 14 w 218"/>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96"/>
                    <a:gd name="T113" fmla="*/ 218 w 218"/>
                    <a:gd name="T114" fmla="*/ 296 h 2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96">
                      <a:moveTo>
                        <a:pt x="137" y="2"/>
                      </a:moveTo>
                      <a:lnTo>
                        <a:pt x="146" y="19"/>
                      </a:lnTo>
                      <a:lnTo>
                        <a:pt x="161" y="43"/>
                      </a:lnTo>
                      <a:lnTo>
                        <a:pt x="166" y="64"/>
                      </a:lnTo>
                      <a:lnTo>
                        <a:pt x="174" y="88"/>
                      </a:lnTo>
                      <a:lnTo>
                        <a:pt x="177" y="110"/>
                      </a:lnTo>
                      <a:lnTo>
                        <a:pt x="179" y="132"/>
                      </a:lnTo>
                      <a:lnTo>
                        <a:pt x="185" y="154"/>
                      </a:lnTo>
                      <a:lnTo>
                        <a:pt x="194" y="171"/>
                      </a:lnTo>
                      <a:lnTo>
                        <a:pt x="201" y="187"/>
                      </a:lnTo>
                      <a:lnTo>
                        <a:pt x="211" y="202"/>
                      </a:lnTo>
                      <a:lnTo>
                        <a:pt x="217" y="220"/>
                      </a:lnTo>
                      <a:lnTo>
                        <a:pt x="217" y="230"/>
                      </a:lnTo>
                      <a:lnTo>
                        <a:pt x="213" y="235"/>
                      </a:lnTo>
                      <a:lnTo>
                        <a:pt x="205" y="236"/>
                      </a:lnTo>
                      <a:lnTo>
                        <a:pt x="195" y="228"/>
                      </a:lnTo>
                      <a:lnTo>
                        <a:pt x="157" y="174"/>
                      </a:lnTo>
                      <a:lnTo>
                        <a:pt x="196" y="236"/>
                      </a:lnTo>
                      <a:lnTo>
                        <a:pt x="202" y="250"/>
                      </a:lnTo>
                      <a:lnTo>
                        <a:pt x="202" y="259"/>
                      </a:lnTo>
                      <a:lnTo>
                        <a:pt x="192" y="265"/>
                      </a:lnTo>
                      <a:lnTo>
                        <a:pt x="183" y="264"/>
                      </a:lnTo>
                      <a:lnTo>
                        <a:pt x="174" y="257"/>
                      </a:lnTo>
                      <a:lnTo>
                        <a:pt x="162" y="239"/>
                      </a:lnTo>
                      <a:lnTo>
                        <a:pt x="139" y="207"/>
                      </a:lnTo>
                      <a:lnTo>
                        <a:pt x="119" y="164"/>
                      </a:lnTo>
                      <a:lnTo>
                        <a:pt x="125" y="187"/>
                      </a:lnTo>
                      <a:lnTo>
                        <a:pt x="138" y="214"/>
                      </a:lnTo>
                      <a:lnTo>
                        <a:pt x="147" y="229"/>
                      </a:lnTo>
                      <a:lnTo>
                        <a:pt x="154" y="245"/>
                      </a:lnTo>
                      <a:lnTo>
                        <a:pt x="156" y="257"/>
                      </a:lnTo>
                      <a:lnTo>
                        <a:pt x="159" y="268"/>
                      </a:lnTo>
                      <a:lnTo>
                        <a:pt x="157" y="278"/>
                      </a:lnTo>
                      <a:lnTo>
                        <a:pt x="153" y="285"/>
                      </a:lnTo>
                      <a:lnTo>
                        <a:pt x="146" y="293"/>
                      </a:lnTo>
                      <a:lnTo>
                        <a:pt x="136" y="295"/>
                      </a:lnTo>
                      <a:lnTo>
                        <a:pt x="126" y="285"/>
                      </a:lnTo>
                      <a:lnTo>
                        <a:pt x="119" y="273"/>
                      </a:lnTo>
                      <a:lnTo>
                        <a:pt x="115" y="253"/>
                      </a:lnTo>
                      <a:lnTo>
                        <a:pt x="108" y="230"/>
                      </a:lnTo>
                      <a:lnTo>
                        <a:pt x="94" y="181"/>
                      </a:lnTo>
                      <a:lnTo>
                        <a:pt x="92" y="206"/>
                      </a:lnTo>
                      <a:lnTo>
                        <a:pt x="88" y="218"/>
                      </a:lnTo>
                      <a:lnTo>
                        <a:pt x="82" y="233"/>
                      </a:lnTo>
                      <a:lnTo>
                        <a:pt x="75" y="246"/>
                      </a:lnTo>
                      <a:lnTo>
                        <a:pt x="63" y="258"/>
                      </a:lnTo>
                      <a:lnTo>
                        <a:pt x="54" y="260"/>
                      </a:lnTo>
                      <a:lnTo>
                        <a:pt x="49" y="254"/>
                      </a:lnTo>
                      <a:lnTo>
                        <a:pt x="44" y="243"/>
                      </a:lnTo>
                      <a:lnTo>
                        <a:pt x="45" y="230"/>
                      </a:lnTo>
                      <a:lnTo>
                        <a:pt x="52" y="206"/>
                      </a:lnTo>
                      <a:lnTo>
                        <a:pt x="60" y="181"/>
                      </a:lnTo>
                      <a:lnTo>
                        <a:pt x="67" y="161"/>
                      </a:lnTo>
                      <a:lnTo>
                        <a:pt x="67" y="137"/>
                      </a:lnTo>
                      <a:lnTo>
                        <a:pt x="66" y="119"/>
                      </a:lnTo>
                      <a:lnTo>
                        <a:pt x="63" y="97"/>
                      </a:lnTo>
                      <a:lnTo>
                        <a:pt x="56" y="81"/>
                      </a:lnTo>
                      <a:lnTo>
                        <a:pt x="52" y="97"/>
                      </a:lnTo>
                      <a:lnTo>
                        <a:pt x="46" y="108"/>
                      </a:lnTo>
                      <a:lnTo>
                        <a:pt x="44" y="122"/>
                      </a:lnTo>
                      <a:lnTo>
                        <a:pt x="43" y="139"/>
                      </a:lnTo>
                      <a:lnTo>
                        <a:pt x="40" y="159"/>
                      </a:lnTo>
                      <a:lnTo>
                        <a:pt x="35" y="171"/>
                      </a:lnTo>
                      <a:lnTo>
                        <a:pt x="26" y="179"/>
                      </a:lnTo>
                      <a:lnTo>
                        <a:pt x="16" y="181"/>
                      </a:lnTo>
                      <a:lnTo>
                        <a:pt x="10" y="173"/>
                      </a:lnTo>
                      <a:lnTo>
                        <a:pt x="4" y="150"/>
                      </a:lnTo>
                      <a:lnTo>
                        <a:pt x="4" y="128"/>
                      </a:lnTo>
                      <a:lnTo>
                        <a:pt x="0" y="94"/>
                      </a:lnTo>
                      <a:lnTo>
                        <a:pt x="4" y="79"/>
                      </a:lnTo>
                      <a:lnTo>
                        <a:pt x="12" y="57"/>
                      </a:lnTo>
                      <a:lnTo>
                        <a:pt x="25" y="34"/>
                      </a:lnTo>
                      <a:lnTo>
                        <a:pt x="42" y="19"/>
                      </a:lnTo>
                      <a:lnTo>
                        <a:pt x="53" y="0"/>
                      </a:lnTo>
                      <a:lnTo>
                        <a:pt x="137" y="2"/>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9" name="Freeform 36"/>
                <p:cNvSpPr>
                  <a:spLocks/>
                </p:cNvSpPr>
                <p:nvPr/>
              </p:nvSpPr>
              <p:spPr bwMode="auto">
                <a:xfrm flipH="1">
                  <a:off x="3603" y="2828"/>
                  <a:ext cx="107" cy="96"/>
                </a:xfrm>
                <a:custGeom>
                  <a:avLst/>
                  <a:gdLst>
                    <a:gd name="T0" fmla="*/ 0 w 131"/>
                    <a:gd name="T1" fmla="*/ 5 h 142"/>
                    <a:gd name="T2" fmla="*/ 2 w 131"/>
                    <a:gd name="T3" fmla="*/ 5 h 142"/>
                    <a:gd name="T4" fmla="*/ 3 w 131"/>
                    <a:gd name="T5" fmla="*/ 5 h 142"/>
                    <a:gd name="T6" fmla="*/ 5 w 131"/>
                    <a:gd name="T7" fmla="*/ 5 h 142"/>
                    <a:gd name="T8" fmla="*/ 6 w 131"/>
                    <a:gd name="T9" fmla="*/ 4 h 142"/>
                    <a:gd name="T10" fmla="*/ 6 w 131"/>
                    <a:gd name="T11" fmla="*/ 3 h 142"/>
                    <a:gd name="T12" fmla="*/ 6 w 131"/>
                    <a:gd name="T13" fmla="*/ 3 h 142"/>
                    <a:gd name="T14" fmla="*/ 5 w 131"/>
                    <a:gd name="T15" fmla="*/ 2 h 142"/>
                    <a:gd name="T16" fmla="*/ 7 w 131"/>
                    <a:gd name="T17" fmla="*/ 2 h 142"/>
                    <a:gd name="T18" fmla="*/ 9 w 131"/>
                    <a:gd name="T19" fmla="*/ 1 h 142"/>
                    <a:gd name="T20" fmla="*/ 11 w 131"/>
                    <a:gd name="T21" fmla="*/ 1 h 142"/>
                    <a:gd name="T22" fmla="*/ 11 w 131"/>
                    <a:gd name="T23" fmla="*/ 1 h 142"/>
                    <a:gd name="T24" fmla="*/ 13 w 131"/>
                    <a:gd name="T25" fmla="*/ 1 h 142"/>
                    <a:gd name="T26" fmla="*/ 15 w 131"/>
                    <a:gd name="T27" fmla="*/ 1 h 142"/>
                    <a:gd name="T28" fmla="*/ 16 w 131"/>
                    <a:gd name="T29" fmla="*/ 1 h 142"/>
                    <a:gd name="T30" fmla="*/ 16 w 131"/>
                    <a:gd name="T31" fmla="*/ 1 h 142"/>
                    <a:gd name="T32" fmla="*/ 18 w 131"/>
                    <a:gd name="T33" fmla="*/ 1 h 142"/>
                    <a:gd name="T34" fmla="*/ 18 w 131"/>
                    <a:gd name="T35" fmla="*/ 1 h 142"/>
                    <a:gd name="T36" fmla="*/ 19 w 131"/>
                    <a:gd name="T37" fmla="*/ 1 h 142"/>
                    <a:gd name="T38" fmla="*/ 20 w 131"/>
                    <a:gd name="T39" fmla="*/ 1 h 142"/>
                    <a:gd name="T40" fmla="*/ 20 w 131"/>
                    <a:gd name="T41" fmla="*/ 1 h 142"/>
                    <a:gd name="T42" fmla="*/ 22 w 131"/>
                    <a:gd name="T43" fmla="*/ 0 h 142"/>
                    <a:gd name="T44" fmla="*/ 23 w 131"/>
                    <a:gd name="T45" fmla="*/ 1 h 142"/>
                    <a:gd name="T46" fmla="*/ 25 w 131"/>
                    <a:gd name="T47" fmla="*/ 1 h 142"/>
                    <a:gd name="T48" fmla="*/ 25 w 131"/>
                    <a:gd name="T49" fmla="*/ 1 h 142"/>
                    <a:gd name="T50" fmla="*/ 25 w 131"/>
                    <a:gd name="T51" fmla="*/ 1 h 142"/>
                    <a:gd name="T52" fmla="*/ 25 w 131"/>
                    <a:gd name="T53" fmla="*/ 1 h 142"/>
                    <a:gd name="T54" fmla="*/ 27 w 131"/>
                    <a:gd name="T55" fmla="*/ 1 h 142"/>
                    <a:gd name="T56" fmla="*/ 28 w 131"/>
                    <a:gd name="T57" fmla="*/ 1 h 142"/>
                    <a:gd name="T58" fmla="*/ 30 w 131"/>
                    <a:gd name="T59" fmla="*/ 1 h 142"/>
                    <a:gd name="T60" fmla="*/ 31 w 131"/>
                    <a:gd name="T61" fmla="*/ 1 h 142"/>
                    <a:gd name="T62" fmla="*/ 31 w 131"/>
                    <a:gd name="T63" fmla="*/ 1 h 142"/>
                    <a:gd name="T64" fmla="*/ 31 w 131"/>
                    <a:gd name="T65" fmla="*/ 2 h 142"/>
                    <a:gd name="T66" fmla="*/ 30 w 131"/>
                    <a:gd name="T67" fmla="*/ 3 h 142"/>
                    <a:gd name="T68" fmla="*/ 29 w 131"/>
                    <a:gd name="T69" fmla="*/ 3 h 142"/>
                    <a:gd name="T70" fmla="*/ 28 w 131"/>
                    <a:gd name="T71" fmla="*/ 5 h 142"/>
                    <a:gd name="T72" fmla="*/ 28 w 131"/>
                    <a:gd name="T73" fmla="*/ 5 h 142"/>
                    <a:gd name="T74" fmla="*/ 28 w 131"/>
                    <a:gd name="T75" fmla="*/ 6 h 142"/>
                    <a:gd name="T76" fmla="*/ 27 w 131"/>
                    <a:gd name="T77" fmla="*/ 7 h 142"/>
                    <a:gd name="T78" fmla="*/ 25 w 131"/>
                    <a:gd name="T79" fmla="*/ 7 h 142"/>
                    <a:gd name="T80" fmla="*/ 23 w 131"/>
                    <a:gd name="T81" fmla="*/ 8 h 142"/>
                    <a:gd name="T82" fmla="*/ 21 w 131"/>
                    <a:gd name="T83" fmla="*/ 8 h 142"/>
                    <a:gd name="T84" fmla="*/ 20 w 131"/>
                    <a:gd name="T85" fmla="*/ 8 h 142"/>
                    <a:gd name="T86" fmla="*/ 20 w 131"/>
                    <a:gd name="T87" fmla="*/ 8 h 142"/>
                    <a:gd name="T88" fmla="*/ 16 w 131"/>
                    <a:gd name="T89" fmla="*/ 9 h 142"/>
                    <a:gd name="T90" fmla="*/ 15 w 131"/>
                    <a:gd name="T91" fmla="*/ 9 h 142"/>
                    <a:gd name="T92" fmla="*/ 13 w 131"/>
                    <a:gd name="T93" fmla="*/ 9 h 142"/>
                    <a:gd name="T94" fmla="*/ 12 w 131"/>
                    <a:gd name="T95" fmla="*/ 9 h 142"/>
                    <a:gd name="T96" fmla="*/ 11 w 131"/>
                    <a:gd name="T97" fmla="*/ 9 h 142"/>
                    <a:gd name="T98" fmla="*/ 9 w 131"/>
                    <a:gd name="T99" fmla="*/ 9 h 142"/>
                    <a:gd name="T100" fmla="*/ 7 w 131"/>
                    <a:gd name="T101" fmla="*/ 9 h 142"/>
                    <a:gd name="T102" fmla="*/ 5 w 131"/>
                    <a:gd name="T103" fmla="*/ 9 h 142"/>
                    <a:gd name="T104" fmla="*/ 4 w 131"/>
                    <a:gd name="T105" fmla="*/ 9 h 142"/>
                    <a:gd name="T106" fmla="*/ 2 w 131"/>
                    <a:gd name="T107" fmla="*/ 9 h 142"/>
                    <a:gd name="T108" fmla="*/ 2 w 131"/>
                    <a:gd name="T109" fmla="*/ 9 h 142"/>
                    <a:gd name="T110" fmla="*/ 0 w 131"/>
                    <a:gd name="T111" fmla="*/ 5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42"/>
                    <a:gd name="T170" fmla="*/ 131 w 131"/>
                    <a:gd name="T171" fmla="*/ 142 h 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42">
                      <a:moveTo>
                        <a:pt x="0" y="88"/>
                      </a:moveTo>
                      <a:lnTo>
                        <a:pt x="7" y="85"/>
                      </a:lnTo>
                      <a:lnTo>
                        <a:pt x="13" y="75"/>
                      </a:lnTo>
                      <a:lnTo>
                        <a:pt x="20" y="71"/>
                      </a:lnTo>
                      <a:lnTo>
                        <a:pt x="23" y="63"/>
                      </a:lnTo>
                      <a:lnTo>
                        <a:pt x="23" y="57"/>
                      </a:lnTo>
                      <a:lnTo>
                        <a:pt x="22" y="44"/>
                      </a:lnTo>
                      <a:lnTo>
                        <a:pt x="21" y="38"/>
                      </a:lnTo>
                      <a:lnTo>
                        <a:pt x="27" y="31"/>
                      </a:lnTo>
                      <a:lnTo>
                        <a:pt x="35" y="26"/>
                      </a:lnTo>
                      <a:lnTo>
                        <a:pt x="43" y="18"/>
                      </a:lnTo>
                      <a:lnTo>
                        <a:pt x="47" y="10"/>
                      </a:lnTo>
                      <a:lnTo>
                        <a:pt x="52" y="6"/>
                      </a:lnTo>
                      <a:lnTo>
                        <a:pt x="61" y="6"/>
                      </a:lnTo>
                      <a:lnTo>
                        <a:pt x="66" y="8"/>
                      </a:lnTo>
                      <a:lnTo>
                        <a:pt x="70" y="13"/>
                      </a:lnTo>
                      <a:lnTo>
                        <a:pt x="73" y="18"/>
                      </a:lnTo>
                      <a:lnTo>
                        <a:pt x="74" y="12"/>
                      </a:lnTo>
                      <a:lnTo>
                        <a:pt x="76" y="6"/>
                      </a:lnTo>
                      <a:lnTo>
                        <a:pt x="79" y="3"/>
                      </a:lnTo>
                      <a:lnTo>
                        <a:pt x="82" y="1"/>
                      </a:lnTo>
                      <a:lnTo>
                        <a:pt x="90" y="0"/>
                      </a:lnTo>
                      <a:lnTo>
                        <a:pt x="96" y="2"/>
                      </a:lnTo>
                      <a:lnTo>
                        <a:pt x="100" y="9"/>
                      </a:lnTo>
                      <a:lnTo>
                        <a:pt x="103" y="16"/>
                      </a:lnTo>
                      <a:lnTo>
                        <a:pt x="102" y="23"/>
                      </a:lnTo>
                      <a:lnTo>
                        <a:pt x="106" y="13"/>
                      </a:lnTo>
                      <a:lnTo>
                        <a:pt x="111" y="9"/>
                      </a:lnTo>
                      <a:lnTo>
                        <a:pt x="117" y="8"/>
                      </a:lnTo>
                      <a:lnTo>
                        <a:pt x="123" y="12"/>
                      </a:lnTo>
                      <a:lnTo>
                        <a:pt x="128" y="19"/>
                      </a:lnTo>
                      <a:lnTo>
                        <a:pt x="130" y="24"/>
                      </a:lnTo>
                      <a:lnTo>
                        <a:pt x="128" y="33"/>
                      </a:lnTo>
                      <a:lnTo>
                        <a:pt x="122" y="44"/>
                      </a:lnTo>
                      <a:lnTo>
                        <a:pt x="120" y="55"/>
                      </a:lnTo>
                      <a:lnTo>
                        <a:pt x="117" y="69"/>
                      </a:lnTo>
                      <a:lnTo>
                        <a:pt x="116" y="81"/>
                      </a:lnTo>
                      <a:lnTo>
                        <a:pt x="115" y="94"/>
                      </a:lnTo>
                      <a:lnTo>
                        <a:pt x="110" y="107"/>
                      </a:lnTo>
                      <a:lnTo>
                        <a:pt x="101" y="117"/>
                      </a:lnTo>
                      <a:lnTo>
                        <a:pt x="96" y="124"/>
                      </a:lnTo>
                      <a:lnTo>
                        <a:pt x="88" y="125"/>
                      </a:lnTo>
                      <a:lnTo>
                        <a:pt x="84" y="125"/>
                      </a:lnTo>
                      <a:lnTo>
                        <a:pt x="79" y="129"/>
                      </a:lnTo>
                      <a:lnTo>
                        <a:pt x="69" y="135"/>
                      </a:lnTo>
                      <a:lnTo>
                        <a:pt x="61" y="136"/>
                      </a:lnTo>
                      <a:lnTo>
                        <a:pt x="53" y="138"/>
                      </a:lnTo>
                      <a:lnTo>
                        <a:pt x="49" y="134"/>
                      </a:lnTo>
                      <a:lnTo>
                        <a:pt x="42" y="138"/>
                      </a:lnTo>
                      <a:lnTo>
                        <a:pt x="35" y="141"/>
                      </a:lnTo>
                      <a:lnTo>
                        <a:pt x="27" y="138"/>
                      </a:lnTo>
                      <a:lnTo>
                        <a:pt x="20" y="135"/>
                      </a:lnTo>
                      <a:lnTo>
                        <a:pt x="16" y="136"/>
                      </a:lnTo>
                      <a:lnTo>
                        <a:pt x="7" y="136"/>
                      </a:lnTo>
                      <a:lnTo>
                        <a:pt x="2" y="132"/>
                      </a:lnTo>
                      <a:lnTo>
                        <a:pt x="0" y="88"/>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grpSp>
          <p:grpSp>
            <p:nvGrpSpPr>
              <p:cNvPr id="8" name="Group 37"/>
              <p:cNvGrpSpPr>
                <a:grpSpLocks/>
              </p:cNvGrpSpPr>
              <p:nvPr/>
            </p:nvGrpSpPr>
            <p:grpSpPr bwMode="auto">
              <a:xfrm>
                <a:off x="4506913" y="4333875"/>
                <a:ext cx="2743200" cy="1651000"/>
                <a:chOff x="2645" y="1871"/>
                <a:chExt cx="2016" cy="1424"/>
              </a:xfrm>
            </p:grpSpPr>
            <p:sp>
              <p:nvSpPr>
                <p:cNvPr id="9" name="Freeform 38"/>
                <p:cNvSpPr>
                  <a:spLocks/>
                </p:cNvSpPr>
                <p:nvPr/>
              </p:nvSpPr>
              <p:spPr bwMode="auto">
                <a:xfrm flipH="1">
                  <a:off x="2645" y="2068"/>
                  <a:ext cx="423" cy="177"/>
                </a:xfrm>
                <a:custGeom>
                  <a:avLst/>
                  <a:gdLst>
                    <a:gd name="T0" fmla="*/ 57768 w 111"/>
                    <a:gd name="T1" fmla="*/ 39804 h 68"/>
                    <a:gd name="T2" fmla="*/ 153515 w 111"/>
                    <a:gd name="T3" fmla="*/ 33333 h 68"/>
                    <a:gd name="T4" fmla="*/ 257058 w 111"/>
                    <a:gd name="T5" fmla="*/ 25204 h 68"/>
                    <a:gd name="T6" fmla="*/ 361707 w 111"/>
                    <a:gd name="T7" fmla="*/ 18640 h 68"/>
                    <a:gd name="T8" fmla="*/ 548101 w 111"/>
                    <a:gd name="T9" fmla="*/ 13720 h 68"/>
                    <a:gd name="T10" fmla="*/ 781155 w 111"/>
                    <a:gd name="T11" fmla="*/ 7161 h 68"/>
                    <a:gd name="T12" fmla="*/ 967592 w 111"/>
                    <a:gd name="T13" fmla="*/ 2520 h 68"/>
                    <a:gd name="T14" fmla="*/ 1038431 w 111"/>
                    <a:gd name="T15" fmla="*/ 968 h 68"/>
                    <a:gd name="T16" fmla="*/ 1191119 w 111"/>
                    <a:gd name="T17" fmla="*/ 0 h 68"/>
                    <a:gd name="T18" fmla="*/ 1283538 w 111"/>
                    <a:gd name="T19" fmla="*/ 0 h 68"/>
                    <a:gd name="T20" fmla="*/ 1212871 w 111"/>
                    <a:gd name="T21" fmla="*/ 8132 h 68"/>
                    <a:gd name="T22" fmla="*/ 1178890 w 111"/>
                    <a:gd name="T23" fmla="*/ 15292 h 68"/>
                    <a:gd name="T24" fmla="*/ 1109095 w 111"/>
                    <a:gd name="T25" fmla="*/ 22718 h 68"/>
                    <a:gd name="T26" fmla="*/ 1026202 w 111"/>
                    <a:gd name="T27" fmla="*/ 31675 h 68"/>
                    <a:gd name="T28" fmla="*/ 967592 w 111"/>
                    <a:gd name="T29" fmla="*/ 35712 h 68"/>
                    <a:gd name="T30" fmla="*/ 897812 w 111"/>
                    <a:gd name="T31" fmla="*/ 39804 h 68"/>
                    <a:gd name="T32" fmla="*/ 805217 w 111"/>
                    <a:gd name="T33" fmla="*/ 41952 h 68"/>
                    <a:gd name="T34" fmla="*/ 710533 w 111"/>
                    <a:gd name="T35" fmla="*/ 43844 h 68"/>
                    <a:gd name="T36" fmla="*/ 630788 w 111"/>
                    <a:gd name="T37" fmla="*/ 43844 h 68"/>
                    <a:gd name="T38" fmla="*/ 548101 w 111"/>
                    <a:gd name="T39" fmla="*/ 43844 h 68"/>
                    <a:gd name="T40" fmla="*/ 477491 w 111"/>
                    <a:gd name="T41" fmla="*/ 44440 h 68"/>
                    <a:gd name="T42" fmla="*/ 373715 w 111"/>
                    <a:gd name="T43" fmla="*/ 46967 h 68"/>
                    <a:gd name="T44" fmla="*/ 303051 w 111"/>
                    <a:gd name="T45" fmla="*/ 51005 h 68"/>
                    <a:gd name="T46" fmla="*/ 269287 w 111"/>
                    <a:gd name="T47" fmla="*/ 54120 h 68"/>
                    <a:gd name="T48" fmla="*/ 199290 w 111"/>
                    <a:gd name="T49" fmla="*/ 48519 h 68"/>
                    <a:gd name="T50" fmla="*/ 82908 w 111"/>
                    <a:gd name="T51" fmla="*/ 43844 h 68"/>
                    <a:gd name="T52" fmla="*/ 0 w 111"/>
                    <a:gd name="T53" fmla="*/ 42873 h 68"/>
                    <a:gd name="T54" fmla="*/ 57768 w 111"/>
                    <a:gd name="T55" fmla="*/ 39804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
                    <a:gd name="T85" fmla="*/ 0 h 68"/>
                    <a:gd name="T86" fmla="*/ 111 w 111"/>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 h="68">
                      <a:moveTo>
                        <a:pt x="5" y="49"/>
                      </a:moveTo>
                      <a:lnTo>
                        <a:pt x="13" y="41"/>
                      </a:lnTo>
                      <a:lnTo>
                        <a:pt x="22" y="31"/>
                      </a:lnTo>
                      <a:lnTo>
                        <a:pt x="31" y="23"/>
                      </a:lnTo>
                      <a:lnTo>
                        <a:pt x="47" y="17"/>
                      </a:lnTo>
                      <a:lnTo>
                        <a:pt x="67" y="9"/>
                      </a:lnTo>
                      <a:lnTo>
                        <a:pt x="83" y="3"/>
                      </a:lnTo>
                      <a:lnTo>
                        <a:pt x="89" y="1"/>
                      </a:lnTo>
                      <a:lnTo>
                        <a:pt x="102" y="0"/>
                      </a:lnTo>
                      <a:lnTo>
                        <a:pt x="110" y="0"/>
                      </a:lnTo>
                      <a:lnTo>
                        <a:pt x="104" y="10"/>
                      </a:lnTo>
                      <a:lnTo>
                        <a:pt x="101" y="19"/>
                      </a:lnTo>
                      <a:lnTo>
                        <a:pt x="95" y="28"/>
                      </a:lnTo>
                      <a:lnTo>
                        <a:pt x="88" y="39"/>
                      </a:lnTo>
                      <a:lnTo>
                        <a:pt x="83" y="44"/>
                      </a:lnTo>
                      <a:lnTo>
                        <a:pt x="77" y="49"/>
                      </a:lnTo>
                      <a:lnTo>
                        <a:pt x="69" y="52"/>
                      </a:lnTo>
                      <a:lnTo>
                        <a:pt x="61" y="54"/>
                      </a:lnTo>
                      <a:lnTo>
                        <a:pt x="54" y="54"/>
                      </a:lnTo>
                      <a:lnTo>
                        <a:pt x="47" y="54"/>
                      </a:lnTo>
                      <a:lnTo>
                        <a:pt x="41" y="55"/>
                      </a:lnTo>
                      <a:lnTo>
                        <a:pt x="32" y="58"/>
                      </a:lnTo>
                      <a:lnTo>
                        <a:pt x="26" y="63"/>
                      </a:lnTo>
                      <a:lnTo>
                        <a:pt x="23" y="67"/>
                      </a:lnTo>
                      <a:lnTo>
                        <a:pt x="17" y="60"/>
                      </a:lnTo>
                      <a:lnTo>
                        <a:pt x="7" y="54"/>
                      </a:lnTo>
                      <a:lnTo>
                        <a:pt x="0" y="53"/>
                      </a:lnTo>
                      <a:lnTo>
                        <a:pt x="5" y="49"/>
                      </a:lnTo>
                    </a:path>
                  </a:pathLst>
                </a:custGeom>
                <a:solidFill>
                  <a:srgbClr val="9F3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0" name="Freeform 39"/>
                <p:cNvSpPr>
                  <a:spLocks/>
                </p:cNvSpPr>
                <p:nvPr/>
              </p:nvSpPr>
              <p:spPr bwMode="auto">
                <a:xfrm flipH="1">
                  <a:off x="2866" y="1871"/>
                  <a:ext cx="1220" cy="1424"/>
                </a:xfrm>
                <a:custGeom>
                  <a:avLst/>
                  <a:gdLst>
                    <a:gd name="T0" fmla="*/ 2401090 w 320"/>
                    <a:gd name="T1" fmla="*/ 113629 h 548"/>
                    <a:gd name="T2" fmla="*/ 1931447 w 320"/>
                    <a:gd name="T3" fmla="*/ 150598 h 548"/>
                    <a:gd name="T4" fmla="*/ 1345157 w 320"/>
                    <a:gd name="T5" fmla="*/ 191221 h 548"/>
                    <a:gd name="T6" fmla="*/ 911862 w 320"/>
                    <a:gd name="T7" fmla="*/ 234227 h 548"/>
                    <a:gd name="T8" fmla="*/ 399485 w 320"/>
                    <a:gd name="T9" fmla="*/ 296782 h 548"/>
                    <a:gd name="T10" fmla="*/ 95088 w 320"/>
                    <a:gd name="T11" fmla="*/ 323905 h 548"/>
                    <a:gd name="T12" fmla="*/ 0 w 320"/>
                    <a:gd name="T13" fmla="*/ 366353 h 548"/>
                    <a:gd name="T14" fmla="*/ 33809 w 320"/>
                    <a:gd name="T15" fmla="*/ 390392 h 548"/>
                    <a:gd name="T16" fmla="*/ 269814 w 320"/>
                    <a:gd name="T17" fmla="*/ 413498 h 548"/>
                    <a:gd name="T18" fmla="*/ 691088 w 320"/>
                    <a:gd name="T19" fmla="*/ 421431 h 548"/>
                    <a:gd name="T20" fmla="*/ 1240359 w 320"/>
                    <a:gd name="T21" fmla="*/ 433517 h 548"/>
                    <a:gd name="T22" fmla="*/ 2048266 w 320"/>
                    <a:gd name="T23" fmla="*/ 425449 h 548"/>
                    <a:gd name="T24" fmla="*/ 2459829 w 320"/>
                    <a:gd name="T25" fmla="*/ 419290 h 548"/>
                    <a:gd name="T26" fmla="*/ 1511000 w 320"/>
                    <a:gd name="T27" fmla="*/ 414462 h 548"/>
                    <a:gd name="T28" fmla="*/ 1931447 w 320"/>
                    <a:gd name="T29" fmla="*/ 402376 h 548"/>
                    <a:gd name="T30" fmla="*/ 1814799 w 320"/>
                    <a:gd name="T31" fmla="*/ 389425 h 548"/>
                    <a:gd name="T32" fmla="*/ 1369256 w 320"/>
                    <a:gd name="T33" fmla="*/ 374387 h 548"/>
                    <a:gd name="T34" fmla="*/ 1919426 w 320"/>
                    <a:gd name="T35" fmla="*/ 347243 h 548"/>
                    <a:gd name="T36" fmla="*/ 2248140 w 320"/>
                    <a:gd name="T37" fmla="*/ 349756 h 548"/>
                    <a:gd name="T38" fmla="*/ 2739338 w 320"/>
                    <a:gd name="T39" fmla="*/ 401425 h 548"/>
                    <a:gd name="T40" fmla="*/ 2963281 w 320"/>
                    <a:gd name="T41" fmla="*/ 431971 h 548"/>
                    <a:gd name="T42" fmla="*/ 3325804 w 320"/>
                    <a:gd name="T43" fmla="*/ 431971 h 548"/>
                    <a:gd name="T44" fmla="*/ 2680603 w 320"/>
                    <a:gd name="T45" fmla="*/ 352806 h 548"/>
                    <a:gd name="T46" fmla="*/ 2656504 w 320"/>
                    <a:gd name="T47" fmla="*/ 335892 h 548"/>
                    <a:gd name="T48" fmla="*/ 3267720 w 320"/>
                    <a:gd name="T49" fmla="*/ 400006 h 548"/>
                    <a:gd name="T50" fmla="*/ 3466721 w 320"/>
                    <a:gd name="T51" fmla="*/ 425449 h 548"/>
                    <a:gd name="T52" fmla="*/ 3734210 w 320"/>
                    <a:gd name="T53" fmla="*/ 421431 h 548"/>
                    <a:gd name="T54" fmla="*/ 3184886 w 320"/>
                    <a:gd name="T55" fmla="*/ 360789 h 548"/>
                    <a:gd name="T56" fmla="*/ 2856157 w 320"/>
                    <a:gd name="T57" fmla="*/ 290252 h 548"/>
                    <a:gd name="T58" fmla="*/ 2785386 w 320"/>
                    <a:gd name="T59" fmla="*/ 239190 h 548"/>
                    <a:gd name="T60" fmla="*/ 2726433 w 320"/>
                    <a:gd name="T61" fmla="*/ 215172 h 548"/>
                    <a:gd name="T62" fmla="*/ 2914282 w 320"/>
                    <a:gd name="T63" fmla="*/ 204131 h 548"/>
                    <a:gd name="T64" fmla="*/ 3043122 w 320"/>
                    <a:gd name="T65" fmla="*/ 214348 h 548"/>
                    <a:gd name="T66" fmla="*/ 3125975 w 320"/>
                    <a:gd name="T67" fmla="*/ 214348 h 548"/>
                    <a:gd name="T68" fmla="*/ 3137996 w 320"/>
                    <a:gd name="T69" fmla="*/ 204713 h 548"/>
                    <a:gd name="T70" fmla="*/ 3218680 w 320"/>
                    <a:gd name="T71" fmla="*/ 197609 h 548"/>
                    <a:gd name="T72" fmla="*/ 3347577 w 320"/>
                    <a:gd name="T73" fmla="*/ 195150 h 548"/>
                    <a:gd name="T74" fmla="*/ 3442680 w 320"/>
                    <a:gd name="T75" fmla="*/ 201660 h 548"/>
                    <a:gd name="T76" fmla="*/ 3546418 w 320"/>
                    <a:gd name="T77" fmla="*/ 208785 h 548"/>
                    <a:gd name="T78" fmla="*/ 3605313 w 320"/>
                    <a:gd name="T79" fmla="*/ 202255 h 548"/>
                    <a:gd name="T80" fmla="*/ 3654357 w 320"/>
                    <a:gd name="T81" fmla="*/ 193591 h 548"/>
                    <a:gd name="T82" fmla="*/ 3583597 w 320"/>
                    <a:gd name="T83" fmla="*/ 179149 h 548"/>
                    <a:gd name="T84" fmla="*/ 3513436 w 320"/>
                    <a:gd name="T85" fmla="*/ 151201 h 548"/>
                    <a:gd name="T86" fmla="*/ 3466721 w 320"/>
                    <a:gd name="T87" fmla="*/ 127121 h 548"/>
                    <a:gd name="T88" fmla="*/ 3184886 w 320"/>
                    <a:gd name="T89" fmla="*/ 101683 h 548"/>
                    <a:gd name="T90" fmla="*/ 3466721 w 320"/>
                    <a:gd name="T91" fmla="*/ 36969 h 548"/>
                    <a:gd name="T92" fmla="*/ 3279756 w 320"/>
                    <a:gd name="T93" fmla="*/ 14456 h 548"/>
                    <a:gd name="T94" fmla="*/ 2939167 w 320"/>
                    <a:gd name="T95" fmla="*/ 79152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548"/>
                    <a:gd name="T146" fmla="*/ 320 w 32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548">
                      <a:moveTo>
                        <a:pt x="246" y="130"/>
                      </a:moveTo>
                      <a:lnTo>
                        <a:pt x="225" y="135"/>
                      </a:lnTo>
                      <a:lnTo>
                        <a:pt x="205" y="142"/>
                      </a:lnTo>
                      <a:lnTo>
                        <a:pt x="190" y="150"/>
                      </a:lnTo>
                      <a:lnTo>
                        <a:pt x="179" y="163"/>
                      </a:lnTo>
                      <a:lnTo>
                        <a:pt x="165" y="188"/>
                      </a:lnTo>
                      <a:lnTo>
                        <a:pt x="152" y="212"/>
                      </a:lnTo>
                      <a:lnTo>
                        <a:pt x="136" y="228"/>
                      </a:lnTo>
                      <a:lnTo>
                        <a:pt x="115" y="239"/>
                      </a:lnTo>
                      <a:lnTo>
                        <a:pt x="101" y="252"/>
                      </a:lnTo>
                      <a:lnTo>
                        <a:pt x="90" y="270"/>
                      </a:lnTo>
                      <a:lnTo>
                        <a:pt x="78" y="293"/>
                      </a:lnTo>
                      <a:lnTo>
                        <a:pt x="66" y="318"/>
                      </a:lnTo>
                      <a:lnTo>
                        <a:pt x="47" y="350"/>
                      </a:lnTo>
                      <a:lnTo>
                        <a:pt x="34" y="371"/>
                      </a:lnTo>
                      <a:lnTo>
                        <a:pt x="22" y="385"/>
                      </a:lnTo>
                      <a:lnTo>
                        <a:pt x="14" y="395"/>
                      </a:lnTo>
                      <a:lnTo>
                        <a:pt x="8" y="405"/>
                      </a:lnTo>
                      <a:lnTo>
                        <a:pt x="2" y="425"/>
                      </a:lnTo>
                      <a:lnTo>
                        <a:pt x="0" y="447"/>
                      </a:lnTo>
                      <a:lnTo>
                        <a:pt x="0" y="458"/>
                      </a:lnTo>
                      <a:lnTo>
                        <a:pt x="0" y="468"/>
                      </a:lnTo>
                      <a:lnTo>
                        <a:pt x="1" y="478"/>
                      </a:lnTo>
                      <a:lnTo>
                        <a:pt x="3" y="488"/>
                      </a:lnTo>
                      <a:lnTo>
                        <a:pt x="8" y="497"/>
                      </a:lnTo>
                      <a:lnTo>
                        <a:pt x="13" y="506"/>
                      </a:lnTo>
                      <a:lnTo>
                        <a:pt x="23" y="517"/>
                      </a:lnTo>
                      <a:lnTo>
                        <a:pt x="32" y="521"/>
                      </a:lnTo>
                      <a:lnTo>
                        <a:pt x="43" y="525"/>
                      </a:lnTo>
                      <a:lnTo>
                        <a:pt x="59" y="527"/>
                      </a:lnTo>
                      <a:lnTo>
                        <a:pt x="76" y="527"/>
                      </a:lnTo>
                      <a:lnTo>
                        <a:pt x="85" y="526"/>
                      </a:lnTo>
                      <a:lnTo>
                        <a:pt x="106" y="542"/>
                      </a:lnTo>
                      <a:lnTo>
                        <a:pt x="129" y="532"/>
                      </a:lnTo>
                      <a:lnTo>
                        <a:pt x="160" y="540"/>
                      </a:lnTo>
                      <a:lnTo>
                        <a:pt x="175" y="532"/>
                      </a:lnTo>
                      <a:lnTo>
                        <a:pt x="193" y="542"/>
                      </a:lnTo>
                      <a:lnTo>
                        <a:pt x="202" y="547"/>
                      </a:lnTo>
                      <a:lnTo>
                        <a:pt x="210" y="524"/>
                      </a:lnTo>
                      <a:lnTo>
                        <a:pt x="182" y="518"/>
                      </a:lnTo>
                      <a:lnTo>
                        <a:pt x="152" y="519"/>
                      </a:lnTo>
                      <a:lnTo>
                        <a:pt x="129" y="518"/>
                      </a:lnTo>
                      <a:lnTo>
                        <a:pt x="109" y="499"/>
                      </a:lnTo>
                      <a:lnTo>
                        <a:pt x="139" y="503"/>
                      </a:lnTo>
                      <a:lnTo>
                        <a:pt x="165" y="503"/>
                      </a:lnTo>
                      <a:lnTo>
                        <a:pt x="189" y="497"/>
                      </a:lnTo>
                      <a:lnTo>
                        <a:pt x="175" y="476"/>
                      </a:lnTo>
                      <a:lnTo>
                        <a:pt x="155" y="487"/>
                      </a:lnTo>
                      <a:lnTo>
                        <a:pt x="139" y="490"/>
                      </a:lnTo>
                      <a:lnTo>
                        <a:pt x="121" y="485"/>
                      </a:lnTo>
                      <a:lnTo>
                        <a:pt x="117" y="468"/>
                      </a:lnTo>
                      <a:lnTo>
                        <a:pt x="118" y="457"/>
                      </a:lnTo>
                      <a:lnTo>
                        <a:pt x="138" y="449"/>
                      </a:lnTo>
                      <a:lnTo>
                        <a:pt x="164" y="434"/>
                      </a:lnTo>
                      <a:lnTo>
                        <a:pt x="177" y="425"/>
                      </a:lnTo>
                      <a:lnTo>
                        <a:pt x="184" y="419"/>
                      </a:lnTo>
                      <a:lnTo>
                        <a:pt x="192" y="437"/>
                      </a:lnTo>
                      <a:lnTo>
                        <a:pt x="203" y="462"/>
                      </a:lnTo>
                      <a:lnTo>
                        <a:pt x="221" y="483"/>
                      </a:lnTo>
                      <a:lnTo>
                        <a:pt x="234" y="502"/>
                      </a:lnTo>
                      <a:lnTo>
                        <a:pt x="244" y="521"/>
                      </a:lnTo>
                      <a:lnTo>
                        <a:pt x="246" y="533"/>
                      </a:lnTo>
                      <a:lnTo>
                        <a:pt x="253" y="540"/>
                      </a:lnTo>
                      <a:lnTo>
                        <a:pt x="263" y="545"/>
                      </a:lnTo>
                      <a:lnTo>
                        <a:pt x="274" y="545"/>
                      </a:lnTo>
                      <a:lnTo>
                        <a:pt x="284" y="540"/>
                      </a:lnTo>
                      <a:lnTo>
                        <a:pt x="259" y="515"/>
                      </a:lnTo>
                      <a:lnTo>
                        <a:pt x="240" y="470"/>
                      </a:lnTo>
                      <a:lnTo>
                        <a:pt x="229" y="441"/>
                      </a:lnTo>
                      <a:lnTo>
                        <a:pt x="222" y="416"/>
                      </a:lnTo>
                      <a:lnTo>
                        <a:pt x="220" y="390"/>
                      </a:lnTo>
                      <a:lnTo>
                        <a:pt x="227" y="420"/>
                      </a:lnTo>
                      <a:lnTo>
                        <a:pt x="242" y="454"/>
                      </a:lnTo>
                      <a:lnTo>
                        <a:pt x="251" y="470"/>
                      </a:lnTo>
                      <a:lnTo>
                        <a:pt x="279" y="500"/>
                      </a:lnTo>
                      <a:lnTo>
                        <a:pt x="291" y="512"/>
                      </a:lnTo>
                      <a:lnTo>
                        <a:pt x="292" y="524"/>
                      </a:lnTo>
                      <a:lnTo>
                        <a:pt x="296" y="532"/>
                      </a:lnTo>
                      <a:lnTo>
                        <a:pt x="310" y="536"/>
                      </a:lnTo>
                      <a:lnTo>
                        <a:pt x="319" y="536"/>
                      </a:lnTo>
                      <a:lnTo>
                        <a:pt x="319" y="527"/>
                      </a:lnTo>
                      <a:lnTo>
                        <a:pt x="310" y="518"/>
                      </a:lnTo>
                      <a:lnTo>
                        <a:pt x="296" y="503"/>
                      </a:lnTo>
                      <a:lnTo>
                        <a:pt x="272" y="451"/>
                      </a:lnTo>
                      <a:lnTo>
                        <a:pt x="253" y="418"/>
                      </a:lnTo>
                      <a:lnTo>
                        <a:pt x="243" y="390"/>
                      </a:lnTo>
                      <a:lnTo>
                        <a:pt x="244" y="363"/>
                      </a:lnTo>
                      <a:lnTo>
                        <a:pt x="242" y="330"/>
                      </a:lnTo>
                      <a:lnTo>
                        <a:pt x="240" y="317"/>
                      </a:lnTo>
                      <a:lnTo>
                        <a:pt x="238" y="299"/>
                      </a:lnTo>
                      <a:lnTo>
                        <a:pt x="234" y="288"/>
                      </a:lnTo>
                      <a:lnTo>
                        <a:pt x="233" y="279"/>
                      </a:lnTo>
                      <a:lnTo>
                        <a:pt x="233" y="269"/>
                      </a:lnTo>
                      <a:lnTo>
                        <a:pt x="238" y="262"/>
                      </a:lnTo>
                      <a:lnTo>
                        <a:pt x="243" y="259"/>
                      </a:lnTo>
                      <a:lnTo>
                        <a:pt x="249" y="255"/>
                      </a:lnTo>
                      <a:lnTo>
                        <a:pt x="252" y="260"/>
                      </a:lnTo>
                      <a:lnTo>
                        <a:pt x="256" y="266"/>
                      </a:lnTo>
                      <a:lnTo>
                        <a:pt x="260" y="268"/>
                      </a:lnTo>
                      <a:lnTo>
                        <a:pt x="263" y="270"/>
                      </a:lnTo>
                      <a:lnTo>
                        <a:pt x="267" y="272"/>
                      </a:lnTo>
                      <a:lnTo>
                        <a:pt x="267" y="268"/>
                      </a:lnTo>
                      <a:lnTo>
                        <a:pt x="267" y="264"/>
                      </a:lnTo>
                      <a:lnTo>
                        <a:pt x="268" y="260"/>
                      </a:lnTo>
                      <a:lnTo>
                        <a:pt x="268" y="256"/>
                      </a:lnTo>
                      <a:lnTo>
                        <a:pt x="270" y="253"/>
                      </a:lnTo>
                      <a:lnTo>
                        <a:pt x="272" y="249"/>
                      </a:lnTo>
                      <a:lnTo>
                        <a:pt x="275" y="247"/>
                      </a:lnTo>
                      <a:lnTo>
                        <a:pt x="278" y="245"/>
                      </a:lnTo>
                      <a:lnTo>
                        <a:pt x="282" y="244"/>
                      </a:lnTo>
                      <a:lnTo>
                        <a:pt x="286" y="244"/>
                      </a:lnTo>
                      <a:lnTo>
                        <a:pt x="290" y="246"/>
                      </a:lnTo>
                      <a:lnTo>
                        <a:pt x="292" y="249"/>
                      </a:lnTo>
                      <a:lnTo>
                        <a:pt x="294" y="252"/>
                      </a:lnTo>
                      <a:lnTo>
                        <a:pt x="295" y="255"/>
                      </a:lnTo>
                      <a:lnTo>
                        <a:pt x="299" y="258"/>
                      </a:lnTo>
                      <a:lnTo>
                        <a:pt x="303" y="261"/>
                      </a:lnTo>
                      <a:lnTo>
                        <a:pt x="306" y="260"/>
                      </a:lnTo>
                      <a:lnTo>
                        <a:pt x="308" y="257"/>
                      </a:lnTo>
                      <a:lnTo>
                        <a:pt x="308" y="253"/>
                      </a:lnTo>
                      <a:lnTo>
                        <a:pt x="309" y="249"/>
                      </a:lnTo>
                      <a:lnTo>
                        <a:pt x="310" y="245"/>
                      </a:lnTo>
                      <a:lnTo>
                        <a:pt x="312" y="242"/>
                      </a:lnTo>
                      <a:lnTo>
                        <a:pt x="314" y="240"/>
                      </a:lnTo>
                      <a:lnTo>
                        <a:pt x="317" y="237"/>
                      </a:lnTo>
                      <a:lnTo>
                        <a:pt x="306" y="224"/>
                      </a:lnTo>
                      <a:lnTo>
                        <a:pt x="302" y="213"/>
                      </a:lnTo>
                      <a:lnTo>
                        <a:pt x="300" y="204"/>
                      </a:lnTo>
                      <a:lnTo>
                        <a:pt x="300" y="189"/>
                      </a:lnTo>
                      <a:lnTo>
                        <a:pt x="300" y="178"/>
                      </a:lnTo>
                      <a:lnTo>
                        <a:pt x="298" y="167"/>
                      </a:lnTo>
                      <a:lnTo>
                        <a:pt x="296" y="159"/>
                      </a:lnTo>
                      <a:lnTo>
                        <a:pt x="292" y="144"/>
                      </a:lnTo>
                      <a:lnTo>
                        <a:pt x="283" y="132"/>
                      </a:lnTo>
                      <a:lnTo>
                        <a:pt x="272" y="127"/>
                      </a:lnTo>
                      <a:lnTo>
                        <a:pt x="283" y="97"/>
                      </a:lnTo>
                      <a:lnTo>
                        <a:pt x="293" y="66"/>
                      </a:lnTo>
                      <a:lnTo>
                        <a:pt x="296" y="46"/>
                      </a:lnTo>
                      <a:lnTo>
                        <a:pt x="297" y="23"/>
                      </a:lnTo>
                      <a:lnTo>
                        <a:pt x="296" y="0"/>
                      </a:lnTo>
                      <a:lnTo>
                        <a:pt x="280" y="18"/>
                      </a:lnTo>
                      <a:lnTo>
                        <a:pt x="268" y="39"/>
                      </a:lnTo>
                      <a:lnTo>
                        <a:pt x="260" y="64"/>
                      </a:lnTo>
                      <a:lnTo>
                        <a:pt x="251" y="99"/>
                      </a:lnTo>
                      <a:lnTo>
                        <a:pt x="246" y="130"/>
                      </a:lnTo>
                    </a:path>
                  </a:pathLst>
                </a:custGeom>
                <a:solidFill>
                  <a:srgbClr val="FFFF66"/>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11" name="Group 40"/>
                <p:cNvGrpSpPr>
                  <a:grpSpLocks/>
                </p:cNvGrpSpPr>
                <p:nvPr/>
              </p:nvGrpSpPr>
              <p:grpSpPr bwMode="auto">
                <a:xfrm>
                  <a:off x="2809" y="1887"/>
                  <a:ext cx="1852" cy="1314"/>
                  <a:chOff x="2809" y="1887"/>
                  <a:chExt cx="1852" cy="1314"/>
                </a:xfrm>
              </p:grpSpPr>
              <p:sp>
                <p:nvSpPr>
                  <p:cNvPr id="12" name="Freeform 41"/>
                  <p:cNvSpPr>
                    <a:spLocks/>
                  </p:cNvSpPr>
                  <p:nvPr/>
                </p:nvSpPr>
                <p:spPr bwMode="auto">
                  <a:xfrm flipH="1">
                    <a:off x="4002" y="2877"/>
                    <a:ext cx="388" cy="324"/>
                  </a:xfrm>
                  <a:custGeom>
                    <a:avLst/>
                    <a:gdLst>
                      <a:gd name="T0" fmla="*/ 1014639 w 102"/>
                      <a:gd name="T1" fmla="*/ 80977 h 125"/>
                      <a:gd name="T2" fmla="*/ 841926 w 102"/>
                      <a:gd name="T3" fmla="*/ 80036 h 125"/>
                      <a:gd name="T4" fmla="*/ 727165 w 102"/>
                      <a:gd name="T5" fmla="*/ 78486 h 125"/>
                      <a:gd name="T6" fmla="*/ 633155 w 102"/>
                      <a:gd name="T7" fmla="*/ 77913 h 125"/>
                      <a:gd name="T8" fmla="*/ 563844 w 102"/>
                      <a:gd name="T9" fmla="*/ 74655 h 125"/>
                      <a:gd name="T10" fmla="*/ 517775 w 102"/>
                      <a:gd name="T11" fmla="*/ 72182 h 125"/>
                      <a:gd name="T12" fmla="*/ 497081 w 102"/>
                      <a:gd name="T13" fmla="*/ 70093 h 125"/>
                      <a:gd name="T14" fmla="*/ 485145 w 102"/>
                      <a:gd name="T15" fmla="*/ 66091 h 125"/>
                      <a:gd name="T16" fmla="*/ 497081 w 102"/>
                      <a:gd name="T17" fmla="*/ 54891 h 125"/>
                      <a:gd name="T18" fmla="*/ 542272 w 102"/>
                      <a:gd name="T19" fmla="*/ 48797 h 125"/>
                      <a:gd name="T20" fmla="*/ 575796 w 102"/>
                      <a:gd name="T21" fmla="*/ 41534 h 125"/>
                      <a:gd name="T22" fmla="*/ 611568 w 102"/>
                      <a:gd name="T23" fmla="*/ 30650 h 125"/>
                      <a:gd name="T24" fmla="*/ 611568 w 102"/>
                      <a:gd name="T25" fmla="*/ 23649 h 125"/>
                      <a:gd name="T26" fmla="*/ 575796 w 102"/>
                      <a:gd name="T27" fmla="*/ 18235 h 125"/>
                      <a:gd name="T28" fmla="*/ 505617 w 102"/>
                      <a:gd name="T29" fmla="*/ 13323 h 125"/>
                      <a:gd name="T30" fmla="*/ 426903 w 102"/>
                      <a:gd name="T31" fmla="*/ 9352 h 125"/>
                      <a:gd name="T32" fmla="*/ 230130 w 102"/>
                      <a:gd name="T33" fmla="*/ 3971 h 125"/>
                      <a:gd name="T34" fmla="*/ 90872 w 102"/>
                      <a:gd name="T35" fmla="*/ 0 h 125"/>
                      <a:gd name="T36" fmla="*/ 23889 w 102"/>
                      <a:gd name="T37" fmla="*/ 0 h 125"/>
                      <a:gd name="T38" fmla="*/ 0 w 102"/>
                      <a:gd name="T39" fmla="*/ 14264 h 125"/>
                      <a:gd name="T40" fmla="*/ 230130 w 102"/>
                      <a:gd name="T41" fmla="*/ 18235 h 125"/>
                      <a:gd name="T42" fmla="*/ 369559 w 102"/>
                      <a:gd name="T43" fmla="*/ 22118 h 125"/>
                      <a:gd name="T44" fmla="*/ 439680 w 102"/>
                      <a:gd name="T45" fmla="*/ 29119 h 125"/>
                      <a:gd name="T46" fmla="*/ 448479 w 102"/>
                      <a:gd name="T47" fmla="*/ 36011 h 125"/>
                      <a:gd name="T48" fmla="*/ 381495 w 102"/>
                      <a:gd name="T49" fmla="*/ 44914 h 125"/>
                      <a:gd name="T50" fmla="*/ 324079 w 102"/>
                      <a:gd name="T51" fmla="*/ 57330 h 125"/>
                      <a:gd name="T52" fmla="*/ 324079 w 102"/>
                      <a:gd name="T53" fmla="*/ 69152 h 125"/>
                      <a:gd name="T54" fmla="*/ 332893 w 102"/>
                      <a:gd name="T55" fmla="*/ 75476 h 125"/>
                      <a:gd name="T56" fmla="*/ 369559 w 102"/>
                      <a:gd name="T57" fmla="*/ 80036 h 125"/>
                      <a:gd name="T58" fmla="*/ 426903 w 102"/>
                      <a:gd name="T59" fmla="*/ 84948 h 125"/>
                      <a:gd name="T60" fmla="*/ 497081 w 102"/>
                      <a:gd name="T61" fmla="*/ 87978 h 125"/>
                      <a:gd name="T62" fmla="*/ 703277 w 102"/>
                      <a:gd name="T63" fmla="*/ 92768 h 125"/>
                      <a:gd name="T64" fmla="*/ 887942 w 102"/>
                      <a:gd name="T65" fmla="*/ 95240 h 125"/>
                      <a:gd name="T66" fmla="*/ 1036226 w 102"/>
                      <a:gd name="T67" fmla="*/ 97363 h 125"/>
                      <a:gd name="T68" fmla="*/ 1163707 w 102"/>
                      <a:gd name="T69" fmla="*/ 97363 h 125"/>
                      <a:gd name="T70" fmla="*/ 1014639 w 102"/>
                      <a:gd name="T71" fmla="*/ 80977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125"/>
                      <a:gd name="T110" fmla="*/ 102 w 102"/>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125">
                        <a:moveTo>
                          <a:pt x="88" y="103"/>
                        </a:moveTo>
                        <a:lnTo>
                          <a:pt x="73" y="102"/>
                        </a:lnTo>
                        <a:lnTo>
                          <a:pt x="63" y="100"/>
                        </a:lnTo>
                        <a:lnTo>
                          <a:pt x="55" y="99"/>
                        </a:lnTo>
                        <a:lnTo>
                          <a:pt x="49" y="95"/>
                        </a:lnTo>
                        <a:lnTo>
                          <a:pt x="45" y="92"/>
                        </a:lnTo>
                        <a:lnTo>
                          <a:pt x="43" y="89"/>
                        </a:lnTo>
                        <a:lnTo>
                          <a:pt x="42" y="84"/>
                        </a:lnTo>
                        <a:lnTo>
                          <a:pt x="43" y="70"/>
                        </a:lnTo>
                        <a:lnTo>
                          <a:pt x="47" y="62"/>
                        </a:lnTo>
                        <a:lnTo>
                          <a:pt x="50" y="53"/>
                        </a:lnTo>
                        <a:lnTo>
                          <a:pt x="53" y="39"/>
                        </a:lnTo>
                        <a:lnTo>
                          <a:pt x="53" y="30"/>
                        </a:lnTo>
                        <a:lnTo>
                          <a:pt x="50" y="23"/>
                        </a:lnTo>
                        <a:lnTo>
                          <a:pt x="44" y="17"/>
                        </a:lnTo>
                        <a:lnTo>
                          <a:pt x="37" y="12"/>
                        </a:lnTo>
                        <a:lnTo>
                          <a:pt x="20" y="5"/>
                        </a:lnTo>
                        <a:lnTo>
                          <a:pt x="8" y="0"/>
                        </a:lnTo>
                        <a:lnTo>
                          <a:pt x="2" y="0"/>
                        </a:lnTo>
                        <a:lnTo>
                          <a:pt x="0" y="18"/>
                        </a:lnTo>
                        <a:lnTo>
                          <a:pt x="20" y="23"/>
                        </a:lnTo>
                        <a:lnTo>
                          <a:pt x="32" y="28"/>
                        </a:lnTo>
                        <a:lnTo>
                          <a:pt x="38" y="37"/>
                        </a:lnTo>
                        <a:lnTo>
                          <a:pt x="39" y="46"/>
                        </a:lnTo>
                        <a:lnTo>
                          <a:pt x="33" y="57"/>
                        </a:lnTo>
                        <a:lnTo>
                          <a:pt x="28" y="73"/>
                        </a:lnTo>
                        <a:lnTo>
                          <a:pt x="28" y="88"/>
                        </a:lnTo>
                        <a:lnTo>
                          <a:pt x="29" y="96"/>
                        </a:lnTo>
                        <a:lnTo>
                          <a:pt x="32" y="102"/>
                        </a:lnTo>
                        <a:lnTo>
                          <a:pt x="37" y="108"/>
                        </a:lnTo>
                        <a:lnTo>
                          <a:pt x="43" y="112"/>
                        </a:lnTo>
                        <a:lnTo>
                          <a:pt x="61" y="118"/>
                        </a:lnTo>
                        <a:lnTo>
                          <a:pt x="77" y="121"/>
                        </a:lnTo>
                        <a:lnTo>
                          <a:pt x="90" y="124"/>
                        </a:lnTo>
                        <a:lnTo>
                          <a:pt x="101" y="124"/>
                        </a:lnTo>
                        <a:lnTo>
                          <a:pt x="88" y="103"/>
                        </a:lnTo>
                      </a:path>
                    </a:pathLst>
                  </a:custGeom>
                  <a:solidFill>
                    <a:srgbClr val="9F3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3" name="Freeform 42"/>
                  <p:cNvSpPr>
                    <a:spLocks/>
                  </p:cNvSpPr>
                  <p:nvPr/>
                </p:nvSpPr>
                <p:spPr bwMode="auto">
                  <a:xfrm flipH="1">
                    <a:off x="4356" y="2827"/>
                    <a:ext cx="305" cy="135"/>
                  </a:xfrm>
                  <a:custGeom>
                    <a:avLst/>
                    <a:gdLst>
                      <a:gd name="T0" fmla="*/ 924710 w 80"/>
                      <a:gd name="T1" fmla="*/ 18986 h 52"/>
                      <a:gd name="T2" fmla="*/ 911862 w 80"/>
                      <a:gd name="T3" fmla="*/ 13440 h 52"/>
                      <a:gd name="T4" fmla="*/ 890916 w 80"/>
                      <a:gd name="T5" fmla="*/ 9450 h 52"/>
                      <a:gd name="T6" fmla="*/ 844244 w 80"/>
                      <a:gd name="T7" fmla="*/ 6490 h 52"/>
                      <a:gd name="T8" fmla="*/ 794986 w 80"/>
                      <a:gd name="T9" fmla="*/ 3100 h 52"/>
                      <a:gd name="T10" fmla="*/ 724882 w 80"/>
                      <a:gd name="T11" fmla="*/ 963 h 52"/>
                      <a:gd name="T12" fmla="*/ 654069 w 80"/>
                      <a:gd name="T13" fmla="*/ 0 h 52"/>
                      <a:gd name="T14" fmla="*/ 586290 w 80"/>
                      <a:gd name="T15" fmla="*/ 0 h 52"/>
                      <a:gd name="T16" fmla="*/ 528382 w 80"/>
                      <a:gd name="T17" fmla="*/ 2500 h 52"/>
                      <a:gd name="T18" fmla="*/ 491420 w 80"/>
                      <a:gd name="T19" fmla="*/ 6490 h 52"/>
                      <a:gd name="T20" fmla="*/ 445372 w 80"/>
                      <a:gd name="T21" fmla="*/ 10953 h 52"/>
                      <a:gd name="T22" fmla="*/ 362523 w 80"/>
                      <a:gd name="T23" fmla="*/ 16849 h 52"/>
                      <a:gd name="T24" fmla="*/ 316476 w 80"/>
                      <a:gd name="T25" fmla="*/ 19951 h 52"/>
                      <a:gd name="T26" fmla="*/ 245716 w 80"/>
                      <a:gd name="T27" fmla="*/ 21488 h 52"/>
                      <a:gd name="T28" fmla="*/ 162691 w 80"/>
                      <a:gd name="T29" fmla="*/ 18986 h 52"/>
                      <a:gd name="T30" fmla="*/ 70771 w 80"/>
                      <a:gd name="T31" fmla="*/ 14403 h 52"/>
                      <a:gd name="T32" fmla="*/ 0 w 80"/>
                      <a:gd name="T33" fmla="*/ 8855 h 52"/>
                      <a:gd name="T34" fmla="*/ 0 w 80"/>
                      <a:gd name="T35" fmla="*/ 16849 h 52"/>
                      <a:gd name="T36" fmla="*/ 12021 w 80"/>
                      <a:gd name="T37" fmla="*/ 23942 h 52"/>
                      <a:gd name="T38" fmla="*/ 33809 w 80"/>
                      <a:gd name="T39" fmla="*/ 27836 h 52"/>
                      <a:gd name="T40" fmla="*/ 83010 w 80"/>
                      <a:gd name="T41" fmla="*/ 31847 h 52"/>
                      <a:gd name="T42" fmla="*/ 128897 w 80"/>
                      <a:gd name="T43" fmla="*/ 35837 h 52"/>
                      <a:gd name="T44" fmla="*/ 199653 w 80"/>
                      <a:gd name="T45" fmla="*/ 38337 h 52"/>
                      <a:gd name="T46" fmla="*/ 316476 w 80"/>
                      <a:gd name="T47" fmla="*/ 40440 h 52"/>
                      <a:gd name="T48" fmla="*/ 420431 w 80"/>
                      <a:gd name="T49" fmla="*/ 39880 h 52"/>
                      <a:gd name="T50" fmla="*/ 515534 w 80"/>
                      <a:gd name="T51" fmla="*/ 38337 h 52"/>
                      <a:gd name="T52" fmla="*/ 703109 w 80"/>
                      <a:gd name="T53" fmla="*/ 34293 h 52"/>
                      <a:gd name="T54" fmla="*/ 807892 w 80"/>
                      <a:gd name="T55" fmla="*/ 31847 h 52"/>
                      <a:gd name="T56" fmla="*/ 865800 w 80"/>
                      <a:gd name="T57" fmla="*/ 29347 h 52"/>
                      <a:gd name="T58" fmla="*/ 911862 w 80"/>
                      <a:gd name="T59" fmla="*/ 23942 h 52"/>
                      <a:gd name="T60" fmla="*/ 924710 w 80"/>
                      <a:gd name="T61" fmla="*/ 18986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52"/>
                      <a:gd name="T95" fmla="*/ 80 w 80"/>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52">
                        <a:moveTo>
                          <a:pt x="79" y="24"/>
                        </a:moveTo>
                        <a:lnTo>
                          <a:pt x="78" y="17"/>
                        </a:lnTo>
                        <a:lnTo>
                          <a:pt x="76" y="12"/>
                        </a:lnTo>
                        <a:lnTo>
                          <a:pt x="72" y="8"/>
                        </a:lnTo>
                        <a:lnTo>
                          <a:pt x="68" y="4"/>
                        </a:lnTo>
                        <a:lnTo>
                          <a:pt x="62" y="1"/>
                        </a:lnTo>
                        <a:lnTo>
                          <a:pt x="56" y="0"/>
                        </a:lnTo>
                        <a:lnTo>
                          <a:pt x="50" y="0"/>
                        </a:lnTo>
                        <a:lnTo>
                          <a:pt x="45" y="3"/>
                        </a:lnTo>
                        <a:lnTo>
                          <a:pt x="42" y="8"/>
                        </a:lnTo>
                        <a:lnTo>
                          <a:pt x="38" y="14"/>
                        </a:lnTo>
                        <a:lnTo>
                          <a:pt x="31" y="21"/>
                        </a:lnTo>
                        <a:lnTo>
                          <a:pt x="27" y="25"/>
                        </a:lnTo>
                        <a:lnTo>
                          <a:pt x="21" y="27"/>
                        </a:lnTo>
                        <a:lnTo>
                          <a:pt x="14" y="24"/>
                        </a:lnTo>
                        <a:lnTo>
                          <a:pt x="6" y="18"/>
                        </a:lnTo>
                        <a:lnTo>
                          <a:pt x="0" y="11"/>
                        </a:lnTo>
                        <a:lnTo>
                          <a:pt x="0" y="21"/>
                        </a:lnTo>
                        <a:lnTo>
                          <a:pt x="1" y="30"/>
                        </a:lnTo>
                        <a:lnTo>
                          <a:pt x="3" y="35"/>
                        </a:lnTo>
                        <a:lnTo>
                          <a:pt x="7" y="40"/>
                        </a:lnTo>
                        <a:lnTo>
                          <a:pt x="11" y="45"/>
                        </a:lnTo>
                        <a:lnTo>
                          <a:pt x="17" y="48"/>
                        </a:lnTo>
                        <a:lnTo>
                          <a:pt x="27" y="51"/>
                        </a:lnTo>
                        <a:lnTo>
                          <a:pt x="36" y="50"/>
                        </a:lnTo>
                        <a:lnTo>
                          <a:pt x="44" y="48"/>
                        </a:lnTo>
                        <a:lnTo>
                          <a:pt x="60" y="43"/>
                        </a:lnTo>
                        <a:lnTo>
                          <a:pt x="69" y="40"/>
                        </a:lnTo>
                        <a:lnTo>
                          <a:pt x="74" y="37"/>
                        </a:lnTo>
                        <a:lnTo>
                          <a:pt x="78" y="30"/>
                        </a:lnTo>
                        <a:lnTo>
                          <a:pt x="79" y="24"/>
                        </a:lnTo>
                      </a:path>
                    </a:pathLst>
                  </a:custGeom>
                  <a:solidFill>
                    <a:srgbClr val="3F1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4" name="Freeform 43"/>
                  <p:cNvSpPr>
                    <a:spLocks/>
                  </p:cNvSpPr>
                  <p:nvPr/>
                </p:nvSpPr>
                <p:spPr bwMode="auto">
                  <a:xfrm flipH="1">
                    <a:off x="2938" y="2261"/>
                    <a:ext cx="199" cy="182"/>
                  </a:xfrm>
                  <a:custGeom>
                    <a:avLst/>
                    <a:gdLst>
                      <a:gd name="T0" fmla="*/ 169869 w 52"/>
                      <a:gd name="T1" fmla="*/ 0 h 70"/>
                      <a:gd name="T2" fmla="*/ 216619 w 52"/>
                      <a:gd name="T3" fmla="*/ 2514 h 70"/>
                      <a:gd name="T4" fmla="*/ 276710 w 52"/>
                      <a:gd name="T5" fmla="*/ 6536 h 70"/>
                      <a:gd name="T6" fmla="*/ 323444 w 52"/>
                      <a:gd name="T7" fmla="*/ 12020 h 70"/>
                      <a:gd name="T8" fmla="*/ 361227 w 52"/>
                      <a:gd name="T9" fmla="*/ 16994 h 70"/>
                      <a:gd name="T10" fmla="*/ 383297 w 52"/>
                      <a:gd name="T11" fmla="*/ 25080 h 70"/>
                      <a:gd name="T12" fmla="*/ 395746 w 52"/>
                      <a:gd name="T13" fmla="*/ 31252 h 70"/>
                      <a:gd name="T14" fmla="*/ 408811 w 52"/>
                      <a:gd name="T15" fmla="*/ 36098 h 70"/>
                      <a:gd name="T16" fmla="*/ 445687 w 52"/>
                      <a:gd name="T17" fmla="*/ 44184 h 70"/>
                      <a:gd name="T18" fmla="*/ 481098 w 52"/>
                      <a:gd name="T19" fmla="*/ 49070 h 70"/>
                      <a:gd name="T20" fmla="*/ 553186 w 52"/>
                      <a:gd name="T21" fmla="*/ 52146 h 70"/>
                      <a:gd name="T22" fmla="*/ 612365 w 52"/>
                      <a:gd name="T23" fmla="*/ 55242 h 70"/>
                      <a:gd name="T24" fmla="*/ 517978 w 52"/>
                      <a:gd name="T25" fmla="*/ 53695 h 70"/>
                      <a:gd name="T26" fmla="*/ 455542 w 52"/>
                      <a:gd name="T27" fmla="*/ 53100 h 70"/>
                      <a:gd name="T28" fmla="*/ 383297 w 52"/>
                      <a:gd name="T29" fmla="*/ 49761 h 70"/>
                      <a:gd name="T30" fmla="*/ 361227 w 52"/>
                      <a:gd name="T31" fmla="*/ 41722 h 70"/>
                      <a:gd name="T32" fmla="*/ 314420 w 52"/>
                      <a:gd name="T33" fmla="*/ 31252 h 70"/>
                      <a:gd name="T34" fmla="*/ 288925 w 52"/>
                      <a:gd name="T35" fmla="*/ 22565 h 70"/>
                      <a:gd name="T36" fmla="*/ 263369 w 52"/>
                      <a:gd name="T37" fmla="*/ 18564 h 70"/>
                      <a:gd name="T38" fmla="*/ 216619 w 52"/>
                      <a:gd name="T39" fmla="*/ 14479 h 70"/>
                      <a:gd name="T40" fmla="*/ 156762 w 52"/>
                      <a:gd name="T41" fmla="*/ 13533 h 70"/>
                      <a:gd name="T42" fmla="*/ 119036 w 52"/>
                      <a:gd name="T43" fmla="*/ 13533 h 70"/>
                      <a:gd name="T44" fmla="*/ 84518 w 52"/>
                      <a:gd name="T45" fmla="*/ 13533 h 70"/>
                      <a:gd name="T46" fmla="*/ 34519 w 52"/>
                      <a:gd name="T47" fmla="*/ 13533 h 70"/>
                      <a:gd name="T48" fmla="*/ 12216 w 52"/>
                      <a:gd name="T49" fmla="*/ 12020 h 70"/>
                      <a:gd name="T50" fmla="*/ 0 w 52"/>
                      <a:gd name="T51" fmla="*/ 8086 h 70"/>
                      <a:gd name="T52" fmla="*/ 0 w 52"/>
                      <a:gd name="T53" fmla="*/ 4022 h 70"/>
                      <a:gd name="T54" fmla="*/ 25499 w 52"/>
                      <a:gd name="T55" fmla="*/ 1547 h 70"/>
                      <a:gd name="T56" fmla="*/ 84518 w 52"/>
                      <a:gd name="T57" fmla="*/ 0 h 70"/>
                      <a:gd name="T58" fmla="*/ 169869 w 52"/>
                      <a:gd name="T59" fmla="*/ 0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70"/>
                      <a:gd name="T92" fmla="*/ 52 w 52"/>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70">
                        <a:moveTo>
                          <a:pt x="14" y="0"/>
                        </a:moveTo>
                        <a:lnTo>
                          <a:pt x="18" y="3"/>
                        </a:lnTo>
                        <a:lnTo>
                          <a:pt x="23" y="8"/>
                        </a:lnTo>
                        <a:lnTo>
                          <a:pt x="27" y="15"/>
                        </a:lnTo>
                        <a:lnTo>
                          <a:pt x="30" y="21"/>
                        </a:lnTo>
                        <a:lnTo>
                          <a:pt x="32" y="31"/>
                        </a:lnTo>
                        <a:lnTo>
                          <a:pt x="33" y="39"/>
                        </a:lnTo>
                        <a:lnTo>
                          <a:pt x="34" y="45"/>
                        </a:lnTo>
                        <a:lnTo>
                          <a:pt x="37" y="55"/>
                        </a:lnTo>
                        <a:lnTo>
                          <a:pt x="40" y="61"/>
                        </a:lnTo>
                        <a:lnTo>
                          <a:pt x="46" y="65"/>
                        </a:lnTo>
                        <a:lnTo>
                          <a:pt x="51" y="69"/>
                        </a:lnTo>
                        <a:lnTo>
                          <a:pt x="43" y="67"/>
                        </a:lnTo>
                        <a:lnTo>
                          <a:pt x="38" y="66"/>
                        </a:lnTo>
                        <a:lnTo>
                          <a:pt x="32" y="62"/>
                        </a:lnTo>
                        <a:lnTo>
                          <a:pt x="30" y="52"/>
                        </a:lnTo>
                        <a:lnTo>
                          <a:pt x="26" y="39"/>
                        </a:lnTo>
                        <a:lnTo>
                          <a:pt x="24" y="28"/>
                        </a:lnTo>
                        <a:lnTo>
                          <a:pt x="22" y="23"/>
                        </a:lnTo>
                        <a:lnTo>
                          <a:pt x="18" y="18"/>
                        </a:lnTo>
                        <a:lnTo>
                          <a:pt x="13" y="17"/>
                        </a:lnTo>
                        <a:lnTo>
                          <a:pt x="10" y="17"/>
                        </a:lnTo>
                        <a:lnTo>
                          <a:pt x="7" y="17"/>
                        </a:lnTo>
                        <a:lnTo>
                          <a:pt x="3" y="17"/>
                        </a:lnTo>
                        <a:lnTo>
                          <a:pt x="1" y="15"/>
                        </a:lnTo>
                        <a:lnTo>
                          <a:pt x="0" y="10"/>
                        </a:lnTo>
                        <a:lnTo>
                          <a:pt x="0" y="5"/>
                        </a:lnTo>
                        <a:lnTo>
                          <a:pt x="2" y="2"/>
                        </a:lnTo>
                        <a:lnTo>
                          <a:pt x="7" y="0"/>
                        </a:lnTo>
                        <a:lnTo>
                          <a:pt x="14" y="0"/>
                        </a:lnTo>
                      </a:path>
                    </a:pathLst>
                  </a:custGeom>
                  <a:solidFill>
                    <a:srgbClr val="BF7F1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5" name="Freeform 44"/>
                  <p:cNvSpPr>
                    <a:spLocks/>
                  </p:cNvSpPr>
                  <p:nvPr/>
                </p:nvSpPr>
                <p:spPr bwMode="auto">
                  <a:xfrm flipH="1">
                    <a:off x="2809" y="2487"/>
                    <a:ext cx="255" cy="208"/>
                  </a:xfrm>
                  <a:custGeom>
                    <a:avLst/>
                    <a:gdLst>
                      <a:gd name="T0" fmla="*/ 577446 w 67"/>
                      <a:gd name="T1" fmla="*/ 0 h 80"/>
                      <a:gd name="T2" fmla="*/ 543869 w 67"/>
                      <a:gd name="T3" fmla="*/ 2514 h 80"/>
                      <a:gd name="T4" fmla="*/ 507975 w 67"/>
                      <a:gd name="T5" fmla="*/ 4976 h 80"/>
                      <a:gd name="T6" fmla="*/ 498327 w 67"/>
                      <a:gd name="T7" fmla="*/ 6536 h 80"/>
                      <a:gd name="T8" fmla="*/ 474395 w 67"/>
                      <a:gd name="T9" fmla="*/ 8910 h 80"/>
                      <a:gd name="T10" fmla="*/ 474395 w 67"/>
                      <a:gd name="T11" fmla="*/ 11141 h 80"/>
                      <a:gd name="T12" fmla="*/ 474395 w 67"/>
                      <a:gd name="T13" fmla="*/ 12938 h 80"/>
                      <a:gd name="T14" fmla="*/ 462433 w 67"/>
                      <a:gd name="T15" fmla="*/ 14479 h 80"/>
                      <a:gd name="T16" fmla="*/ 462433 w 67"/>
                      <a:gd name="T17" fmla="*/ 16994 h 80"/>
                      <a:gd name="T18" fmla="*/ 440834 w 67"/>
                      <a:gd name="T19" fmla="*/ 18564 h 80"/>
                      <a:gd name="T20" fmla="*/ 416080 w 67"/>
                      <a:gd name="T21" fmla="*/ 18564 h 80"/>
                      <a:gd name="T22" fmla="*/ 383387 w 67"/>
                      <a:gd name="T23" fmla="*/ 17597 h 80"/>
                      <a:gd name="T24" fmla="*/ 346606 w 67"/>
                      <a:gd name="T25" fmla="*/ 16047 h 80"/>
                      <a:gd name="T26" fmla="*/ 324996 w 67"/>
                      <a:gd name="T27" fmla="*/ 13533 h 80"/>
                      <a:gd name="T28" fmla="*/ 289159 w 67"/>
                      <a:gd name="T29" fmla="*/ 10457 h 80"/>
                      <a:gd name="T30" fmla="*/ 267544 w 67"/>
                      <a:gd name="T31" fmla="*/ 7140 h 80"/>
                      <a:gd name="T32" fmla="*/ 230840 w 67"/>
                      <a:gd name="T33" fmla="*/ 5569 h 80"/>
                      <a:gd name="T34" fmla="*/ 197263 w 67"/>
                      <a:gd name="T35" fmla="*/ 5569 h 80"/>
                      <a:gd name="T36" fmla="*/ 148577 w 67"/>
                      <a:gd name="T37" fmla="*/ 5569 h 80"/>
                      <a:gd name="T38" fmla="*/ 103035 w 67"/>
                      <a:gd name="T39" fmla="*/ 5569 h 80"/>
                      <a:gd name="T40" fmla="*/ 57508 w 67"/>
                      <a:gd name="T41" fmla="*/ 8910 h 80"/>
                      <a:gd name="T42" fmla="*/ 33576 w 67"/>
                      <a:gd name="T43" fmla="*/ 11141 h 80"/>
                      <a:gd name="T44" fmla="*/ 23928 w 67"/>
                      <a:gd name="T45" fmla="*/ 12938 h 80"/>
                      <a:gd name="T46" fmla="*/ 0 w 67"/>
                      <a:gd name="T47" fmla="*/ 16994 h 80"/>
                      <a:gd name="T48" fmla="*/ 0 w 67"/>
                      <a:gd name="T49" fmla="*/ 20056 h 80"/>
                      <a:gd name="T50" fmla="*/ 0 w 67"/>
                      <a:gd name="T51" fmla="*/ 24133 h 80"/>
                      <a:gd name="T52" fmla="*/ 0 w 67"/>
                      <a:gd name="T53" fmla="*/ 27188 h 80"/>
                      <a:gd name="T54" fmla="*/ 57508 w 67"/>
                      <a:gd name="T55" fmla="*/ 32076 h 80"/>
                      <a:gd name="T56" fmla="*/ 161369 w 67"/>
                      <a:gd name="T57" fmla="*/ 37645 h 80"/>
                      <a:gd name="T58" fmla="*/ 218874 w 67"/>
                      <a:gd name="T59" fmla="*/ 43238 h 80"/>
                      <a:gd name="T60" fmla="*/ 255582 w 67"/>
                      <a:gd name="T61" fmla="*/ 50640 h 80"/>
                      <a:gd name="T62" fmla="*/ 276325 w 67"/>
                      <a:gd name="T63" fmla="*/ 58669 h 80"/>
                      <a:gd name="T64" fmla="*/ 301125 w 67"/>
                      <a:gd name="T65" fmla="*/ 61186 h 80"/>
                      <a:gd name="T66" fmla="*/ 334701 w 67"/>
                      <a:gd name="T67" fmla="*/ 61779 h 80"/>
                      <a:gd name="T68" fmla="*/ 383387 w 67"/>
                      <a:gd name="T69" fmla="*/ 59264 h 80"/>
                      <a:gd name="T70" fmla="*/ 428868 w 67"/>
                      <a:gd name="T71" fmla="*/ 55242 h 80"/>
                      <a:gd name="T72" fmla="*/ 449641 w 67"/>
                      <a:gd name="T73" fmla="*/ 56209 h 80"/>
                      <a:gd name="T74" fmla="*/ 474395 w 67"/>
                      <a:gd name="T75" fmla="*/ 59264 h 80"/>
                      <a:gd name="T76" fmla="*/ 507975 w 67"/>
                      <a:gd name="T77" fmla="*/ 61779 h 80"/>
                      <a:gd name="T78" fmla="*/ 543869 w 67"/>
                      <a:gd name="T79" fmla="*/ 63341 h 80"/>
                      <a:gd name="T80" fmla="*/ 565480 w 67"/>
                      <a:gd name="T81" fmla="*/ 63341 h 80"/>
                      <a:gd name="T82" fmla="*/ 602203 w 67"/>
                      <a:gd name="T83" fmla="*/ 61186 h 80"/>
                      <a:gd name="T84" fmla="*/ 614166 w 67"/>
                      <a:gd name="T85" fmla="*/ 57177 h 80"/>
                      <a:gd name="T86" fmla="*/ 659693 w 67"/>
                      <a:gd name="T87" fmla="*/ 57177 h 80"/>
                      <a:gd name="T88" fmla="*/ 693273 w 67"/>
                      <a:gd name="T89" fmla="*/ 57177 h 80"/>
                      <a:gd name="T90" fmla="*/ 729167 w 67"/>
                      <a:gd name="T91" fmla="*/ 56209 h 80"/>
                      <a:gd name="T92" fmla="*/ 741959 w 67"/>
                      <a:gd name="T93" fmla="*/ 54662 h 80"/>
                      <a:gd name="T94" fmla="*/ 750777 w 67"/>
                      <a:gd name="T95" fmla="*/ 51321 h 80"/>
                      <a:gd name="T96" fmla="*/ 762743 w 67"/>
                      <a:gd name="T97" fmla="*/ 48266 h 80"/>
                      <a:gd name="T98" fmla="*/ 750777 w 67"/>
                      <a:gd name="T99" fmla="*/ 45752 h 80"/>
                      <a:gd name="T100" fmla="*/ 729167 w 67"/>
                      <a:gd name="T101" fmla="*/ 44184 h 80"/>
                      <a:gd name="T102" fmla="*/ 705235 w 67"/>
                      <a:gd name="T103" fmla="*/ 41722 h 80"/>
                      <a:gd name="T104" fmla="*/ 693273 w 67"/>
                      <a:gd name="T105" fmla="*/ 37645 h 80"/>
                      <a:gd name="T106" fmla="*/ 693273 w 67"/>
                      <a:gd name="T107" fmla="*/ 36098 h 80"/>
                      <a:gd name="T108" fmla="*/ 683624 w 67"/>
                      <a:gd name="T109" fmla="*/ 32076 h 80"/>
                      <a:gd name="T110" fmla="*/ 683624 w 67"/>
                      <a:gd name="T111" fmla="*/ 28967 h 80"/>
                      <a:gd name="T112" fmla="*/ 693273 w 67"/>
                      <a:gd name="T113" fmla="*/ 25680 h 80"/>
                      <a:gd name="T114" fmla="*/ 729167 w 67"/>
                      <a:gd name="T115" fmla="*/ 23166 h 80"/>
                      <a:gd name="T116" fmla="*/ 741959 w 67"/>
                      <a:gd name="T117" fmla="*/ 18564 h 80"/>
                      <a:gd name="T118" fmla="*/ 729167 w 67"/>
                      <a:gd name="T119" fmla="*/ 14479 h 80"/>
                      <a:gd name="T120" fmla="*/ 671659 w 67"/>
                      <a:gd name="T121" fmla="*/ 7140 h 80"/>
                      <a:gd name="T122" fmla="*/ 577446 w 67"/>
                      <a:gd name="T123" fmla="*/ 0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80"/>
                      <a:gd name="T188" fmla="*/ 67 w 67"/>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80">
                        <a:moveTo>
                          <a:pt x="50" y="0"/>
                        </a:moveTo>
                        <a:lnTo>
                          <a:pt x="47" y="3"/>
                        </a:lnTo>
                        <a:lnTo>
                          <a:pt x="44" y="6"/>
                        </a:lnTo>
                        <a:lnTo>
                          <a:pt x="43" y="8"/>
                        </a:lnTo>
                        <a:lnTo>
                          <a:pt x="41" y="11"/>
                        </a:lnTo>
                        <a:lnTo>
                          <a:pt x="41" y="14"/>
                        </a:lnTo>
                        <a:lnTo>
                          <a:pt x="41" y="16"/>
                        </a:lnTo>
                        <a:lnTo>
                          <a:pt x="40" y="18"/>
                        </a:lnTo>
                        <a:lnTo>
                          <a:pt x="40" y="21"/>
                        </a:lnTo>
                        <a:lnTo>
                          <a:pt x="38" y="23"/>
                        </a:lnTo>
                        <a:lnTo>
                          <a:pt x="36" y="23"/>
                        </a:lnTo>
                        <a:lnTo>
                          <a:pt x="33" y="22"/>
                        </a:lnTo>
                        <a:lnTo>
                          <a:pt x="30" y="20"/>
                        </a:lnTo>
                        <a:lnTo>
                          <a:pt x="28" y="17"/>
                        </a:lnTo>
                        <a:lnTo>
                          <a:pt x="25" y="13"/>
                        </a:lnTo>
                        <a:lnTo>
                          <a:pt x="23" y="9"/>
                        </a:lnTo>
                        <a:lnTo>
                          <a:pt x="20" y="7"/>
                        </a:lnTo>
                        <a:lnTo>
                          <a:pt x="17" y="7"/>
                        </a:lnTo>
                        <a:lnTo>
                          <a:pt x="13" y="7"/>
                        </a:lnTo>
                        <a:lnTo>
                          <a:pt x="9" y="7"/>
                        </a:lnTo>
                        <a:lnTo>
                          <a:pt x="5" y="11"/>
                        </a:lnTo>
                        <a:lnTo>
                          <a:pt x="3" y="14"/>
                        </a:lnTo>
                        <a:lnTo>
                          <a:pt x="2" y="16"/>
                        </a:lnTo>
                        <a:lnTo>
                          <a:pt x="0" y="21"/>
                        </a:lnTo>
                        <a:lnTo>
                          <a:pt x="0" y="25"/>
                        </a:lnTo>
                        <a:lnTo>
                          <a:pt x="0" y="30"/>
                        </a:lnTo>
                        <a:lnTo>
                          <a:pt x="0" y="34"/>
                        </a:lnTo>
                        <a:lnTo>
                          <a:pt x="5" y="40"/>
                        </a:lnTo>
                        <a:lnTo>
                          <a:pt x="14" y="47"/>
                        </a:lnTo>
                        <a:lnTo>
                          <a:pt x="19" y="54"/>
                        </a:lnTo>
                        <a:lnTo>
                          <a:pt x="22" y="63"/>
                        </a:lnTo>
                        <a:lnTo>
                          <a:pt x="24" y="73"/>
                        </a:lnTo>
                        <a:lnTo>
                          <a:pt x="26" y="76"/>
                        </a:lnTo>
                        <a:lnTo>
                          <a:pt x="29" y="77"/>
                        </a:lnTo>
                        <a:lnTo>
                          <a:pt x="33" y="74"/>
                        </a:lnTo>
                        <a:lnTo>
                          <a:pt x="37" y="69"/>
                        </a:lnTo>
                        <a:lnTo>
                          <a:pt x="39" y="70"/>
                        </a:lnTo>
                        <a:lnTo>
                          <a:pt x="41" y="74"/>
                        </a:lnTo>
                        <a:lnTo>
                          <a:pt x="44" y="77"/>
                        </a:lnTo>
                        <a:lnTo>
                          <a:pt x="47" y="79"/>
                        </a:lnTo>
                        <a:lnTo>
                          <a:pt x="49" y="79"/>
                        </a:lnTo>
                        <a:lnTo>
                          <a:pt x="52" y="76"/>
                        </a:lnTo>
                        <a:lnTo>
                          <a:pt x="53" y="71"/>
                        </a:lnTo>
                        <a:lnTo>
                          <a:pt x="57" y="71"/>
                        </a:lnTo>
                        <a:lnTo>
                          <a:pt x="60" y="71"/>
                        </a:lnTo>
                        <a:lnTo>
                          <a:pt x="63" y="70"/>
                        </a:lnTo>
                        <a:lnTo>
                          <a:pt x="64" y="68"/>
                        </a:lnTo>
                        <a:lnTo>
                          <a:pt x="65" y="64"/>
                        </a:lnTo>
                        <a:lnTo>
                          <a:pt x="66" y="60"/>
                        </a:lnTo>
                        <a:lnTo>
                          <a:pt x="65" y="57"/>
                        </a:lnTo>
                        <a:lnTo>
                          <a:pt x="63" y="55"/>
                        </a:lnTo>
                        <a:lnTo>
                          <a:pt x="61" y="52"/>
                        </a:lnTo>
                        <a:lnTo>
                          <a:pt x="60" y="47"/>
                        </a:lnTo>
                        <a:lnTo>
                          <a:pt x="60" y="45"/>
                        </a:lnTo>
                        <a:lnTo>
                          <a:pt x="59" y="40"/>
                        </a:lnTo>
                        <a:lnTo>
                          <a:pt x="59" y="36"/>
                        </a:lnTo>
                        <a:lnTo>
                          <a:pt x="60" y="32"/>
                        </a:lnTo>
                        <a:lnTo>
                          <a:pt x="63" y="29"/>
                        </a:lnTo>
                        <a:lnTo>
                          <a:pt x="64" y="23"/>
                        </a:lnTo>
                        <a:lnTo>
                          <a:pt x="63" y="18"/>
                        </a:lnTo>
                        <a:lnTo>
                          <a:pt x="58" y="9"/>
                        </a:lnTo>
                        <a:lnTo>
                          <a:pt x="50" y="0"/>
                        </a:lnTo>
                      </a:path>
                    </a:pathLst>
                  </a:custGeom>
                  <a:solidFill>
                    <a:srgbClr val="BF7F1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6" name="Freeform 45"/>
                  <p:cNvSpPr>
                    <a:spLocks/>
                  </p:cNvSpPr>
                  <p:nvPr/>
                </p:nvSpPr>
                <p:spPr bwMode="auto">
                  <a:xfrm flipH="1">
                    <a:off x="2813" y="2544"/>
                    <a:ext cx="64" cy="44"/>
                  </a:xfrm>
                  <a:custGeom>
                    <a:avLst/>
                    <a:gdLst>
                      <a:gd name="T0" fmla="*/ 170955 w 17"/>
                      <a:gd name="T1" fmla="*/ 0 h 17"/>
                      <a:gd name="T2" fmla="*/ 96843 w 17"/>
                      <a:gd name="T3" fmla="*/ 937 h 17"/>
                      <a:gd name="T4" fmla="*/ 54423 w 17"/>
                      <a:gd name="T5" fmla="*/ 1527 h 17"/>
                      <a:gd name="T6" fmla="*/ 22679 w 17"/>
                      <a:gd name="T7" fmla="*/ 3002 h 17"/>
                      <a:gd name="T8" fmla="*/ 0 w 17"/>
                      <a:gd name="T9" fmla="*/ 4749 h 17"/>
                      <a:gd name="T10" fmla="*/ 22679 w 17"/>
                      <a:gd name="T11" fmla="*/ 6955 h 17"/>
                      <a:gd name="T12" fmla="*/ 54423 w 17"/>
                      <a:gd name="T13" fmla="*/ 9292 h 17"/>
                      <a:gd name="T14" fmla="*/ 127740 w 17"/>
                      <a:gd name="T15" fmla="*/ 12292 h 17"/>
                      <a:gd name="T16" fmla="*/ 74112 w 17"/>
                      <a:gd name="T17" fmla="*/ 1022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9" y="1"/>
                        </a:lnTo>
                        <a:lnTo>
                          <a:pt x="5" y="2"/>
                        </a:lnTo>
                        <a:lnTo>
                          <a:pt x="2" y="4"/>
                        </a:lnTo>
                        <a:lnTo>
                          <a:pt x="0" y="6"/>
                        </a:lnTo>
                        <a:lnTo>
                          <a:pt x="2" y="9"/>
                        </a:lnTo>
                        <a:lnTo>
                          <a:pt x="5" y="12"/>
                        </a:lnTo>
                        <a:lnTo>
                          <a:pt x="12" y="16"/>
                        </a:lnTo>
                        <a:lnTo>
                          <a:pt x="7" y="13"/>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7" name="Freeform 46"/>
                  <p:cNvSpPr>
                    <a:spLocks/>
                  </p:cNvSpPr>
                  <p:nvPr/>
                </p:nvSpPr>
                <p:spPr bwMode="auto">
                  <a:xfrm flipH="1">
                    <a:off x="2855" y="2567"/>
                    <a:ext cx="156" cy="107"/>
                  </a:xfrm>
                  <a:custGeom>
                    <a:avLst/>
                    <a:gdLst>
                      <a:gd name="T0" fmla="*/ 460877 w 41"/>
                      <a:gd name="T1" fmla="*/ 32794 h 41"/>
                      <a:gd name="T2" fmla="*/ 415390 w 41"/>
                      <a:gd name="T3" fmla="*/ 30607 h 41"/>
                      <a:gd name="T4" fmla="*/ 382067 w 41"/>
                      <a:gd name="T5" fmla="*/ 28068 h 41"/>
                      <a:gd name="T6" fmla="*/ 357990 w 41"/>
                      <a:gd name="T7" fmla="*/ 25560 h 41"/>
                      <a:gd name="T8" fmla="*/ 300528 w 41"/>
                      <a:gd name="T9" fmla="*/ 21434 h 41"/>
                      <a:gd name="T10" fmla="*/ 267205 w 41"/>
                      <a:gd name="T11" fmla="*/ 19852 h 41"/>
                      <a:gd name="T12" fmla="*/ 230519 w 41"/>
                      <a:gd name="T13" fmla="*/ 17436 h 41"/>
                      <a:gd name="T14" fmla="*/ 197032 w 41"/>
                      <a:gd name="T15" fmla="*/ 14896 h 41"/>
                      <a:gd name="T16" fmla="*/ 161175 w 41"/>
                      <a:gd name="T17" fmla="*/ 11728 h 41"/>
                      <a:gd name="T18" fmla="*/ 127631 w 41"/>
                      <a:gd name="T19" fmla="*/ 6681 h 41"/>
                      <a:gd name="T20" fmla="*/ 115672 w 41"/>
                      <a:gd name="T21" fmla="*/ 3147 h 41"/>
                      <a:gd name="T22" fmla="*/ 70227 w 41"/>
                      <a:gd name="T23" fmla="*/ 1579 h 41"/>
                      <a:gd name="T24" fmla="*/ 23902 w 41"/>
                      <a:gd name="T25" fmla="*/ 0 h 41"/>
                      <a:gd name="T26" fmla="*/ 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40" y="40"/>
                        </a:moveTo>
                        <a:lnTo>
                          <a:pt x="36" y="37"/>
                        </a:lnTo>
                        <a:lnTo>
                          <a:pt x="33" y="34"/>
                        </a:lnTo>
                        <a:lnTo>
                          <a:pt x="31" y="31"/>
                        </a:lnTo>
                        <a:lnTo>
                          <a:pt x="26" y="26"/>
                        </a:lnTo>
                        <a:lnTo>
                          <a:pt x="23" y="24"/>
                        </a:lnTo>
                        <a:lnTo>
                          <a:pt x="20" y="21"/>
                        </a:lnTo>
                        <a:lnTo>
                          <a:pt x="17" y="18"/>
                        </a:lnTo>
                        <a:lnTo>
                          <a:pt x="14" y="14"/>
                        </a:lnTo>
                        <a:lnTo>
                          <a:pt x="11" y="8"/>
                        </a:lnTo>
                        <a:lnTo>
                          <a:pt x="10" y="4"/>
                        </a:lnTo>
                        <a:lnTo>
                          <a:pt x="6" y="2"/>
                        </a:lnTo>
                        <a:lnTo>
                          <a:pt x="2" y="0"/>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8" name="Freeform 47"/>
                  <p:cNvSpPr>
                    <a:spLocks/>
                  </p:cNvSpPr>
                  <p:nvPr/>
                </p:nvSpPr>
                <p:spPr bwMode="auto">
                  <a:xfrm flipH="1">
                    <a:off x="2877" y="2648"/>
                    <a:ext cx="65" cy="44"/>
                  </a:xfrm>
                  <a:custGeom>
                    <a:avLst/>
                    <a:gdLst>
                      <a:gd name="T0" fmla="*/ 190446 w 17"/>
                      <a:gd name="T1" fmla="*/ 12292 h 17"/>
                      <a:gd name="T2" fmla="*/ 178253 w 17"/>
                      <a:gd name="T3" fmla="*/ 9292 h 17"/>
                      <a:gd name="T4" fmla="*/ 143826 w 17"/>
                      <a:gd name="T5" fmla="*/ 6955 h 17"/>
                      <a:gd name="T6" fmla="*/ 106210 w 17"/>
                      <a:gd name="T7" fmla="*/ 4749 h 17"/>
                      <a:gd name="T8" fmla="*/ 59647 w 17"/>
                      <a:gd name="T9" fmla="*/ 3952 h 17"/>
                      <a:gd name="T10" fmla="*/ 34427 w 17"/>
                      <a:gd name="T11" fmla="*/ 2425 h 17"/>
                      <a:gd name="T12" fmla="*/ 0 w 17"/>
                      <a:gd name="T13" fmla="*/ 937 h 17"/>
                      <a:gd name="T14" fmla="*/ 0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5" y="12"/>
                        </a:lnTo>
                        <a:lnTo>
                          <a:pt x="12" y="9"/>
                        </a:lnTo>
                        <a:lnTo>
                          <a:pt x="9" y="6"/>
                        </a:lnTo>
                        <a:lnTo>
                          <a:pt x="5" y="5"/>
                        </a:lnTo>
                        <a:lnTo>
                          <a:pt x="3" y="3"/>
                        </a:lnTo>
                        <a:lnTo>
                          <a:pt x="0" y="1"/>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9" name="Freeform 48"/>
                  <p:cNvSpPr>
                    <a:spLocks/>
                  </p:cNvSpPr>
                  <p:nvPr/>
                </p:nvSpPr>
                <p:spPr bwMode="auto">
                  <a:xfrm flipH="1">
                    <a:off x="2957" y="1887"/>
                    <a:ext cx="142" cy="298"/>
                  </a:xfrm>
                  <a:custGeom>
                    <a:avLst/>
                    <a:gdLst>
                      <a:gd name="T0" fmla="*/ 428026 w 37"/>
                      <a:gd name="T1" fmla="*/ 0 h 115"/>
                      <a:gd name="T2" fmla="*/ 428026 w 37"/>
                      <a:gd name="T3" fmla="*/ 9326 h 115"/>
                      <a:gd name="T4" fmla="*/ 441252 w 37"/>
                      <a:gd name="T5" fmla="*/ 19608 h 115"/>
                      <a:gd name="T6" fmla="*/ 415415 w 37"/>
                      <a:gd name="T7" fmla="*/ 31425 h 115"/>
                      <a:gd name="T8" fmla="*/ 392868 w 37"/>
                      <a:gd name="T9" fmla="*/ 42425 h 115"/>
                      <a:gd name="T10" fmla="*/ 354704 w 37"/>
                      <a:gd name="T11" fmla="*/ 52705 h 115"/>
                      <a:gd name="T12" fmla="*/ 293948 w 37"/>
                      <a:gd name="T13" fmla="*/ 62051 h 115"/>
                      <a:gd name="T14" fmla="*/ 194789 w 37"/>
                      <a:gd name="T15" fmla="*/ 71512 h 115"/>
                      <a:gd name="T16" fmla="*/ 111528 w 37"/>
                      <a:gd name="T17" fmla="*/ 80841 h 115"/>
                      <a:gd name="T18" fmla="*/ 25836 w 37"/>
                      <a:gd name="T19" fmla="*/ 89281 h 115"/>
                      <a:gd name="T20" fmla="*/ 12607 w 37"/>
                      <a:gd name="T21" fmla="*/ 78403 h 115"/>
                      <a:gd name="T22" fmla="*/ 0 w 37"/>
                      <a:gd name="T23" fmla="*/ 64153 h 115"/>
                      <a:gd name="T24" fmla="*/ 12607 w 37"/>
                      <a:gd name="T25" fmla="*/ 54202 h 115"/>
                      <a:gd name="T26" fmla="*/ 60772 w 37"/>
                      <a:gd name="T27" fmla="*/ 41484 h 115"/>
                      <a:gd name="T28" fmla="*/ 134079 w 37"/>
                      <a:gd name="T29" fmla="*/ 29074 h 115"/>
                      <a:gd name="T30" fmla="*/ 233233 w 37"/>
                      <a:gd name="T31" fmla="*/ 17310 h 115"/>
                      <a:gd name="T32" fmla="*/ 306321 w 37"/>
                      <a:gd name="T33" fmla="*/ 9326 h 115"/>
                      <a:gd name="T34" fmla="*/ 428026 w 37"/>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15"/>
                      <a:gd name="T56" fmla="*/ 37 w 37"/>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15">
                        <a:moveTo>
                          <a:pt x="35" y="0"/>
                        </a:moveTo>
                        <a:lnTo>
                          <a:pt x="35" y="12"/>
                        </a:lnTo>
                        <a:lnTo>
                          <a:pt x="36" y="25"/>
                        </a:lnTo>
                        <a:lnTo>
                          <a:pt x="34" y="40"/>
                        </a:lnTo>
                        <a:lnTo>
                          <a:pt x="32" y="54"/>
                        </a:lnTo>
                        <a:lnTo>
                          <a:pt x="29" y="67"/>
                        </a:lnTo>
                        <a:lnTo>
                          <a:pt x="24" y="79"/>
                        </a:lnTo>
                        <a:lnTo>
                          <a:pt x="16" y="91"/>
                        </a:lnTo>
                        <a:lnTo>
                          <a:pt x="9" y="103"/>
                        </a:lnTo>
                        <a:lnTo>
                          <a:pt x="2" y="114"/>
                        </a:lnTo>
                        <a:lnTo>
                          <a:pt x="1" y="100"/>
                        </a:lnTo>
                        <a:lnTo>
                          <a:pt x="0" y="82"/>
                        </a:lnTo>
                        <a:lnTo>
                          <a:pt x="1" y="69"/>
                        </a:lnTo>
                        <a:lnTo>
                          <a:pt x="5" y="53"/>
                        </a:lnTo>
                        <a:lnTo>
                          <a:pt x="11" y="37"/>
                        </a:lnTo>
                        <a:lnTo>
                          <a:pt x="19" y="22"/>
                        </a:lnTo>
                        <a:lnTo>
                          <a:pt x="25" y="12"/>
                        </a:lnTo>
                        <a:lnTo>
                          <a:pt x="35" y="0"/>
                        </a:lnTo>
                      </a:path>
                    </a:pathLst>
                  </a:custGeom>
                  <a:solidFill>
                    <a:srgbClr val="9F7F5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20" name="Freeform 49"/>
                  <p:cNvSpPr>
                    <a:spLocks/>
                  </p:cNvSpPr>
                  <p:nvPr/>
                </p:nvSpPr>
                <p:spPr bwMode="auto">
                  <a:xfrm flipH="1">
                    <a:off x="2923" y="2204"/>
                    <a:ext cx="130" cy="130"/>
                  </a:xfrm>
                  <a:custGeom>
                    <a:avLst/>
                    <a:gdLst>
                      <a:gd name="T0" fmla="*/ 299830 w 34"/>
                      <a:gd name="T1" fmla="*/ 39216 h 50"/>
                      <a:gd name="T2" fmla="*/ 393904 w 34"/>
                      <a:gd name="T3" fmla="*/ 39216 h 50"/>
                      <a:gd name="T4" fmla="*/ 287652 w 34"/>
                      <a:gd name="T5" fmla="*/ 29702 h 50"/>
                      <a:gd name="T6" fmla="*/ 371888 w 34"/>
                      <a:gd name="T7" fmla="*/ 32076 h 50"/>
                      <a:gd name="T8" fmla="*/ 237900 w 34"/>
                      <a:gd name="T9" fmla="*/ 23166 h 50"/>
                      <a:gd name="T10" fmla="*/ 359477 w 34"/>
                      <a:gd name="T11" fmla="*/ 25680 h 50"/>
                      <a:gd name="T12" fmla="*/ 203473 w 34"/>
                      <a:gd name="T13" fmla="*/ 15083 h 50"/>
                      <a:gd name="T14" fmla="*/ 359477 w 34"/>
                      <a:gd name="T15" fmla="*/ 17597 h 50"/>
                      <a:gd name="T16" fmla="*/ 299830 w 34"/>
                      <a:gd name="T17" fmla="*/ 12020 h 50"/>
                      <a:gd name="T18" fmla="*/ 237900 w 34"/>
                      <a:gd name="T19" fmla="*/ 6536 h 50"/>
                      <a:gd name="T20" fmla="*/ 156004 w 34"/>
                      <a:gd name="T21" fmla="*/ 2514 h 50"/>
                      <a:gd name="T22" fmla="*/ 34427 w 34"/>
                      <a:gd name="T23" fmla="*/ 0 h 50"/>
                      <a:gd name="T24" fmla="*/ 0 w 3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50"/>
                      <a:gd name="T41" fmla="*/ 34 w 3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50">
                        <a:moveTo>
                          <a:pt x="25" y="49"/>
                        </a:moveTo>
                        <a:lnTo>
                          <a:pt x="33" y="49"/>
                        </a:lnTo>
                        <a:lnTo>
                          <a:pt x="24" y="37"/>
                        </a:lnTo>
                        <a:lnTo>
                          <a:pt x="31" y="40"/>
                        </a:lnTo>
                        <a:lnTo>
                          <a:pt x="20" y="29"/>
                        </a:lnTo>
                        <a:lnTo>
                          <a:pt x="30" y="32"/>
                        </a:lnTo>
                        <a:lnTo>
                          <a:pt x="17" y="19"/>
                        </a:lnTo>
                        <a:lnTo>
                          <a:pt x="30" y="22"/>
                        </a:lnTo>
                        <a:lnTo>
                          <a:pt x="25" y="15"/>
                        </a:lnTo>
                        <a:lnTo>
                          <a:pt x="20" y="8"/>
                        </a:lnTo>
                        <a:lnTo>
                          <a:pt x="13" y="3"/>
                        </a:lnTo>
                        <a:lnTo>
                          <a:pt x="3" y="0"/>
                        </a:lnTo>
                        <a:lnTo>
                          <a:pt x="0" y="0"/>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sp>
                <p:nvSpPr>
                  <p:cNvPr id="21" name="Freeform 50"/>
                  <p:cNvSpPr>
                    <a:spLocks/>
                  </p:cNvSpPr>
                  <p:nvPr/>
                </p:nvSpPr>
                <p:spPr bwMode="auto">
                  <a:xfrm flipH="1">
                    <a:off x="3133" y="2180"/>
                    <a:ext cx="549" cy="338"/>
                  </a:xfrm>
                  <a:custGeom>
                    <a:avLst/>
                    <a:gdLst>
                      <a:gd name="T0" fmla="*/ 1673706 w 144"/>
                      <a:gd name="T1" fmla="*/ 3110 h 130"/>
                      <a:gd name="T2" fmla="*/ 1581162 w 144"/>
                      <a:gd name="T3" fmla="*/ 0 h 130"/>
                      <a:gd name="T4" fmla="*/ 1511000 w 144"/>
                      <a:gd name="T5" fmla="*/ 0 h 130"/>
                      <a:gd name="T6" fmla="*/ 1428166 w 144"/>
                      <a:gd name="T7" fmla="*/ 967 h 130"/>
                      <a:gd name="T8" fmla="*/ 1394197 w 144"/>
                      <a:gd name="T9" fmla="*/ 4976 h 130"/>
                      <a:gd name="T10" fmla="*/ 1465174 w 144"/>
                      <a:gd name="T11" fmla="*/ 5569 h 130"/>
                      <a:gd name="T12" fmla="*/ 1544810 w 144"/>
                      <a:gd name="T13" fmla="*/ 11141 h 130"/>
                      <a:gd name="T14" fmla="*/ 1382119 w 144"/>
                      <a:gd name="T15" fmla="*/ 7140 h 130"/>
                      <a:gd name="T16" fmla="*/ 1265300 w 144"/>
                      <a:gd name="T17" fmla="*/ 5569 h 130"/>
                      <a:gd name="T18" fmla="*/ 1357177 w 144"/>
                      <a:gd name="T19" fmla="*/ 11141 h 130"/>
                      <a:gd name="T20" fmla="*/ 1216317 w 144"/>
                      <a:gd name="T21" fmla="*/ 8910 h 130"/>
                      <a:gd name="T22" fmla="*/ 1136403 w 144"/>
                      <a:gd name="T23" fmla="*/ 8910 h 130"/>
                      <a:gd name="T24" fmla="*/ 1228338 w 144"/>
                      <a:gd name="T25" fmla="*/ 12938 h 130"/>
                      <a:gd name="T26" fmla="*/ 1265300 w 144"/>
                      <a:gd name="T27" fmla="*/ 16047 h 130"/>
                      <a:gd name="T28" fmla="*/ 1089746 w 144"/>
                      <a:gd name="T29" fmla="*/ 13533 h 130"/>
                      <a:gd name="T30" fmla="*/ 1028666 w 144"/>
                      <a:gd name="T31" fmla="*/ 13533 h 130"/>
                      <a:gd name="T32" fmla="*/ 1111519 w 144"/>
                      <a:gd name="T33" fmla="*/ 18564 h 130"/>
                      <a:gd name="T34" fmla="*/ 1123540 w 144"/>
                      <a:gd name="T35" fmla="*/ 21024 h 130"/>
                      <a:gd name="T36" fmla="*/ 924710 w 144"/>
                      <a:gd name="T37" fmla="*/ 19139 h 130"/>
                      <a:gd name="T38" fmla="*/ 970601 w 144"/>
                      <a:gd name="T39" fmla="*/ 24133 h 130"/>
                      <a:gd name="T40" fmla="*/ 807892 w 144"/>
                      <a:gd name="T41" fmla="*/ 26593 h 130"/>
                      <a:gd name="T42" fmla="*/ 736918 w 144"/>
                      <a:gd name="T43" fmla="*/ 30529 h 130"/>
                      <a:gd name="T44" fmla="*/ 853722 w 144"/>
                      <a:gd name="T45" fmla="*/ 30529 h 130"/>
                      <a:gd name="T46" fmla="*/ 703109 w 144"/>
                      <a:gd name="T47" fmla="*/ 36098 h 130"/>
                      <a:gd name="T48" fmla="*/ 632337 w 144"/>
                      <a:gd name="T49" fmla="*/ 41722 h 130"/>
                      <a:gd name="T50" fmla="*/ 724882 w 144"/>
                      <a:gd name="T51" fmla="*/ 41127 h 130"/>
                      <a:gd name="T52" fmla="*/ 782965 w 144"/>
                      <a:gd name="T53" fmla="*/ 40162 h 130"/>
                      <a:gd name="T54" fmla="*/ 608021 w 144"/>
                      <a:gd name="T55" fmla="*/ 49761 h 130"/>
                      <a:gd name="T56" fmla="*/ 528382 w 144"/>
                      <a:gd name="T57" fmla="*/ 54662 h 130"/>
                      <a:gd name="T58" fmla="*/ 654069 w 144"/>
                      <a:gd name="T59" fmla="*/ 52146 h 130"/>
                      <a:gd name="T60" fmla="*/ 691088 w 144"/>
                      <a:gd name="T61" fmla="*/ 53100 h 130"/>
                      <a:gd name="T62" fmla="*/ 736918 w 144"/>
                      <a:gd name="T63" fmla="*/ 53100 h 130"/>
                      <a:gd name="T64" fmla="*/ 479182 w 144"/>
                      <a:gd name="T65" fmla="*/ 60232 h 130"/>
                      <a:gd name="T66" fmla="*/ 420431 w 144"/>
                      <a:gd name="T67" fmla="*/ 63341 h 130"/>
                      <a:gd name="T68" fmla="*/ 549271 w 144"/>
                      <a:gd name="T69" fmla="*/ 62746 h 130"/>
                      <a:gd name="T70" fmla="*/ 645201 w 144"/>
                      <a:gd name="T71" fmla="*/ 63341 h 130"/>
                      <a:gd name="T72" fmla="*/ 691088 w 144"/>
                      <a:gd name="T73" fmla="*/ 65801 h 130"/>
                      <a:gd name="T74" fmla="*/ 479182 w 144"/>
                      <a:gd name="T75" fmla="*/ 68318 h 130"/>
                      <a:gd name="T76" fmla="*/ 399485 w 144"/>
                      <a:gd name="T77" fmla="*/ 69865 h 130"/>
                      <a:gd name="T78" fmla="*/ 328493 w 144"/>
                      <a:gd name="T79" fmla="*/ 72257 h 130"/>
                      <a:gd name="T80" fmla="*/ 408410 w 144"/>
                      <a:gd name="T81" fmla="*/ 76261 h 130"/>
                      <a:gd name="T82" fmla="*/ 445372 w 144"/>
                      <a:gd name="T83" fmla="*/ 78775 h 130"/>
                      <a:gd name="T84" fmla="*/ 257736 w 144"/>
                      <a:gd name="T85" fmla="*/ 80343 h 130"/>
                      <a:gd name="T86" fmla="*/ 211906 w 144"/>
                      <a:gd name="T87" fmla="*/ 82802 h 130"/>
                      <a:gd name="T88" fmla="*/ 269814 w 144"/>
                      <a:gd name="T89" fmla="*/ 84365 h 130"/>
                      <a:gd name="T90" fmla="*/ 269814 w 144"/>
                      <a:gd name="T91" fmla="*/ 85912 h 130"/>
                      <a:gd name="T92" fmla="*/ 174727 w 144"/>
                      <a:gd name="T93" fmla="*/ 89934 h 130"/>
                      <a:gd name="T94" fmla="*/ 83010 w 144"/>
                      <a:gd name="T95" fmla="*/ 91484 h 130"/>
                      <a:gd name="T96" fmla="*/ 140918 w 144"/>
                      <a:gd name="T97" fmla="*/ 93855 h 130"/>
                      <a:gd name="T98" fmla="*/ 12021 w 144"/>
                      <a:gd name="T99" fmla="*/ 101358 h 130"/>
                      <a:gd name="T100" fmla="*/ 0 w 144"/>
                      <a:gd name="T101" fmla="*/ 103503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30"/>
                      <a:gd name="T155" fmla="*/ 144 w 144"/>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30">
                        <a:moveTo>
                          <a:pt x="143" y="4"/>
                        </a:moveTo>
                        <a:lnTo>
                          <a:pt x="135" y="0"/>
                        </a:lnTo>
                        <a:lnTo>
                          <a:pt x="129" y="0"/>
                        </a:lnTo>
                        <a:lnTo>
                          <a:pt x="122" y="1"/>
                        </a:lnTo>
                        <a:lnTo>
                          <a:pt x="119" y="6"/>
                        </a:lnTo>
                        <a:lnTo>
                          <a:pt x="125" y="7"/>
                        </a:lnTo>
                        <a:lnTo>
                          <a:pt x="132" y="14"/>
                        </a:lnTo>
                        <a:lnTo>
                          <a:pt x="118" y="9"/>
                        </a:lnTo>
                        <a:lnTo>
                          <a:pt x="108" y="7"/>
                        </a:lnTo>
                        <a:lnTo>
                          <a:pt x="116" y="14"/>
                        </a:lnTo>
                        <a:lnTo>
                          <a:pt x="104" y="11"/>
                        </a:lnTo>
                        <a:lnTo>
                          <a:pt x="97" y="11"/>
                        </a:lnTo>
                        <a:lnTo>
                          <a:pt x="105" y="16"/>
                        </a:lnTo>
                        <a:lnTo>
                          <a:pt x="108" y="20"/>
                        </a:lnTo>
                        <a:lnTo>
                          <a:pt x="93" y="17"/>
                        </a:lnTo>
                        <a:lnTo>
                          <a:pt x="88" y="17"/>
                        </a:lnTo>
                        <a:lnTo>
                          <a:pt x="95" y="23"/>
                        </a:lnTo>
                        <a:lnTo>
                          <a:pt x="96" y="26"/>
                        </a:lnTo>
                        <a:lnTo>
                          <a:pt x="79" y="24"/>
                        </a:lnTo>
                        <a:lnTo>
                          <a:pt x="83" y="30"/>
                        </a:lnTo>
                        <a:lnTo>
                          <a:pt x="69" y="33"/>
                        </a:lnTo>
                        <a:lnTo>
                          <a:pt x="63" y="38"/>
                        </a:lnTo>
                        <a:lnTo>
                          <a:pt x="73" y="38"/>
                        </a:lnTo>
                        <a:lnTo>
                          <a:pt x="60" y="45"/>
                        </a:lnTo>
                        <a:lnTo>
                          <a:pt x="54" y="52"/>
                        </a:lnTo>
                        <a:lnTo>
                          <a:pt x="62" y="51"/>
                        </a:lnTo>
                        <a:lnTo>
                          <a:pt x="67" y="50"/>
                        </a:lnTo>
                        <a:lnTo>
                          <a:pt x="52" y="62"/>
                        </a:lnTo>
                        <a:lnTo>
                          <a:pt x="45" y="68"/>
                        </a:lnTo>
                        <a:lnTo>
                          <a:pt x="56" y="65"/>
                        </a:lnTo>
                        <a:lnTo>
                          <a:pt x="59" y="66"/>
                        </a:lnTo>
                        <a:lnTo>
                          <a:pt x="63" y="66"/>
                        </a:lnTo>
                        <a:lnTo>
                          <a:pt x="41" y="75"/>
                        </a:lnTo>
                        <a:lnTo>
                          <a:pt x="36" y="79"/>
                        </a:lnTo>
                        <a:lnTo>
                          <a:pt x="47" y="78"/>
                        </a:lnTo>
                        <a:lnTo>
                          <a:pt x="55" y="79"/>
                        </a:lnTo>
                        <a:lnTo>
                          <a:pt x="59" y="82"/>
                        </a:lnTo>
                        <a:lnTo>
                          <a:pt x="41" y="85"/>
                        </a:lnTo>
                        <a:lnTo>
                          <a:pt x="34" y="87"/>
                        </a:lnTo>
                        <a:lnTo>
                          <a:pt x="28" y="90"/>
                        </a:lnTo>
                        <a:lnTo>
                          <a:pt x="35" y="95"/>
                        </a:lnTo>
                        <a:lnTo>
                          <a:pt x="38" y="98"/>
                        </a:lnTo>
                        <a:lnTo>
                          <a:pt x="22" y="100"/>
                        </a:lnTo>
                        <a:lnTo>
                          <a:pt x="18" y="103"/>
                        </a:lnTo>
                        <a:lnTo>
                          <a:pt x="23" y="105"/>
                        </a:lnTo>
                        <a:lnTo>
                          <a:pt x="23" y="107"/>
                        </a:lnTo>
                        <a:lnTo>
                          <a:pt x="15" y="112"/>
                        </a:lnTo>
                        <a:lnTo>
                          <a:pt x="7" y="114"/>
                        </a:lnTo>
                        <a:lnTo>
                          <a:pt x="12" y="117"/>
                        </a:lnTo>
                        <a:lnTo>
                          <a:pt x="1" y="126"/>
                        </a:lnTo>
                        <a:lnTo>
                          <a:pt x="0" y="129"/>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grpSp>
                <p:nvGrpSpPr>
                  <p:cNvPr id="22" name="Group 51"/>
                  <p:cNvGrpSpPr>
                    <a:grpSpLocks/>
                  </p:cNvGrpSpPr>
                  <p:nvPr/>
                </p:nvGrpSpPr>
                <p:grpSpPr bwMode="auto">
                  <a:xfrm flipH="1">
                    <a:off x="2980" y="2295"/>
                    <a:ext cx="115" cy="135"/>
                    <a:chOff x="651" y="3667"/>
                    <a:chExt cx="30" cy="52"/>
                  </a:xfrm>
                </p:grpSpPr>
                <p:sp>
                  <p:nvSpPr>
                    <p:cNvPr id="25" name="Freeform 52"/>
                    <p:cNvSpPr>
                      <a:spLocks/>
                    </p:cNvSpPr>
                    <p:nvPr/>
                  </p:nvSpPr>
                  <p:spPr bwMode="auto">
                    <a:xfrm>
                      <a:off x="651" y="3667"/>
                      <a:ext cx="24" cy="51"/>
                    </a:xfrm>
                    <a:custGeom>
                      <a:avLst/>
                      <a:gdLst>
                        <a:gd name="T0" fmla="*/ 1 w 24"/>
                        <a:gd name="T1" fmla="*/ 0 h 51"/>
                        <a:gd name="T2" fmla="*/ 6 w 24"/>
                        <a:gd name="T3" fmla="*/ 0 h 51"/>
                        <a:gd name="T4" fmla="*/ 10 w 24"/>
                        <a:gd name="T5" fmla="*/ 5 h 51"/>
                        <a:gd name="T6" fmla="*/ 14 w 24"/>
                        <a:gd name="T7" fmla="*/ 11 h 51"/>
                        <a:gd name="T8" fmla="*/ 16 w 24"/>
                        <a:gd name="T9" fmla="*/ 15 h 51"/>
                        <a:gd name="T10" fmla="*/ 20 w 24"/>
                        <a:gd name="T11" fmla="*/ 31 h 51"/>
                        <a:gd name="T12" fmla="*/ 22 w 24"/>
                        <a:gd name="T13" fmla="*/ 41 h 51"/>
                        <a:gd name="T14" fmla="*/ 23 w 24"/>
                        <a:gd name="T15" fmla="*/ 47 h 51"/>
                        <a:gd name="T16" fmla="*/ 21 w 24"/>
                        <a:gd name="T17" fmla="*/ 50 h 51"/>
                        <a:gd name="T18" fmla="*/ 16 w 24"/>
                        <a:gd name="T19" fmla="*/ 50 h 51"/>
                        <a:gd name="T20" fmla="*/ 7 w 24"/>
                        <a:gd name="T21" fmla="*/ 49 h 51"/>
                        <a:gd name="T22" fmla="*/ 4 w 24"/>
                        <a:gd name="T23" fmla="*/ 49 h 51"/>
                        <a:gd name="T24" fmla="*/ 3 w 24"/>
                        <a:gd name="T25" fmla="*/ 42 h 51"/>
                        <a:gd name="T26" fmla="*/ 3 w 24"/>
                        <a:gd name="T27" fmla="*/ 35 h 51"/>
                        <a:gd name="T28" fmla="*/ 4 w 24"/>
                        <a:gd name="T29" fmla="*/ 25 h 51"/>
                        <a:gd name="T30" fmla="*/ 3 w 24"/>
                        <a:gd name="T31" fmla="*/ 16 h 51"/>
                        <a:gd name="T32" fmla="*/ 1 w 24"/>
                        <a:gd name="T33" fmla="*/ 9 h 51"/>
                        <a:gd name="T34" fmla="*/ 0 w 24"/>
                        <a:gd name="T35" fmla="*/ 2 h 51"/>
                        <a:gd name="T36" fmla="*/ 1 w 24"/>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1"/>
                        <a:gd name="T59" fmla="*/ 24 w 24"/>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1">
                          <a:moveTo>
                            <a:pt x="1" y="0"/>
                          </a:moveTo>
                          <a:lnTo>
                            <a:pt x="6" y="0"/>
                          </a:lnTo>
                          <a:lnTo>
                            <a:pt x="10" y="5"/>
                          </a:lnTo>
                          <a:lnTo>
                            <a:pt x="14" y="11"/>
                          </a:lnTo>
                          <a:lnTo>
                            <a:pt x="16" y="15"/>
                          </a:lnTo>
                          <a:lnTo>
                            <a:pt x="20" y="31"/>
                          </a:lnTo>
                          <a:lnTo>
                            <a:pt x="22" y="41"/>
                          </a:lnTo>
                          <a:lnTo>
                            <a:pt x="23" y="47"/>
                          </a:lnTo>
                          <a:lnTo>
                            <a:pt x="21" y="50"/>
                          </a:lnTo>
                          <a:lnTo>
                            <a:pt x="16" y="50"/>
                          </a:lnTo>
                          <a:lnTo>
                            <a:pt x="7" y="49"/>
                          </a:lnTo>
                          <a:lnTo>
                            <a:pt x="4" y="49"/>
                          </a:lnTo>
                          <a:lnTo>
                            <a:pt x="3" y="42"/>
                          </a:lnTo>
                          <a:lnTo>
                            <a:pt x="3" y="35"/>
                          </a:lnTo>
                          <a:lnTo>
                            <a:pt x="4" y="25"/>
                          </a:lnTo>
                          <a:lnTo>
                            <a:pt x="3" y="16"/>
                          </a:lnTo>
                          <a:lnTo>
                            <a:pt x="1" y="9"/>
                          </a:lnTo>
                          <a:lnTo>
                            <a:pt x="0" y="2"/>
                          </a:lnTo>
                          <a:lnTo>
                            <a:pt x="1" y="0"/>
                          </a:lnTo>
                        </a:path>
                      </a:pathLst>
                    </a:custGeom>
                    <a:solidFill>
                      <a:srgbClr val="FFFFFF"/>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26" name="Group 53"/>
                    <p:cNvGrpSpPr>
                      <a:grpSpLocks/>
                    </p:cNvGrpSpPr>
                    <p:nvPr/>
                  </p:nvGrpSpPr>
                  <p:grpSpPr bwMode="auto">
                    <a:xfrm>
                      <a:off x="659" y="3697"/>
                      <a:ext cx="22" cy="22"/>
                      <a:chOff x="659" y="3697"/>
                      <a:chExt cx="22" cy="22"/>
                    </a:xfrm>
                  </p:grpSpPr>
                  <p:sp>
                    <p:nvSpPr>
                      <p:cNvPr id="27" name="Oval 54"/>
                      <p:cNvSpPr>
                        <a:spLocks noChangeArrowheads="1"/>
                      </p:cNvSpPr>
                      <p:nvPr/>
                    </p:nvSpPr>
                    <p:spPr bwMode="auto">
                      <a:xfrm>
                        <a:off x="659" y="3697"/>
                        <a:ext cx="16" cy="20"/>
                      </a:xfrm>
                      <a:prstGeom prst="ellipse">
                        <a:avLst/>
                      </a:prstGeom>
                      <a:solidFill>
                        <a:srgbClr val="000000"/>
                      </a:solidFill>
                      <a:ln w="9525">
                        <a:noFill/>
                        <a:round/>
                        <a:headEnd/>
                        <a:tailEnd/>
                      </a:ln>
                    </p:spPr>
                    <p:txBody>
                      <a:bodyPr wrap="none" anchor="ctr"/>
                      <a:lstStyle/>
                      <a:p>
                        <a:pPr eaLnBrk="0" hangingPunct="0">
                          <a:spcBef>
                            <a:spcPct val="50000"/>
                          </a:spcBef>
                        </a:pPr>
                        <a:endParaRPr lang="fr-FR" sz="1400">
                          <a:solidFill>
                            <a:srgbClr val="FFFF00"/>
                          </a:solidFill>
                        </a:endParaRPr>
                      </a:p>
                    </p:txBody>
                  </p:sp>
                  <p:sp>
                    <p:nvSpPr>
                      <p:cNvPr id="28" name="Oval 55"/>
                      <p:cNvSpPr>
                        <a:spLocks noChangeArrowheads="1"/>
                      </p:cNvSpPr>
                      <p:nvPr/>
                    </p:nvSpPr>
                    <p:spPr bwMode="auto">
                      <a:xfrm>
                        <a:off x="665" y="3703"/>
                        <a:ext cx="16" cy="16"/>
                      </a:xfrm>
                      <a:prstGeom prst="ellipse">
                        <a:avLst/>
                      </a:prstGeom>
                      <a:solidFill>
                        <a:srgbClr val="FFFFFF"/>
                      </a:solidFill>
                      <a:ln w="9525">
                        <a:noFill/>
                        <a:round/>
                        <a:headEnd/>
                        <a:tailEnd/>
                      </a:ln>
                    </p:spPr>
                    <p:txBody>
                      <a:bodyPr wrap="none" anchor="ctr"/>
                      <a:lstStyle/>
                      <a:p>
                        <a:pPr eaLnBrk="0" hangingPunct="0">
                          <a:spcBef>
                            <a:spcPct val="50000"/>
                          </a:spcBef>
                        </a:pPr>
                        <a:endParaRPr lang="fr-FR" sz="1400">
                          <a:solidFill>
                            <a:srgbClr val="FFFF00"/>
                          </a:solidFill>
                        </a:endParaRPr>
                      </a:p>
                    </p:txBody>
                  </p:sp>
                </p:grpSp>
              </p:grpSp>
              <p:sp>
                <p:nvSpPr>
                  <p:cNvPr id="23" name="Freeform 56"/>
                  <p:cNvSpPr>
                    <a:spLocks/>
                  </p:cNvSpPr>
                  <p:nvPr/>
                </p:nvSpPr>
                <p:spPr bwMode="auto">
                  <a:xfrm flipH="1">
                    <a:off x="3487" y="2578"/>
                    <a:ext cx="88" cy="265"/>
                  </a:xfrm>
                  <a:custGeom>
                    <a:avLst/>
                    <a:gdLst>
                      <a:gd name="T0" fmla="*/ 34504 w 23"/>
                      <a:gd name="T1" fmla="*/ 0 h 102"/>
                      <a:gd name="T2" fmla="*/ 118911 w 23"/>
                      <a:gd name="T3" fmla="*/ 9579 h 102"/>
                      <a:gd name="T4" fmla="*/ 178728 w 23"/>
                      <a:gd name="T5" fmla="*/ 20007 h 102"/>
                      <a:gd name="T6" fmla="*/ 228632 w 23"/>
                      <a:gd name="T7" fmla="*/ 34445 h 102"/>
                      <a:gd name="T8" fmla="*/ 250926 w 23"/>
                      <a:gd name="T9" fmla="*/ 47923 h 102"/>
                      <a:gd name="T10" fmla="*/ 263135 w 23"/>
                      <a:gd name="T11" fmla="*/ 57536 h 102"/>
                      <a:gd name="T12" fmla="*/ 263135 w 23"/>
                      <a:gd name="T13" fmla="*/ 68518 h 102"/>
                      <a:gd name="T14" fmla="*/ 241966 w 23"/>
                      <a:gd name="T15" fmla="*/ 76582 h 102"/>
                      <a:gd name="T16" fmla="*/ 228632 w 23"/>
                      <a:gd name="T17" fmla="*/ 80599 h 102"/>
                      <a:gd name="T18" fmla="*/ 178728 w 23"/>
                      <a:gd name="T19" fmla="*/ 79910 h 102"/>
                      <a:gd name="T20" fmla="*/ 178728 w 23"/>
                      <a:gd name="T21" fmla="*/ 76003 h 102"/>
                      <a:gd name="T22" fmla="*/ 190937 w 23"/>
                      <a:gd name="T23" fmla="*/ 66424 h 102"/>
                      <a:gd name="T24" fmla="*/ 178728 w 23"/>
                      <a:gd name="T25" fmla="*/ 53486 h 102"/>
                      <a:gd name="T26" fmla="*/ 156667 w 23"/>
                      <a:gd name="T27" fmla="*/ 39999 h 102"/>
                      <a:gd name="T28" fmla="*/ 132015 w 23"/>
                      <a:gd name="T29" fmla="*/ 28882 h 102"/>
                      <a:gd name="T30" fmla="*/ 97512 w 23"/>
                      <a:gd name="T31" fmla="*/ 20007 h 102"/>
                      <a:gd name="T32" fmla="*/ 46713 w 23"/>
                      <a:gd name="T33" fmla="*/ 11117 h 102"/>
                      <a:gd name="T34" fmla="*/ 0 w 23"/>
                      <a:gd name="T35" fmla="*/ 4962 h 102"/>
                      <a:gd name="T36" fmla="*/ 12209 w 23"/>
                      <a:gd name="T37" fmla="*/ 0 h 102"/>
                      <a:gd name="T38" fmla="*/ 34504 w 23"/>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02"/>
                      <a:gd name="T62" fmla="*/ 23 w 23"/>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02">
                        <a:moveTo>
                          <a:pt x="3" y="0"/>
                        </a:moveTo>
                        <a:lnTo>
                          <a:pt x="10" y="12"/>
                        </a:lnTo>
                        <a:lnTo>
                          <a:pt x="15" y="25"/>
                        </a:lnTo>
                        <a:lnTo>
                          <a:pt x="19" y="43"/>
                        </a:lnTo>
                        <a:lnTo>
                          <a:pt x="21" y="60"/>
                        </a:lnTo>
                        <a:lnTo>
                          <a:pt x="22" y="72"/>
                        </a:lnTo>
                        <a:lnTo>
                          <a:pt x="22" y="86"/>
                        </a:lnTo>
                        <a:lnTo>
                          <a:pt x="20" y="96"/>
                        </a:lnTo>
                        <a:lnTo>
                          <a:pt x="19" y="101"/>
                        </a:lnTo>
                        <a:lnTo>
                          <a:pt x="15" y="100"/>
                        </a:lnTo>
                        <a:lnTo>
                          <a:pt x="15" y="95"/>
                        </a:lnTo>
                        <a:lnTo>
                          <a:pt x="16" y="83"/>
                        </a:lnTo>
                        <a:lnTo>
                          <a:pt x="15" y="67"/>
                        </a:lnTo>
                        <a:lnTo>
                          <a:pt x="13" y="50"/>
                        </a:lnTo>
                        <a:lnTo>
                          <a:pt x="11" y="36"/>
                        </a:lnTo>
                        <a:lnTo>
                          <a:pt x="8" y="25"/>
                        </a:lnTo>
                        <a:lnTo>
                          <a:pt x="4" y="14"/>
                        </a:lnTo>
                        <a:lnTo>
                          <a:pt x="0" y="6"/>
                        </a:lnTo>
                        <a:lnTo>
                          <a:pt x="1" y="0"/>
                        </a:lnTo>
                        <a:lnTo>
                          <a:pt x="3" y="0"/>
                        </a:lnTo>
                      </a:path>
                    </a:pathLst>
                  </a:custGeom>
                  <a:solidFill>
                    <a:srgbClr val="3F1F00"/>
                  </a:solidFill>
                  <a:ln w="9525" cap="rnd">
                    <a:noFill/>
                    <a:round/>
                    <a:headEnd/>
                    <a:tailEnd/>
                  </a:ln>
                </p:spPr>
                <p:txBody>
                  <a:bodyPr/>
                  <a:lstStyle/>
                  <a:p>
                    <a:endParaRPr lang="es-ES" sz="1400">
                      <a:solidFill>
                        <a:srgbClr val="FFFF00"/>
                      </a:solidFill>
                    </a:endParaRPr>
                  </a:p>
                </p:txBody>
              </p:sp>
              <p:sp>
                <p:nvSpPr>
                  <p:cNvPr id="24" name="Freeform 57"/>
                  <p:cNvSpPr>
                    <a:spLocks/>
                  </p:cNvSpPr>
                  <p:nvPr/>
                </p:nvSpPr>
                <p:spPr bwMode="auto">
                  <a:xfrm flipH="1">
                    <a:off x="3064" y="2341"/>
                    <a:ext cx="145" cy="237"/>
                  </a:xfrm>
                  <a:custGeom>
                    <a:avLst/>
                    <a:gdLst>
                      <a:gd name="T0" fmla="*/ 435248 w 38"/>
                      <a:gd name="T1" fmla="*/ 66756 h 91"/>
                      <a:gd name="T2" fmla="*/ 330081 w 38"/>
                      <a:gd name="T3" fmla="*/ 72978 h 91"/>
                      <a:gd name="T4" fmla="*/ 318023 w 38"/>
                      <a:gd name="T5" fmla="*/ 63399 h 91"/>
                      <a:gd name="T6" fmla="*/ 246798 w 38"/>
                      <a:gd name="T7" fmla="*/ 68332 h 91"/>
                      <a:gd name="T8" fmla="*/ 271795 w 38"/>
                      <a:gd name="T9" fmla="*/ 57750 h 91"/>
                      <a:gd name="T10" fmla="*/ 200566 w 38"/>
                      <a:gd name="T11" fmla="*/ 63399 h 91"/>
                      <a:gd name="T12" fmla="*/ 188454 w 38"/>
                      <a:gd name="T13" fmla="*/ 52132 h 91"/>
                      <a:gd name="T14" fmla="*/ 105167 w 38"/>
                      <a:gd name="T15" fmla="*/ 56177 h 91"/>
                      <a:gd name="T16" fmla="*/ 154570 w 38"/>
                      <a:gd name="T17" fmla="*/ 47114 h 91"/>
                      <a:gd name="T18" fmla="*/ 59171 w 38"/>
                      <a:gd name="T19" fmla="*/ 50187 h 91"/>
                      <a:gd name="T20" fmla="*/ 83344 w 38"/>
                      <a:gd name="T21" fmla="*/ 43017 h 91"/>
                      <a:gd name="T22" fmla="*/ 0 w 38"/>
                      <a:gd name="T23" fmla="*/ 44585 h 91"/>
                      <a:gd name="T24" fmla="*/ 59171 w 38"/>
                      <a:gd name="T25" fmla="*/ 33440 h 91"/>
                      <a:gd name="T26" fmla="*/ 0 w 38"/>
                      <a:gd name="T27" fmla="*/ 34042 h 91"/>
                      <a:gd name="T28" fmla="*/ 105167 w 38"/>
                      <a:gd name="T29" fmla="*/ 24343 h 91"/>
                      <a:gd name="T30" fmla="*/ 33941 w 38"/>
                      <a:gd name="T31" fmla="*/ 22770 h 91"/>
                      <a:gd name="T32" fmla="*/ 105167 w 38"/>
                      <a:gd name="T33" fmla="*/ 6573 h 91"/>
                      <a:gd name="T34" fmla="*/ 105167 w 38"/>
                      <a:gd name="T35" fmla="*/ 0 h 91"/>
                      <a:gd name="T36" fmla="*/ 0 w 38"/>
                      <a:gd name="T37" fmla="*/ 14624 h 91"/>
                      <a:gd name="T38" fmla="*/ 25001 w 38"/>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1"/>
                      <a:gd name="T62" fmla="*/ 38 w 38"/>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1">
                        <a:moveTo>
                          <a:pt x="37" y="82"/>
                        </a:moveTo>
                        <a:lnTo>
                          <a:pt x="28" y="90"/>
                        </a:lnTo>
                        <a:lnTo>
                          <a:pt x="27" y="78"/>
                        </a:lnTo>
                        <a:lnTo>
                          <a:pt x="21" y="84"/>
                        </a:lnTo>
                        <a:lnTo>
                          <a:pt x="23" y="71"/>
                        </a:lnTo>
                        <a:lnTo>
                          <a:pt x="17" y="78"/>
                        </a:lnTo>
                        <a:lnTo>
                          <a:pt x="16" y="64"/>
                        </a:lnTo>
                        <a:lnTo>
                          <a:pt x="9" y="69"/>
                        </a:lnTo>
                        <a:lnTo>
                          <a:pt x="13" y="58"/>
                        </a:lnTo>
                        <a:lnTo>
                          <a:pt x="5" y="62"/>
                        </a:lnTo>
                        <a:lnTo>
                          <a:pt x="7" y="53"/>
                        </a:lnTo>
                        <a:lnTo>
                          <a:pt x="0" y="55"/>
                        </a:lnTo>
                        <a:lnTo>
                          <a:pt x="5" y="41"/>
                        </a:lnTo>
                        <a:lnTo>
                          <a:pt x="0" y="42"/>
                        </a:lnTo>
                        <a:lnTo>
                          <a:pt x="9" y="30"/>
                        </a:lnTo>
                        <a:lnTo>
                          <a:pt x="3" y="28"/>
                        </a:lnTo>
                        <a:lnTo>
                          <a:pt x="9" y="8"/>
                        </a:lnTo>
                        <a:lnTo>
                          <a:pt x="9" y="0"/>
                        </a:lnTo>
                        <a:lnTo>
                          <a:pt x="0" y="18"/>
                        </a:lnTo>
                        <a:lnTo>
                          <a:pt x="2" y="0"/>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grpSp>
          </p:grpSp>
        </p:grpSp>
        <p:sp>
          <p:nvSpPr>
            <p:cNvPr id="55" name="Rectangle 9"/>
            <p:cNvSpPr>
              <a:spLocks noChangeArrowheads="1"/>
            </p:cNvSpPr>
            <p:nvPr/>
          </p:nvSpPr>
          <p:spPr bwMode="auto">
            <a:xfrm>
              <a:off x="107504" y="4293492"/>
              <a:ext cx="3908426" cy="1768895"/>
            </a:xfrm>
            <a:prstGeom prst="rect">
              <a:avLst/>
            </a:prstGeom>
            <a:noFill/>
            <a:ln w="9525">
              <a:noFill/>
              <a:miter lim="800000"/>
              <a:headEnd/>
              <a:tailEnd/>
            </a:ln>
          </p:spPr>
          <p:txBody>
            <a:bodyPr lIns="92075" tIns="46038" rIns="92075" bIns="46038">
              <a:spAutoFit/>
            </a:bodyPr>
            <a:lstStyle/>
            <a:p>
              <a:pPr algn="ctr" defTabSz="762000" eaLnBrk="0" hangingPunct="0"/>
              <a:r>
                <a:rPr lang="fr-FR" sz="1100" b="1">
                  <a:solidFill>
                    <a:srgbClr val="FFFF00"/>
                  </a:solidFill>
                </a:rPr>
                <a:t>Presión vasal lateral </a:t>
              </a:r>
            </a:p>
            <a:p>
              <a:pPr algn="ctr" defTabSz="762000" eaLnBrk="0" hangingPunct="0"/>
              <a:r>
                <a:rPr lang="fr-FR" sz="1100" b="1">
                  <a:solidFill>
                    <a:srgbClr val="FFFF00"/>
                  </a:solidFill>
                </a:rPr>
                <a:t>=</a:t>
              </a:r>
            </a:p>
            <a:p>
              <a:pPr algn="ctr" defTabSz="762000" eaLnBrk="0" hangingPunct="0"/>
              <a:r>
                <a:rPr lang="fr-FR" sz="1100" b="1">
                  <a:solidFill>
                    <a:srgbClr val="FFFF00"/>
                  </a:solidFill>
                </a:rPr>
                <a:t>P. Hidrostática +</a:t>
              </a:r>
            </a:p>
            <a:p>
              <a:pPr algn="ctr" defTabSz="762000" eaLnBrk="0" hangingPunct="0"/>
              <a:r>
                <a:rPr lang="fr-FR" sz="1100" b="1">
                  <a:solidFill>
                    <a:srgbClr val="FFFF00"/>
                  </a:solidFill>
                </a:rPr>
                <a:t> P. Motriz </a:t>
              </a:r>
            </a:p>
          </p:txBody>
        </p:sp>
        <p:sp>
          <p:nvSpPr>
            <p:cNvPr id="56" name="Rectangle 5"/>
            <p:cNvSpPr>
              <a:spLocks noChangeArrowheads="1"/>
            </p:cNvSpPr>
            <p:nvPr/>
          </p:nvSpPr>
          <p:spPr bwMode="auto">
            <a:xfrm>
              <a:off x="3549205" y="3140968"/>
              <a:ext cx="2554287" cy="1649271"/>
            </a:xfrm>
            <a:prstGeom prst="rect">
              <a:avLst/>
            </a:prstGeom>
            <a:noFill/>
            <a:ln w="9525">
              <a:noFill/>
              <a:miter lim="800000"/>
              <a:headEnd/>
              <a:tailEnd/>
            </a:ln>
          </p:spPr>
          <p:txBody>
            <a:bodyPr lIns="92075" tIns="46038" rIns="92075" bIns="46038">
              <a:spAutoFit/>
            </a:bodyPr>
            <a:lstStyle/>
            <a:p>
              <a:pPr algn="ctr" defTabSz="762000" eaLnBrk="0" hangingPunct="0"/>
              <a:r>
                <a:rPr lang="fr-FR" sz="1400" b="1" dirty="0" err="1">
                  <a:solidFill>
                    <a:srgbClr val="FFFF00"/>
                  </a:solidFill>
                </a:rPr>
                <a:t>Presión</a:t>
              </a:r>
              <a:endParaRPr lang="fr-FR" sz="1400" b="1" dirty="0">
                <a:solidFill>
                  <a:srgbClr val="FFFF00"/>
                </a:solidFill>
              </a:endParaRPr>
            </a:p>
            <a:p>
              <a:pPr algn="ctr" defTabSz="762000" eaLnBrk="0" hangingPunct="0"/>
              <a:r>
                <a:rPr lang="fr-FR" sz="1400" b="1" dirty="0" err="1">
                  <a:solidFill>
                    <a:srgbClr val="FFFF00"/>
                  </a:solidFill>
                </a:rPr>
                <a:t>Transmural</a:t>
              </a:r>
              <a:endParaRPr lang="fr-FR" sz="1400" b="1" dirty="0">
                <a:solidFill>
                  <a:srgbClr val="FFFF00"/>
                </a:solidFill>
              </a:endParaRPr>
            </a:p>
            <a:p>
              <a:pPr algn="ctr" defTabSz="762000" eaLnBrk="0" hangingPunct="0"/>
              <a:r>
                <a:rPr lang="fr-FR" sz="1400" b="1" dirty="0">
                  <a:solidFill>
                    <a:srgbClr val="FFFF00"/>
                  </a:solidFill>
                </a:rPr>
                <a:t>=</a:t>
              </a:r>
            </a:p>
          </p:txBody>
        </p:sp>
      </p:grpSp>
      <p:pic>
        <p:nvPicPr>
          <p:cNvPr id="91137" name="Picture 1"/>
          <p:cNvPicPr>
            <a:picLocks noChangeAspect="1" noChangeArrowheads="1"/>
          </p:cNvPicPr>
          <p:nvPr/>
        </p:nvPicPr>
        <p:blipFill>
          <a:blip r:embed="rId3" cstate="print"/>
          <a:srcRect/>
          <a:stretch>
            <a:fillRect/>
          </a:stretch>
        </p:blipFill>
        <p:spPr bwMode="auto">
          <a:xfrm>
            <a:off x="1738744" y="199659"/>
            <a:ext cx="5137512" cy="2797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ZoneTexte 3"/>
          <p:cNvSpPr txBox="1">
            <a:spLocks noChangeArrowheads="1"/>
          </p:cNvSpPr>
          <p:nvPr/>
        </p:nvSpPr>
        <p:spPr bwMode="auto">
          <a:xfrm>
            <a:off x="0" y="0"/>
            <a:ext cx="9144000" cy="7461250"/>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buFontTx/>
              <a:buAutoNum type="arabicPlain" startAt="7"/>
            </a:pPr>
            <a:r>
              <a:rPr lang="es-ES_tradnl" sz="4400" b="1" dirty="0">
                <a:solidFill>
                  <a:schemeClr val="bg1"/>
                </a:solidFill>
              </a:rPr>
              <a:t>Por esta razón, los especialistas e investigadores tienen que </a:t>
            </a:r>
            <a:r>
              <a:rPr lang="es-ES_tradnl" sz="4400" b="1" dirty="0">
                <a:solidFill>
                  <a:srgbClr val="FFFF00"/>
                </a:solidFill>
              </a:rPr>
              <a:t>profundizar sus conocimientos en  hemodinámica y en la exploración  </a:t>
            </a:r>
            <a:r>
              <a:rPr lang="es-ES_tradnl" sz="4400" b="1" dirty="0" err="1">
                <a:solidFill>
                  <a:srgbClr val="FFFF00"/>
                </a:solidFill>
              </a:rPr>
              <a:t>Döppler</a:t>
            </a:r>
            <a:r>
              <a:rPr lang="es-ES_tradnl" sz="4400" b="1" dirty="0">
                <a:solidFill>
                  <a:srgbClr val="FFFF00"/>
                </a:solidFill>
              </a:rPr>
              <a:t>. </a:t>
            </a:r>
          </a:p>
          <a:p>
            <a:pPr marL="742950" indent="-742950" eaLnBrk="0" hangingPunct="0">
              <a:spcBef>
                <a:spcPct val="50000"/>
              </a:spcBef>
            </a:pPr>
            <a:r>
              <a:rPr lang="es-ES_tradnl" sz="4400" b="1" dirty="0">
                <a:solidFill>
                  <a:schemeClr val="bg1"/>
                </a:solidFill>
              </a:rPr>
              <a:t>  Así se podrán analizar, criticar y </a:t>
            </a:r>
            <a:r>
              <a:rPr lang="es-ES_tradnl" sz="4400" b="1" dirty="0">
                <a:solidFill>
                  <a:srgbClr val="FF0000"/>
                </a:solidFill>
              </a:rPr>
              <a:t>corregir los prejuicios y afirmaciones de las recomendaciones oficiales</a:t>
            </a:r>
            <a:r>
              <a:rPr lang="es-ES_tradnl" sz="4400" b="1" dirty="0">
                <a:solidFill>
                  <a:srgbClr val="FFC000"/>
                </a:solidFill>
              </a:rPr>
              <a:t>.   </a:t>
            </a:r>
            <a:endParaRPr lang="fr-FR" sz="4400" b="1" dirty="0">
              <a:solidFill>
                <a:srgbClr val="FFC000"/>
              </a:solidFill>
            </a:endParaRPr>
          </a:p>
          <a:p>
            <a:pPr marL="742950" indent="-742950" eaLnBrk="0" hangingPunct="0">
              <a:spcBef>
                <a:spcPct val="50000"/>
              </a:spcBef>
            </a:pPr>
            <a:endParaRPr lang="fr-FR" sz="4400"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6370"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6371" name="Connecteur droit avec flèche 45"/>
          <p:cNvCxnSpPr>
            <a:cxnSpLocks noChangeShapeType="1"/>
          </p:cNvCxnSpPr>
          <p:nvPr/>
        </p:nvCxnSpPr>
        <p:spPr bwMode="auto">
          <a:xfrm flipH="1">
            <a:off x="2916238" y="1951038"/>
            <a:ext cx="406400" cy="38100"/>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6419"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6420"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6421"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6383"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74"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77"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6379"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6380"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6381"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6382"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6383"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6384"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6385"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6386"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6387"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6388"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90"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94"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6399"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6400"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6401"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6402"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6403"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6404"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406"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6408"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a:t>
            </a:r>
            <a:r>
              <a:rPr lang="es-ES" sz="3200" b="1" dirty="0" err="1">
                <a:solidFill>
                  <a:schemeClr val="accent3"/>
                </a:solidFill>
                <a:cs typeface="+mn-cs"/>
              </a:rPr>
              <a:t>Oncotica</a:t>
            </a:r>
            <a:r>
              <a:rPr lang="es-ES" sz="3200" b="1" dirty="0">
                <a:solidFill>
                  <a:schemeClr val="accent3"/>
                </a:solidFill>
                <a:cs typeface="+mn-cs"/>
              </a:rPr>
              <a:t> </a:t>
            </a:r>
            <a:r>
              <a:rPr lang="es-ES" sz="3200" b="1" dirty="0" err="1">
                <a:solidFill>
                  <a:schemeClr val="accent3"/>
                </a:solidFill>
                <a:cs typeface="+mn-cs"/>
              </a:rPr>
              <a:t>plamatica</a:t>
            </a:r>
            <a:r>
              <a:rPr lang="es-ES" sz="3200" b="1" dirty="0">
                <a:solidFill>
                  <a:schemeClr val="accent3"/>
                </a:solidFill>
                <a:cs typeface="+mn-cs"/>
              </a:rPr>
              <a:t>     y/o P </a:t>
            </a:r>
            <a:r>
              <a:rPr lang="es-ES" sz="3200" b="1" dirty="0" err="1">
                <a:solidFill>
                  <a:schemeClr val="accent3"/>
                </a:solidFill>
                <a:cs typeface="+mn-cs"/>
              </a:rPr>
              <a:t>Onctotica</a:t>
            </a:r>
            <a:r>
              <a:rPr lang="es-ES" sz="3200" b="1" dirty="0">
                <a:solidFill>
                  <a:schemeClr val="accent3"/>
                </a:solidFill>
                <a:cs typeface="+mn-cs"/>
              </a:rPr>
              <a:t> </a:t>
            </a:r>
            <a:r>
              <a:rPr lang="es-ES" sz="3200" b="1" dirty="0" err="1">
                <a:solidFill>
                  <a:schemeClr val="accent3"/>
                </a:solidFill>
                <a:cs typeface="+mn-cs"/>
              </a:rPr>
              <a:t>Intertical</a:t>
            </a:r>
            <a:r>
              <a:rPr lang="es-ES" sz="3200" b="1" dirty="0">
                <a:solidFill>
                  <a:schemeClr val="accent3"/>
                </a:solidFill>
                <a:cs typeface="+mn-cs"/>
              </a:rPr>
              <a:t>  Gradiente </a:t>
            </a:r>
            <a:r>
              <a:rPr lang="es-ES" sz="3200" b="1" dirty="0" err="1">
                <a:solidFill>
                  <a:schemeClr val="bg1"/>
                </a:solidFill>
                <a:cs typeface="+mn-cs"/>
              </a:rPr>
              <a:t>Oncotico</a:t>
            </a:r>
            <a:r>
              <a:rPr lang="es-ES" sz="3200" b="1" dirty="0">
                <a:solidFill>
                  <a:srgbClr val="FFFF00"/>
                </a:solidFill>
                <a:cs typeface="+mn-cs"/>
              </a:rPr>
              <a:t>       Drenaje </a:t>
            </a:r>
          </a:p>
        </p:txBody>
      </p:sp>
      <p:cxnSp>
        <p:nvCxnSpPr>
          <p:cNvPr id="48" name="Connecteur droit avec flèche 47"/>
          <p:cNvCxnSpPr/>
          <p:nvPr/>
        </p:nvCxnSpPr>
        <p:spPr bwMode="auto">
          <a:xfrm>
            <a:off x="385127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2" name="Connecteur droit avec flèche 49"/>
          <p:cNvCxnSpPr>
            <a:cxnSpLocks noChangeShapeType="1"/>
          </p:cNvCxnSpPr>
          <p:nvPr/>
        </p:nvCxnSpPr>
        <p:spPr bwMode="auto">
          <a:xfrm>
            <a:off x="3635375" y="692150"/>
            <a:ext cx="352425"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4"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708400" y="5732463"/>
            <a:ext cx="358775" cy="496887"/>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8748713" y="115888"/>
            <a:ext cx="350837"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7" name="Connecteur droit avec flèche 53"/>
          <p:cNvCxnSpPr>
            <a:cxnSpLocks noChangeShapeType="1"/>
          </p:cNvCxnSpPr>
          <p:nvPr/>
        </p:nvCxnSpPr>
        <p:spPr bwMode="auto">
          <a:xfrm>
            <a:off x="5948363" y="692150"/>
            <a:ext cx="352425" cy="360363"/>
          </a:xfrm>
          <a:prstGeom prst="straightConnector1">
            <a:avLst/>
          </a:prstGeom>
          <a:noFill/>
          <a:ln w="76200" algn="ctr">
            <a:solidFill>
              <a:srgbClr val="FF3300"/>
            </a:solidFill>
            <a:round/>
            <a:headEnd/>
            <a:tailEnd type="arrow" w="med" len="med"/>
          </a:ln>
        </p:spPr>
      </p:cxnSp>
      <p:cxnSp>
        <p:nvCxnSpPr>
          <p:cNvPr id="186418" name="Connecteur droit avec flèche 59"/>
          <p:cNvCxnSpPr>
            <a:cxnSpLocks noChangeShapeType="1"/>
          </p:cNvCxnSpPr>
          <p:nvPr/>
        </p:nvCxnSpPr>
        <p:spPr bwMode="auto">
          <a:xfrm>
            <a:off x="3635375" y="5229225"/>
            <a:ext cx="352425" cy="360363"/>
          </a:xfrm>
          <a:prstGeom prst="straightConnector1">
            <a:avLst/>
          </a:prstGeom>
          <a:noFill/>
          <a:ln w="76200" algn="ctr">
            <a:solidFill>
              <a:srgbClr val="FF3300"/>
            </a:solidFill>
            <a:round/>
            <a:headEnd/>
            <a:tailEnd type="arrow" w="med" len="med"/>
          </a:ln>
        </p:spPr>
      </p:cxnSp>
      <p:sp>
        <p:nvSpPr>
          <p:cNvPr id="55" name="Ellipse 54"/>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7394"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7395" name="Connecteur droit avec flèche 45"/>
          <p:cNvCxnSpPr>
            <a:cxnSpLocks noChangeShapeType="1"/>
          </p:cNvCxnSpPr>
          <p:nvPr/>
        </p:nvCxnSpPr>
        <p:spPr bwMode="auto">
          <a:xfrm flipH="1" flipV="1">
            <a:off x="1547813" y="1916113"/>
            <a:ext cx="1774825"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7445"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7446"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7447"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7407"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398"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01"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7403"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7404"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7405"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7406"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7407"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7408"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7409"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7410"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7411"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7412"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14"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18"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7423"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7424"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7425"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7426"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7427"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7428"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30"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7432"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a:t>
            </a:r>
            <a:r>
              <a:rPr lang="es-ES" sz="3200" b="1" dirty="0" err="1">
                <a:solidFill>
                  <a:schemeClr val="accent3"/>
                </a:solidFill>
                <a:cs typeface="+mn-cs"/>
              </a:rPr>
              <a:t>Oncotica</a:t>
            </a:r>
            <a:r>
              <a:rPr lang="es-ES" sz="3200" b="1" dirty="0">
                <a:solidFill>
                  <a:schemeClr val="accent3"/>
                </a:solidFill>
                <a:cs typeface="+mn-cs"/>
              </a:rPr>
              <a:t> </a:t>
            </a:r>
            <a:r>
              <a:rPr lang="es-ES" sz="3200" b="1" dirty="0" err="1">
                <a:solidFill>
                  <a:schemeClr val="accent3"/>
                </a:solidFill>
                <a:cs typeface="+mn-cs"/>
              </a:rPr>
              <a:t>plamatica</a:t>
            </a:r>
            <a:r>
              <a:rPr lang="es-ES" sz="3200" b="1" dirty="0">
                <a:solidFill>
                  <a:schemeClr val="accent3"/>
                </a:solidFill>
                <a:cs typeface="+mn-cs"/>
              </a:rPr>
              <a:t>     y/o P </a:t>
            </a:r>
            <a:r>
              <a:rPr lang="es-ES" sz="3200" b="1" dirty="0" err="1">
                <a:solidFill>
                  <a:schemeClr val="accent3"/>
                </a:solidFill>
                <a:cs typeface="+mn-cs"/>
              </a:rPr>
              <a:t>Onctotica</a:t>
            </a:r>
            <a:r>
              <a:rPr lang="es-ES" sz="3200" b="1" dirty="0">
                <a:solidFill>
                  <a:schemeClr val="accent3"/>
                </a:solidFill>
                <a:cs typeface="+mn-cs"/>
              </a:rPr>
              <a:t> </a:t>
            </a:r>
            <a:r>
              <a:rPr lang="es-ES" sz="3200" b="1" dirty="0" err="1">
                <a:solidFill>
                  <a:schemeClr val="accent3"/>
                </a:solidFill>
                <a:cs typeface="+mn-cs"/>
              </a:rPr>
              <a:t>Intertical</a:t>
            </a:r>
            <a:r>
              <a:rPr lang="es-ES" sz="3200" b="1" dirty="0">
                <a:solidFill>
                  <a:schemeClr val="accent3"/>
                </a:solidFill>
                <a:cs typeface="+mn-cs"/>
              </a:rPr>
              <a:t>  Gradiente </a:t>
            </a:r>
            <a:r>
              <a:rPr lang="es-ES" sz="3200" b="1" dirty="0" err="1">
                <a:solidFill>
                  <a:schemeClr val="accent3"/>
                </a:solidFill>
                <a:cs typeface="+mn-cs"/>
              </a:rPr>
              <a:t>Oncotico</a:t>
            </a:r>
            <a:r>
              <a:rPr lang="es-ES" sz="3200" b="1" dirty="0">
                <a:solidFill>
                  <a:schemeClr val="accent3"/>
                </a:solidFill>
                <a:cs typeface="+mn-cs"/>
              </a:rPr>
              <a:t>     </a:t>
            </a:r>
            <a:r>
              <a:rPr lang="es-ES" sz="3200" b="1" u="sng" dirty="0">
                <a:solidFill>
                  <a:schemeClr val="accent3"/>
                </a:solidFill>
                <a:cs typeface="+mn-cs"/>
              </a:rPr>
              <a:t> COMPRESION    </a:t>
            </a:r>
            <a:r>
              <a:rPr lang="es-ES" sz="3200" b="1" dirty="0">
                <a:solidFill>
                  <a:schemeClr val="accent3"/>
                </a:solidFill>
                <a:cs typeface="+mn-cs"/>
              </a:rPr>
              <a:t>Drenaje </a:t>
            </a:r>
            <a:endParaRPr lang="es-ES" sz="3200" b="1" dirty="0">
              <a:cs typeface="+mn-cs"/>
            </a:endParaRPr>
          </a:p>
        </p:txBody>
      </p:sp>
      <p:cxnSp>
        <p:nvCxnSpPr>
          <p:cNvPr id="48" name="Connecteur droit avec flèche 47"/>
          <p:cNvCxnSpPr/>
          <p:nvPr/>
        </p:nvCxnSpPr>
        <p:spPr bwMode="auto">
          <a:xfrm>
            <a:off x="385127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36" name="Connecteur droit avec flèche 49"/>
          <p:cNvCxnSpPr>
            <a:cxnSpLocks noChangeShapeType="1"/>
          </p:cNvCxnSpPr>
          <p:nvPr/>
        </p:nvCxnSpPr>
        <p:spPr bwMode="auto">
          <a:xfrm>
            <a:off x="3492500" y="692150"/>
            <a:ext cx="350838"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38"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708400" y="5732463"/>
            <a:ext cx="358775" cy="496887"/>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8748713" y="115888"/>
            <a:ext cx="350837"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41" name="Connecteur droit avec flèche 53"/>
          <p:cNvCxnSpPr>
            <a:cxnSpLocks noChangeShapeType="1"/>
          </p:cNvCxnSpPr>
          <p:nvPr/>
        </p:nvCxnSpPr>
        <p:spPr bwMode="auto">
          <a:xfrm flipV="1">
            <a:off x="6884988" y="620713"/>
            <a:ext cx="350837" cy="360362"/>
          </a:xfrm>
          <a:prstGeom prst="straightConnector1">
            <a:avLst/>
          </a:prstGeom>
          <a:noFill/>
          <a:ln w="76200" algn="ctr">
            <a:solidFill>
              <a:schemeClr val="bg1"/>
            </a:solidFill>
            <a:round/>
            <a:headEnd/>
            <a:tailEnd type="arrow" w="med" len="med"/>
          </a:ln>
        </p:spPr>
      </p:cxnSp>
      <p:cxnSp>
        <p:nvCxnSpPr>
          <p:cNvPr id="187442" name="Connecteur droit avec flèche 59"/>
          <p:cNvCxnSpPr>
            <a:cxnSpLocks noChangeShapeType="1"/>
          </p:cNvCxnSpPr>
          <p:nvPr/>
        </p:nvCxnSpPr>
        <p:spPr bwMode="auto">
          <a:xfrm>
            <a:off x="3635375" y="5229225"/>
            <a:ext cx="352425" cy="360363"/>
          </a:xfrm>
          <a:prstGeom prst="straightConnector1">
            <a:avLst/>
          </a:prstGeom>
          <a:noFill/>
          <a:ln w="76200" algn="ctr">
            <a:solidFill>
              <a:srgbClr val="FF3300"/>
            </a:solidFill>
            <a:round/>
            <a:headEnd/>
            <a:tailEnd type="arrow" w="med" len="med"/>
          </a:ln>
        </p:spPr>
      </p:cxnSp>
      <p:cxnSp>
        <p:nvCxnSpPr>
          <p:cNvPr id="187443" name="Connecteur droit avec flèche 55"/>
          <p:cNvCxnSpPr>
            <a:cxnSpLocks noChangeShapeType="1"/>
          </p:cNvCxnSpPr>
          <p:nvPr/>
        </p:nvCxnSpPr>
        <p:spPr bwMode="auto">
          <a:xfrm flipV="1">
            <a:off x="8748713" y="620713"/>
            <a:ext cx="350837" cy="360362"/>
          </a:xfrm>
          <a:prstGeom prst="straightConnector1">
            <a:avLst/>
          </a:prstGeom>
          <a:noFill/>
          <a:ln w="76200" algn="ctr">
            <a:solidFill>
              <a:srgbClr val="FF3300"/>
            </a:solidFill>
            <a:round/>
            <a:headEnd/>
            <a:tailEnd type="arrow" w="med" len="med"/>
          </a:ln>
        </p:spPr>
      </p:cxnSp>
      <p:cxnSp>
        <p:nvCxnSpPr>
          <p:cNvPr id="63" name="Connecteur droit avec flèche 62"/>
          <p:cNvCxnSpPr/>
          <p:nvPr/>
        </p:nvCxnSpPr>
        <p:spPr bwMode="auto">
          <a:xfrm flipV="1">
            <a:off x="3492500" y="14843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57" name="Ellipse 5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ZoneTexte 3"/>
          <p:cNvSpPr txBox="1">
            <a:spLocks noChangeArrowheads="1"/>
          </p:cNvSpPr>
          <p:nvPr/>
        </p:nvSpPr>
        <p:spPr bwMode="auto">
          <a:xfrm>
            <a:off x="0" y="0"/>
            <a:ext cx="9144000" cy="7170738"/>
          </a:xfrm>
          <a:prstGeom prst="rect">
            <a:avLst/>
          </a:prstGeom>
          <a:solidFill>
            <a:schemeClr val="accent2"/>
          </a:solidFill>
          <a:ln w="9525">
            <a:noFill/>
            <a:miter lim="800000"/>
            <a:headEnd/>
            <a:tailEnd/>
          </a:ln>
        </p:spPr>
        <p:txBody>
          <a:bodyPr>
            <a:spAutoFit/>
          </a:bodyPr>
          <a:lstStyle/>
          <a:p>
            <a:pPr marL="514350" indent="-514350" algn="ctr" eaLnBrk="0" hangingPunct="0">
              <a:spcBef>
                <a:spcPct val="50000"/>
              </a:spcBef>
            </a:pPr>
            <a:r>
              <a:rPr lang="es-ES_tradnl" sz="8000" b="1">
                <a:solidFill>
                  <a:srgbClr val="FFFF00"/>
                </a:solidFill>
              </a:rPr>
              <a:t>La compresión externa </a:t>
            </a:r>
          </a:p>
          <a:p>
            <a:pPr marL="514350" indent="-514350" algn="ctr" eaLnBrk="0" hangingPunct="0">
              <a:spcBef>
                <a:spcPct val="50000"/>
              </a:spcBef>
            </a:pPr>
            <a:r>
              <a:rPr lang="es-ES_tradnl" sz="8000" b="1">
                <a:solidFill>
                  <a:srgbClr val="FFFF00"/>
                </a:solidFill>
              </a:rPr>
              <a:t>Refuerza</a:t>
            </a:r>
          </a:p>
          <a:p>
            <a:pPr marL="514350" indent="-514350" algn="ctr" eaLnBrk="0" hangingPunct="0">
              <a:spcBef>
                <a:spcPct val="50000"/>
              </a:spcBef>
            </a:pPr>
            <a:r>
              <a:rPr lang="es-ES_tradnl" sz="8000" b="1">
                <a:solidFill>
                  <a:srgbClr val="FFFF00"/>
                </a:solidFill>
              </a:rPr>
              <a:t> la Presión Externa</a:t>
            </a:r>
          </a:p>
          <a:p>
            <a:pPr marL="514350" indent="-514350" eaLnBrk="0" hangingPunct="0">
              <a:spcBef>
                <a:spcPct val="50000"/>
              </a:spcBef>
            </a:pPr>
            <a:endParaRPr lang="es-ES_tradnl" sz="4000" b="1">
              <a:solidFill>
                <a:srgbClr val="FFFF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ZoneTexte 3"/>
          <p:cNvSpPr txBox="1">
            <a:spLocks noChangeArrowheads="1"/>
          </p:cNvSpPr>
          <p:nvPr/>
        </p:nvSpPr>
        <p:spPr bwMode="auto">
          <a:xfrm>
            <a:off x="0" y="0"/>
            <a:ext cx="9144000" cy="713422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a:solidFill>
                  <a:srgbClr val="FFFF00"/>
                </a:solidFill>
              </a:rPr>
              <a:t>	Cuando la compresión elástica es Activa</a:t>
            </a:r>
            <a:r>
              <a:rPr lang="es-ES_tradnl" b="1">
                <a:solidFill>
                  <a:srgbClr val="FFFFFF"/>
                </a:solidFill>
              </a:rPr>
              <a:t>: su volumen varia como el de la pierna, manteniendo su presión. Puede ser peligrosa e</a:t>
            </a:r>
            <a:r>
              <a:rPr lang="es-ES_tradnl" b="1" u="sng">
                <a:solidFill>
                  <a:srgbClr val="FFFF00"/>
                </a:solidFill>
              </a:rPr>
              <a:t> isquemiante cuando desciende  la presión </a:t>
            </a:r>
            <a:r>
              <a:rPr lang="es-ES_tradnl" b="1">
                <a:solidFill>
                  <a:srgbClr val="FFFFFF"/>
                </a:solidFill>
              </a:rPr>
              <a:t>arterial por caída de la Presión Motriz o Hidrostática (por ejemplo, pasando de la bipedestación al decúbito). 	</a:t>
            </a:r>
          </a:p>
          <a:p>
            <a:pPr eaLnBrk="0" hangingPunct="0">
              <a:spcBef>
                <a:spcPct val="50000"/>
              </a:spcBef>
            </a:pPr>
            <a:r>
              <a:rPr lang="es-ES_tradnl" b="1">
                <a:solidFill>
                  <a:srgbClr val="FFFFFF"/>
                </a:solidFill>
              </a:rPr>
              <a:t>										</a:t>
            </a:r>
            <a:r>
              <a:rPr lang="es-ES_tradnl" b="1">
                <a:solidFill>
                  <a:srgbClr val="FFFF00"/>
                </a:solidFill>
              </a:rPr>
              <a:t>Cuando l</a:t>
            </a:r>
            <a:r>
              <a:rPr lang="es-ES_tradnl" sz="3600" b="1">
                <a:solidFill>
                  <a:srgbClr val="FFFF00"/>
                </a:solidFill>
              </a:rPr>
              <a:t>a compresión inelástica es Pasiva</a:t>
            </a:r>
            <a:r>
              <a:rPr lang="es-ES_tradnl" b="1">
                <a:solidFill>
                  <a:srgbClr val="FFFFFF"/>
                </a:solidFill>
              </a:rPr>
              <a:t>: no varia su volumen con el de la pierna. Como no se puede dilatar cuando se dilata la pierna, refuerza la sístole de la pantorrilla durante la marcha. Pero, su efecto disminuye con la deambulación ya que se reduce el volumen de la pierna. .   </a:t>
            </a:r>
            <a:endParaRPr lang="fr-FR" b="1">
              <a:solidFill>
                <a:srgbClr val="FFFFFF"/>
              </a:solidFill>
            </a:endParaRPr>
          </a:p>
          <a:p>
            <a:pPr eaLnBrk="0" hangingPunct="0">
              <a:spcBef>
                <a:spcPct val="50000"/>
              </a:spcBef>
            </a:pPr>
            <a:endParaRPr lang="fr-FR">
              <a:solidFill>
                <a:srgbClr val="FFFFFF"/>
              </a:solidFill>
            </a:endParaRPr>
          </a:p>
        </p:txBody>
      </p:sp>
      <p:pic>
        <p:nvPicPr>
          <p:cNvPr id="189442" name="Picture 2"/>
          <p:cNvPicPr>
            <a:picLocks noChangeAspect="1" noChangeArrowheads="1"/>
          </p:cNvPicPr>
          <p:nvPr/>
        </p:nvPicPr>
        <p:blipFill>
          <a:blip r:embed="rId2" cstate="print"/>
          <a:srcRect t="65137" r="4506" b="5548"/>
          <a:stretch>
            <a:fillRect/>
          </a:stretch>
        </p:blipFill>
        <p:spPr bwMode="auto">
          <a:xfrm>
            <a:off x="2916238" y="6451600"/>
            <a:ext cx="3159125" cy="649288"/>
          </a:xfrm>
          <a:prstGeom prst="rect">
            <a:avLst/>
          </a:prstGeom>
          <a:noFill/>
          <a:ln w="9525">
            <a:noFill/>
            <a:miter lim="800000"/>
            <a:headEnd/>
            <a:tailEnd/>
          </a:ln>
        </p:spPr>
      </p:pic>
      <p:pic>
        <p:nvPicPr>
          <p:cNvPr id="189443" name="Picture 2"/>
          <p:cNvPicPr>
            <a:picLocks noChangeAspect="1" noChangeArrowheads="1"/>
          </p:cNvPicPr>
          <p:nvPr/>
        </p:nvPicPr>
        <p:blipFill>
          <a:blip r:embed="rId2" cstate="print"/>
          <a:srcRect t="9325" r="4030" b="62692"/>
          <a:stretch>
            <a:fillRect/>
          </a:stretch>
        </p:blipFill>
        <p:spPr bwMode="auto">
          <a:xfrm>
            <a:off x="2916238" y="2924175"/>
            <a:ext cx="3095625" cy="719138"/>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ZoneTexte 3"/>
          <p:cNvSpPr txBox="1">
            <a:spLocks noChangeArrowheads="1"/>
          </p:cNvSpPr>
          <p:nvPr/>
        </p:nvSpPr>
        <p:spPr bwMode="auto">
          <a:xfrm>
            <a:off x="0" y="0"/>
            <a:ext cx="9144000" cy="6797675"/>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s-ES_tradnl" sz="4000" b="1">
                <a:solidFill>
                  <a:srgbClr val="FFFF00"/>
                </a:solidFill>
              </a:rPr>
              <a:t>En las venas: La compresión externa es muy importante.</a:t>
            </a:r>
          </a:p>
          <a:p>
            <a:pPr marL="514350" indent="-514350" eaLnBrk="0" hangingPunct="0">
              <a:spcBef>
                <a:spcPct val="50000"/>
              </a:spcBef>
            </a:pPr>
            <a:r>
              <a:rPr lang="es-ES_tradnl" b="1">
                <a:solidFill>
                  <a:srgbClr val="FFFF00"/>
                </a:solidFill>
              </a:rPr>
              <a:t>SU ACCION  PRINCIPAL es:</a:t>
            </a:r>
          </a:p>
          <a:p>
            <a:pPr marL="514350" indent="-514350" eaLnBrk="0" hangingPunct="0">
              <a:spcBef>
                <a:spcPct val="50000"/>
              </a:spcBef>
            </a:pPr>
            <a:r>
              <a:rPr lang="es-ES_tradnl" b="1">
                <a:solidFill>
                  <a:srgbClr val="FFFF00"/>
                </a:solidFill>
              </a:rPr>
              <a:t>				MICRO-CIRCULATORIA </a:t>
            </a:r>
            <a:r>
              <a:rPr lang="es-ES_tradnl" b="1">
                <a:solidFill>
                  <a:schemeClr val="bg1"/>
                </a:solidFill>
              </a:rPr>
              <a:t>REDUCCION de  LA PTM es decir  			facilita el drenaje: Edema,  				trastornos de la piel y ulceras venosas</a:t>
            </a:r>
          </a:p>
          <a:p>
            <a:pPr marL="514350" indent="-514350" eaLnBrk="0" hangingPunct="0">
              <a:spcBef>
                <a:spcPct val="50000"/>
              </a:spcBef>
            </a:pPr>
            <a:r>
              <a:rPr lang="es-ES_tradnl" b="1">
                <a:solidFill>
                  <a:schemeClr val="bg1"/>
                </a:solidFill>
              </a:rPr>
              <a:t>SU  ACCION SEGUNDARIA es:</a:t>
            </a:r>
          </a:p>
          <a:p>
            <a:pPr marL="514350" indent="-514350" eaLnBrk="0" hangingPunct="0">
              <a:spcBef>
                <a:spcPct val="50000"/>
              </a:spcBef>
            </a:pPr>
            <a:r>
              <a:rPr lang="es-ES_tradnl" b="1">
                <a:solidFill>
                  <a:schemeClr val="bg1"/>
                </a:solidFill>
              </a:rPr>
              <a:t>	Reducción del calibre de las venas. </a:t>
            </a:r>
            <a:r>
              <a:rPr lang="es-ES_tradnl" b="1">
                <a:solidFill>
                  <a:srgbClr val="FFFF00"/>
                </a:solidFill>
              </a:rPr>
              <a:t>Reduce más el de las venas profundas que el de las superficiales, </a:t>
            </a:r>
            <a:r>
              <a:rPr lang="es-ES_tradnl" b="1">
                <a:solidFill>
                  <a:schemeClr val="bg1"/>
                </a:solidFill>
              </a:rPr>
              <a:t>por el gradiente de presión de drenaje superficial: presión superficial mayor que la profunda.  </a:t>
            </a:r>
            <a:endParaRPr lang="fr-FR">
              <a:solidFill>
                <a:schemeClr val="bg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ZoneTexte 3"/>
          <p:cNvSpPr txBox="1">
            <a:spLocks noChangeArrowheads="1"/>
          </p:cNvSpPr>
          <p:nvPr/>
        </p:nvSpPr>
        <p:spPr bwMode="auto">
          <a:xfrm>
            <a:off x="0" y="0"/>
            <a:ext cx="9144000" cy="695325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dirty="0">
                <a:solidFill>
                  <a:srgbClr val="FFFFFF"/>
                </a:solidFill>
              </a:rPr>
              <a:t>La solución, es primero </a:t>
            </a:r>
            <a:r>
              <a:rPr lang="es-ES_tradnl" sz="3600" b="1" dirty="0">
                <a:solidFill>
                  <a:srgbClr val="FFFF00"/>
                </a:solidFill>
              </a:rPr>
              <a:t>desinflar la pierna al máximo con la postura pies arriba (método de la maleta</a:t>
            </a:r>
            <a:r>
              <a:rPr lang="es-ES_tradnl" sz="3600" b="1" dirty="0">
                <a:solidFill>
                  <a:srgbClr val="FFFFFF"/>
                </a:solidFill>
              </a:rPr>
              <a:t>) durante 2 horas y después, bandear </a:t>
            </a:r>
            <a:r>
              <a:rPr lang="es-ES_tradnl" sz="3600" b="1" dirty="0" smtClean="0">
                <a:solidFill>
                  <a:srgbClr val="FFFFFF"/>
                </a:solidFill>
              </a:rPr>
              <a:t> (inelástico)  </a:t>
            </a:r>
            <a:r>
              <a:rPr lang="es-ES_tradnl" sz="3600" b="1" dirty="0">
                <a:solidFill>
                  <a:srgbClr val="FFFFFF"/>
                </a:solidFill>
              </a:rPr>
              <a:t>con </a:t>
            </a:r>
            <a:r>
              <a:rPr lang="es-ES_tradnl" sz="3600" b="1" dirty="0">
                <a:solidFill>
                  <a:srgbClr val="FFFF00"/>
                </a:solidFill>
              </a:rPr>
              <a:t>control del flujo arterial </a:t>
            </a:r>
            <a:r>
              <a:rPr lang="es-ES_tradnl" sz="3600" b="1" dirty="0" err="1">
                <a:solidFill>
                  <a:srgbClr val="FFFF00"/>
                </a:solidFill>
              </a:rPr>
              <a:t>Doppler</a:t>
            </a:r>
            <a:r>
              <a:rPr lang="es-ES_tradnl" sz="3600" b="1" dirty="0">
                <a:solidFill>
                  <a:srgbClr val="FFFF00"/>
                </a:solidFill>
              </a:rPr>
              <a:t> en el </a:t>
            </a:r>
            <a:r>
              <a:rPr lang="es-ES_tradnl" sz="3600" b="1" dirty="0">
                <a:solidFill>
                  <a:srgbClr val="FFFFFF"/>
                </a:solidFill>
              </a:rPr>
              <a:t> </a:t>
            </a:r>
            <a:r>
              <a:rPr lang="es-ES_tradnl" sz="3600" b="1" dirty="0" err="1">
                <a:solidFill>
                  <a:srgbClr val="FFFFFF"/>
                </a:solidFill>
              </a:rPr>
              <a:t>antepié</a:t>
            </a:r>
            <a:r>
              <a:rPr lang="es-ES_tradnl" sz="3600" b="1" dirty="0">
                <a:solidFill>
                  <a:srgbClr val="FFFFFF"/>
                </a:solidFill>
              </a:rPr>
              <a:t>. </a:t>
            </a: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fr-FR" b="1" dirty="0">
              <a:solidFill>
                <a:srgbClr val="FFFFFF"/>
              </a:solidFill>
            </a:endParaRPr>
          </a:p>
          <a:p>
            <a:pPr eaLnBrk="0" hangingPunct="0">
              <a:spcBef>
                <a:spcPct val="50000"/>
              </a:spcBef>
            </a:pPr>
            <a:endParaRPr lang="fr-FR" dirty="0">
              <a:solidFill>
                <a:srgbClr val="FFFFFF"/>
              </a:solidFill>
            </a:endParaRPr>
          </a:p>
        </p:txBody>
      </p:sp>
      <p:grpSp>
        <p:nvGrpSpPr>
          <p:cNvPr id="2" name="Groupe 2"/>
          <p:cNvGrpSpPr>
            <a:grpSpLocks/>
          </p:cNvGrpSpPr>
          <p:nvPr/>
        </p:nvGrpSpPr>
        <p:grpSpPr bwMode="auto">
          <a:xfrm>
            <a:off x="468313" y="3429000"/>
            <a:ext cx="3681412" cy="2438400"/>
            <a:chOff x="581025" y="2359025"/>
            <a:chExt cx="3681413" cy="2438400"/>
          </a:xfrm>
        </p:grpSpPr>
        <p:sp>
          <p:nvSpPr>
            <p:cNvPr id="5" name="Ellipse 4"/>
            <p:cNvSpPr/>
            <p:nvPr/>
          </p:nvSpPr>
          <p:spPr>
            <a:xfrm rot="16200000">
              <a:off x="526256" y="3998119"/>
              <a:ext cx="598488" cy="48895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solidFill>
                  <a:schemeClr val="tx1"/>
                </a:solidFill>
              </a:endParaRPr>
            </a:p>
          </p:txBody>
        </p:sp>
        <p:cxnSp>
          <p:nvCxnSpPr>
            <p:cNvPr id="6" name="Connecteur droit 5"/>
            <p:cNvCxnSpPr>
              <a:stCxn id="5" idx="4"/>
            </p:cNvCxnSpPr>
            <p:nvPr/>
          </p:nvCxnSpPr>
          <p:spPr>
            <a:xfrm rot="16200000">
              <a:off x="1874838" y="3436937"/>
              <a:ext cx="0" cy="160972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679701" y="2879725"/>
              <a:ext cx="1582737" cy="0"/>
            </a:xfrm>
            <a:prstGeom prst="line">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16200000">
              <a:off x="1955007" y="3577432"/>
              <a:ext cx="14493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6200000" flipH="1">
              <a:off x="1808162" y="3925888"/>
              <a:ext cx="554037" cy="118903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flipV="1">
              <a:off x="4211638" y="2359025"/>
              <a:ext cx="0" cy="565150"/>
            </a:xfrm>
            <a:prstGeom prst="line">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46388" y="2924175"/>
              <a:ext cx="1346200" cy="1317625"/>
            </a:xfrm>
            <a:prstGeom prst="rect">
              <a:avLst/>
            </a:prstGeom>
            <a:solidFill>
              <a:schemeClr val="accent6">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solidFill>
                  <a:schemeClr val="tx1"/>
                </a:solidFill>
              </a:endParaRPr>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ZoneTexte 3"/>
          <p:cNvSpPr txBox="1">
            <a:spLocks noChangeArrowheads="1"/>
          </p:cNvSpPr>
          <p:nvPr/>
        </p:nvSpPr>
        <p:spPr bwMode="auto">
          <a:xfrm>
            <a:off x="0" y="0"/>
            <a:ext cx="9144000" cy="7775575"/>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_tradnl" sz="9600" b="1">
                <a:solidFill>
                  <a:srgbClr val="FFFFFF"/>
                </a:solidFill>
              </a:rPr>
              <a:t>SIEMPRE </a:t>
            </a:r>
          </a:p>
          <a:p>
            <a:pPr algn="ctr" eaLnBrk="0" hangingPunct="0">
              <a:spcBef>
                <a:spcPct val="50000"/>
              </a:spcBef>
            </a:pPr>
            <a:r>
              <a:rPr lang="es-ES_tradnl" sz="9600" b="1">
                <a:solidFill>
                  <a:srgbClr val="FFFFFF"/>
                </a:solidFill>
              </a:rPr>
              <a:t>PENSAR </a:t>
            </a:r>
          </a:p>
          <a:p>
            <a:pPr algn="ctr" eaLnBrk="0" hangingPunct="0">
              <a:spcBef>
                <a:spcPct val="50000"/>
              </a:spcBef>
            </a:pPr>
            <a:r>
              <a:rPr lang="es-ES_tradnl" sz="9600" b="1">
                <a:solidFill>
                  <a:srgbClr val="FFFFFF"/>
                </a:solidFill>
              </a:rPr>
              <a:t>En la PTM!!!!</a:t>
            </a:r>
          </a:p>
          <a:p>
            <a:pPr algn="ctr" eaLnBrk="0" hangingPunct="0">
              <a:spcBef>
                <a:spcPct val="50000"/>
              </a:spcBef>
            </a:pPr>
            <a:endParaRPr lang="fr-FR" sz="8000">
              <a:solidFill>
                <a:srgbClr val="FFFFFF"/>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4"/>
          <p:cNvSpPr>
            <a:spLocks noChangeArrowheads="1"/>
          </p:cNvSpPr>
          <p:nvPr/>
        </p:nvSpPr>
        <p:spPr bwMode="auto">
          <a:xfrm>
            <a:off x="0" y="0"/>
            <a:ext cx="9144000" cy="6858000"/>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pic>
        <p:nvPicPr>
          <p:cNvPr id="193538" name="Picture 2" descr="mes%2520pieds1">
            <a:hlinkClick r:id="rId3"/>
          </p:cNvPr>
          <p:cNvPicPr>
            <a:picLocks noChangeAspect="1" noChangeArrowheads="1"/>
          </p:cNvPicPr>
          <p:nvPr/>
        </p:nvPicPr>
        <p:blipFill>
          <a:blip r:embed="rId4" cstate="print"/>
          <a:srcRect/>
          <a:stretch>
            <a:fillRect/>
          </a:stretch>
        </p:blipFill>
        <p:spPr bwMode="auto">
          <a:xfrm>
            <a:off x="6934200" y="2895600"/>
            <a:ext cx="1843088" cy="1295400"/>
          </a:xfrm>
          <a:prstGeom prst="rect">
            <a:avLst/>
          </a:prstGeom>
          <a:noFill/>
          <a:ln w="9525">
            <a:noFill/>
            <a:miter lim="800000"/>
            <a:headEnd/>
            <a:tailEnd/>
          </a:ln>
        </p:spPr>
      </p:pic>
      <p:pic>
        <p:nvPicPr>
          <p:cNvPr id="193539" name="Picture 3" descr="ulcere"/>
          <p:cNvPicPr>
            <a:picLocks noChangeAspect="1" noChangeArrowheads="1"/>
          </p:cNvPicPr>
          <p:nvPr/>
        </p:nvPicPr>
        <p:blipFill>
          <a:blip r:embed="rId5" cstate="print"/>
          <a:srcRect/>
          <a:stretch>
            <a:fillRect/>
          </a:stretch>
        </p:blipFill>
        <p:spPr bwMode="auto">
          <a:xfrm>
            <a:off x="3708400" y="5084763"/>
            <a:ext cx="2051050" cy="1541462"/>
          </a:xfrm>
          <a:prstGeom prst="rect">
            <a:avLst/>
          </a:prstGeom>
          <a:noFill/>
          <a:ln w="9525">
            <a:noFill/>
            <a:miter lim="800000"/>
            <a:headEnd/>
            <a:tailEnd/>
          </a:ln>
        </p:spPr>
      </p:pic>
      <p:pic>
        <p:nvPicPr>
          <p:cNvPr id="193540" name="Picture 4" descr="shapeimage_2"/>
          <p:cNvPicPr>
            <a:picLocks noChangeAspect="1" noChangeArrowheads="1"/>
          </p:cNvPicPr>
          <p:nvPr/>
        </p:nvPicPr>
        <p:blipFill>
          <a:blip r:embed="rId6" cstate="print"/>
          <a:srcRect/>
          <a:stretch>
            <a:fillRect/>
          </a:stretch>
        </p:blipFill>
        <p:spPr bwMode="auto">
          <a:xfrm>
            <a:off x="228600" y="2895600"/>
            <a:ext cx="1544638" cy="2924175"/>
          </a:xfrm>
          <a:prstGeom prst="rect">
            <a:avLst/>
          </a:prstGeom>
          <a:noFill/>
          <a:ln w="9525">
            <a:noFill/>
            <a:miter lim="800000"/>
            <a:headEnd/>
            <a:tailEnd/>
          </a:ln>
        </p:spPr>
      </p:pic>
      <p:grpSp>
        <p:nvGrpSpPr>
          <p:cNvPr id="2" name="Group 5"/>
          <p:cNvGrpSpPr>
            <a:grpSpLocks/>
          </p:cNvGrpSpPr>
          <p:nvPr/>
        </p:nvGrpSpPr>
        <p:grpSpPr bwMode="auto">
          <a:xfrm>
            <a:off x="1371600" y="3429000"/>
            <a:ext cx="5905500" cy="1944688"/>
            <a:chOff x="884" y="2181"/>
            <a:chExt cx="3720" cy="1225"/>
          </a:xfrm>
        </p:grpSpPr>
        <p:sp>
          <p:nvSpPr>
            <p:cNvPr id="193549" name="Line 6"/>
            <p:cNvSpPr>
              <a:spLocks noChangeShapeType="1"/>
            </p:cNvSpPr>
            <p:nvPr/>
          </p:nvSpPr>
          <p:spPr bwMode="auto">
            <a:xfrm>
              <a:off x="884" y="2181"/>
              <a:ext cx="3720" cy="45"/>
            </a:xfrm>
            <a:prstGeom prst="line">
              <a:avLst/>
            </a:prstGeom>
            <a:noFill/>
            <a:ln w="76200">
              <a:solidFill>
                <a:srgbClr val="FF3300"/>
              </a:solidFill>
              <a:round/>
              <a:headEnd type="triangle" w="med" len="med"/>
              <a:tailEnd type="triangle" w="med" len="med"/>
            </a:ln>
          </p:spPr>
          <p:txBody>
            <a:bodyPr/>
            <a:lstStyle/>
            <a:p>
              <a:endParaRPr lang="es-ES"/>
            </a:p>
          </p:txBody>
        </p:sp>
        <p:sp>
          <p:nvSpPr>
            <p:cNvPr id="193550" name="Line 7"/>
            <p:cNvSpPr>
              <a:spLocks noChangeShapeType="1"/>
            </p:cNvSpPr>
            <p:nvPr/>
          </p:nvSpPr>
          <p:spPr bwMode="auto">
            <a:xfrm rot="5400000" flipV="1">
              <a:off x="2143" y="2806"/>
              <a:ext cx="1201" cy="0"/>
            </a:xfrm>
            <a:prstGeom prst="line">
              <a:avLst/>
            </a:prstGeom>
            <a:noFill/>
            <a:ln w="57150">
              <a:solidFill>
                <a:srgbClr val="FF3300"/>
              </a:solidFill>
              <a:round/>
              <a:headEnd type="oval" w="med" len="med"/>
              <a:tailEnd type="triangle" w="med" len="med"/>
            </a:ln>
          </p:spPr>
          <p:txBody>
            <a:bodyPr/>
            <a:lstStyle/>
            <a:p>
              <a:endParaRPr lang="es-ES"/>
            </a:p>
          </p:txBody>
        </p:sp>
      </p:grpSp>
      <p:sp>
        <p:nvSpPr>
          <p:cNvPr id="193542" name="Rectangle 8"/>
          <p:cNvSpPr>
            <a:spLocks noChangeArrowheads="1"/>
          </p:cNvSpPr>
          <p:nvPr/>
        </p:nvSpPr>
        <p:spPr bwMode="auto">
          <a:xfrm>
            <a:off x="304800" y="1066800"/>
            <a:ext cx="8448675" cy="646113"/>
          </a:xfrm>
          <a:prstGeom prst="rect">
            <a:avLst/>
          </a:prstGeom>
          <a:solidFill>
            <a:schemeClr val="bg1"/>
          </a:solidFill>
          <a:ln w="9525">
            <a:solidFill>
              <a:srgbClr val="FF0000"/>
            </a:solidFill>
            <a:miter lim="800000"/>
            <a:headEnd/>
            <a:tailEnd/>
          </a:ln>
        </p:spPr>
        <p:txBody>
          <a:bodyPr wrap="none">
            <a:spAutoFit/>
          </a:bodyPr>
          <a:lstStyle/>
          <a:p>
            <a:pPr eaLnBrk="0" hangingPunct="0">
              <a:spcBef>
                <a:spcPct val="50000"/>
              </a:spcBef>
            </a:pPr>
            <a:r>
              <a:rPr lang="es-ES_tradnl" altLang="fr-FR" sz="3600">
                <a:solidFill>
                  <a:srgbClr val="FF3300"/>
                </a:solidFill>
              </a:rPr>
              <a:t> </a:t>
            </a:r>
            <a:r>
              <a:rPr lang="es-ES_tradnl" altLang="fr-FR" sz="3600">
                <a:solidFill>
                  <a:schemeClr val="accent2"/>
                </a:solidFill>
              </a:rPr>
              <a:t>Edema, Varices, Trastornos tróficos , Ulcera</a:t>
            </a:r>
          </a:p>
        </p:txBody>
      </p:sp>
      <p:sp>
        <p:nvSpPr>
          <p:cNvPr id="193543" name="Text Box 9"/>
          <p:cNvSpPr txBox="1">
            <a:spLocks noChangeArrowheads="1"/>
          </p:cNvSpPr>
          <p:nvPr/>
        </p:nvSpPr>
        <p:spPr bwMode="auto">
          <a:xfrm>
            <a:off x="1981200" y="1828800"/>
            <a:ext cx="5113338" cy="588963"/>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50000"/>
              </a:spcBef>
            </a:pPr>
            <a:r>
              <a:rPr lang="es-ES_tradnl" altLang="fr-FR" sz="3200">
                <a:solidFill>
                  <a:schemeClr val="accent2"/>
                </a:solidFill>
              </a:rPr>
              <a:t>UNA causa</a:t>
            </a:r>
          </a:p>
        </p:txBody>
      </p:sp>
      <p:grpSp>
        <p:nvGrpSpPr>
          <p:cNvPr id="3" name="Group 10"/>
          <p:cNvGrpSpPr>
            <a:grpSpLocks/>
          </p:cNvGrpSpPr>
          <p:nvPr/>
        </p:nvGrpSpPr>
        <p:grpSpPr bwMode="auto">
          <a:xfrm>
            <a:off x="3132138" y="2420938"/>
            <a:ext cx="2808287" cy="2519362"/>
            <a:chOff x="1837" y="1525"/>
            <a:chExt cx="1769" cy="1587"/>
          </a:xfrm>
        </p:grpSpPr>
        <p:sp>
          <p:nvSpPr>
            <p:cNvPr id="193546" name="Oval 11"/>
            <p:cNvSpPr>
              <a:spLocks noChangeArrowheads="1"/>
            </p:cNvSpPr>
            <p:nvPr/>
          </p:nvSpPr>
          <p:spPr bwMode="auto">
            <a:xfrm>
              <a:off x="1837" y="1525"/>
              <a:ext cx="1769" cy="1587"/>
            </a:xfrm>
            <a:prstGeom prst="ellipse">
              <a:avLst/>
            </a:prstGeom>
            <a:solidFill>
              <a:schemeClr val="bg1"/>
            </a:solidFill>
            <a:ln w="9525">
              <a:solidFill>
                <a:schemeClr val="tx1"/>
              </a:solidFill>
              <a:round/>
              <a:headEnd/>
              <a:tailEnd/>
            </a:ln>
          </p:spPr>
          <p:txBody>
            <a:bodyPr wrap="none" anchor="ctr"/>
            <a:lstStyle/>
            <a:p>
              <a:pPr algn="ctr" eaLnBrk="0" hangingPunct="0">
                <a:spcBef>
                  <a:spcPct val="50000"/>
                </a:spcBef>
              </a:pPr>
              <a:endParaRPr lang="es-ES_tradnl" altLang="fr-FR" sz="2400">
                <a:solidFill>
                  <a:srgbClr val="FF3300"/>
                </a:solidFill>
              </a:endParaRPr>
            </a:p>
          </p:txBody>
        </p:sp>
        <p:sp>
          <p:nvSpPr>
            <p:cNvPr id="193547" name="Text Box 12"/>
            <p:cNvSpPr txBox="1">
              <a:spLocks noChangeArrowheads="1"/>
            </p:cNvSpPr>
            <p:nvPr/>
          </p:nvSpPr>
          <p:spPr bwMode="auto">
            <a:xfrm>
              <a:off x="1837" y="1843"/>
              <a:ext cx="1769" cy="989"/>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s-ES_tradnl" altLang="fr-FR" sz="2800" dirty="0">
                  <a:solidFill>
                    <a:schemeClr val="accent2"/>
                  </a:solidFill>
                </a:rPr>
                <a:t>Exceso de Presión </a:t>
              </a:r>
              <a:r>
                <a:rPr lang="es-ES_tradnl" altLang="fr-FR" sz="2800" dirty="0" err="1">
                  <a:solidFill>
                    <a:schemeClr val="accent2"/>
                  </a:solidFill>
                </a:rPr>
                <a:t>Trans</a:t>
              </a:r>
              <a:r>
                <a:rPr lang="es-ES_tradnl" altLang="fr-FR" sz="2800" dirty="0">
                  <a:solidFill>
                    <a:schemeClr val="accent2"/>
                  </a:solidFill>
                </a:rPr>
                <a:t> Mural </a:t>
              </a:r>
              <a:r>
                <a:rPr lang="es-ES_tradnl" altLang="fr-FR" sz="4000" dirty="0">
                  <a:solidFill>
                    <a:srgbClr val="FF3300"/>
                  </a:solidFill>
                </a:rPr>
                <a:t>PTM</a:t>
              </a:r>
              <a:endParaRPr lang="es-ES_tradnl" altLang="fr-FR" sz="2800" dirty="0">
                <a:solidFill>
                  <a:srgbClr val="FF3300"/>
                </a:solidFill>
              </a:endParaRPr>
            </a:p>
          </p:txBody>
        </p:sp>
        <p:sp>
          <p:nvSpPr>
            <p:cNvPr id="193548" name="Line 13"/>
            <p:cNvSpPr>
              <a:spLocks noChangeShapeType="1"/>
            </p:cNvSpPr>
            <p:nvPr/>
          </p:nvSpPr>
          <p:spPr bwMode="auto">
            <a:xfrm flipV="1">
              <a:off x="3325" y="2437"/>
              <a:ext cx="181" cy="226"/>
            </a:xfrm>
            <a:prstGeom prst="line">
              <a:avLst/>
            </a:prstGeom>
            <a:noFill/>
            <a:ln w="76200" cmpd="tri">
              <a:solidFill>
                <a:srgbClr val="FF3300"/>
              </a:solidFill>
              <a:round/>
              <a:headEnd/>
              <a:tailEnd type="triangle" w="med" len="med"/>
            </a:ln>
          </p:spPr>
          <p:txBody>
            <a:bodyPr/>
            <a:lstStyle/>
            <a:p>
              <a:endParaRPr lang="es-ES"/>
            </a:p>
          </p:txBody>
        </p:sp>
      </p:grpSp>
      <p:sp>
        <p:nvSpPr>
          <p:cNvPr id="193545" name="Rectangle 14"/>
          <p:cNvSpPr>
            <a:spLocks noChangeArrowheads="1"/>
          </p:cNvSpPr>
          <p:nvPr/>
        </p:nvSpPr>
        <p:spPr bwMode="auto">
          <a:xfrm>
            <a:off x="1476375" y="188913"/>
            <a:ext cx="6110288" cy="646112"/>
          </a:xfrm>
          <a:prstGeom prst="rect">
            <a:avLst/>
          </a:prstGeom>
          <a:solidFill>
            <a:schemeClr val="bg1"/>
          </a:solidFill>
          <a:ln w="9525">
            <a:solidFill>
              <a:srgbClr val="FF0000"/>
            </a:solidFill>
            <a:miter lim="800000"/>
            <a:headEnd/>
            <a:tailEnd/>
          </a:ln>
        </p:spPr>
        <p:txBody>
          <a:bodyPr>
            <a:spAutoFit/>
          </a:bodyPr>
          <a:lstStyle/>
          <a:p>
            <a:pPr eaLnBrk="0" hangingPunct="0">
              <a:spcBef>
                <a:spcPct val="50000"/>
              </a:spcBef>
            </a:pPr>
            <a:r>
              <a:rPr lang="es-ES_tradnl" altLang="fr-FR" sz="3600">
                <a:solidFill>
                  <a:schemeClr val="accent2"/>
                </a:solidFill>
              </a:rPr>
              <a:t>Insuficiencia Venosa</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4"/>
          <p:cNvSpPr>
            <a:spLocks noChangeArrowheads="1"/>
          </p:cNvSpPr>
          <p:nvPr/>
        </p:nvSpPr>
        <p:spPr bwMode="auto">
          <a:xfrm>
            <a:off x="0" y="0"/>
            <a:ext cx="9144000" cy="6858000"/>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pic>
        <p:nvPicPr>
          <p:cNvPr id="195586" name="Picture 3" descr="ulcere"/>
          <p:cNvPicPr>
            <a:picLocks noChangeAspect="1" noChangeArrowheads="1"/>
          </p:cNvPicPr>
          <p:nvPr/>
        </p:nvPicPr>
        <p:blipFill>
          <a:blip r:embed="rId3" cstate="print"/>
          <a:srcRect/>
          <a:stretch>
            <a:fillRect/>
          </a:stretch>
        </p:blipFill>
        <p:spPr bwMode="auto">
          <a:xfrm>
            <a:off x="3708400" y="5084763"/>
            <a:ext cx="2051050" cy="1541462"/>
          </a:xfrm>
          <a:prstGeom prst="rect">
            <a:avLst/>
          </a:prstGeom>
          <a:noFill/>
          <a:ln w="9525">
            <a:noFill/>
            <a:miter lim="800000"/>
            <a:headEnd/>
            <a:tailEnd/>
          </a:ln>
        </p:spPr>
      </p:pic>
      <p:grpSp>
        <p:nvGrpSpPr>
          <p:cNvPr id="2" name="Group 5"/>
          <p:cNvGrpSpPr>
            <a:grpSpLocks/>
          </p:cNvGrpSpPr>
          <p:nvPr/>
        </p:nvGrpSpPr>
        <p:grpSpPr bwMode="auto">
          <a:xfrm>
            <a:off x="2051050" y="3467100"/>
            <a:ext cx="5226050" cy="1906588"/>
            <a:chOff x="1312" y="2205"/>
            <a:chExt cx="3292" cy="1201"/>
          </a:xfrm>
        </p:grpSpPr>
        <p:sp>
          <p:nvSpPr>
            <p:cNvPr id="195597" name="Line 6"/>
            <p:cNvSpPr>
              <a:spLocks noChangeShapeType="1"/>
            </p:cNvSpPr>
            <p:nvPr/>
          </p:nvSpPr>
          <p:spPr bwMode="auto">
            <a:xfrm flipV="1">
              <a:off x="1312" y="2226"/>
              <a:ext cx="3292" cy="46"/>
            </a:xfrm>
            <a:prstGeom prst="line">
              <a:avLst/>
            </a:prstGeom>
            <a:noFill/>
            <a:ln w="76200">
              <a:solidFill>
                <a:srgbClr val="FF3300"/>
              </a:solidFill>
              <a:round/>
              <a:headEnd type="triangle" w="med" len="med"/>
              <a:tailEnd type="triangle" w="med" len="med"/>
            </a:ln>
          </p:spPr>
          <p:txBody>
            <a:bodyPr/>
            <a:lstStyle/>
            <a:p>
              <a:endParaRPr lang="es-ES"/>
            </a:p>
          </p:txBody>
        </p:sp>
        <p:sp>
          <p:nvSpPr>
            <p:cNvPr id="195598" name="Line 7"/>
            <p:cNvSpPr>
              <a:spLocks noChangeShapeType="1"/>
            </p:cNvSpPr>
            <p:nvPr/>
          </p:nvSpPr>
          <p:spPr bwMode="auto">
            <a:xfrm rot="5400000" flipV="1">
              <a:off x="2143" y="2806"/>
              <a:ext cx="1201" cy="0"/>
            </a:xfrm>
            <a:prstGeom prst="line">
              <a:avLst/>
            </a:prstGeom>
            <a:noFill/>
            <a:ln w="57150">
              <a:solidFill>
                <a:srgbClr val="FF3300"/>
              </a:solidFill>
              <a:round/>
              <a:headEnd type="oval" w="med" len="med"/>
              <a:tailEnd type="triangle" w="med" len="med"/>
            </a:ln>
          </p:spPr>
          <p:txBody>
            <a:bodyPr/>
            <a:lstStyle/>
            <a:p>
              <a:endParaRPr lang="es-ES"/>
            </a:p>
          </p:txBody>
        </p:sp>
      </p:grpSp>
      <p:sp>
        <p:nvSpPr>
          <p:cNvPr id="195588" name="Rectangle 8"/>
          <p:cNvSpPr>
            <a:spLocks noChangeArrowheads="1"/>
          </p:cNvSpPr>
          <p:nvPr/>
        </p:nvSpPr>
        <p:spPr bwMode="auto">
          <a:xfrm>
            <a:off x="1403350" y="981075"/>
            <a:ext cx="6224588" cy="646113"/>
          </a:xfrm>
          <a:prstGeom prst="rect">
            <a:avLst/>
          </a:prstGeom>
          <a:solidFill>
            <a:schemeClr val="bg1"/>
          </a:solidFill>
          <a:ln w="9525">
            <a:solidFill>
              <a:srgbClr val="FF0000"/>
            </a:solidFill>
            <a:miter lim="800000"/>
            <a:headEnd/>
            <a:tailEnd/>
          </a:ln>
        </p:spPr>
        <p:txBody>
          <a:bodyPr wrap="none">
            <a:spAutoFit/>
          </a:bodyPr>
          <a:lstStyle/>
          <a:p>
            <a:pPr eaLnBrk="0" hangingPunct="0">
              <a:spcBef>
                <a:spcPct val="50000"/>
              </a:spcBef>
            </a:pPr>
            <a:r>
              <a:rPr lang="es-ES_tradnl" altLang="fr-FR" sz="3600">
                <a:solidFill>
                  <a:schemeClr val="accent2"/>
                </a:solidFill>
              </a:rPr>
              <a:t>Claudicación, Ulcera,  Gangrena</a:t>
            </a:r>
          </a:p>
        </p:txBody>
      </p:sp>
      <p:sp>
        <p:nvSpPr>
          <p:cNvPr id="195589" name="Text Box 9"/>
          <p:cNvSpPr txBox="1">
            <a:spLocks noChangeArrowheads="1"/>
          </p:cNvSpPr>
          <p:nvPr/>
        </p:nvSpPr>
        <p:spPr bwMode="auto">
          <a:xfrm>
            <a:off x="1981200" y="1828800"/>
            <a:ext cx="5113338" cy="588963"/>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50000"/>
              </a:spcBef>
            </a:pPr>
            <a:r>
              <a:rPr lang="es-ES_tradnl" altLang="fr-FR" sz="3200">
                <a:solidFill>
                  <a:schemeClr val="accent2"/>
                </a:solidFill>
              </a:rPr>
              <a:t>UNA causa</a:t>
            </a:r>
          </a:p>
        </p:txBody>
      </p:sp>
      <p:grpSp>
        <p:nvGrpSpPr>
          <p:cNvPr id="3" name="Group 10"/>
          <p:cNvGrpSpPr>
            <a:grpSpLocks/>
          </p:cNvGrpSpPr>
          <p:nvPr/>
        </p:nvGrpSpPr>
        <p:grpSpPr bwMode="auto">
          <a:xfrm>
            <a:off x="3132138" y="2420938"/>
            <a:ext cx="2808287" cy="2519362"/>
            <a:chOff x="1837" y="1525"/>
            <a:chExt cx="1769" cy="1587"/>
          </a:xfrm>
        </p:grpSpPr>
        <p:sp>
          <p:nvSpPr>
            <p:cNvPr id="195594" name="Oval 11"/>
            <p:cNvSpPr>
              <a:spLocks noChangeArrowheads="1"/>
            </p:cNvSpPr>
            <p:nvPr/>
          </p:nvSpPr>
          <p:spPr bwMode="auto">
            <a:xfrm>
              <a:off x="1837" y="1525"/>
              <a:ext cx="1769" cy="1587"/>
            </a:xfrm>
            <a:prstGeom prst="ellipse">
              <a:avLst/>
            </a:prstGeom>
            <a:solidFill>
              <a:schemeClr val="bg1"/>
            </a:solidFill>
            <a:ln w="9525">
              <a:solidFill>
                <a:schemeClr val="tx1"/>
              </a:solidFill>
              <a:round/>
              <a:headEnd/>
              <a:tailEnd/>
            </a:ln>
          </p:spPr>
          <p:txBody>
            <a:bodyPr wrap="none" anchor="ctr"/>
            <a:lstStyle/>
            <a:p>
              <a:pPr algn="ctr" eaLnBrk="0" hangingPunct="0">
                <a:spcBef>
                  <a:spcPct val="50000"/>
                </a:spcBef>
              </a:pPr>
              <a:endParaRPr lang="es-ES_tradnl" altLang="fr-FR" sz="2400">
                <a:solidFill>
                  <a:srgbClr val="FF3300"/>
                </a:solidFill>
              </a:endParaRPr>
            </a:p>
          </p:txBody>
        </p:sp>
        <p:sp>
          <p:nvSpPr>
            <p:cNvPr id="195595" name="Text Box 12"/>
            <p:cNvSpPr txBox="1">
              <a:spLocks noChangeArrowheads="1"/>
            </p:cNvSpPr>
            <p:nvPr/>
          </p:nvSpPr>
          <p:spPr bwMode="auto">
            <a:xfrm>
              <a:off x="1837" y="1843"/>
              <a:ext cx="1769" cy="1183"/>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s-ES_tradnl" altLang="fr-FR" sz="2800" dirty="0">
                  <a:solidFill>
                    <a:schemeClr val="accent2"/>
                  </a:solidFill>
                </a:rPr>
                <a:t>Presión </a:t>
              </a:r>
              <a:r>
                <a:rPr lang="es-ES_tradnl" altLang="fr-FR" sz="2800" dirty="0" err="1">
                  <a:solidFill>
                    <a:schemeClr val="accent2"/>
                  </a:solidFill>
                </a:rPr>
                <a:t>Trans</a:t>
              </a:r>
              <a:r>
                <a:rPr lang="es-ES_tradnl" altLang="fr-FR" sz="2800" dirty="0">
                  <a:solidFill>
                    <a:schemeClr val="accent2"/>
                  </a:solidFill>
                </a:rPr>
                <a:t> Mural baja</a:t>
              </a:r>
            </a:p>
            <a:p>
              <a:pPr algn="ctr" eaLnBrk="0" hangingPunct="0">
                <a:spcBef>
                  <a:spcPct val="50000"/>
                </a:spcBef>
              </a:pPr>
              <a:r>
                <a:rPr lang="es-ES_tradnl" altLang="fr-FR" sz="4000" dirty="0">
                  <a:solidFill>
                    <a:srgbClr val="FF3300"/>
                  </a:solidFill>
                </a:rPr>
                <a:t>PTM</a:t>
              </a:r>
              <a:endParaRPr lang="es-ES_tradnl" altLang="fr-FR" sz="2800" dirty="0">
                <a:solidFill>
                  <a:srgbClr val="FF3300"/>
                </a:solidFill>
              </a:endParaRPr>
            </a:p>
          </p:txBody>
        </p:sp>
        <p:sp>
          <p:nvSpPr>
            <p:cNvPr id="195596" name="Line 13"/>
            <p:cNvSpPr>
              <a:spLocks noChangeShapeType="1"/>
            </p:cNvSpPr>
            <p:nvPr/>
          </p:nvSpPr>
          <p:spPr bwMode="auto">
            <a:xfrm>
              <a:off x="3107" y="2523"/>
              <a:ext cx="236" cy="268"/>
            </a:xfrm>
            <a:prstGeom prst="line">
              <a:avLst/>
            </a:prstGeom>
            <a:noFill/>
            <a:ln w="76200" cmpd="tri">
              <a:solidFill>
                <a:srgbClr val="FF3300"/>
              </a:solidFill>
              <a:round/>
              <a:headEnd/>
              <a:tailEnd type="triangle" w="med" len="med"/>
            </a:ln>
          </p:spPr>
          <p:txBody>
            <a:bodyPr/>
            <a:lstStyle/>
            <a:p>
              <a:endParaRPr lang="es-ES"/>
            </a:p>
          </p:txBody>
        </p:sp>
      </p:grpSp>
      <p:sp>
        <p:nvSpPr>
          <p:cNvPr id="195591" name="Rectangle 14"/>
          <p:cNvSpPr>
            <a:spLocks noChangeArrowheads="1"/>
          </p:cNvSpPr>
          <p:nvPr/>
        </p:nvSpPr>
        <p:spPr bwMode="auto">
          <a:xfrm>
            <a:off x="1476375" y="188913"/>
            <a:ext cx="6110288" cy="646112"/>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50000"/>
              </a:spcBef>
            </a:pPr>
            <a:r>
              <a:rPr lang="es-ES_tradnl" altLang="fr-FR" sz="3600">
                <a:solidFill>
                  <a:schemeClr val="accent2"/>
                </a:solidFill>
              </a:rPr>
              <a:t>Insuficiencia Arterial</a:t>
            </a:r>
          </a:p>
        </p:txBody>
      </p:sp>
      <p:pic>
        <p:nvPicPr>
          <p:cNvPr id="195592" name="Picture 2" descr="C:\Users\claude\Dropbox\dossiers communs 2 ordinateurs\A FAIRE\congres et cours\espagne\valencia lectura octubre 2017\photos\is (5).jpg"/>
          <p:cNvPicPr>
            <a:picLocks noChangeAspect="1" noChangeArrowheads="1"/>
          </p:cNvPicPr>
          <p:nvPr/>
        </p:nvPicPr>
        <p:blipFill>
          <a:blip r:embed="rId4" cstate="print"/>
          <a:srcRect/>
          <a:stretch>
            <a:fillRect/>
          </a:stretch>
        </p:blipFill>
        <p:spPr bwMode="auto">
          <a:xfrm>
            <a:off x="7235825" y="3068638"/>
            <a:ext cx="1673225" cy="1081087"/>
          </a:xfrm>
          <a:prstGeom prst="rect">
            <a:avLst/>
          </a:prstGeom>
          <a:noFill/>
          <a:ln w="9525">
            <a:noFill/>
            <a:miter lim="800000"/>
            <a:headEnd/>
            <a:tailEnd/>
          </a:ln>
        </p:spPr>
      </p:pic>
      <p:pic>
        <p:nvPicPr>
          <p:cNvPr id="195593" name="Picture 3" descr="C:\Users\claude\Dropbox\dossiers communs 2 ordinateurs\A FAIRE\congres et cours\espagne\valencia lectura octubre 2017\photos\is (4).jpg"/>
          <p:cNvPicPr>
            <a:picLocks noChangeAspect="1" noChangeArrowheads="1"/>
          </p:cNvPicPr>
          <p:nvPr/>
        </p:nvPicPr>
        <p:blipFill>
          <a:blip r:embed="rId5" cstate="print"/>
          <a:srcRect/>
          <a:stretch>
            <a:fillRect/>
          </a:stretch>
        </p:blipFill>
        <p:spPr bwMode="auto">
          <a:xfrm>
            <a:off x="179388" y="2924175"/>
            <a:ext cx="1847850" cy="138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848600"/>
          </a:xfrm>
          <a:prstGeom prst="rect">
            <a:avLst/>
          </a:prstGeom>
          <a:solidFill>
            <a:schemeClr val="accent2"/>
          </a:solidFill>
        </p:spPr>
        <p:txBody>
          <a:bodyPr>
            <a:spAutoFit/>
          </a:bodyPr>
          <a:lstStyle/>
          <a:p>
            <a:pPr algn="ctr" eaLnBrk="0" hangingPunct="0">
              <a:spcBef>
                <a:spcPct val="50000"/>
              </a:spcBef>
              <a:defRPr/>
            </a:pPr>
            <a:endParaRPr lang="es-ES_tradnl" sz="9600" b="1" dirty="0">
              <a:solidFill>
                <a:schemeClr val="accent3"/>
              </a:solidFill>
              <a:cs typeface="+mn-cs"/>
            </a:endParaRPr>
          </a:p>
          <a:p>
            <a:pPr algn="ctr" eaLnBrk="0" hangingPunct="0">
              <a:spcBef>
                <a:spcPct val="50000"/>
              </a:spcBef>
              <a:defRPr/>
            </a:pPr>
            <a:r>
              <a:rPr lang="es-ES_tradnl" sz="9600" b="1" dirty="0">
                <a:solidFill>
                  <a:schemeClr val="accent3"/>
                </a:solidFill>
                <a:cs typeface="+mn-cs"/>
              </a:rPr>
              <a:t>Muchas Gracias</a:t>
            </a:r>
          </a:p>
          <a:p>
            <a:pPr algn="ctr" eaLnBrk="0" hangingPunct="0">
              <a:spcBef>
                <a:spcPct val="50000"/>
              </a:spcBef>
              <a:defRPr/>
            </a:pPr>
            <a:endParaRPr lang="es-ES_tradnl" sz="9600" b="1" dirty="0">
              <a:solidFill>
                <a:schemeClr val="accent3"/>
              </a:solidFill>
              <a:cs typeface="+mn-cs"/>
            </a:endParaRPr>
          </a:p>
          <a:p>
            <a:pPr algn="ctr" eaLnBrk="0" hangingPunct="0">
              <a:spcBef>
                <a:spcPct val="50000"/>
              </a:spcBef>
              <a:defRPr/>
            </a:pPr>
            <a:endParaRPr lang="fr-FR" sz="8000" dirty="0">
              <a:solidFill>
                <a:schemeClr val="accent3"/>
              </a:solidFill>
              <a:cs typeface="+mn-cs"/>
            </a:endParaRPr>
          </a:p>
        </p:txBody>
      </p:sp>
      <p:sp>
        <p:nvSpPr>
          <p:cNvPr id="3" name="Ellipse 2"/>
          <p:cNvSpPr/>
          <p:nvPr/>
        </p:nvSpPr>
        <p:spPr bwMode="auto">
          <a:xfrm>
            <a:off x="2771800" y="3645024"/>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125027"/>
          </a:xfrm>
          <a:prstGeom prst="rect">
            <a:avLst/>
          </a:prstGeom>
          <a:solidFill>
            <a:schemeClr val="accent2"/>
          </a:solidFill>
        </p:spPr>
        <p:txBody>
          <a:bodyPr wrap="square" rtlCol="0">
            <a:spAutoFit/>
          </a:bodyPr>
          <a:lstStyle/>
          <a:p>
            <a:pPr algn="ctr"/>
            <a:endParaRPr lang="es-ES_tradnl" sz="4000" b="1" dirty="0" smtClean="0">
              <a:solidFill>
                <a:srgbClr val="FFFF00"/>
              </a:solidFill>
            </a:endParaRPr>
          </a:p>
          <a:p>
            <a:pPr algn="ctr"/>
            <a:r>
              <a:rPr lang="es-ES_tradnl" sz="6600" b="1" dirty="0" smtClean="0">
                <a:solidFill>
                  <a:srgbClr val="FFFF00"/>
                </a:solidFill>
              </a:rPr>
              <a:t>Definición </a:t>
            </a:r>
            <a:r>
              <a:rPr lang="es-ES_tradnl" sz="6600" b="1" dirty="0" err="1">
                <a:solidFill>
                  <a:srgbClr val="FFFF00"/>
                </a:solidFill>
              </a:rPr>
              <a:t>fisio-patologica</a:t>
            </a:r>
            <a:r>
              <a:rPr lang="es-ES_tradnl" sz="6600" b="1" dirty="0">
                <a:solidFill>
                  <a:srgbClr val="FFFF00"/>
                </a:solidFill>
              </a:rPr>
              <a:t>  de la insuficiencia </a:t>
            </a:r>
            <a:r>
              <a:rPr lang="es-ES_tradnl" sz="6600" b="1" dirty="0" smtClean="0">
                <a:solidFill>
                  <a:srgbClr val="FFFF00"/>
                </a:solidFill>
              </a:rPr>
              <a:t>hemodinámica</a:t>
            </a:r>
            <a:endParaRPr lang="es-ES_tradnl" sz="4000" b="1" dirty="0">
              <a:solidFill>
                <a:srgbClr val="FFFF00"/>
              </a:solidFill>
            </a:endParaRPr>
          </a:p>
          <a:p>
            <a:pPr algn="ctr"/>
            <a:endParaRPr lang="fr-FR" sz="4000" b="1" dirty="0">
              <a:solidFill>
                <a:srgbClr val="FFFF00"/>
              </a:solidFill>
            </a:endParaRPr>
          </a:p>
          <a:p>
            <a:pPr algn="ctr"/>
            <a:r>
              <a:rPr lang="es-ES_tradnl" sz="4000" b="1" dirty="0" smtClean="0">
                <a:solidFill>
                  <a:srgbClr val="FFFF00"/>
                </a:solidFill>
              </a:rPr>
              <a:t>	</a:t>
            </a:r>
            <a:endParaRPr lang="fr-FR" sz="40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ZoneTexte 3"/>
          <p:cNvSpPr txBox="1">
            <a:spLocks noChangeArrowheads="1"/>
          </p:cNvSpPr>
          <p:nvPr/>
        </p:nvSpPr>
        <p:spPr bwMode="auto">
          <a:xfrm>
            <a:off x="0" y="0"/>
            <a:ext cx="9144000" cy="7171194"/>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000" b="1" dirty="0">
                <a:solidFill>
                  <a:schemeClr val="bg1"/>
                </a:solidFill>
              </a:rPr>
              <a:t>8</a:t>
            </a:r>
            <a:endParaRPr lang="fr-FR" sz="4000" b="1" dirty="0">
              <a:solidFill>
                <a:schemeClr val="bg1"/>
              </a:solidFill>
            </a:endParaRPr>
          </a:p>
          <a:p>
            <a:pPr eaLnBrk="0" hangingPunct="0">
              <a:spcBef>
                <a:spcPct val="50000"/>
              </a:spcBef>
            </a:pPr>
            <a:r>
              <a:rPr lang="es-ES_tradnl" sz="4000" b="1" dirty="0">
                <a:solidFill>
                  <a:schemeClr val="bg1"/>
                </a:solidFill>
              </a:rPr>
              <a:t>	</a:t>
            </a:r>
            <a:r>
              <a:rPr lang="es-ES_tradnl" sz="4000" b="1" dirty="0">
                <a:solidFill>
                  <a:srgbClr val="FF0000"/>
                </a:solidFill>
              </a:rPr>
              <a:t>La insuficiencia arterial </a:t>
            </a:r>
            <a:r>
              <a:rPr lang="es-ES_tradnl" sz="4000" b="1" dirty="0">
                <a:solidFill>
                  <a:schemeClr val="bg1"/>
                </a:solidFill>
              </a:rPr>
              <a:t>es la incapacidad del sistema arterial para asegurar un :								-</a:t>
            </a:r>
            <a:r>
              <a:rPr lang="es-ES_tradnl" sz="4000" b="1" dirty="0">
                <a:solidFill>
                  <a:srgbClr val="FFFF00"/>
                </a:solidFill>
              </a:rPr>
              <a:t>Flujo </a:t>
            </a:r>
            <a:r>
              <a:rPr lang="es-ES_tradnl" sz="4000" b="1" dirty="0" err="1">
                <a:solidFill>
                  <a:srgbClr val="FFFF00"/>
                </a:solidFill>
              </a:rPr>
              <a:t>cardiófugo</a:t>
            </a:r>
            <a:r>
              <a:rPr lang="es-ES_tradnl" sz="4000" b="1" dirty="0">
                <a:solidFill>
                  <a:srgbClr val="FFFF00"/>
                </a:solidFill>
              </a:rPr>
              <a:t>  con el				-Flujo y Presión </a:t>
            </a:r>
            <a:r>
              <a:rPr lang="es-ES_tradnl" sz="4000" b="1" dirty="0">
                <a:solidFill>
                  <a:schemeClr val="bg1"/>
                </a:solidFill>
              </a:rPr>
              <a:t>			adaptados a las necesidades de 	</a:t>
            </a:r>
            <a:r>
              <a:rPr lang="es-ES_tradnl" sz="4000" b="1" dirty="0">
                <a:solidFill>
                  <a:srgbClr val="FFFF00"/>
                </a:solidFill>
              </a:rPr>
              <a:t>irrigación de los tejidos</a:t>
            </a:r>
            <a:r>
              <a:rPr lang="es-ES_tradnl" sz="4000" b="1" dirty="0" smtClean="0">
                <a:solidFill>
                  <a:schemeClr val="bg1"/>
                </a:solidFill>
              </a:rPr>
              <a:t>.</a:t>
            </a:r>
          </a:p>
          <a:p>
            <a:pPr eaLnBrk="0" hangingPunct="0">
              <a:spcBef>
                <a:spcPct val="50000"/>
              </a:spcBef>
            </a:pPr>
            <a:endParaRPr lang="es-ES_tradnl" sz="4000" b="1" dirty="0" smtClean="0">
              <a:solidFill>
                <a:schemeClr val="bg1"/>
              </a:solidFill>
            </a:endParaRPr>
          </a:p>
          <a:p>
            <a:pPr eaLnBrk="0" hangingPunct="0">
              <a:spcBef>
                <a:spcPct val="50000"/>
              </a:spcBef>
            </a:pPr>
            <a:endParaRPr lang="fr-FR" sz="4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71527"/>
            <a:ext cx="9144000" cy="7478970"/>
          </a:xfrm>
          <a:prstGeom prst="rect">
            <a:avLst/>
          </a:prstGeom>
          <a:solidFill>
            <a:schemeClr val="accent2"/>
          </a:solidFill>
        </p:spPr>
        <p:txBody>
          <a:bodyPr wrap="square" rtlCol="0">
            <a:spAutoFit/>
          </a:bodyPr>
          <a:lstStyle/>
          <a:p>
            <a:r>
              <a:rPr lang="es-ES_tradnl" sz="3600" b="1" dirty="0" smtClean="0">
                <a:solidFill>
                  <a:schemeClr val="bg1"/>
                </a:solidFill>
              </a:rPr>
              <a:t>8</a:t>
            </a:r>
            <a:endParaRPr lang="fr-FR" sz="3600" b="1" dirty="0">
              <a:solidFill>
                <a:schemeClr val="bg1"/>
              </a:solidFill>
            </a:endParaRPr>
          </a:p>
          <a:p>
            <a:r>
              <a:rPr lang="es-ES_tradnl" sz="3600" b="1" dirty="0" smtClean="0">
                <a:solidFill>
                  <a:schemeClr val="bg1"/>
                </a:solidFill>
              </a:rPr>
              <a:t>	</a:t>
            </a:r>
            <a:r>
              <a:rPr lang="es-ES_tradnl" sz="4400" b="1" dirty="0" smtClean="0">
                <a:solidFill>
                  <a:srgbClr val="66FFFF"/>
                </a:solidFill>
              </a:rPr>
              <a:t>La </a:t>
            </a:r>
            <a:r>
              <a:rPr lang="es-ES_tradnl" sz="4400" b="1" dirty="0">
                <a:solidFill>
                  <a:srgbClr val="66FFFF"/>
                </a:solidFill>
              </a:rPr>
              <a:t>insuficiencia venosa </a:t>
            </a:r>
            <a:r>
              <a:rPr lang="es-ES_tradnl" sz="3600" b="1" dirty="0">
                <a:solidFill>
                  <a:schemeClr val="bg1"/>
                </a:solidFill>
              </a:rPr>
              <a:t>es la incapacidad del sistema venoso para </a:t>
            </a:r>
            <a:r>
              <a:rPr lang="es-ES_tradnl" sz="3600" b="1" dirty="0" smtClean="0">
                <a:solidFill>
                  <a:schemeClr val="bg1"/>
                </a:solidFill>
              </a:rPr>
              <a:t>			-asegurar </a:t>
            </a:r>
            <a:r>
              <a:rPr lang="es-ES_tradnl" sz="3600" b="1" dirty="0">
                <a:solidFill>
                  <a:schemeClr val="bg1"/>
                </a:solidFill>
              </a:rPr>
              <a:t>un </a:t>
            </a:r>
            <a:r>
              <a:rPr lang="es-ES_tradnl" sz="3600" b="1" dirty="0">
                <a:solidFill>
                  <a:srgbClr val="FFFF00"/>
                </a:solidFill>
              </a:rPr>
              <a:t>flujo </a:t>
            </a:r>
            <a:r>
              <a:rPr lang="es-ES_tradnl" sz="3600" b="1" dirty="0" err="1">
                <a:solidFill>
                  <a:srgbClr val="FFFF00"/>
                </a:solidFill>
              </a:rPr>
              <a:t>cardiópeto</a:t>
            </a:r>
            <a:r>
              <a:rPr lang="es-ES_tradnl" sz="3600" b="1" dirty="0">
                <a:solidFill>
                  <a:srgbClr val="FFFF00"/>
                </a:solidFill>
              </a:rPr>
              <a:t> </a:t>
            </a:r>
            <a:r>
              <a:rPr lang="es-ES_tradnl" sz="3600" b="1" dirty="0" smtClean="0">
                <a:solidFill>
                  <a:srgbClr val="FFFF00"/>
                </a:solidFill>
              </a:rPr>
              <a:t>	unidireccional</a:t>
            </a:r>
            <a:r>
              <a:rPr lang="es-ES_tradnl" sz="3600" b="1" dirty="0" smtClean="0">
                <a:solidFill>
                  <a:schemeClr val="bg1"/>
                </a:solidFill>
              </a:rPr>
              <a:t> </a:t>
            </a:r>
            <a:r>
              <a:rPr lang="es-ES_tradnl" sz="3600" b="1" dirty="0">
                <a:solidFill>
                  <a:schemeClr val="bg1"/>
                </a:solidFill>
              </a:rPr>
              <a:t>con el débito y presión </a:t>
            </a:r>
            <a:r>
              <a:rPr lang="es-ES_tradnl" sz="3600" b="1" dirty="0" smtClean="0">
                <a:solidFill>
                  <a:schemeClr val="bg1"/>
                </a:solidFill>
              </a:rPr>
              <a:t>	-adaptados </a:t>
            </a:r>
            <a:r>
              <a:rPr lang="es-ES_tradnl" sz="3600" b="1" dirty="0">
                <a:solidFill>
                  <a:schemeClr val="bg1"/>
                </a:solidFill>
              </a:rPr>
              <a:t>a las </a:t>
            </a:r>
            <a:r>
              <a:rPr lang="es-ES_tradnl" sz="3600" b="1" dirty="0" smtClean="0">
                <a:solidFill>
                  <a:schemeClr val="bg1"/>
                </a:solidFill>
              </a:rPr>
              <a:t>necesidades				 -</a:t>
            </a:r>
            <a:r>
              <a:rPr lang="es-ES_tradnl" sz="3600" b="1" dirty="0" smtClean="0">
                <a:solidFill>
                  <a:srgbClr val="FFC000"/>
                </a:solidFill>
              </a:rPr>
              <a:t>del </a:t>
            </a:r>
            <a:r>
              <a:rPr lang="es-ES_tradnl" sz="3600" b="1" dirty="0">
                <a:solidFill>
                  <a:srgbClr val="66FFFF"/>
                </a:solidFill>
              </a:rPr>
              <a:t>drenaje</a:t>
            </a:r>
            <a:r>
              <a:rPr lang="es-ES_tradnl" sz="3600" b="1" dirty="0">
                <a:solidFill>
                  <a:srgbClr val="FFC000"/>
                </a:solidFill>
              </a:rPr>
              <a:t> de los tejidos, </a:t>
            </a:r>
            <a:r>
              <a:rPr lang="es-ES_tradnl" sz="3600" b="1" dirty="0" smtClean="0">
                <a:solidFill>
                  <a:srgbClr val="FFC000"/>
                </a:solidFill>
              </a:rPr>
              <a:t>				-</a:t>
            </a:r>
            <a:r>
              <a:rPr lang="es-ES_tradnl" sz="3600" b="1" dirty="0" smtClean="0">
                <a:solidFill>
                  <a:srgbClr val="66FFFF"/>
                </a:solidFill>
              </a:rPr>
              <a:t>termorregulación</a:t>
            </a:r>
            <a:r>
              <a:rPr lang="es-ES_tradnl" sz="3600" b="1" dirty="0" smtClean="0">
                <a:solidFill>
                  <a:srgbClr val="FFC000"/>
                </a:solidFill>
              </a:rPr>
              <a:t> </a:t>
            </a:r>
            <a:r>
              <a:rPr lang="es-ES_tradnl" sz="3600" b="1" dirty="0">
                <a:solidFill>
                  <a:srgbClr val="FFC000"/>
                </a:solidFill>
              </a:rPr>
              <a:t>y </a:t>
            </a:r>
            <a:r>
              <a:rPr lang="es-ES_tradnl" sz="3600" b="1" dirty="0" smtClean="0">
                <a:solidFill>
                  <a:srgbClr val="FFC000"/>
                </a:solidFill>
              </a:rPr>
              <a:t>					-</a:t>
            </a:r>
            <a:r>
              <a:rPr lang="es-ES_tradnl" sz="3600" b="1" dirty="0" smtClean="0">
                <a:solidFill>
                  <a:srgbClr val="66FFFF"/>
                </a:solidFill>
              </a:rPr>
              <a:t>reserva </a:t>
            </a:r>
            <a:r>
              <a:rPr lang="es-ES_tradnl" sz="3600" b="1" dirty="0">
                <a:solidFill>
                  <a:srgbClr val="FFC000"/>
                </a:solidFill>
              </a:rPr>
              <a:t>hemodinámica con </a:t>
            </a:r>
            <a:r>
              <a:rPr lang="es-ES_tradnl" sz="3600" b="1" dirty="0" smtClean="0">
                <a:solidFill>
                  <a:srgbClr val="FFC000"/>
                </a:solidFill>
              </a:rPr>
              <a:t>	</a:t>
            </a:r>
            <a:r>
              <a:rPr lang="es-ES_tradnl" sz="3600" b="1" dirty="0" smtClean="0">
                <a:solidFill>
                  <a:srgbClr val="FFFF00"/>
                </a:solidFill>
              </a:rPr>
              <a:t>independencia </a:t>
            </a:r>
            <a:r>
              <a:rPr lang="es-ES_tradnl" sz="3600" b="1" dirty="0">
                <a:solidFill>
                  <a:srgbClr val="FFFF00"/>
                </a:solidFill>
              </a:rPr>
              <a:t>de la posición y actividad </a:t>
            </a:r>
            <a:r>
              <a:rPr lang="es-ES_tradnl" sz="3600" b="1" dirty="0" smtClean="0">
                <a:solidFill>
                  <a:srgbClr val="FFFF00"/>
                </a:solidFill>
              </a:rPr>
              <a:t>	muscular</a:t>
            </a:r>
            <a:r>
              <a:rPr lang="es-ES_tradnl" sz="3600" b="1" dirty="0">
                <a:solidFill>
                  <a:srgbClr val="FFFF00"/>
                </a:solidFill>
              </a:rPr>
              <a:t>.</a:t>
            </a:r>
            <a:endParaRPr lang="fr-FR" sz="3600" b="1" dirty="0">
              <a:solidFill>
                <a:srgbClr val="FFFF00"/>
              </a:solidFill>
            </a:endParaRPr>
          </a:p>
          <a:p>
            <a:endParaRPr lang="fr-FR" sz="3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8892480" cy="6186309"/>
          </a:xfrm>
          <a:prstGeom prst="rect">
            <a:avLst/>
          </a:prstGeom>
          <a:solidFill>
            <a:schemeClr val="accent2"/>
          </a:solidFill>
        </p:spPr>
        <p:txBody>
          <a:bodyPr wrap="square" rtlCol="0">
            <a:spAutoFit/>
          </a:bodyPr>
          <a:lstStyle/>
          <a:p>
            <a:pPr algn="ctr"/>
            <a:r>
              <a:rPr lang="es-ES_tradnl" sz="4000" b="1" dirty="0">
                <a:solidFill>
                  <a:schemeClr val="bg1"/>
                </a:solidFill>
              </a:rPr>
              <a:t>9, </a:t>
            </a:r>
            <a:r>
              <a:rPr lang="es-ES_tradnl" sz="4800" b="1" dirty="0">
                <a:solidFill>
                  <a:srgbClr val="FFFF00"/>
                </a:solidFill>
              </a:rPr>
              <a:t>Bases físicas de la mecánica de fluidos</a:t>
            </a:r>
            <a:endParaRPr lang="fr-FR" sz="4000" b="1" dirty="0">
              <a:solidFill>
                <a:srgbClr val="FFFF00"/>
              </a:solidFill>
            </a:endParaRPr>
          </a:p>
          <a:p>
            <a:r>
              <a:rPr lang="es-ES_tradnl" sz="4000" b="1" dirty="0">
                <a:solidFill>
                  <a:schemeClr val="bg1"/>
                </a:solidFill>
              </a:rPr>
              <a:t>Pascal: PH= </a:t>
            </a:r>
            <a:r>
              <a:rPr lang="el-GR" sz="4000" b="1" dirty="0" smtClean="0">
                <a:solidFill>
                  <a:schemeClr val="bg1"/>
                </a:solidFill>
              </a:rPr>
              <a:t>ῤ</a:t>
            </a:r>
            <a:r>
              <a:rPr lang="es-ES_tradnl" sz="4000" b="1" dirty="0" err="1" smtClean="0">
                <a:solidFill>
                  <a:schemeClr val="bg1"/>
                </a:solidFill>
              </a:rPr>
              <a:t>gh</a:t>
            </a:r>
            <a:r>
              <a:rPr lang="es-ES_tradnl" sz="4000" b="1" dirty="0">
                <a:solidFill>
                  <a:schemeClr val="bg1"/>
                </a:solidFill>
              </a:rPr>
              <a:t>,  </a:t>
            </a:r>
            <a:endParaRPr lang="fr-FR" sz="4000" b="1" dirty="0">
              <a:solidFill>
                <a:schemeClr val="bg1"/>
              </a:solidFill>
            </a:endParaRPr>
          </a:p>
          <a:p>
            <a:r>
              <a:rPr lang="es-ES_tradnl" sz="4000" b="1" dirty="0" err="1">
                <a:solidFill>
                  <a:schemeClr val="bg1"/>
                </a:solidFill>
              </a:rPr>
              <a:t>Bernouilli</a:t>
            </a:r>
            <a:r>
              <a:rPr lang="es-ES_tradnl" sz="4000" b="1" dirty="0">
                <a:solidFill>
                  <a:schemeClr val="bg1"/>
                </a:solidFill>
              </a:rPr>
              <a:t> : </a:t>
            </a:r>
            <a:r>
              <a:rPr lang="en-US" sz="4000" b="1" dirty="0">
                <a:solidFill>
                  <a:schemeClr val="bg1"/>
                </a:solidFill>
              </a:rPr>
              <a:t>Δ</a:t>
            </a:r>
            <a:r>
              <a:rPr lang="es-ES_tradnl" sz="4000" b="1" dirty="0">
                <a:solidFill>
                  <a:schemeClr val="bg1"/>
                </a:solidFill>
              </a:rPr>
              <a:t>P = p + (1/2) </a:t>
            </a:r>
            <a:r>
              <a:rPr lang="fr-FR" sz="4000" b="1" dirty="0">
                <a:solidFill>
                  <a:schemeClr val="bg1"/>
                </a:solidFill>
              </a:rPr>
              <a:t>r</a:t>
            </a:r>
            <a:r>
              <a:rPr lang="es-ES_tradnl" sz="4000" b="1" dirty="0">
                <a:solidFill>
                  <a:schemeClr val="bg1"/>
                </a:solidFill>
              </a:rPr>
              <a:t>v</a:t>
            </a:r>
            <a:r>
              <a:rPr lang="es-ES_tradnl" sz="4000" b="1" baseline="30000" dirty="0">
                <a:solidFill>
                  <a:schemeClr val="bg1"/>
                </a:solidFill>
              </a:rPr>
              <a:t>2</a:t>
            </a:r>
            <a:r>
              <a:rPr lang="es-ES_tradnl" sz="4000" b="1" dirty="0">
                <a:solidFill>
                  <a:schemeClr val="bg1"/>
                </a:solidFill>
              </a:rPr>
              <a:t> </a:t>
            </a:r>
            <a:r>
              <a:rPr lang="es-ES_tradnl" sz="4000" b="1" dirty="0" smtClean="0">
                <a:solidFill>
                  <a:schemeClr val="bg1"/>
                </a:solidFill>
              </a:rPr>
              <a:t>+ </a:t>
            </a:r>
            <a:r>
              <a:rPr lang="el-GR" sz="4000" b="1" dirty="0" smtClean="0">
                <a:solidFill>
                  <a:schemeClr val="bg1"/>
                </a:solidFill>
              </a:rPr>
              <a:t>ῤ</a:t>
            </a:r>
            <a:r>
              <a:rPr lang="es-ES_tradnl" sz="4000" b="1" dirty="0" err="1" smtClean="0">
                <a:solidFill>
                  <a:schemeClr val="bg1"/>
                </a:solidFill>
              </a:rPr>
              <a:t>gh</a:t>
            </a:r>
            <a:r>
              <a:rPr lang="es-ES_tradnl" sz="4000" b="1" dirty="0" smtClean="0">
                <a:solidFill>
                  <a:schemeClr val="bg1"/>
                </a:solidFill>
              </a:rPr>
              <a:t>  </a:t>
            </a:r>
            <a:endParaRPr lang="fr-FR" sz="4000" b="1" dirty="0">
              <a:solidFill>
                <a:schemeClr val="bg1"/>
              </a:solidFill>
            </a:endParaRPr>
          </a:p>
          <a:p>
            <a:r>
              <a:rPr lang="fr-FR" sz="4000" b="1" dirty="0">
                <a:solidFill>
                  <a:schemeClr val="bg1"/>
                </a:solidFill>
              </a:rPr>
              <a:t>Poiseuille : </a:t>
            </a:r>
            <a:r>
              <a:rPr lang="en-US" sz="4000" b="1" dirty="0">
                <a:solidFill>
                  <a:schemeClr val="bg1"/>
                </a:solidFill>
              </a:rPr>
              <a:t>Δ</a:t>
            </a:r>
            <a:r>
              <a:rPr lang="fr-FR" sz="4000" b="1" dirty="0">
                <a:solidFill>
                  <a:schemeClr val="bg1"/>
                </a:solidFill>
              </a:rPr>
              <a:t>P = 8 L μ Q/ </a:t>
            </a:r>
            <a:r>
              <a:rPr lang="en-US" sz="4000" b="1" dirty="0">
                <a:solidFill>
                  <a:schemeClr val="bg1"/>
                </a:solidFill>
              </a:rPr>
              <a:t>π</a:t>
            </a:r>
            <a:r>
              <a:rPr lang="fr-FR" sz="4000" b="1" dirty="0">
                <a:solidFill>
                  <a:schemeClr val="bg1"/>
                </a:solidFill>
              </a:rPr>
              <a:t> r</a:t>
            </a:r>
            <a:r>
              <a:rPr lang="fr-FR" sz="4000" b="1" baseline="30000" dirty="0">
                <a:solidFill>
                  <a:schemeClr val="bg1"/>
                </a:solidFill>
              </a:rPr>
              <a:t>4</a:t>
            </a:r>
            <a:r>
              <a:rPr lang="fr-FR" sz="4000" b="1" dirty="0">
                <a:solidFill>
                  <a:schemeClr val="bg1"/>
                </a:solidFill>
              </a:rPr>
              <a:t>  </a:t>
            </a:r>
          </a:p>
          <a:p>
            <a:r>
              <a:rPr lang="en-US" sz="4000" b="1" dirty="0">
                <a:solidFill>
                  <a:schemeClr val="bg1"/>
                </a:solidFill>
              </a:rPr>
              <a:t>Reynolds : Re= VL/v</a:t>
            </a:r>
            <a:endParaRPr lang="fr-FR" sz="4000" b="1" dirty="0">
              <a:solidFill>
                <a:schemeClr val="bg1"/>
              </a:solidFill>
            </a:endParaRPr>
          </a:p>
          <a:p>
            <a:r>
              <a:rPr lang="en-US" sz="4000" b="1" dirty="0" err="1">
                <a:solidFill>
                  <a:schemeClr val="bg1"/>
                </a:solidFill>
              </a:rPr>
              <a:t>Navier</a:t>
            </a:r>
            <a:r>
              <a:rPr lang="en-US" sz="4000" b="1" dirty="0">
                <a:solidFill>
                  <a:schemeClr val="bg1"/>
                </a:solidFill>
              </a:rPr>
              <a:t>-Stokes </a:t>
            </a:r>
            <a:r>
              <a:rPr lang="es-ES_tradnl" sz="4000" b="1" dirty="0" smtClean="0">
                <a:solidFill>
                  <a:schemeClr val="bg1"/>
                </a:solidFill>
              </a:rPr>
              <a:t>   </a:t>
            </a:r>
            <a:endParaRPr lang="fr-FR" sz="4000" dirty="0">
              <a:solidFill>
                <a:schemeClr val="bg1"/>
              </a:solidFill>
            </a:endParaRPr>
          </a:p>
        </p:txBody>
      </p:sp>
      <p:pic>
        <p:nvPicPr>
          <p:cNvPr id="3" name="Image 2" descr="http://res-nlp.univ-lemans.fr/NLP_C_M02_G02/res/Eq_C_ext_065.png"/>
          <p:cNvPicPr/>
          <p:nvPr/>
        </p:nvPicPr>
        <p:blipFill>
          <a:blip r:embed="rId2" cstate="print"/>
          <a:srcRect/>
          <a:stretch>
            <a:fillRect/>
          </a:stretch>
        </p:blipFill>
        <p:spPr bwMode="auto">
          <a:xfrm>
            <a:off x="3635896" y="5445224"/>
            <a:ext cx="2808312" cy="87553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ZoneTexte 3"/>
          <p:cNvSpPr txBox="1">
            <a:spLocks noChangeArrowheads="1"/>
          </p:cNvSpPr>
          <p:nvPr/>
        </p:nvSpPr>
        <p:spPr bwMode="auto">
          <a:xfrm>
            <a:off x="71438" y="93663"/>
            <a:ext cx="7237412" cy="659130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u="sng">
                <a:solidFill>
                  <a:schemeClr val="bg1"/>
                </a:solidFill>
              </a:rPr>
              <a:t>10 </a:t>
            </a:r>
            <a:r>
              <a:rPr lang="es-ES_tradnl" sz="4800" b="1">
                <a:solidFill>
                  <a:srgbClr val="FFFF00"/>
                </a:solidFill>
              </a:rPr>
              <a:t>Definición de la Presión: </a:t>
            </a:r>
            <a:endParaRPr lang="fr-FR" sz="3600" b="1">
              <a:solidFill>
                <a:srgbClr val="FFFF00"/>
              </a:solidFill>
            </a:endParaRPr>
          </a:p>
          <a:p>
            <a:pPr eaLnBrk="0" hangingPunct="0">
              <a:spcBef>
                <a:spcPct val="50000"/>
              </a:spcBef>
            </a:pPr>
            <a:r>
              <a:rPr lang="es-ES_tradnl" sz="3600" b="1">
                <a:solidFill>
                  <a:schemeClr val="bg1"/>
                </a:solidFill>
              </a:rPr>
              <a:t>	</a:t>
            </a:r>
            <a:r>
              <a:rPr lang="es-ES_tradnl" sz="3600" b="1">
                <a:solidFill>
                  <a:srgbClr val="FFFF00"/>
                </a:solidFill>
              </a:rPr>
              <a:t>Presión absoluta </a:t>
            </a:r>
            <a:r>
              <a:rPr lang="es-ES_tradnl" sz="3600" b="1">
                <a:solidFill>
                  <a:schemeClr val="bg1"/>
                </a:solidFill>
              </a:rPr>
              <a:t>: Presión </a:t>
            </a:r>
            <a:r>
              <a:rPr lang="es-ES_tradnl" sz="3600" b="1">
                <a:solidFill>
                  <a:srgbClr val="FFFF00"/>
                </a:solidFill>
              </a:rPr>
              <a:t>respecto al vacio.                                                                </a:t>
            </a:r>
            <a:r>
              <a:rPr lang="es-ES_tradnl" sz="3600" b="1">
                <a:solidFill>
                  <a:schemeClr val="bg1"/>
                </a:solidFill>
              </a:rPr>
              <a:t>	</a:t>
            </a:r>
            <a:r>
              <a:rPr lang="es-ES_tradnl" sz="3600" b="1">
                <a:solidFill>
                  <a:srgbClr val="FFFF00"/>
                </a:solidFill>
              </a:rPr>
              <a:t>Presión relativa </a:t>
            </a:r>
            <a:r>
              <a:rPr lang="es-ES_tradnl" sz="3600" b="1">
                <a:solidFill>
                  <a:schemeClr val="bg1"/>
                </a:solidFill>
              </a:rPr>
              <a:t>es la Presión respecto al presión atmosférica.     	Es la </a:t>
            </a:r>
            <a:r>
              <a:rPr lang="es-ES_tradnl" sz="3600" b="1">
                <a:solidFill>
                  <a:srgbClr val="FF0000"/>
                </a:solidFill>
              </a:rPr>
              <a:t>utilizada en la práctica,</a:t>
            </a:r>
            <a:r>
              <a:rPr lang="es-ES_tradnl" sz="3600" b="1">
                <a:solidFill>
                  <a:schemeClr val="bg1"/>
                </a:solidFill>
              </a:rPr>
              <a:t> 	</a:t>
            </a:r>
            <a:r>
              <a:rPr lang="es-ES_tradnl" sz="3600" b="1">
                <a:solidFill>
                  <a:srgbClr val="FFFF00"/>
                </a:solidFill>
              </a:rPr>
              <a:t>Se llama convencionalmente 	Presión 	negativa </a:t>
            </a:r>
            <a:r>
              <a:rPr lang="es-ES_tradnl" sz="3600" b="1">
                <a:solidFill>
                  <a:srgbClr val="FFC000"/>
                </a:solidFill>
              </a:rPr>
              <a:t>	                                </a:t>
            </a:r>
            <a:r>
              <a:rPr lang="es-ES_tradnl" sz="3600" b="1">
                <a:solidFill>
                  <a:schemeClr val="bg1"/>
                </a:solidFill>
              </a:rPr>
              <a:t>cuando es menor que la Presión atmosférica de (0 a 760	mmHg)  de la Presión absoluta. </a:t>
            </a:r>
            <a:endParaRPr lang="fr-FR" sz="3600" b="1">
              <a:solidFill>
                <a:schemeClr val="bg1"/>
              </a:solidFill>
            </a:endParaRPr>
          </a:p>
        </p:txBody>
      </p:sp>
      <p:cxnSp>
        <p:nvCxnSpPr>
          <p:cNvPr id="102402" name="Connecteur droit avec flèche 5"/>
          <p:cNvCxnSpPr>
            <a:cxnSpLocks noChangeShapeType="1"/>
          </p:cNvCxnSpPr>
          <p:nvPr/>
        </p:nvCxnSpPr>
        <p:spPr bwMode="auto">
          <a:xfrm flipV="1">
            <a:off x="8027988" y="4508500"/>
            <a:ext cx="0" cy="1873250"/>
          </a:xfrm>
          <a:prstGeom prst="straightConnector1">
            <a:avLst/>
          </a:prstGeom>
          <a:noFill/>
          <a:ln w="76200" algn="ctr">
            <a:solidFill>
              <a:srgbClr val="FF3300"/>
            </a:solidFill>
            <a:round/>
            <a:headEnd/>
            <a:tailEnd type="arrow" w="med" len="med"/>
          </a:ln>
        </p:spPr>
      </p:cxnSp>
      <p:cxnSp>
        <p:nvCxnSpPr>
          <p:cNvPr id="102403" name="Connecteur droit avec flèche 6"/>
          <p:cNvCxnSpPr>
            <a:cxnSpLocks noChangeShapeType="1"/>
          </p:cNvCxnSpPr>
          <p:nvPr/>
        </p:nvCxnSpPr>
        <p:spPr bwMode="auto">
          <a:xfrm flipV="1">
            <a:off x="8027988" y="476250"/>
            <a:ext cx="0" cy="3744913"/>
          </a:xfrm>
          <a:prstGeom prst="straightConnector1">
            <a:avLst/>
          </a:prstGeom>
          <a:noFill/>
          <a:ln w="76200" algn="ctr">
            <a:solidFill>
              <a:srgbClr val="FF3300"/>
            </a:solidFill>
            <a:round/>
            <a:headEnd/>
            <a:tailEnd type="arrow" w="med" len="med"/>
          </a:ln>
        </p:spPr>
      </p:cxnSp>
      <p:cxnSp>
        <p:nvCxnSpPr>
          <p:cNvPr id="102404" name="Connecteur droit avec flèche 8"/>
          <p:cNvCxnSpPr>
            <a:cxnSpLocks noChangeShapeType="1"/>
          </p:cNvCxnSpPr>
          <p:nvPr/>
        </p:nvCxnSpPr>
        <p:spPr bwMode="auto">
          <a:xfrm flipV="1">
            <a:off x="7812088" y="476250"/>
            <a:ext cx="0" cy="5905500"/>
          </a:xfrm>
          <a:prstGeom prst="straightConnector1">
            <a:avLst/>
          </a:prstGeom>
          <a:noFill/>
          <a:ln w="76200" algn="ctr">
            <a:solidFill>
              <a:srgbClr val="FF3300"/>
            </a:solidFill>
            <a:round/>
            <a:headEnd/>
            <a:tailEnd type="arrow" w="med" len="med"/>
          </a:ln>
        </p:spPr>
      </p:cxnSp>
      <p:sp>
        <p:nvSpPr>
          <p:cNvPr id="12" name="ZoneTexte 11"/>
          <p:cNvSpPr txBox="1"/>
          <p:nvPr/>
        </p:nvSpPr>
        <p:spPr>
          <a:xfrm>
            <a:off x="7885113" y="4098925"/>
            <a:ext cx="431800" cy="554038"/>
          </a:xfrm>
          <a:prstGeom prst="rect">
            <a:avLst/>
          </a:prstGeom>
          <a:noFill/>
        </p:spPr>
        <p:txBody>
          <a:bodyPr>
            <a:spAutoFit/>
          </a:bodyPr>
          <a:lstStyle/>
          <a:p>
            <a:pPr eaLnBrk="0" hangingPunct="0">
              <a:spcBef>
                <a:spcPct val="50000"/>
              </a:spcBef>
              <a:defRPr/>
            </a:pPr>
            <a:r>
              <a:rPr lang="fr-FR" b="1" dirty="0">
                <a:solidFill>
                  <a:schemeClr val="accent4"/>
                </a:solidFill>
                <a:cs typeface="+mn-cs"/>
              </a:rPr>
              <a:t>0</a:t>
            </a:r>
          </a:p>
        </p:txBody>
      </p:sp>
      <p:sp>
        <p:nvSpPr>
          <p:cNvPr id="13" name="ZoneTexte 12"/>
          <p:cNvSpPr txBox="1"/>
          <p:nvPr/>
        </p:nvSpPr>
        <p:spPr>
          <a:xfrm>
            <a:off x="8101013" y="6021388"/>
            <a:ext cx="1366837" cy="830262"/>
          </a:xfrm>
          <a:prstGeom prst="rect">
            <a:avLst/>
          </a:prstGeom>
          <a:noFill/>
        </p:spPr>
        <p:txBody>
          <a:bodyPr>
            <a:spAutoFit/>
          </a:bodyPr>
          <a:lstStyle/>
          <a:p>
            <a:pPr eaLnBrk="0" hangingPunct="0">
              <a:spcBef>
                <a:spcPct val="50000"/>
              </a:spcBef>
              <a:defRPr/>
            </a:pPr>
            <a:r>
              <a:rPr lang="fr-FR" sz="2400" b="1" dirty="0">
                <a:solidFill>
                  <a:schemeClr val="accent4"/>
                </a:solidFill>
                <a:cs typeface="+mn-cs"/>
              </a:rPr>
              <a:t>-76mm Hg</a:t>
            </a:r>
          </a:p>
        </p:txBody>
      </p:sp>
      <p:sp>
        <p:nvSpPr>
          <p:cNvPr id="14" name="ZoneTexte 13"/>
          <p:cNvSpPr txBox="1"/>
          <p:nvPr/>
        </p:nvSpPr>
        <p:spPr>
          <a:xfrm>
            <a:off x="7451725" y="6043613"/>
            <a:ext cx="433388" cy="554037"/>
          </a:xfrm>
          <a:prstGeom prst="rect">
            <a:avLst/>
          </a:prstGeom>
          <a:noFill/>
        </p:spPr>
        <p:txBody>
          <a:bodyPr>
            <a:spAutoFit/>
          </a:bodyPr>
          <a:lstStyle/>
          <a:p>
            <a:pPr eaLnBrk="0" hangingPunct="0">
              <a:spcBef>
                <a:spcPct val="50000"/>
              </a:spcBef>
              <a:defRPr/>
            </a:pPr>
            <a:r>
              <a:rPr lang="fr-FR" b="1" dirty="0">
                <a:solidFill>
                  <a:schemeClr val="accent4"/>
                </a:solidFill>
                <a:cs typeface="+mn-cs"/>
              </a:rPr>
              <a:t>0</a:t>
            </a:r>
          </a:p>
        </p:txBody>
      </p:sp>
      <p:sp>
        <p:nvSpPr>
          <p:cNvPr id="15" name="ZoneTexte 14"/>
          <p:cNvSpPr txBox="1"/>
          <p:nvPr/>
        </p:nvSpPr>
        <p:spPr>
          <a:xfrm rot="5400000">
            <a:off x="6757194" y="3475831"/>
            <a:ext cx="3384550" cy="554038"/>
          </a:xfrm>
          <a:prstGeom prst="rect">
            <a:avLst/>
          </a:prstGeom>
          <a:noFill/>
        </p:spPr>
        <p:txBody>
          <a:bodyPr>
            <a:spAutoFit/>
          </a:bodyPr>
          <a:lstStyle/>
          <a:p>
            <a:pPr eaLnBrk="0" hangingPunct="0">
              <a:spcBef>
                <a:spcPct val="50000"/>
              </a:spcBef>
              <a:defRPr/>
            </a:pPr>
            <a:r>
              <a:rPr lang="fr-FR" b="1" dirty="0" err="1">
                <a:solidFill>
                  <a:schemeClr val="accent4"/>
                </a:solidFill>
                <a:cs typeface="+mn-cs"/>
              </a:rPr>
              <a:t>Presion</a:t>
            </a:r>
            <a:r>
              <a:rPr lang="fr-FR" b="1" dirty="0">
                <a:solidFill>
                  <a:schemeClr val="accent4"/>
                </a:solidFill>
                <a:cs typeface="+mn-cs"/>
              </a:rPr>
              <a:t> </a:t>
            </a:r>
            <a:r>
              <a:rPr lang="fr-FR" b="1" dirty="0" err="1">
                <a:solidFill>
                  <a:schemeClr val="accent4"/>
                </a:solidFill>
                <a:cs typeface="+mn-cs"/>
              </a:rPr>
              <a:t>Relativa</a:t>
            </a:r>
            <a:r>
              <a:rPr lang="fr-FR" b="1" dirty="0">
                <a:solidFill>
                  <a:schemeClr val="accent4"/>
                </a:solidFill>
                <a:cs typeface="+mn-cs"/>
              </a:rPr>
              <a:t> </a:t>
            </a:r>
          </a:p>
        </p:txBody>
      </p:sp>
      <p:sp>
        <p:nvSpPr>
          <p:cNvPr id="16" name="ZoneTexte 15"/>
          <p:cNvSpPr txBox="1"/>
          <p:nvPr/>
        </p:nvSpPr>
        <p:spPr>
          <a:xfrm rot="5400000">
            <a:off x="5893594" y="3404394"/>
            <a:ext cx="3384550" cy="554038"/>
          </a:xfrm>
          <a:prstGeom prst="rect">
            <a:avLst/>
          </a:prstGeom>
          <a:noFill/>
        </p:spPr>
        <p:txBody>
          <a:bodyPr>
            <a:spAutoFit/>
          </a:bodyPr>
          <a:lstStyle/>
          <a:p>
            <a:pPr eaLnBrk="0" hangingPunct="0">
              <a:spcBef>
                <a:spcPct val="50000"/>
              </a:spcBef>
              <a:defRPr/>
            </a:pPr>
            <a:r>
              <a:rPr lang="fr-FR" b="1" dirty="0" err="1">
                <a:solidFill>
                  <a:schemeClr val="accent4"/>
                </a:solidFill>
                <a:cs typeface="+mn-cs"/>
              </a:rPr>
              <a:t>Presion</a:t>
            </a:r>
            <a:r>
              <a:rPr lang="fr-FR" b="1" dirty="0">
                <a:solidFill>
                  <a:schemeClr val="accent4"/>
                </a:solidFill>
                <a:cs typeface="+mn-cs"/>
              </a:rPr>
              <a:t>  </a:t>
            </a:r>
            <a:r>
              <a:rPr lang="fr-FR" b="1" dirty="0" err="1">
                <a:solidFill>
                  <a:schemeClr val="accent4"/>
                </a:solidFill>
                <a:cs typeface="+mn-cs"/>
              </a:rPr>
              <a:t>Absoluta</a:t>
            </a:r>
            <a:r>
              <a:rPr lang="fr-FR" b="1" dirty="0">
                <a:solidFill>
                  <a:schemeClr val="accent4"/>
                </a:solidFill>
                <a:cs typeface="+mn-cs"/>
              </a:rPr>
              <a:t> </a:t>
            </a:r>
          </a:p>
        </p:txBody>
      </p:sp>
      <p:sp>
        <p:nvSpPr>
          <p:cNvPr id="18" name="ZoneTexte 17"/>
          <p:cNvSpPr txBox="1"/>
          <p:nvPr/>
        </p:nvSpPr>
        <p:spPr>
          <a:xfrm>
            <a:off x="8172450" y="1196975"/>
            <a:ext cx="431800" cy="769938"/>
          </a:xfrm>
          <a:prstGeom prst="rect">
            <a:avLst/>
          </a:prstGeom>
          <a:noFill/>
          <a:ln>
            <a:solidFill>
              <a:srgbClr val="FF0000"/>
            </a:solidFill>
          </a:ln>
        </p:spPr>
        <p:txBody>
          <a:bodyPr>
            <a:spAutoFit/>
          </a:bodyPr>
          <a:lstStyle/>
          <a:p>
            <a:pPr eaLnBrk="0" hangingPunct="0">
              <a:spcBef>
                <a:spcPct val="50000"/>
              </a:spcBef>
              <a:defRPr/>
            </a:pPr>
            <a:r>
              <a:rPr lang="fr-FR" sz="4400" b="1" dirty="0">
                <a:solidFill>
                  <a:schemeClr val="accent4"/>
                </a:solidFill>
                <a:cs typeface="+mn-cs"/>
              </a:rPr>
              <a:t>+</a:t>
            </a:r>
          </a:p>
        </p:txBody>
      </p:sp>
      <p:sp>
        <p:nvSpPr>
          <p:cNvPr id="19" name="ZoneTexte 18"/>
          <p:cNvSpPr txBox="1"/>
          <p:nvPr/>
        </p:nvSpPr>
        <p:spPr>
          <a:xfrm>
            <a:off x="8172450" y="5157788"/>
            <a:ext cx="431800" cy="768350"/>
          </a:xfrm>
          <a:prstGeom prst="rect">
            <a:avLst/>
          </a:prstGeom>
          <a:noFill/>
          <a:ln>
            <a:solidFill>
              <a:srgbClr val="FF0000"/>
            </a:solidFill>
          </a:ln>
        </p:spPr>
        <p:txBody>
          <a:bodyPr>
            <a:spAutoFit/>
          </a:bodyPr>
          <a:lstStyle/>
          <a:p>
            <a:pPr eaLnBrk="0" hangingPunct="0">
              <a:spcBef>
                <a:spcPct val="50000"/>
              </a:spcBef>
              <a:defRPr/>
            </a:pPr>
            <a:r>
              <a:rPr lang="fr-FR" sz="4400" b="1" dirty="0">
                <a:solidFill>
                  <a:schemeClr val="accent4"/>
                </a:solidFill>
                <a:cs typeface="+mn-cs"/>
              </a:rPr>
              <a:t>-</a:t>
            </a:r>
          </a:p>
        </p:txBody>
      </p:sp>
      <p:sp>
        <p:nvSpPr>
          <p:cNvPr id="20" name="ZoneTexte 19"/>
          <p:cNvSpPr txBox="1"/>
          <p:nvPr/>
        </p:nvSpPr>
        <p:spPr>
          <a:xfrm>
            <a:off x="7380288" y="1268413"/>
            <a:ext cx="431800" cy="769937"/>
          </a:xfrm>
          <a:prstGeom prst="rect">
            <a:avLst/>
          </a:prstGeom>
          <a:noFill/>
          <a:ln>
            <a:solidFill>
              <a:srgbClr val="FF0000"/>
            </a:solidFill>
          </a:ln>
        </p:spPr>
        <p:txBody>
          <a:bodyPr>
            <a:spAutoFit/>
          </a:bodyPr>
          <a:lstStyle/>
          <a:p>
            <a:pPr eaLnBrk="0" hangingPunct="0">
              <a:spcBef>
                <a:spcPct val="50000"/>
              </a:spcBef>
              <a:defRPr/>
            </a:pPr>
            <a:r>
              <a:rPr lang="fr-FR" sz="4400" b="1" dirty="0">
                <a:solidFill>
                  <a:schemeClr val="accent4"/>
                </a:solidFill>
                <a:cs typeface="+mn-cs"/>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ZoneTexte 3"/>
          <p:cNvSpPr txBox="1">
            <a:spLocks noChangeArrowheads="1"/>
          </p:cNvSpPr>
          <p:nvPr/>
        </p:nvSpPr>
        <p:spPr bwMode="auto">
          <a:xfrm>
            <a:off x="250825" y="404813"/>
            <a:ext cx="8893175" cy="3432175"/>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_tradnl" b="1" u="sng">
                <a:solidFill>
                  <a:schemeClr val="bg1"/>
                </a:solidFill>
              </a:rPr>
              <a:t>11</a:t>
            </a:r>
            <a:r>
              <a:rPr lang="es-ES_tradnl" b="1">
                <a:solidFill>
                  <a:schemeClr val="bg1"/>
                </a:solidFill>
              </a:rPr>
              <a:t> </a:t>
            </a:r>
            <a:r>
              <a:rPr lang="es-ES_tradnl" sz="3600" b="1">
                <a:solidFill>
                  <a:srgbClr val="FFFF00"/>
                </a:solidFill>
              </a:rPr>
              <a:t>Definición de la Presión-Volumen-Resistencia-Compliance: P/V/R/C</a:t>
            </a:r>
            <a:endParaRPr lang="fr-FR" b="1">
              <a:solidFill>
                <a:srgbClr val="FFFF00"/>
              </a:solidFill>
            </a:endParaRPr>
          </a:p>
          <a:p>
            <a:pPr eaLnBrk="0" hangingPunct="0">
              <a:spcBef>
                <a:spcPct val="50000"/>
              </a:spcBef>
            </a:pPr>
            <a:r>
              <a:rPr lang="es-ES_tradnl" b="1">
                <a:solidFill>
                  <a:schemeClr val="bg1"/>
                </a:solidFill>
              </a:rPr>
              <a:t>     	</a:t>
            </a:r>
            <a:r>
              <a:rPr lang="es-ES_tradnl" b="1">
                <a:solidFill>
                  <a:srgbClr val="FFFF00"/>
                </a:solidFill>
              </a:rPr>
              <a:t>En un tubo rígido </a:t>
            </a:r>
            <a:r>
              <a:rPr lang="es-ES_tradnl" b="1">
                <a:solidFill>
                  <a:schemeClr val="bg1"/>
                </a:solidFill>
              </a:rPr>
              <a:t>el caudal Q varia solamente con la Presión P / resistencias R : Q=P/R    			</a:t>
            </a:r>
            <a:r>
              <a:rPr lang="es-ES_tradnl" b="1">
                <a:solidFill>
                  <a:srgbClr val="FFFF00"/>
                </a:solidFill>
              </a:rPr>
              <a:t> En un tubo distensible </a:t>
            </a:r>
            <a:r>
              <a:rPr lang="es-ES_tradnl" b="1">
                <a:solidFill>
                  <a:schemeClr val="bg1"/>
                </a:solidFill>
              </a:rPr>
              <a:t>, </a:t>
            </a:r>
            <a:r>
              <a:rPr lang="es-ES_tradnl" sz="3600" b="1">
                <a:solidFill>
                  <a:srgbClr val="FF0000"/>
                </a:solidFill>
              </a:rPr>
              <a:t>el caudal Q puede variar sin variación de presión d</a:t>
            </a:r>
            <a:r>
              <a:rPr lang="es-ES_tradnl" b="1">
                <a:solidFill>
                  <a:srgbClr val="FF0000"/>
                </a:solidFill>
              </a:rPr>
              <a:t>P. </a:t>
            </a:r>
            <a:r>
              <a:rPr lang="es-ES_tradnl" b="1">
                <a:solidFill>
                  <a:schemeClr val="bg1"/>
                </a:solidFill>
              </a:rPr>
              <a:t>		</a:t>
            </a:r>
            <a:endParaRPr lang="fr-FR">
              <a:solidFill>
                <a:schemeClr val="bg1"/>
              </a:solidFill>
            </a:endParaRPr>
          </a:p>
        </p:txBody>
      </p:sp>
      <p:grpSp>
        <p:nvGrpSpPr>
          <p:cNvPr id="2" name="Groupe 36"/>
          <p:cNvGrpSpPr>
            <a:grpSpLocks/>
          </p:cNvGrpSpPr>
          <p:nvPr/>
        </p:nvGrpSpPr>
        <p:grpSpPr bwMode="auto">
          <a:xfrm>
            <a:off x="-36513" y="4437063"/>
            <a:ext cx="5903913" cy="2087562"/>
            <a:chOff x="-36512" y="4437112"/>
            <a:chExt cx="5904656" cy="2088232"/>
          </a:xfrm>
        </p:grpSpPr>
        <p:sp>
          <p:nvSpPr>
            <p:cNvPr id="103427" name="Rectangle 37"/>
            <p:cNvSpPr>
              <a:spLocks noChangeArrowheads="1"/>
            </p:cNvSpPr>
            <p:nvPr/>
          </p:nvSpPr>
          <p:spPr bwMode="auto">
            <a:xfrm>
              <a:off x="2051720" y="4437112"/>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3428" name="Rectangle 38"/>
            <p:cNvSpPr>
              <a:spLocks noChangeArrowheads="1"/>
            </p:cNvSpPr>
            <p:nvPr/>
          </p:nvSpPr>
          <p:spPr bwMode="auto">
            <a:xfrm>
              <a:off x="2051720" y="5661248"/>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3429" name="Ellipse 39"/>
            <p:cNvSpPr>
              <a:spLocks noChangeArrowheads="1"/>
            </p:cNvSpPr>
            <p:nvPr/>
          </p:nvSpPr>
          <p:spPr bwMode="auto">
            <a:xfrm>
              <a:off x="3059832" y="5229200"/>
              <a:ext cx="1728192" cy="1296144"/>
            </a:xfrm>
            <a:prstGeom prst="ellipse">
              <a:avLst/>
            </a:prstGeom>
            <a:solidFill>
              <a:srgbClr val="00CCFF"/>
            </a:solidFill>
            <a:ln w="9525" algn="ctr">
              <a:noFill/>
              <a:round/>
              <a:headEnd/>
              <a:tailEnd/>
            </a:ln>
          </p:spPr>
          <p:txBody>
            <a:bodyPr>
              <a:spAutoFit/>
            </a:bodyPr>
            <a:lstStyle/>
            <a:p>
              <a:pPr eaLnBrk="0" hangingPunct="0">
                <a:spcBef>
                  <a:spcPct val="50000"/>
                </a:spcBef>
              </a:pPr>
              <a:endParaRPr lang="fr-FR"/>
            </a:p>
          </p:txBody>
        </p:sp>
        <p:sp>
          <p:nvSpPr>
            <p:cNvPr id="103430" name="ZoneTexte 40"/>
            <p:cNvSpPr txBox="1">
              <a:spLocks noChangeArrowheads="1"/>
            </p:cNvSpPr>
            <p:nvPr/>
          </p:nvSpPr>
          <p:spPr bwMode="auto">
            <a:xfrm>
              <a:off x="755576" y="4509120"/>
              <a:ext cx="3240360"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Rígido</a:t>
              </a:r>
              <a:endParaRPr lang="fr-FR">
                <a:solidFill>
                  <a:schemeClr val="tx2"/>
                </a:solidFill>
              </a:endParaRPr>
            </a:p>
          </p:txBody>
        </p:sp>
        <p:sp>
          <p:nvSpPr>
            <p:cNvPr id="103431" name="ZoneTexte 41"/>
            <p:cNvSpPr txBox="1">
              <a:spLocks noChangeArrowheads="1"/>
            </p:cNvSpPr>
            <p:nvPr/>
          </p:nvSpPr>
          <p:spPr bwMode="auto">
            <a:xfrm>
              <a:off x="-36512" y="5661467"/>
              <a:ext cx="4248685" cy="549451"/>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Distensible</a:t>
              </a:r>
              <a:endParaRPr lang="fr-FR">
                <a:solidFill>
                  <a:schemeClr val="tx2"/>
                </a:solidFill>
              </a:endParaRPr>
            </a:p>
          </p:txBody>
        </p:sp>
        <p:sp>
          <p:nvSpPr>
            <p:cNvPr id="103432" name="ZoneTexte 42"/>
            <p:cNvSpPr txBox="1">
              <a:spLocks noChangeArrowheads="1"/>
            </p:cNvSpPr>
            <p:nvPr/>
          </p:nvSpPr>
          <p:spPr bwMode="auto">
            <a:xfrm>
              <a:off x="3203848" y="4437112"/>
              <a:ext cx="1872208"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1"/>
                  </a:solidFill>
                </a:rPr>
                <a:t>P= Q . R</a:t>
              </a:r>
              <a:endParaRPr lang="fr-FR">
                <a:solidFill>
                  <a:schemeClr val="tx1"/>
                </a:solidFill>
              </a:endParaRPr>
            </a:p>
          </p:txBody>
        </p:sp>
        <p:grpSp>
          <p:nvGrpSpPr>
            <p:cNvPr id="3" name="Groupe 43"/>
            <p:cNvGrpSpPr>
              <a:grpSpLocks/>
            </p:cNvGrpSpPr>
            <p:nvPr/>
          </p:nvGrpSpPr>
          <p:grpSpPr bwMode="auto">
            <a:xfrm>
              <a:off x="3059832" y="5445224"/>
              <a:ext cx="2736304" cy="977662"/>
              <a:chOff x="6804248" y="4445496"/>
              <a:chExt cx="2736304" cy="977662"/>
            </a:xfrm>
          </p:grpSpPr>
          <p:sp>
            <p:nvSpPr>
              <p:cNvPr id="103434" name="ZoneTexte 44"/>
              <p:cNvSpPr txBox="1">
                <a:spLocks noChangeArrowheads="1"/>
              </p:cNvSpPr>
              <p:nvPr/>
            </p:nvSpPr>
            <p:spPr bwMode="auto">
              <a:xfrm>
                <a:off x="6804248" y="4445496"/>
                <a:ext cx="1872208"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1"/>
                    </a:solidFill>
                  </a:rPr>
                  <a:t>P </a:t>
                </a:r>
                <a:r>
                  <a:rPr lang="es-ES_tradnl">
                    <a:solidFill>
                      <a:schemeClr val="tx1"/>
                    </a:solidFill>
                  </a:rPr>
                  <a:t>=</a:t>
                </a:r>
                <a:r>
                  <a:rPr lang="es-ES_tradnl" b="1">
                    <a:solidFill>
                      <a:schemeClr val="tx1"/>
                    </a:solidFill>
                  </a:rPr>
                  <a:t>  Q . R</a:t>
                </a:r>
                <a:endParaRPr lang="fr-FR">
                  <a:solidFill>
                    <a:schemeClr val="tx1"/>
                  </a:solidFill>
                </a:endParaRPr>
              </a:p>
            </p:txBody>
          </p:sp>
          <p:sp>
            <p:nvSpPr>
              <p:cNvPr id="103435" name="ZoneTexte 45"/>
              <p:cNvSpPr txBox="1">
                <a:spLocks noChangeArrowheads="1"/>
              </p:cNvSpPr>
              <p:nvPr/>
            </p:nvSpPr>
            <p:spPr bwMode="auto">
              <a:xfrm>
                <a:off x="7668344" y="4869160"/>
                <a:ext cx="1872208" cy="553998"/>
              </a:xfrm>
              <a:prstGeom prst="rect">
                <a:avLst/>
              </a:prstGeom>
              <a:noFill/>
              <a:ln w="9525">
                <a:noFill/>
                <a:miter lim="800000"/>
                <a:headEnd/>
                <a:tailEnd/>
              </a:ln>
            </p:spPr>
            <p:txBody>
              <a:bodyPr>
                <a:spAutoFit/>
              </a:bodyPr>
              <a:lstStyle/>
              <a:p>
                <a:pPr eaLnBrk="0" hangingPunct="0">
                  <a:spcBef>
                    <a:spcPct val="50000"/>
                  </a:spcBef>
                </a:pPr>
                <a:r>
                  <a:rPr lang="es-ES_tradnl" b="1">
                    <a:solidFill>
                      <a:srgbClr val="FF0000"/>
                    </a:solidFill>
                  </a:rPr>
                  <a:t>C</a:t>
                </a:r>
                <a:endParaRPr lang="fr-FR">
                  <a:solidFill>
                    <a:srgbClr val="FF0000"/>
                  </a:solidFill>
                </a:endParaRPr>
              </a:p>
            </p:txBody>
          </p:sp>
          <p:cxnSp>
            <p:nvCxnSpPr>
              <p:cNvPr id="103436" name="Connecteur droit 46"/>
              <p:cNvCxnSpPr>
                <a:cxnSpLocks noChangeShapeType="1"/>
              </p:cNvCxnSpPr>
              <p:nvPr/>
            </p:nvCxnSpPr>
            <p:spPr bwMode="auto">
              <a:xfrm>
                <a:off x="7452320" y="4941168"/>
                <a:ext cx="1008112" cy="0"/>
              </a:xfrm>
              <a:prstGeom prst="line">
                <a:avLst/>
              </a:prstGeom>
              <a:noFill/>
              <a:ln w="38100" algn="ctr">
                <a:solidFill>
                  <a:schemeClr val="tx1"/>
                </a:solidFill>
                <a:round/>
                <a:headEnd/>
                <a:tailEnd/>
              </a:ln>
            </p:spPr>
          </p:cxn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ZoneTexte 3"/>
          <p:cNvSpPr txBox="1">
            <a:spLocks noChangeArrowheads="1"/>
          </p:cNvSpPr>
          <p:nvPr/>
        </p:nvSpPr>
        <p:spPr bwMode="auto">
          <a:xfrm>
            <a:off x="107950" y="188913"/>
            <a:ext cx="8891588" cy="3368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11</a:t>
            </a:r>
            <a:endParaRPr lang="es-ES_tradnl" b="1">
              <a:solidFill>
                <a:schemeClr val="bg1"/>
              </a:solidFill>
            </a:endParaRPr>
          </a:p>
          <a:p>
            <a:pPr eaLnBrk="0" hangingPunct="0">
              <a:spcBef>
                <a:spcPct val="50000"/>
              </a:spcBef>
            </a:pPr>
            <a:r>
              <a:rPr lang="es-ES_tradnl" b="1">
                <a:solidFill>
                  <a:schemeClr val="bg1"/>
                </a:solidFill>
              </a:rPr>
              <a:t>		</a:t>
            </a:r>
            <a:r>
              <a:rPr lang="es-ES_tradnl" sz="3200" b="1">
                <a:solidFill>
                  <a:srgbClr val="FFFF00"/>
                </a:solidFill>
              </a:rPr>
              <a:t> Definición de la Presión-Volumen-Resistencia-Complianza: P/V/R/C </a:t>
            </a:r>
          </a:p>
          <a:p>
            <a:pPr eaLnBrk="0" hangingPunct="0">
              <a:spcBef>
                <a:spcPct val="50000"/>
              </a:spcBef>
            </a:pPr>
            <a:r>
              <a:rPr lang="es-ES_tradnl" b="1">
                <a:solidFill>
                  <a:schemeClr val="bg1"/>
                </a:solidFill>
              </a:rPr>
              <a:t>En efecto, este tubo puede ampliar su calibre , aumentando  su radio r  sin variación de presión dP. La razón es la complianza</a:t>
            </a:r>
            <a:endParaRPr lang="fr-FR">
              <a:solidFill>
                <a:schemeClr val="bg1"/>
              </a:solidFill>
            </a:endParaRPr>
          </a:p>
        </p:txBody>
      </p:sp>
      <p:grpSp>
        <p:nvGrpSpPr>
          <p:cNvPr id="2" name="Groupe 15"/>
          <p:cNvGrpSpPr>
            <a:grpSpLocks/>
          </p:cNvGrpSpPr>
          <p:nvPr/>
        </p:nvGrpSpPr>
        <p:grpSpPr bwMode="auto">
          <a:xfrm>
            <a:off x="0" y="3573463"/>
            <a:ext cx="8893175" cy="3001962"/>
            <a:chOff x="251520" y="3861048"/>
            <a:chExt cx="8892480" cy="3002270"/>
          </a:xfrm>
        </p:grpSpPr>
        <p:sp>
          <p:nvSpPr>
            <p:cNvPr id="104451" name="Rectangle 16"/>
            <p:cNvSpPr>
              <a:spLocks noChangeArrowheads="1"/>
            </p:cNvSpPr>
            <p:nvPr/>
          </p:nvSpPr>
          <p:spPr bwMode="auto">
            <a:xfrm>
              <a:off x="2627784" y="6309320"/>
              <a:ext cx="3888432" cy="553998"/>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4452" name="Rectangle 17"/>
            <p:cNvSpPr>
              <a:spLocks noChangeArrowheads="1"/>
            </p:cNvSpPr>
            <p:nvPr/>
          </p:nvSpPr>
          <p:spPr bwMode="auto">
            <a:xfrm>
              <a:off x="2555776" y="5207134"/>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4453" name="Ellipse 18"/>
            <p:cNvSpPr>
              <a:spLocks noChangeArrowheads="1"/>
            </p:cNvSpPr>
            <p:nvPr/>
          </p:nvSpPr>
          <p:spPr bwMode="auto">
            <a:xfrm>
              <a:off x="3419872" y="4919102"/>
              <a:ext cx="1728192" cy="1296144"/>
            </a:xfrm>
            <a:prstGeom prst="ellipse">
              <a:avLst/>
            </a:prstGeom>
            <a:solidFill>
              <a:srgbClr val="00CCFF"/>
            </a:solidFill>
            <a:ln w="9525" algn="ctr">
              <a:noFill/>
              <a:round/>
              <a:headEnd/>
              <a:tailEnd/>
            </a:ln>
          </p:spPr>
          <p:txBody>
            <a:bodyPr>
              <a:spAutoFit/>
            </a:bodyPr>
            <a:lstStyle/>
            <a:p>
              <a:pPr eaLnBrk="0" hangingPunct="0">
                <a:spcBef>
                  <a:spcPct val="50000"/>
                </a:spcBef>
              </a:pPr>
              <a:endParaRPr lang="fr-FR"/>
            </a:p>
          </p:txBody>
        </p:sp>
        <p:sp>
          <p:nvSpPr>
            <p:cNvPr id="104454" name="ZoneTexte 19"/>
            <p:cNvSpPr txBox="1">
              <a:spLocks noChangeArrowheads="1"/>
            </p:cNvSpPr>
            <p:nvPr/>
          </p:nvSpPr>
          <p:spPr bwMode="auto">
            <a:xfrm>
              <a:off x="899592" y="6304002"/>
              <a:ext cx="1584176"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Rígido</a:t>
              </a:r>
              <a:endParaRPr lang="fr-FR">
                <a:solidFill>
                  <a:schemeClr val="tx2"/>
                </a:solidFill>
              </a:endParaRPr>
            </a:p>
          </p:txBody>
        </p:sp>
        <p:sp>
          <p:nvSpPr>
            <p:cNvPr id="104455" name="ZoneTexte 20"/>
            <p:cNvSpPr txBox="1">
              <a:spLocks noChangeArrowheads="1"/>
            </p:cNvSpPr>
            <p:nvPr/>
          </p:nvSpPr>
          <p:spPr bwMode="auto">
            <a:xfrm>
              <a:off x="251520" y="5279142"/>
              <a:ext cx="4248472"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Compliante </a:t>
              </a:r>
              <a:endParaRPr lang="fr-FR">
                <a:solidFill>
                  <a:schemeClr val="tx2"/>
                </a:solidFill>
              </a:endParaRPr>
            </a:p>
          </p:txBody>
        </p:sp>
        <p:sp>
          <p:nvSpPr>
            <p:cNvPr id="104456" name="ZoneTexte 21"/>
            <p:cNvSpPr txBox="1">
              <a:spLocks noChangeArrowheads="1"/>
            </p:cNvSpPr>
            <p:nvPr/>
          </p:nvSpPr>
          <p:spPr bwMode="auto">
            <a:xfrm>
              <a:off x="792815" y="3861048"/>
              <a:ext cx="6298708" cy="549331"/>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1"/>
                  </a:solidFill>
                </a:rPr>
                <a:t>Complianza  C= dT = d( 2π. r) </a:t>
              </a:r>
              <a:endParaRPr lang="fr-FR">
                <a:solidFill>
                  <a:schemeClr val="tx1"/>
                </a:solidFill>
              </a:endParaRPr>
            </a:p>
          </p:txBody>
        </p:sp>
        <p:cxnSp>
          <p:nvCxnSpPr>
            <p:cNvPr id="104457" name="Connecteur droit 22"/>
            <p:cNvCxnSpPr>
              <a:cxnSpLocks noChangeShapeType="1"/>
            </p:cNvCxnSpPr>
            <p:nvPr/>
          </p:nvCxnSpPr>
          <p:spPr bwMode="auto">
            <a:xfrm>
              <a:off x="4355976" y="4365104"/>
              <a:ext cx="1512168" cy="0"/>
            </a:xfrm>
            <a:prstGeom prst="line">
              <a:avLst/>
            </a:prstGeom>
            <a:noFill/>
            <a:ln w="57150" algn="ctr">
              <a:solidFill>
                <a:schemeClr val="tx1"/>
              </a:solidFill>
              <a:round/>
              <a:headEnd/>
              <a:tailEnd/>
            </a:ln>
          </p:spPr>
        </p:cxnSp>
        <p:sp>
          <p:nvSpPr>
            <p:cNvPr id="104458" name="ZoneTexte 23"/>
            <p:cNvSpPr txBox="1">
              <a:spLocks noChangeArrowheads="1"/>
            </p:cNvSpPr>
            <p:nvPr/>
          </p:nvSpPr>
          <p:spPr bwMode="auto">
            <a:xfrm>
              <a:off x="3419872" y="4365104"/>
              <a:ext cx="4248472"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dP        dP</a:t>
              </a:r>
              <a:endParaRPr lang="fr-FR">
                <a:solidFill>
                  <a:schemeClr val="tx2"/>
                </a:solidFill>
              </a:endParaRPr>
            </a:p>
          </p:txBody>
        </p:sp>
        <p:sp>
          <p:nvSpPr>
            <p:cNvPr id="104459" name="ZoneTexte 24"/>
            <p:cNvSpPr txBox="1">
              <a:spLocks noChangeArrowheads="1"/>
            </p:cNvSpPr>
            <p:nvPr/>
          </p:nvSpPr>
          <p:spPr bwMode="auto">
            <a:xfrm>
              <a:off x="3995936" y="5085184"/>
              <a:ext cx="504056"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r</a:t>
              </a:r>
              <a:endParaRPr lang="fr-FR">
                <a:solidFill>
                  <a:schemeClr val="tx2"/>
                </a:solidFill>
              </a:endParaRPr>
            </a:p>
          </p:txBody>
        </p:sp>
        <p:cxnSp>
          <p:nvCxnSpPr>
            <p:cNvPr id="104460" name="Connecteur droit 25"/>
            <p:cNvCxnSpPr>
              <a:cxnSpLocks noChangeShapeType="1"/>
            </p:cNvCxnSpPr>
            <p:nvPr/>
          </p:nvCxnSpPr>
          <p:spPr bwMode="auto">
            <a:xfrm flipV="1">
              <a:off x="4355976" y="5063118"/>
              <a:ext cx="432048" cy="504056"/>
            </a:xfrm>
            <a:prstGeom prst="line">
              <a:avLst/>
            </a:prstGeom>
            <a:noFill/>
            <a:ln w="76200" algn="ctr">
              <a:solidFill>
                <a:srgbClr val="FF3300"/>
              </a:solidFill>
              <a:round/>
              <a:headEnd/>
              <a:tailEnd/>
            </a:ln>
          </p:spPr>
        </p:cxnSp>
        <p:sp>
          <p:nvSpPr>
            <p:cNvPr id="104461" name="ZoneTexte 26"/>
            <p:cNvSpPr txBox="1">
              <a:spLocks noChangeArrowheads="1"/>
            </p:cNvSpPr>
            <p:nvPr/>
          </p:nvSpPr>
          <p:spPr bwMode="auto">
            <a:xfrm>
              <a:off x="4499992" y="5827330"/>
              <a:ext cx="3240360" cy="461665"/>
            </a:xfrm>
            <a:prstGeom prst="rect">
              <a:avLst/>
            </a:prstGeom>
            <a:noFill/>
            <a:ln w="9525">
              <a:noFill/>
              <a:miter lim="800000"/>
              <a:headEnd/>
              <a:tailEnd/>
            </a:ln>
          </p:spPr>
          <p:txBody>
            <a:bodyPr>
              <a:spAutoFit/>
            </a:bodyPr>
            <a:lstStyle/>
            <a:p>
              <a:pPr eaLnBrk="0" hangingPunct="0">
                <a:spcBef>
                  <a:spcPct val="50000"/>
                </a:spcBef>
              </a:pPr>
              <a:r>
                <a:rPr lang="es-ES_tradnl" sz="2400" b="1">
                  <a:solidFill>
                    <a:schemeClr val="tx2"/>
                  </a:solidFill>
                </a:rPr>
                <a:t>dP</a:t>
              </a:r>
              <a:endParaRPr lang="fr-FR" sz="2400">
                <a:solidFill>
                  <a:schemeClr val="tx2"/>
                </a:solidFill>
              </a:endParaRPr>
            </a:p>
          </p:txBody>
        </p:sp>
        <p:sp>
          <p:nvSpPr>
            <p:cNvPr id="104462" name="ZoneTexte 27"/>
            <p:cNvSpPr txBox="1">
              <a:spLocks noChangeArrowheads="1"/>
            </p:cNvSpPr>
            <p:nvPr/>
          </p:nvSpPr>
          <p:spPr bwMode="auto">
            <a:xfrm>
              <a:off x="6156176" y="4149080"/>
              <a:ext cx="2987824" cy="830997"/>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1"/>
                  </a:solidFill>
                </a:rPr>
                <a:t>Tensión T = P. r               </a:t>
              </a:r>
              <a:r>
                <a:rPr lang="es-ES_tradnl" sz="1800" b="1">
                  <a:solidFill>
                    <a:schemeClr val="tx1"/>
                  </a:solidFill>
                </a:rPr>
                <a:t>( Ley de Laplace).</a:t>
              </a:r>
              <a:endParaRPr lang="fr-FR">
                <a:solidFill>
                  <a:schemeClr val="tx1"/>
                </a:solidFill>
              </a:endParaRPr>
            </a:p>
          </p:txBody>
        </p:sp>
        <p:cxnSp>
          <p:nvCxnSpPr>
            <p:cNvPr id="104463" name="Connecteur droit avec flèche 28"/>
            <p:cNvCxnSpPr>
              <a:cxnSpLocks noChangeShapeType="1"/>
            </p:cNvCxnSpPr>
            <p:nvPr/>
          </p:nvCxnSpPr>
          <p:spPr bwMode="auto">
            <a:xfrm>
              <a:off x="4572000" y="4847094"/>
              <a:ext cx="504056" cy="432048"/>
            </a:xfrm>
            <a:prstGeom prst="straightConnector1">
              <a:avLst/>
            </a:prstGeom>
            <a:noFill/>
            <a:ln w="28575" algn="ctr">
              <a:solidFill>
                <a:srgbClr val="FF3300"/>
              </a:solidFill>
              <a:prstDash val="sysDash"/>
              <a:round/>
              <a:headEnd type="arrow" w="med" len="med"/>
              <a:tailEnd type="arrow" w="med" len="med"/>
            </a:ln>
          </p:spPr>
        </p:cxnSp>
        <p:sp>
          <p:nvSpPr>
            <p:cNvPr id="104464" name="ZoneTexte 29"/>
            <p:cNvSpPr txBox="1">
              <a:spLocks noChangeArrowheads="1"/>
            </p:cNvSpPr>
            <p:nvPr/>
          </p:nvSpPr>
          <p:spPr bwMode="auto">
            <a:xfrm>
              <a:off x="4860032" y="4653136"/>
              <a:ext cx="504056"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T</a:t>
              </a:r>
              <a:endParaRPr lang="fr-FR">
                <a:solidFill>
                  <a:schemeClr val="tx2"/>
                </a:solidFill>
              </a:endParaRPr>
            </a:p>
          </p:txBody>
        </p:sp>
        <p:cxnSp>
          <p:nvCxnSpPr>
            <p:cNvPr id="104465" name="Connecteur droit 30"/>
            <p:cNvCxnSpPr>
              <a:cxnSpLocks noChangeShapeType="1"/>
            </p:cNvCxnSpPr>
            <p:nvPr/>
          </p:nvCxnSpPr>
          <p:spPr bwMode="auto">
            <a:xfrm>
              <a:off x="3491880" y="4365104"/>
              <a:ext cx="576064" cy="0"/>
            </a:xfrm>
            <a:prstGeom prst="line">
              <a:avLst/>
            </a:prstGeom>
            <a:noFill/>
            <a:ln w="57150" algn="ctr">
              <a:solidFill>
                <a:schemeClr val="tx1"/>
              </a:solidFill>
              <a:round/>
              <a:headEnd/>
              <a:tailEnd/>
            </a:ln>
          </p:spPr>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3139321"/>
          </a:xfrm>
          <a:prstGeom prst="rect">
            <a:avLst/>
          </a:prstGeom>
          <a:solidFill>
            <a:schemeClr val="accent6"/>
          </a:solidFill>
        </p:spPr>
        <p:txBody>
          <a:bodyPr wrap="square">
            <a:spAutoFit/>
          </a:bodyPr>
          <a:lstStyle/>
          <a:p>
            <a:pPr eaLnBrk="0" hangingPunct="0">
              <a:spcBef>
                <a:spcPct val="50000"/>
              </a:spcBef>
              <a:defRPr/>
            </a:pPr>
            <a:r>
              <a:rPr lang="es-ES_tradnl" sz="3600" b="1" u="sng" dirty="0">
                <a:solidFill>
                  <a:schemeClr val="bg1"/>
                </a:solidFill>
              </a:rPr>
              <a:t>11</a:t>
            </a:r>
            <a:endParaRPr lang="fr-FR" sz="3600" b="1" dirty="0">
              <a:solidFill>
                <a:schemeClr val="bg1"/>
              </a:solidFill>
            </a:endParaRPr>
          </a:p>
          <a:p>
            <a:pPr eaLnBrk="0" hangingPunct="0">
              <a:spcBef>
                <a:spcPct val="50000"/>
              </a:spcBef>
              <a:defRPr/>
            </a:pPr>
            <a:r>
              <a:rPr lang="es-ES_tradnl" sz="3600" b="1" dirty="0">
                <a:solidFill>
                  <a:schemeClr val="bg1"/>
                </a:solidFill>
              </a:rPr>
              <a:t>	Así, cuanto mayor </a:t>
            </a:r>
            <a:r>
              <a:rPr lang="es-ES_tradnl" sz="3600" b="1" dirty="0">
                <a:solidFill>
                  <a:srgbClr val="FFFF00"/>
                </a:solidFill>
              </a:rPr>
              <a:t> es la </a:t>
            </a:r>
            <a:r>
              <a:rPr lang="es-ES_tradnl" sz="3600" b="1" dirty="0" err="1">
                <a:solidFill>
                  <a:srgbClr val="FFFF00"/>
                </a:solidFill>
              </a:rPr>
              <a:t>Complianza</a:t>
            </a:r>
            <a:r>
              <a:rPr lang="es-ES_tradnl" sz="3600" b="1" dirty="0">
                <a:solidFill>
                  <a:srgbClr val="FFFF00"/>
                </a:solidFill>
              </a:rPr>
              <a:t>, mas importante es la amortización de las variaciones de presión, </a:t>
            </a:r>
            <a:r>
              <a:rPr lang="es-ES_tradnl" sz="3600" b="1" dirty="0">
                <a:solidFill>
                  <a:schemeClr val="bg1"/>
                </a:solidFill>
              </a:rPr>
              <a:t>entre los límites del Módulo de Young de las paredes.  </a:t>
            </a:r>
            <a:endParaRPr lang="fr-FR" sz="3600" dirty="0">
              <a:solidFill>
                <a:schemeClr val="bg1"/>
              </a:solidFill>
            </a:endParaRPr>
          </a:p>
        </p:txBody>
      </p:sp>
      <p:sp>
        <p:nvSpPr>
          <p:cNvPr id="105474" name="Rectangle 2"/>
          <p:cNvSpPr>
            <a:spLocks noChangeArrowheads="1"/>
          </p:cNvSpPr>
          <p:nvPr/>
        </p:nvSpPr>
        <p:spPr bwMode="auto">
          <a:xfrm>
            <a:off x="4784725" y="3675063"/>
            <a:ext cx="4892675" cy="1341437"/>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fr-FR" sz="3200" b="1">
                <a:solidFill>
                  <a:schemeClr val="tx1"/>
                </a:solidFill>
              </a:rPr>
              <a:t>Complianza:</a:t>
            </a:r>
          </a:p>
          <a:p>
            <a:pPr eaLnBrk="0" hangingPunct="0">
              <a:spcBef>
                <a:spcPct val="50000"/>
              </a:spcBef>
            </a:pPr>
            <a:r>
              <a:rPr lang="fr-FR" sz="2000">
                <a:solidFill>
                  <a:schemeClr val="tx1"/>
                </a:solidFill>
              </a:rPr>
              <a:t>Capacidad de  un vaso para contener más volumen de  sangre según la Presion </a:t>
            </a:r>
            <a:endParaRPr lang="fr-FR" sz="1600">
              <a:solidFill>
                <a:schemeClr val="tx1"/>
              </a:solidFill>
            </a:endParaRPr>
          </a:p>
        </p:txBody>
      </p:sp>
      <p:sp>
        <p:nvSpPr>
          <p:cNvPr id="105475" name="Rectangle 2"/>
          <p:cNvSpPr>
            <a:spLocks noChangeArrowheads="1"/>
          </p:cNvSpPr>
          <p:nvPr/>
        </p:nvSpPr>
        <p:spPr bwMode="auto">
          <a:xfrm>
            <a:off x="4114800" y="4894263"/>
            <a:ext cx="4267200" cy="182721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fr-FR">
                <a:solidFill>
                  <a:schemeClr val="tx1"/>
                </a:solidFill>
              </a:rPr>
              <a:t>	</a:t>
            </a:r>
            <a:r>
              <a:rPr lang="fr-FR" sz="2400">
                <a:solidFill>
                  <a:schemeClr val="tx1"/>
                </a:solidFill>
              </a:rPr>
              <a:t>1</a:t>
            </a:r>
            <a:r>
              <a:rPr lang="fr-FR">
                <a:solidFill>
                  <a:schemeClr val="tx1"/>
                </a:solidFill>
              </a:rPr>
              <a:t>-</a:t>
            </a:r>
            <a:r>
              <a:rPr lang="fr-FR" sz="2400">
                <a:solidFill>
                  <a:schemeClr val="tx1"/>
                </a:solidFill>
              </a:rPr>
              <a:t>Complianza estática                                       	SC = </a:t>
            </a:r>
            <a:r>
              <a:rPr lang="fr-FR" sz="2400" b="1">
                <a:solidFill>
                  <a:schemeClr val="tx1"/>
                </a:solidFill>
              </a:rPr>
              <a:t>C</a:t>
            </a:r>
            <a:r>
              <a:rPr lang="fr-FR" sz="2400">
                <a:solidFill>
                  <a:schemeClr val="tx1"/>
                </a:solidFill>
              </a:rPr>
              <a:t>/P</a:t>
            </a:r>
          </a:p>
          <a:p>
            <a:pPr eaLnBrk="0" hangingPunct="0">
              <a:spcBef>
                <a:spcPct val="50000"/>
              </a:spcBef>
            </a:pPr>
            <a:r>
              <a:rPr lang="fr-FR" sz="2400">
                <a:solidFill>
                  <a:schemeClr val="tx1"/>
                </a:solidFill>
              </a:rPr>
              <a:t>	2- Complianza dinámica              	DC = d</a:t>
            </a:r>
            <a:r>
              <a:rPr lang="fr-FR" sz="2400" b="1">
                <a:solidFill>
                  <a:schemeClr val="tx1"/>
                </a:solidFill>
              </a:rPr>
              <a:t>C</a:t>
            </a:r>
            <a:r>
              <a:rPr lang="fr-FR" sz="2400">
                <a:solidFill>
                  <a:schemeClr val="tx1"/>
                </a:solidFill>
              </a:rPr>
              <a:t>/dP</a:t>
            </a:r>
          </a:p>
        </p:txBody>
      </p:sp>
      <p:sp>
        <p:nvSpPr>
          <p:cNvPr id="105476" name="Rectangle 2"/>
          <p:cNvSpPr>
            <a:spLocks noChangeArrowheads="1"/>
          </p:cNvSpPr>
          <p:nvPr/>
        </p:nvSpPr>
        <p:spPr bwMode="auto">
          <a:xfrm>
            <a:off x="2133600" y="4665663"/>
            <a:ext cx="2819400" cy="1570037"/>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400" b="1">
                <a:solidFill>
                  <a:schemeClr val="tx1"/>
                </a:solidFill>
              </a:rPr>
              <a:t>C= PTM . Cp</a:t>
            </a:r>
          </a:p>
          <a:p>
            <a:pPr eaLnBrk="0" hangingPunct="0">
              <a:spcBef>
                <a:spcPct val="50000"/>
              </a:spcBef>
            </a:pPr>
            <a:r>
              <a:rPr lang="en-US" sz="2400" b="1">
                <a:solidFill>
                  <a:schemeClr val="tx1"/>
                </a:solidFill>
              </a:rPr>
              <a:t>C: Calibre venoso</a:t>
            </a:r>
          </a:p>
          <a:p>
            <a:pPr eaLnBrk="0" hangingPunct="0">
              <a:spcBef>
                <a:spcPct val="50000"/>
              </a:spcBef>
            </a:pPr>
            <a:r>
              <a:rPr lang="en-US" sz="2400" b="1">
                <a:solidFill>
                  <a:schemeClr val="tx1"/>
                </a:solidFill>
              </a:rPr>
              <a:t>Cp:Compliance</a:t>
            </a:r>
          </a:p>
        </p:txBody>
      </p:sp>
      <p:grpSp>
        <p:nvGrpSpPr>
          <p:cNvPr id="2" name="Groupe 35"/>
          <p:cNvGrpSpPr>
            <a:grpSpLocks/>
          </p:cNvGrpSpPr>
          <p:nvPr/>
        </p:nvGrpSpPr>
        <p:grpSpPr bwMode="auto">
          <a:xfrm>
            <a:off x="304800" y="3535363"/>
            <a:ext cx="2457450" cy="3349625"/>
            <a:chOff x="5318125" y="593725"/>
            <a:chExt cx="3732396" cy="4791827"/>
          </a:xfrm>
        </p:grpSpPr>
        <p:sp>
          <p:nvSpPr>
            <p:cNvPr id="105479" name="Freeform 3"/>
            <p:cNvSpPr>
              <a:spLocks/>
            </p:cNvSpPr>
            <p:nvPr/>
          </p:nvSpPr>
          <p:spPr bwMode="auto">
            <a:xfrm>
              <a:off x="5562600" y="1143000"/>
              <a:ext cx="3430588" cy="3582988"/>
            </a:xfrm>
            <a:custGeom>
              <a:avLst/>
              <a:gdLst>
                <a:gd name="T0" fmla="*/ 0 w 2161"/>
                <a:gd name="T1" fmla="*/ 0 h 2257"/>
                <a:gd name="T2" fmla="*/ 0 w 2161"/>
                <a:gd name="T3" fmla="*/ 2147483647 h 2257"/>
                <a:gd name="T4" fmla="*/ 2147483647 w 2161"/>
                <a:gd name="T5" fmla="*/ 2147483647 h 2257"/>
                <a:gd name="T6" fmla="*/ 0 60000 65536"/>
                <a:gd name="T7" fmla="*/ 0 60000 65536"/>
                <a:gd name="T8" fmla="*/ 0 60000 65536"/>
                <a:gd name="T9" fmla="*/ 0 w 2161"/>
                <a:gd name="T10" fmla="*/ 0 h 2257"/>
                <a:gd name="T11" fmla="*/ 2161 w 2161"/>
                <a:gd name="T12" fmla="*/ 2257 h 2257"/>
              </a:gdLst>
              <a:ahLst/>
              <a:cxnLst>
                <a:cxn ang="T6">
                  <a:pos x="T0" y="T1"/>
                </a:cxn>
                <a:cxn ang="T7">
                  <a:pos x="T2" y="T3"/>
                </a:cxn>
                <a:cxn ang="T8">
                  <a:pos x="T4" y="T5"/>
                </a:cxn>
              </a:cxnLst>
              <a:rect l="T9" t="T10" r="T11" b="T12"/>
              <a:pathLst>
                <a:path w="2161" h="2257">
                  <a:moveTo>
                    <a:pt x="0" y="0"/>
                  </a:moveTo>
                  <a:lnTo>
                    <a:pt x="0" y="2256"/>
                  </a:lnTo>
                  <a:lnTo>
                    <a:pt x="2160" y="2256"/>
                  </a:lnTo>
                </a:path>
              </a:pathLst>
            </a:custGeom>
            <a:noFill/>
            <a:ln w="50800" cap="rnd" cmpd="sng">
              <a:solidFill>
                <a:schemeClr val="tx1"/>
              </a:solidFill>
              <a:prstDash val="solid"/>
              <a:round/>
              <a:headEnd type="stealth" w="med" len="lg"/>
              <a:tailEnd type="stealth" w="med" len="lg"/>
            </a:ln>
          </p:spPr>
          <p:txBody>
            <a:bodyPr/>
            <a:lstStyle/>
            <a:p>
              <a:endParaRPr lang="es-ES"/>
            </a:p>
          </p:txBody>
        </p:sp>
        <p:grpSp>
          <p:nvGrpSpPr>
            <p:cNvPr id="3" name="Groupe 1"/>
            <p:cNvGrpSpPr>
              <a:grpSpLocks/>
            </p:cNvGrpSpPr>
            <p:nvPr/>
          </p:nvGrpSpPr>
          <p:grpSpPr bwMode="auto">
            <a:xfrm>
              <a:off x="5640388" y="1600200"/>
              <a:ext cx="3197225" cy="3124200"/>
              <a:chOff x="5640388" y="1600200"/>
              <a:chExt cx="3197225" cy="3124200"/>
            </a:xfrm>
          </p:grpSpPr>
          <p:sp>
            <p:nvSpPr>
              <p:cNvPr id="105492" name="Arc 4"/>
              <p:cNvSpPr>
                <a:spLocks/>
              </p:cNvSpPr>
              <p:nvPr/>
            </p:nvSpPr>
            <p:spPr bwMode="auto">
              <a:xfrm>
                <a:off x="7389813" y="1600200"/>
                <a:ext cx="1447800" cy="8382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50800" cap="rnd">
                <a:solidFill>
                  <a:srgbClr val="FF0000"/>
                </a:solidFill>
                <a:round/>
                <a:headEnd type="none" w="sm" len="sm"/>
                <a:tailEnd type="none" w="sm" len="sm"/>
              </a:ln>
            </p:spPr>
            <p:txBody>
              <a:bodyPr/>
              <a:lstStyle/>
              <a:p>
                <a:endParaRPr lang="es-ES"/>
              </a:p>
            </p:txBody>
          </p:sp>
          <p:sp>
            <p:nvSpPr>
              <p:cNvPr id="105493" name="Arc 5"/>
              <p:cNvSpPr>
                <a:spLocks/>
              </p:cNvSpPr>
              <p:nvPr/>
            </p:nvSpPr>
            <p:spPr bwMode="auto">
              <a:xfrm rot="10800000">
                <a:off x="5640388" y="3886200"/>
                <a:ext cx="1217612" cy="838200"/>
              </a:xfrm>
              <a:custGeom>
                <a:avLst/>
                <a:gdLst>
                  <a:gd name="T0" fmla="*/ 0 w 21091"/>
                  <a:gd name="T1" fmla="*/ 2147483647 h 21600"/>
                  <a:gd name="T2" fmla="*/ 2147483647 w 21091"/>
                  <a:gd name="T3" fmla="*/ 0 h 21600"/>
                  <a:gd name="T4" fmla="*/ 2147483647 w 21091"/>
                  <a:gd name="T5" fmla="*/ 2147483647 h 21600"/>
                  <a:gd name="T6" fmla="*/ 0 60000 65536"/>
                  <a:gd name="T7" fmla="*/ 0 60000 65536"/>
                  <a:gd name="T8" fmla="*/ 0 60000 65536"/>
                  <a:gd name="T9" fmla="*/ 0 w 21091"/>
                  <a:gd name="T10" fmla="*/ 0 h 21600"/>
                  <a:gd name="T11" fmla="*/ 21091 w 21091"/>
                  <a:gd name="T12" fmla="*/ 21600 h 21600"/>
                </a:gdLst>
                <a:ahLst/>
                <a:cxnLst>
                  <a:cxn ang="T6">
                    <a:pos x="T0" y="T1"/>
                  </a:cxn>
                  <a:cxn ang="T7">
                    <a:pos x="T2" y="T3"/>
                  </a:cxn>
                  <a:cxn ang="T8">
                    <a:pos x="T4" y="T5"/>
                  </a:cxn>
                </a:cxnLst>
                <a:rect l="T9" t="T10" r="T11" b="T12"/>
                <a:pathLst>
                  <a:path w="21091" h="21600" fill="none" extrusionOk="0">
                    <a:moveTo>
                      <a:pt x="-1" y="16938"/>
                    </a:moveTo>
                    <a:cubicBezTo>
                      <a:pt x="2184" y="7054"/>
                      <a:pt x="10940" y="12"/>
                      <a:pt x="21064" y="0"/>
                    </a:cubicBezTo>
                  </a:path>
                  <a:path w="21091" h="21600" stroke="0" extrusionOk="0">
                    <a:moveTo>
                      <a:pt x="-1" y="16938"/>
                    </a:moveTo>
                    <a:cubicBezTo>
                      <a:pt x="2184" y="7054"/>
                      <a:pt x="10940" y="12"/>
                      <a:pt x="21064" y="0"/>
                    </a:cubicBezTo>
                    <a:lnTo>
                      <a:pt x="21091" y="21600"/>
                    </a:lnTo>
                    <a:close/>
                  </a:path>
                </a:pathLst>
              </a:custGeom>
              <a:noFill/>
              <a:ln w="50800" cap="rnd">
                <a:solidFill>
                  <a:srgbClr val="FF0000"/>
                </a:solidFill>
                <a:round/>
                <a:headEnd type="none" w="sm" len="sm"/>
                <a:tailEnd type="none" w="sm" len="sm"/>
              </a:ln>
            </p:spPr>
            <p:txBody>
              <a:bodyPr/>
              <a:lstStyle/>
              <a:p>
                <a:endParaRPr lang="es-ES"/>
              </a:p>
            </p:txBody>
          </p:sp>
          <p:sp>
            <p:nvSpPr>
              <p:cNvPr id="105494" name="Line 6"/>
              <p:cNvSpPr>
                <a:spLocks noChangeShapeType="1"/>
              </p:cNvSpPr>
              <p:nvPr/>
            </p:nvSpPr>
            <p:spPr bwMode="auto">
              <a:xfrm flipV="1">
                <a:off x="6858000" y="2362200"/>
                <a:ext cx="533400" cy="1752600"/>
              </a:xfrm>
              <a:prstGeom prst="line">
                <a:avLst/>
              </a:prstGeom>
              <a:noFill/>
              <a:ln w="50800">
                <a:solidFill>
                  <a:srgbClr val="FF0000"/>
                </a:solidFill>
                <a:round/>
                <a:headEnd type="none" w="sm" len="sm"/>
                <a:tailEnd type="none" w="sm" len="sm"/>
              </a:ln>
            </p:spPr>
            <p:txBody>
              <a:bodyPr/>
              <a:lstStyle/>
              <a:p>
                <a:endParaRPr lang="es-ES"/>
              </a:p>
            </p:txBody>
          </p:sp>
        </p:grpSp>
        <p:sp>
          <p:nvSpPr>
            <p:cNvPr id="105481" name="Rectangle 7"/>
            <p:cNvSpPr>
              <a:spLocks noChangeArrowheads="1"/>
            </p:cNvSpPr>
            <p:nvPr/>
          </p:nvSpPr>
          <p:spPr bwMode="auto">
            <a:xfrm>
              <a:off x="5318125" y="593725"/>
              <a:ext cx="62069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C</a:t>
              </a:r>
            </a:p>
          </p:txBody>
        </p:sp>
        <p:sp>
          <p:nvSpPr>
            <p:cNvPr id="105482" name="Rectangle 8"/>
            <p:cNvSpPr>
              <a:spLocks noChangeArrowheads="1"/>
            </p:cNvSpPr>
            <p:nvPr/>
          </p:nvSpPr>
          <p:spPr bwMode="auto">
            <a:xfrm>
              <a:off x="8243888" y="4724400"/>
              <a:ext cx="56714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P</a:t>
              </a:r>
            </a:p>
          </p:txBody>
        </p:sp>
        <p:sp>
          <p:nvSpPr>
            <p:cNvPr id="105483" name="Line 9"/>
            <p:cNvSpPr>
              <a:spLocks noChangeShapeType="1"/>
            </p:cNvSpPr>
            <p:nvPr/>
          </p:nvSpPr>
          <p:spPr bwMode="auto">
            <a:xfrm>
              <a:off x="5562600" y="4114800"/>
              <a:ext cx="1219200" cy="0"/>
            </a:xfrm>
            <a:prstGeom prst="line">
              <a:avLst/>
            </a:prstGeom>
            <a:noFill/>
            <a:ln w="12700">
              <a:noFill/>
              <a:round/>
              <a:headEnd type="none" w="sm" len="sm"/>
              <a:tailEnd type="none" w="sm" len="sm"/>
            </a:ln>
          </p:spPr>
          <p:txBody>
            <a:bodyPr/>
            <a:lstStyle/>
            <a:p>
              <a:endParaRPr lang="es-ES"/>
            </a:p>
          </p:txBody>
        </p:sp>
        <p:sp>
          <p:nvSpPr>
            <p:cNvPr id="105484" name="Line 10"/>
            <p:cNvSpPr>
              <a:spLocks noChangeShapeType="1"/>
            </p:cNvSpPr>
            <p:nvPr/>
          </p:nvSpPr>
          <p:spPr bwMode="auto">
            <a:xfrm>
              <a:off x="5562600" y="3124200"/>
              <a:ext cx="1524000" cy="0"/>
            </a:xfrm>
            <a:prstGeom prst="line">
              <a:avLst/>
            </a:prstGeom>
            <a:noFill/>
            <a:ln w="12700">
              <a:noFill/>
              <a:round/>
              <a:headEnd type="none" w="sm" len="sm"/>
              <a:tailEnd type="none" w="sm" len="sm"/>
            </a:ln>
          </p:spPr>
          <p:txBody>
            <a:bodyPr/>
            <a:lstStyle/>
            <a:p>
              <a:endParaRPr lang="es-ES"/>
            </a:p>
          </p:txBody>
        </p:sp>
        <p:sp>
          <p:nvSpPr>
            <p:cNvPr id="105485" name="Line 11"/>
            <p:cNvSpPr>
              <a:spLocks noChangeShapeType="1"/>
            </p:cNvSpPr>
            <p:nvPr/>
          </p:nvSpPr>
          <p:spPr bwMode="auto">
            <a:xfrm>
              <a:off x="6858000" y="4114800"/>
              <a:ext cx="0" cy="609600"/>
            </a:xfrm>
            <a:prstGeom prst="line">
              <a:avLst/>
            </a:prstGeom>
            <a:noFill/>
            <a:ln w="12700">
              <a:solidFill>
                <a:srgbClr val="FF0000"/>
              </a:solidFill>
              <a:round/>
              <a:headEnd type="none" w="sm" len="sm"/>
              <a:tailEnd type="none" w="sm" len="sm"/>
            </a:ln>
          </p:spPr>
          <p:txBody>
            <a:bodyPr/>
            <a:lstStyle/>
            <a:p>
              <a:endParaRPr lang="es-ES"/>
            </a:p>
          </p:txBody>
        </p:sp>
        <p:sp>
          <p:nvSpPr>
            <p:cNvPr id="105486" name="Line 12"/>
            <p:cNvSpPr>
              <a:spLocks noChangeShapeType="1"/>
            </p:cNvSpPr>
            <p:nvPr/>
          </p:nvSpPr>
          <p:spPr bwMode="auto">
            <a:xfrm flipV="1">
              <a:off x="5562600" y="1995576"/>
              <a:ext cx="2708416" cy="2728826"/>
            </a:xfrm>
            <a:prstGeom prst="line">
              <a:avLst/>
            </a:prstGeom>
            <a:noFill/>
            <a:ln w="50800">
              <a:solidFill>
                <a:schemeClr val="tx1"/>
              </a:solidFill>
              <a:prstDash val="lgDash"/>
              <a:round/>
              <a:headEnd type="none" w="sm" len="sm"/>
              <a:tailEnd type="none" w="sm" len="sm"/>
            </a:ln>
          </p:spPr>
          <p:txBody>
            <a:bodyPr/>
            <a:lstStyle/>
            <a:p>
              <a:endParaRPr lang="es-ES"/>
            </a:p>
          </p:txBody>
        </p:sp>
        <p:sp>
          <p:nvSpPr>
            <p:cNvPr id="105487" name="Line 13"/>
            <p:cNvSpPr>
              <a:spLocks noChangeShapeType="1"/>
            </p:cNvSpPr>
            <p:nvPr/>
          </p:nvSpPr>
          <p:spPr bwMode="auto">
            <a:xfrm flipV="1">
              <a:off x="6858000" y="1143000"/>
              <a:ext cx="609600" cy="3581400"/>
            </a:xfrm>
            <a:prstGeom prst="line">
              <a:avLst/>
            </a:prstGeom>
            <a:noFill/>
            <a:ln w="38100">
              <a:solidFill>
                <a:schemeClr val="tx1"/>
              </a:solidFill>
              <a:prstDash val="sysDash"/>
              <a:round/>
              <a:headEnd type="none" w="sm" len="sm"/>
              <a:tailEnd type="none" w="sm" len="sm"/>
            </a:ln>
          </p:spPr>
          <p:txBody>
            <a:bodyPr/>
            <a:lstStyle/>
            <a:p>
              <a:endParaRPr lang="es-ES"/>
            </a:p>
          </p:txBody>
        </p:sp>
        <p:sp>
          <p:nvSpPr>
            <p:cNvPr id="105488" name="Line 14"/>
            <p:cNvSpPr>
              <a:spLocks noChangeShapeType="1"/>
            </p:cNvSpPr>
            <p:nvPr/>
          </p:nvSpPr>
          <p:spPr bwMode="auto">
            <a:xfrm>
              <a:off x="7162800" y="3124200"/>
              <a:ext cx="0" cy="1600200"/>
            </a:xfrm>
            <a:prstGeom prst="line">
              <a:avLst/>
            </a:prstGeom>
            <a:noFill/>
            <a:ln w="12700">
              <a:noFill/>
              <a:round/>
              <a:headEnd type="none" w="sm" len="sm"/>
              <a:tailEnd type="none" w="sm" len="sm"/>
            </a:ln>
          </p:spPr>
          <p:txBody>
            <a:bodyPr/>
            <a:lstStyle/>
            <a:p>
              <a:endParaRPr lang="es-ES"/>
            </a:p>
          </p:txBody>
        </p:sp>
        <p:sp>
          <p:nvSpPr>
            <p:cNvPr id="105489" name="Rectangle 15"/>
            <p:cNvSpPr>
              <a:spLocks noChangeArrowheads="1"/>
            </p:cNvSpPr>
            <p:nvPr/>
          </p:nvSpPr>
          <p:spPr bwMode="auto">
            <a:xfrm>
              <a:off x="7223126" y="898525"/>
              <a:ext cx="121948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DCp</a:t>
              </a:r>
            </a:p>
          </p:txBody>
        </p:sp>
        <p:sp>
          <p:nvSpPr>
            <p:cNvPr id="105490" name="Rectangle 16"/>
            <p:cNvSpPr>
              <a:spLocks noChangeArrowheads="1"/>
            </p:cNvSpPr>
            <p:nvPr/>
          </p:nvSpPr>
          <p:spPr bwMode="auto">
            <a:xfrm>
              <a:off x="7908926" y="2041526"/>
              <a:ext cx="1141595"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SCp</a:t>
              </a:r>
            </a:p>
          </p:txBody>
        </p:sp>
        <p:sp>
          <p:nvSpPr>
            <p:cNvPr id="105491" name="Rectangle 17"/>
            <p:cNvSpPr>
              <a:spLocks noChangeArrowheads="1"/>
            </p:cNvSpPr>
            <p:nvPr/>
          </p:nvSpPr>
          <p:spPr bwMode="auto">
            <a:xfrm>
              <a:off x="7223126" y="2955925"/>
              <a:ext cx="56714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P</a:t>
              </a:r>
            </a:p>
          </p:txBody>
        </p:sp>
      </p:grpSp>
      <p:sp>
        <p:nvSpPr>
          <p:cNvPr id="105478" name="Rectangle 7"/>
          <p:cNvSpPr>
            <a:spLocks noChangeArrowheads="1"/>
          </p:cNvSpPr>
          <p:nvPr/>
        </p:nvSpPr>
        <p:spPr bwMode="auto">
          <a:xfrm>
            <a:off x="2771775" y="4005263"/>
            <a:ext cx="1944688" cy="4619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fr-FR" sz="2400" b="1">
                <a:solidFill>
                  <a:schemeClr val="tx1"/>
                </a:solidFill>
              </a:rPr>
              <a:t>Mod. Young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8" y="0"/>
            <a:ext cx="9072562" cy="6740307"/>
          </a:xfrm>
          <a:prstGeom prst="rect">
            <a:avLst/>
          </a:prstGeom>
          <a:solidFill>
            <a:schemeClr val="accent6"/>
          </a:solidFill>
        </p:spPr>
        <p:txBody>
          <a:bodyPr wrap="square">
            <a:spAutoFit/>
          </a:bodyPr>
          <a:lstStyle/>
          <a:p>
            <a:pPr eaLnBrk="0" hangingPunct="0">
              <a:spcBef>
                <a:spcPct val="50000"/>
              </a:spcBef>
            </a:pPr>
            <a:r>
              <a:rPr lang="es-ES_tradnl" sz="3600" b="1" u="sng" dirty="0">
                <a:solidFill>
                  <a:schemeClr val="bg1"/>
                </a:solidFill>
              </a:rPr>
              <a:t>12</a:t>
            </a:r>
            <a:r>
              <a:rPr lang="es-ES_tradnl" sz="3600" b="1" dirty="0">
                <a:solidFill>
                  <a:schemeClr val="bg1"/>
                </a:solidFill>
              </a:rPr>
              <a:t> </a:t>
            </a:r>
            <a:r>
              <a:rPr lang="es-ES_tradnl" sz="3600" b="1" dirty="0">
                <a:solidFill>
                  <a:srgbClr val="FFFF00"/>
                </a:solidFill>
              </a:rPr>
              <a:t>Efecto </a:t>
            </a:r>
            <a:r>
              <a:rPr lang="es-ES_tradnl" sz="3600" b="1" dirty="0" err="1">
                <a:solidFill>
                  <a:srgbClr val="FFFF00"/>
                </a:solidFill>
              </a:rPr>
              <a:t>Windkessel</a:t>
            </a:r>
            <a:r>
              <a:rPr lang="es-ES_tradnl" sz="3600" b="1" dirty="0">
                <a:solidFill>
                  <a:srgbClr val="FFFF00"/>
                </a:solidFill>
              </a:rPr>
              <a:t>  en las arterias</a:t>
            </a:r>
            <a:r>
              <a:rPr lang="es-ES_tradnl" sz="3600" b="1" dirty="0">
                <a:solidFill>
                  <a:schemeClr val="bg1"/>
                </a:solidFill>
              </a:rPr>
              <a:t>. </a:t>
            </a:r>
            <a:endParaRPr lang="fr-FR" sz="3600" b="1" dirty="0">
              <a:solidFill>
                <a:schemeClr val="bg1"/>
              </a:solidFill>
            </a:endParaRPr>
          </a:p>
          <a:p>
            <a:pPr eaLnBrk="0" hangingPunct="0">
              <a:spcBef>
                <a:spcPct val="50000"/>
              </a:spcBef>
            </a:pPr>
            <a:r>
              <a:rPr lang="es-ES_tradnl" sz="3600" b="1" dirty="0">
                <a:solidFill>
                  <a:schemeClr val="bg1"/>
                </a:solidFill>
              </a:rPr>
              <a:t>	</a:t>
            </a:r>
            <a:r>
              <a:rPr lang="es-ES_tradnl" sz="3600" b="1" dirty="0">
                <a:solidFill>
                  <a:srgbClr val="FFFF00"/>
                </a:solidFill>
              </a:rPr>
              <a:t>La </a:t>
            </a:r>
            <a:r>
              <a:rPr lang="es-ES_tradnl" sz="3600" b="1" dirty="0" err="1">
                <a:solidFill>
                  <a:srgbClr val="FFFF00"/>
                </a:solidFill>
              </a:rPr>
              <a:t>Complianza</a:t>
            </a:r>
            <a:r>
              <a:rPr lang="es-ES_tradnl" sz="3600" b="1" dirty="0">
                <a:solidFill>
                  <a:srgbClr val="FFFF00"/>
                </a:solidFill>
              </a:rPr>
              <a:t> </a:t>
            </a:r>
            <a:r>
              <a:rPr lang="es-ES_tradnl" sz="3600" b="1" dirty="0">
                <a:solidFill>
                  <a:schemeClr val="bg1"/>
                </a:solidFill>
              </a:rPr>
              <a:t>de las paredes,  </a:t>
            </a:r>
            <a:r>
              <a:rPr lang="es-ES_tradnl" sz="3600" b="1" dirty="0">
                <a:solidFill>
                  <a:srgbClr val="FFFF00"/>
                </a:solidFill>
              </a:rPr>
              <a:t>amortiza las variaciones de presión de las arterias</a:t>
            </a:r>
            <a:r>
              <a:rPr lang="es-ES_tradnl" sz="3600" b="1" dirty="0" smtClean="0">
                <a:solidFill>
                  <a:schemeClr val="bg1"/>
                </a:solidFill>
              </a:rPr>
              <a:t>,</a:t>
            </a:r>
          </a:p>
          <a:p>
            <a:pPr eaLnBrk="0" hangingPunct="0">
              <a:spcBef>
                <a:spcPct val="50000"/>
              </a:spcBef>
            </a:pPr>
            <a:r>
              <a:rPr lang="es-ES_tradnl" sz="3600" b="1" dirty="0" smtClean="0">
                <a:solidFill>
                  <a:schemeClr val="bg1"/>
                </a:solidFill>
              </a:rPr>
              <a:t> </a:t>
            </a:r>
            <a:r>
              <a:rPr lang="es-ES_tradnl" sz="3600" b="1" dirty="0">
                <a:solidFill>
                  <a:schemeClr val="bg1"/>
                </a:solidFill>
              </a:rPr>
              <a:t>										porque </a:t>
            </a:r>
            <a:r>
              <a:rPr lang="es-ES_tradnl" sz="3600" b="1" dirty="0">
                <a:solidFill>
                  <a:srgbClr val="FF0000"/>
                </a:solidFill>
              </a:rPr>
              <a:t>disminuye la Presión sistólica  </a:t>
            </a:r>
            <a:r>
              <a:rPr lang="es-ES_tradnl" sz="3600" b="1" dirty="0">
                <a:solidFill>
                  <a:schemeClr val="bg1"/>
                </a:solidFill>
              </a:rPr>
              <a:t>y aumenta</a:t>
            </a:r>
            <a:r>
              <a:rPr lang="es-ES_tradnl" sz="3600" b="1" dirty="0">
                <a:solidFill>
                  <a:srgbClr val="FF0000"/>
                </a:solidFill>
              </a:rPr>
              <a:t> la Presión diastólica </a:t>
            </a:r>
            <a:r>
              <a:rPr lang="es-ES_tradnl" sz="3600" b="1" dirty="0">
                <a:solidFill>
                  <a:schemeClr val="bg1"/>
                </a:solidFill>
              </a:rPr>
              <a:t>por la recuperación del calibre debido a la elasticidad arterial</a:t>
            </a:r>
            <a:r>
              <a:rPr lang="es-ES_tradnl" sz="3600" b="1" dirty="0" smtClean="0">
                <a:solidFill>
                  <a:schemeClr val="bg1"/>
                </a:solidFill>
              </a:rPr>
              <a:t>.</a:t>
            </a:r>
          </a:p>
          <a:p>
            <a:pPr eaLnBrk="0" hangingPunct="0">
              <a:spcBef>
                <a:spcPct val="50000"/>
              </a:spcBef>
            </a:pPr>
            <a:endParaRPr lang="es-ES_tradnl" sz="3600" b="1" dirty="0" smtClean="0">
              <a:solidFill>
                <a:schemeClr val="bg1"/>
              </a:solidFill>
            </a:endParaRPr>
          </a:p>
          <a:p>
            <a:pPr eaLnBrk="0" hangingPunct="0">
              <a:spcBef>
                <a:spcPct val="50000"/>
              </a:spcBef>
            </a:pPr>
            <a:r>
              <a:rPr lang="es-ES_tradnl" sz="3600" b="1" dirty="0" smtClean="0">
                <a:solidFill>
                  <a:schemeClr val="bg1"/>
                </a:solidFill>
              </a:rPr>
              <a:t> </a:t>
            </a:r>
            <a:r>
              <a:rPr lang="es-ES_tradnl" sz="3600" b="1" dirty="0">
                <a:solidFill>
                  <a:schemeClr val="bg1"/>
                </a:solidFill>
              </a:rPr>
              <a:t>							</a:t>
            </a:r>
            <a:endParaRPr lang="fr-FR" sz="3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ZoneTexte 3"/>
          <p:cNvSpPr txBox="1">
            <a:spLocks noChangeArrowheads="1"/>
          </p:cNvSpPr>
          <p:nvPr/>
        </p:nvSpPr>
        <p:spPr bwMode="auto">
          <a:xfrm>
            <a:off x="179512" y="44624"/>
            <a:ext cx="8820150" cy="7017306"/>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s-ES_tradnl" sz="3600" b="1" dirty="0">
                <a:solidFill>
                  <a:srgbClr val="FFC000"/>
                </a:solidFill>
              </a:rPr>
              <a:t>1-La hemodinámica </a:t>
            </a:r>
            <a:r>
              <a:rPr lang="es-ES_tradnl" sz="3600" b="1" dirty="0">
                <a:solidFill>
                  <a:schemeClr val="bg1"/>
                </a:solidFill>
              </a:rPr>
              <a:t>es la mecánica de fluidos aplicada a la circulación de la sangre.</a:t>
            </a:r>
          </a:p>
          <a:p>
            <a:pPr eaLnBrk="0" hangingPunct="0">
              <a:spcBef>
                <a:spcPct val="50000"/>
              </a:spcBef>
            </a:pPr>
            <a:r>
              <a:rPr lang="es-ES_tradnl" sz="3600" b="1" dirty="0">
                <a:solidFill>
                  <a:schemeClr val="bg1"/>
                </a:solidFill>
              </a:rPr>
              <a:t> 	-Está formada  por </a:t>
            </a:r>
            <a:r>
              <a:rPr lang="es-ES_tradnl" sz="3600" b="1" dirty="0" smtClean="0">
                <a:solidFill>
                  <a:schemeClr val="bg1"/>
                </a:solidFill>
              </a:rPr>
              <a:t>bombas				 </a:t>
            </a:r>
            <a:r>
              <a:rPr lang="es-ES_tradnl" sz="3600" b="1" dirty="0">
                <a:solidFill>
                  <a:schemeClr val="bg1"/>
                </a:solidFill>
              </a:rPr>
              <a:t>y conductos</a:t>
            </a:r>
            <a:r>
              <a:rPr lang="es-ES_tradnl" sz="3600" b="1" dirty="0" smtClean="0">
                <a:solidFill>
                  <a:schemeClr val="bg1"/>
                </a:solidFill>
              </a:rPr>
              <a:t>.</a:t>
            </a:r>
            <a:r>
              <a:rPr lang="es-ES_tradnl" sz="3600" b="1" dirty="0">
                <a:solidFill>
                  <a:schemeClr val="bg1"/>
                </a:solidFill>
              </a:rPr>
              <a:t>	</a:t>
            </a:r>
            <a:endParaRPr lang="es-ES_tradnl" sz="3600" b="1" dirty="0" smtClean="0">
              <a:solidFill>
                <a:schemeClr val="bg1"/>
              </a:solidFill>
            </a:endParaRPr>
          </a:p>
          <a:p>
            <a:pPr eaLnBrk="0" hangingPunct="0">
              <a:spcBef>
                <a:spcPct val="50000"/>
              </a:spcBef>
            </a:pPr>
            <a:r>
              <a:rPr lang="es-ES_tradnl" sz="3600" b="1" dirty="0" smtClean="0">
                <a:solidFill>
                  <a:schemeClr val="bg1"/>
                </a:solidFill>
              </a:rPr>
              <a:t>	-</a:t>
            </a:r>
            <a:r>
              <a:rPr lang="es-ES_tradnl" sz="3600" b="1" dirty="0">
                <a:solidFill>
                  <a:schemeClr val="bg1"/>
                </a:solidFill>
              </a:rPr>
              <a:t>Su función final es </a:t>
            </a:r>
            <a:r>
              <a:rPr lang="es-ES_tradnl" sz="3600" b="1" dirty="0" smtClean="0">
                <a:solidFill>
                  <a:schemeClr val="bg1"/>
                </a:solidFill>
              </a:rPr>
              <a:t>			biológica </a:t>
            </a:r>
            <a:r>
              <a:rPr lang="es-ES_tradnl" sz="3600" b="1" dirty="0">
                <a:solidFill>
                  <a:schemeClr val="bg1"/>
                </a:solidFill>
              </a:rPr>
              <a:t>y vital, </a:t>
            </a:r>
            <a:r>
              <a:rPr lang="es-ES_tradnl" sz="3600" b="1" dirty="0" smtClean="0">
                <a:solidFill>
                  <a:schemeClr val="bg1"/>
                </a:solidFill>
              </a:rPr>
              <a:t>						 </a:t>
            </a:r>
            <a:r>
              <a:rPr lang="es-ES_tradnl" sz="3600" b="1" dirty="0">
                <a:solidFill>
                  <a:schemeClr val="bg1"/>
                </a:solidFill>
              </a:rPr>
              <a:t>porque irriga los </a:t>
            </a:r>
            <a:r>
              <a:rPr lang="es-ES_tradnl" sz="3600" b="1" dirty="0" smtClean="0">
                <a:solidFill>
                  <a:schemeClr val="bg1"/>
                </a:solidFill>
              </a:rPr>
              <a:t>tejidos			 	con </a:t>
            </a:r>
            <a:r>
              <a:rPr lang="es-ES_tradnl" sz="3600" b="1" dirty="0">
                <a:solidFill>
                  <a:schemeClr val="bg1"/>
                </a:solidFill>
              </a:rPr>
              <a:t>nutrientes  y drena </a:t>
            </a:r>
            <a:r>
              <a:rPr lang="es-ES_tradnl" sz="3600" b="1" dirty="0" smtClean="0">
                <a:solidFill>
                  <a:schemeClr val="bg1"/>
                </a:solidFill>
              </a:rPr>
              <a:t>			sus </a:t>
            </a:r>
            <a:r>
              <a:rPr lang="es-ES_tradnl" sz="3600" b="1" dirty="0" err="1">
                <a:solidFill>
                  <a:schemeClr val="bg1"/>
                </a:solidFill>
              </a:rPr>
              <a:t>catabolitos</a:t>
            </a:r>
            <a:r>
              <a:rPr lang="es-ES_tradnl" sz="3600" b="1" dirty="0" smtClean="0">
                <a:solidFill>
                  <a:schemeClr val="bg1"/>
                </a:solidFill>
              </a:rPr>
              <a:t>.</a:t>
            </a:r>
          </a:p>
          <a:p>
            <a:pPr eaLnBrk="0" hangingPunct="0">
              <a:spcBef>
                <a:spcPct val="50000"/>
              </a:spcBef>
            </a:pPr>
            <a:endParaRPr lang="fr-FR" sz="3600" dirty="0">
              <a:solidFill>
                <a:schemeClr val="bg1"/>
              </a:solidFill>
            </a:endParaRPr>
          </a:p>
        </p:txBody>
      </p:sp>
      <p:grpSp>
        <p:nvGrpSpPr>
          <p:cNvPr id="3" name="Groupe 2"/>
          <p:cNvGrpSpPr/>
          <p:nvPr/>
        </p:nvGrpSpPr>
        <p:grpSpPr>
          <a:xfrm>
            <a:off x="323528" y="2132856"/>
            <a:ext cx="792088" cy="1621532"/>
            <a:chOff x="2828925" y="862013"/>
            <a:chExt cx="2581275" cy="5942012"/>
          </a:xfrm>
        </p:grpSpPr>
        <p:grpSp>
          <p:nvGrpSpPr>
            <p:cNvPr id="5" name="Group 4"/>
            <p:cNvGrpSpPr>
              <a:grpSpLocks/>
            </p:cNvGrpSpPr>
            <p:nvPr/>
          </p:nvGrpSpPr>
          <p:grpSpPr bwMode="auto">
            <a:xfrm>
              <a:off x="2828925" y="862013"/>
              <a:ext cx="2581275" cy="5942012"/>
              <a:chOff x="2511" y="259"/>
              <a:chExt cx="1534" cy="3743"/>
            </a:xfrm>
          </p:grpSpPr>
          <p:sp>
            <p:nvSpPr>
              <p:cNvPr id="416" name="Freeform 5"/>
              <p:cNvSpPr>
                <a:spLocks/>
              </p:cNvSpPr>
              <p:nvPr/>
            </p:nvSpPr>
            <p:spPr bwMode="auto">
              <a:xfrm flipH="1">
                <a:off x="3688" y="2153"/>
                <a:ext cx="244" cy="404"/>
              </a:xfrm>
              <a:custGeom>
                <a:avLst/>
                <a:gdLst>
                  <a:gd name="T0" fmla="*/ 27 w 119"/>
                  <a:gd name="T1" fmla="*/ 1 h 262"/>
                  <a:gd name="T2" fmla="*/ 13 w 119"/>
                  <a:gd name="T3" fmla="*/ 11 h 262"/>
                  <a:gd name="T4" fmla="*/ 11 w 119"/>
                  <a:gd name="T5" fmla="*/ 30 h 262"/>
                  <a:gd name="T6" fmla="*/ 11 w 119"/>
                  <a:gd name="T7" fmla="*/ 44 h 262"/>
                  <a:gd name="T8" fmla="*/ 6 w 119"/>
                  <a:gd name="T9" fmla="*/ 67 h 262"/>
                  <a:gd name="T10" fmla="*/ 1 w 119"/>
                  <a:gd name="T11" fmla="*/ 106 h 262"/>
                  <a:gd name="T12" fmla="*/ 0 w 119"/>
                  <a:gd name="T13" fmla="*/ 140 h 262"/>
                  <a:gd name="T14" fmla="*/ 0 w 119"/>
                  <a:gd name="T15" fmla="*/ 167 h 262"/>
                  <a:gd name="T16" fmla="*/ 9 w 119"/>
                  <a:gd name="T17" fmla="*/ 184 h 262"/>
                  <a:gd name="T18" fmla="*/ 13 w 119"/>
                  <a:gd name="T19" fmla="*/ 202 h 262"/>
                  <a:gd name="T20" fmla="*/ 14 w 119"/>
                  <a:gd name="T21" fmla="*/ 214 h 262"/>
                  <a:gd name="T22" fmla="*/ 20 w 119"/>
                  <a:gd name="T23" fmla="*/ 226 h 262"/>
                  <a:gd name="T24" fmla="*/ 33 w 119"/>
                  <a:gd name="T25" fmla="*/ 232 h 262"/>
                  <a:gd name="T26" fmla="*/ 53 w 119"/>
                  <a:gd name="T27" fmla="*/ 242 h 262"/>
                  <a:gd name="T28" fmla="*/ 76 w 119"/>
                  <a:gd name="T29" fmla="*/ 255 h 262"/>
                  <a:gd name="T30" fmla="*/ 94 w 119"/>
                  <a:gd name="T31" fmla="*/ 262 h 262"/>
                  <a:gd name="T32" fmla="*/ 97 w 119"/>
                  <a:gd name="T33" fmla="*/ 255 h 262"/>
                  <a:gd name="T34" fmla="*/ 92 w 119"/>
                  <a:gd name="T35" fmla="*/ 240 h 262"/>
                  <a:gd name="T36" fmla="*/ 80 w 119"/>
                  <a:gd name="T37" fmla="*/ 222 h 262"/>
                  <a:gd name="T38" fmla="*/ 68 w 119"/>
                  <a:gd name="T39" fmla="*/ 207 h 262"/>
                  <a:gd name="T40" fmla="*/ 60 w 119"/>
                  <a:gd name="T41" fmla="*/ 189 h 262"/>
                  <a:gd name="T42" fmla="*/ 61 w 119"/>
                  <a:gd name="T43" fmla="*/ 162 h 262"/>
                  <a:gd name="T44" fmla="*/ 60 w 119"/>
                  <a:gd name="T45" fmla="*/ 143 h 262"/>
                  <a:gd name="T46" fmla="*/ 65 w 119"/>
                  <a:gd name="T47" fmla="*/ 138 h 262"/>
                  <a:gd name="T48" fmla="*/ 74 w 119"/>
                  <a:gd name="T49" fmla="*/ 144 h 262"/>
                  <a:gd name="T50" fmla="*/ 85 w 119"/>
                  <a:gd name="T51" fmla="*/ 154 h 262"/>
                  <a:gd name="T52" fmla="*/ 94 w 119"/>
                  <a:gd name="T53" fmla="*/ 168 h 262"/>
                  <a:gd name="T54" fmla="*/ 112 w 119"/>
                  <a:gd name="T55" fmla="*/ 182 h 262"/>
                  <a:gd name="T56" fmla="*/ 119 w 119"/>
                  <a:gd name="T57" fmla="*/ 176 h 262"/>
                  <a:gd name="T58" fmla="*/ 114 w 119"/>
                  <a:gd name="T59" fmla="*/ 153 h 262"/>
                  <a:gd name="T60" fmla="*/ 110 w 119"/>
                  <a:gd name="T61" fmla="*/ 138 h 262"/>
                  <a:gd name="T62" fmla="*/ 103 w 119"/>
                  <a:gd name="T63" fmla="*/ 124 h 262"/>
                  <a:gd name="T64" fmla="*/ 94 w 119"/>
                  <a:gd name="T65" fmla="*/ 109 h 262"/>
                  <a:gd name="T66" fmla="*/ 87 w 119"/>
                  <a:gd name="T67" fmla="*/ 89 h 262"/>
                  <a:gd name="T68" fmla="*/ 83 w 119"/>
                  <a:gd name="T69" fmla="*/ 72 h 262"/>
                  <a:gd name="T70" fmla="*/ 73 w 119"/>
                  <a:gd name="T71" fmla="*/ 56 h 262"/>
                  <a:gd name="T72" fmla="*/ 61 w 119"/>
                  <a:gd name="T73" fmla="*/ 37 h 262"/>
                  <a:gd name="T74" fmla="*/ 56 w 119"/>
                  <a:gd name="T75" fmla="*/ 23 h 262"/>
                  <a:gd name="T76" fmla="*/ 53 w 119"/>
                  <a:gd name="T77" fmla="*/ 12 h 262"/>
                  <a:gd name="T78" fmla="*/ 45 w 119"/>
                  <a:gd name="T79" fmla="*/ 2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262"/>
                  <a:gd name="T122" fmla="*/ 119 w 119"/>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262">
                    <a:moveTo>
                      <a:pt x="37" y="0"/>
                    </a:moveTo>
                    <a:lnTo>
                      <a:pt x="27" y="1"/>
                    </a:lnTo>
                    <a:lnTo>
                      <a:pt x="19" y="5"/>
                    </a:lnTo>
                    <a:lnTo>
                      <a:pt x="13" y="11"/>
                    </a:lnTo>
                    <a:lnTo>
                      <a:pt x="11" y="21"/>
                    </a:lnTo>
                    <a:lnTo>
                      <a:pt x="11" y="30"/>
                    </a:lnTo>
                    <a:lnTo>
                      <a:pt x="11" y="38"/>
                    </a:lnTo>
                    <a:lnTo>
                      <a:pt x="11" y="44"/>
                    </a:lnTo>
                    <a:lnTo>
                      <a:pt x="10" y="53"/>
                    </a:lnTo>
                    <a:lnTo>
                      <a:pt x="6" y="67"/>
                    </a:lnTo>
                    <a:lnTo>
                      <a:pt x="4" y="85"/>
                    </a:lnTo>
                    <a:lnTo>
                      <a:pt x="1" y="106"/>
                    </a:lnTo>
                    <a:lnTo>
                      <a:pt x="0" y="125"/>
                    </a:lnTo>
                    <a:lnTo>
                      <a:pt x="0" y="140"/>
                    </a:lnTo>
                    <a:lnTo>
                      <a:pt x="0" y="154"/>
                    </a:lnTo>
                    <a:lnTo>
                      <a:pt x="0" y="167"/>
                    </a:lnTo>
                    <a:lnTo>
                      <a:pt x="4" y="176"/>
                    </a:lnTo>
                    <a:lnTo>
                      <a:pt x="9" y="184"/>
                    </a:lnTo>
                    <a:lnTo>
                      <a:pt x="11" y="193"/>
                    </a:lnTo>
                    <a:lnTo>
                      <a:pt x="13" y="202"/>
                    </a:lnTo>
                    <a:lnTo>
                      <a:pt x="13" y="209"/>
                    </a:lnTo>
                    <a:lnTo>
                      <a:pt x="14" y="214"/>
                    </a:lnTo>
                    <a:lnTo>
                      <a:pt x="16" y="221"/>
                    </a:lnTo>
                    <a:lnTo>
                      <a:pt x="20" y="226"/>
                    </a:lnTo>
                    <a:lnTo>
                      <a:pt x="27" y="230"/>
                    </a:lnTo>
                    <a:lnTo>
                      <a:pt x="33" y="232"/>
                    </a:lnTo>
                    <a:lnTo>
                      <a:pt x="42" y="237"/>
                    </a:lnTo>
                    <a:lnTo>
                      <a:pt x="53" y="242"/>
                    </a:lnTo>
                    <a:lnTo>
                      <a:pt x="65" y="249"/>
                    </a:lnTo>
                    <a:lnTo>
                      <a:pt x="76" y="255"/>
                    </a:lnTo>
                    <a:lnTo>
                      <a:pt x="87" y="259"/>
                    </a:lnTo>
                    <a:lnTo>
                      <a:pt x="94" y="262"/>
                    </a:lnTo>
                    <a:lnTo>
                      <a:pt x="97" y="262"/>
                    </a:lnTo>
                    <a:lnTo>
                      <a:pt x="97" y="255"/>
                    </a:lnTo>
                    <a:lnTo>
                      <a:pt x="96" y="248"/>
                    </a:lnTo>
                    <a:lnTo>
                      <a:pt x="92" y="240"/>
                    </a:lnTo>
                    <a:lnTo>
                      <a:pt x="85" y="231"/>
                    </a:lnTo>
                    <a:lnTo>
                      <a:pt x="80" y="222"/>
                    </a:lnTo>
                    <a:lnTo>
                      <a:pt x="74" y="214"/>
                    </a:lnTo>
                    <a:lnTo>
                      <a:pt x="68" y="207"/>
                    </a:lnTo>
                    <a:lnTo>
                      <a:pt x="62" y="199"/>
                    </a:lnTo>
                    <a:lnTo>
                      <a:pt x="60" y="189"/>
                    </a:lnTo>
                    <a:lnTo>
                      <a:pt x="60" y="176"/>
                    </a:lnTo>
                    <a:lnTo>
                      <a:pt x="61" y="162"/>
                    </a:lnTo>
                    <a:lnTo>
                      <a:pt x="60" y="150"/>
                    </a:lnTo>
                    <a:lnTo>
                      <a:pt x="60" y="143"/>
                    </a:lnTo>
                    <a:lnTo>
                      <a:pt x="61" y="139"/>
                    </a:lnTo>
                    <a:lnTo>
                      <a:pt x="65" y="138"/>
                    </a:lnTo>
                    <a:lnTo>
                      <a:pt x="69" y="139"/>
                    </a:lnTo>
                    <a:lnTo>
                      <a:pt x="74" y="144"/>
                    </a:lnTo>
                    <a:lnTo>
                      <a:pt x="80" y="149"/>
                    </a:lnTo>
                    <a:lnTo>
                      <a:pt x="85" y="154"/>
                    </a:lnTo>
                    <a:lnTo>
                      <a:pt x="89" y="161"/>
                    </a:lnTo>
                    <a:lnTo>
                      <a:pt x="94" y="168"/>
                    </a:lnTo>
                    <a:lnTo>
                      <a:pt x="103" y="177"/>
                    </a:lnTo>
                    <a:lnTo>
                      <a:pt x="112" y="182"/>
                    </a:lnTo>
                    <a:lnTo>
                      <a:pt x="117" y="182"/>
                    </a:lnTo>
                    <a:lnTo>
                      <a:pt x="119" y="176"/>
                    </a:lnTo>
                    <a:lnTo>
                      <a:pt x="116" y="164"/>
                    </a:lnTo>
                    <a:lnTo>
                      <a:pt x="114" y="153"/>
                    </a:lnTo>
                    <a:lnTo>
                      <a:pt x="111" y="144"/>
                    </a:lnTo>
                    <a:lnTo>
                      <a:pt x="110" y="138"/>
                    </a:lnTo>
                    <a:lnTo>
                      <a:pt x="107" y="130"/>
                    </a:lnTo>
                    <a:lnTo>
                      <a:pt x="103" y="124"/>
                    </a:lnTo>
                    <a:lnTo>
                      <a:pt x="98" y="117"/>
                    </a:lnTo>
                    <a:lnTo>
                      <a:pt x="94" y="109"/>
                    </a:lnTo>
                    <a:lnTo>
                      <a:pt x="91" y="101"/>
                    </a:lnTo>
                    <a:lnTo>
                      <a:pt x="87" y="89"/>
                    </a:lnTo>
                    <a:lnTo>
                      <a:pt x="85" y="80"/>
                    </a:lnTo>
                    <a:lnTo>
                      <a:pt x="83" y="72"/>
                    </a:lnTo>
                    <a:lnTo>
                      <a:pt x="79" y="65"/>
                    </a:lnTo>
                    <a:lnTo>
                      <a:pt x="73" y="56"/>
                    </a:lnTo>
                    <a:lnTo>
                      <a:pt x="66" y="47"/>
                    </a:lnTo>
                    <a:lnTo>
                      <a:pt x="61" y="37"/>
                    </a:lnTo>
                    <a:lnTo>
                      <a:pt x="57" y="29"/>
                    </a:lnTo>
                    <a:lnTo>
                      <a:pt x="56" y="23"/>
                    </a:lnTo>
                    <a:lnTo>
                      <a:pt x="55" y="17"/>
                    </a:lnTo>
                    <a:lnTo>
                      <a:pt x="53" y="12"/>
                    </a:lnTo>
                    <a:lnTo>
                      <a:pt x="50" y="7"/>
                    </a:lnTo>
                    <a:lnTo>
                      <a:pt x="45" y="2"/>
                    </a:lnTo>
                    <a:lnTo>
                      <a:pt x="37" y="0"/>
                    </a:lnTo>
                    <a:close/>
                  </a:path>
                </a:pathLst>
              </a:custGeom>
              <a:solidFill>
                <a:srgbClr val="CC998C"/>
              </a:solidFill>
              <a:ln w="9525">
                <a:noFill/>
                <a:round/>
                <a:headEnd/>
                <a:tailEnd/>
              </a:ln>
            </p:spPr>
            <p:txBody>
              <a:bodyPr/>
              <a:lstStyle/>
              <a:p>
                <a:endParaRPr lang="fr-FR" dirty="0"/>
              </a:p>
            </p:txBody>
          </p:sp>
          <p:sp>
            <p:nvSpPr>
              <p:cNvPr id="417" name="Freeform 6"/>
              <p:cNvSpPr>
                <a:spLocks/>
              </p:cNvSpPr>
              <p:nvPr/>
            </p:nvSpPr>
            <p:spPr bwMode="auto">
              <a:xfrm>
                <a:off x="3163" y="259"/>
                <a:ext cx="529" cy="661"/>
              </a:xfrm>
              <a:custGeom>
                <a:avLst/>
                <a:gdLst>
                  <a:gd name="T0" fmla="*/ 62 w 258"/>
                  <a:gd name="T1" fmla="*/ 14 h 428"/>
                  <a:gd name="T2" fmla="*/ 90 w 258"/>
                  <a:gd name="T3" fmla="*/ 3 h 428"/>
                  <a:gd name="T4" fmla="*/ 126 w 258"/>
                  <a:gd name="T5" fmla="*/ 0 h 428"/>
                  <a:gd name="T6" fmla="*/ 166 w 258"/>
                  <a:gd name="T7" fmla="*/ 13 h 428"/>
                  <a:gd name="T8" fmla="*/ 202 w 258"/>
                  <a:gd name="T9" fmla="*/ 32 h 428"/>
                  <a:gd name="T10" fmla="*/ 223 w 258"/>
                  <a:gd name="T11" fmla="*/ 49 h 428"/>
                  <a:gd name="T12" fmla="*/ 238 w 258"/>
                  <a:gd name="T13" fmla="*/ 70 h 428"/>
                  <a:gd name="T14" fmla="*/ 247 w 258"/>
                  <a:gd name="T15" fmla="*/ 98 h 428"/>
                  <a:gd name="T16" fmla="*/ 248 w 258"/>
                  <a:gd name="T17" fmla="*/ 127 h 428"/>
                  <a:gd name="T18" fmla="*/ 248 w 258"/>
                  <a:gd name="T19" fmla="*/ 152 h 428"/>
                  <a:gd name="T20" fmla="*/ 243 w 258"/>
                  <a:gd name="T21" fmla="*/ 168 h 428"/>
                  <a:gd name="T22" fmla="*/ 242 w 258"/>
                  <a:gd name="T23" fmla="*/ 180 h 428"/>
                  <a:gd name="T24" fmla="*/ 247 w 258"/>
                  <a:gd name="T25" fmla="*/ 196 h 428"/>
                  <a:gd name="T26" fmla="*/ 257 w 258"/>
                  <a:gd name="T27" fmla="*/ 219 h 428"/>
                  <a:gd name="T28" fmla="*/ 258 w 258"/>
                  <a:gd name="T29" fmla="*/ 228 h 428"/>
                  <a:gd name="T30" fmla="*/ 256 w 258"/>
                  <a:gd name="T31" fmla="*/ 235 h 428"/>
                  <a:gd name="T32" fmla="*/ 251 w 258"/>
                  <a:gd name="T33" fmla="*/ 239 h 428"/>
                  <a:gd name="T34" fmla="*/ 244 w 258"/>
                  <a:gd name="T35" fmla="*/ 239 h 428"/>
                  <a:gd name="T36" fmla="*/ 238 w 258"/>
                  <a:gd name="T37" fmla="*/ 240 h 428"/>
                  <a:gd name="T38" fmla="*/ 235 w 258"/>
                  <a:gd name="T39" fmla="*/ 245 h 428"/>
                  <a:gd name="T40" fmla="*/ 238 w 258"/>
                  <a:gd name="T41" fmla="*/ 252 h 428"/>
                  <a:gd name="T42" fmla="*/ 238 w 258"/>
                  <a:gd name="T43" fmla="*/ 256 h 428"/>
                  <a:gd name="T44" fmla="*/ 234 w 258"/>
                  <a:gd name="T45" fmla="*/ 261 h 428"/>
                  <a:gd name="T46" fmla="*/ 229 w 258"/>
                  <a:gd name="T47" fmla="*/ 261 h 428"/>
                  <a:gd name="T48" fmla="*/ 218 w 258"/>
                  <a:gd name="T49" fmla="*/ 257 h 428"/>
                  <a:gd name="T50" fmla="*/ 201 w 258"/>
                  <a:gd name="T51" fmla="*/ 254 h 428"/>
                  <a:gd name="T52" fmla="*/ 196 w 258"/>
                  <a:gd name="T53" fmla="*/ 256 h 428"/>
                  <a:gd name="T54" fmla="*/ 193 w 258"/>
                  <a:gd name="T55" fmla="*/ 260 h 428"/>
                  <a:gd name="T56" fmla="*/ 198 w 258"/>
                  <a:gd name="T57" fmla="*/ 263 h 428"/>
                  <a:gd name="T58" fmla="*/ 214 w 258"/>
                  <a:gd name="T59" fmla="*/ 271 h 428"/>
                  <a:gd name="T60" fmla="*/ 221 w 258"/>
                  <a:gd name="T61" fmla="*/ 277 h 428"/>
                  <a:gd name="T62" fmla="*/ 224 w 258"/>
                  <a:gd name="T63" fmla="*/ 286 h 428"/>
                  <a:gd name="T64" fmla="*/ 216 w 258"/>
                  <a:gd name="T65" fmla="*/ 292 h 428"/>
                  <a:gd name="T66" fmla="*/ 212 w 258"/>
                  <a:gd name="T67" fmla="*/ 299 h 428"/>
                  <a:gd name="T68" fmla="*/ 212 w 258"/>
                  <a:gd name="T69" fmla="*/ 315 h 428"/>
                  <a:gd name="T70" fmla="*/ 197 w 258"/>
                  <a:gd name="T71" fmla="*/ 334 h 428"/>
                  <a:gd name="T72" fmla="*/ 173 w 258"/>
                  <a:gd name="T73" fmla="*/ 334 h 428"/>
                  <a:gd name="T74" fmla="*/ 163 w 258"/>
                  <a:gd name="T75" fmla="*/ 330 h 428"/>
                  <a:gd name="T76" fmla="*/ 157 w 258"/>
                  <a:gd name="T77" fmla="*/ 330 h 428"/>
                  <a:gd name="T78" fmla="*/ 152 w 258"/>
                  <a:gd name="T79" fmla="*/ 334 h 428"/>
                  <a:gd name="T80" fmla="*/ 145 w 258"/>
                  <a:gd name="T81" fmla="*/ 353 h 428"/>
                  <a:gd name="T82" fmla="*/ 127 w 258"/>
                  <a:gd name="T83" fmla="*/ 387 h 428"/>
                  <a:gd name="T84" fmla="*/ 100 w 258"/>
                  <a:gd name="T85" fmla="*/ 415 h 428"/>
                  <a:gd name="T86" fmla="*/ 64 w 258"/>
                  <a:gd name="T87" fmla="*/ 428 h 428"/>
                  <a:gd name="T88" fmla="*/ 25 w 258"/>
                  <a:gd name="T89" fmla="*/ 414 h 428"/>
                  <a:gd name="T90" fmla="*/ 12 w 258"/>
                  <a:gd name="T91" fmla="*/ 376 h 428"/>
                  <a:gd name="T92" fmla="*/ 19 w 258"/>
                  <a:gd name="T93" fmla="*/ 321 h 428"/>
                  <a:gd name="T94" fmla="*/ 31 w 258"/>
                  <a:gd name="T95" fmla="*/ 256 h 428"/>
                  <a:gd name="T96" fmla="*/ 17 w 258"/>
                  <a:gd name="T97" fmla="*/ 210 h 428"/>
                  <a:gd name="T98" fmla="*/ 2 w 258"/>
                  <a:gd name="T99" fmla="*/ 157 h 428"/>
                  <a:gd name="T100" fmla="*/ 3 w 258"/>
                  <a:gd name="T101" fmla="*/ 101 h 428"/>
                  <a:gd name="T102" fmla="*/ 26 w 258"/>
                  <a:gd name="T103" fmla="*/ 47 h 4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8"/>
                  <a:gd name="T157" fmla="*/ 0 h 428"/>
                  <a:gd name="T158" fmla="*/ 258 w 258"/>
                  <a:gd name="T159" fmla="*/ 428 h 4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8" h="428">
                    <a:moveTo>
                      <a:pt x="49" y="23"/>
                    </a:moveTo>
                    <a:lnTo>
                      <a:pt x="62" y="14"/>
                    </a:lnTo>
                    <a:lnTo>
                      <a:pt x="76" y="8"/>
                    </a:lnTo>
                    <a:lnTo>
                      <a:pt x="90" y="3"/>
                    </a:lnTo>
                    <a:lnTo>
                      <a:pt x="106" y="0"/>
                    </a:lnTo>
                    <a:lnTo>
                      <a:pt x="126" y="0"/>
                    </a:lnTo>
                    <a:lnTo>
                      <a:pt x="145" y="5"/>
                    </a:lnTo>
                    <a:lnTo>
                      <a:pt x="166" y="13"/>
                    </a:lnTo>
                    <a:lnTo>
                      <a:pt x="191" y="26"/>
                    </a:lnTo>
                    <a:lnTo>
                      <a:pt x="202" y="32"/>
                    </a:lnTo>
                    <a:lnTo>
                      <a:pt x="212" y="40"/>
                    </a:lnTo>
                    <a:lnTo>
                      <a:pt x="223" y="49"/>
                    </a:lnTo>
                    <a:lnTo>
                      <a:pt x="232" y="59"/>
                    </a:lnTo>
                    <a:lnTo>
                      <a:pt x="238" y="70"/>
                    </a:lnTo>
                    <a:lnTo>
                      <a:pt x="243" y="83"/>
                    </a:lnTo>
                    <a:lnTo>
                      <a:pt x="247" y="98"/>
                    </a:lnTo>
                    <a:lnTo>
                      <a:pt x="248" y="115"/>
                    </a:lnTo>
                    <a:lnTo>
                      <a:pt x="248" y="127"/>
                    </a:lnTo>
                    <a:lnTo>
                      <a:pt x="248" y="139"/>
                    </a:lnTo>
                    <a:lnTo>
                      <a:pt x="248" y="152"/>
                    </a:lnTo>
                    <a:lnTo>
                      <a:pt x="246" y="161"/>
                    </a:lnTo>
                    <a:lnTo>
                      <a:pt x="243" y="168"/>
                    </a:lnTo>
                    <a:lnTo>
                      <a:pt x="242" y="174"/>
                    </a:lnTo>
                    <a:lnTo>
                      <a:pt x="242" y="180"/>
                    </a:lnTo>
                    <a:lnTo>
                      <a:pt x="243" y="187"/>
                    </a:lnTo>
                    <a:lnTo>
                      <a:pt x="247" y="196"/>
                    </a:lnTo>
                    <a:lnTo>
                      <a:pt x="252" y="207"/>
                    </a:lnTo>
                    <a:lnTo>
                      <a:pt x="257" y="219"/>
                    </a:lnTo>
                    <a:lnTo>
                      <a:pt x="258" y="224"/>
                    </a:lnTo>
                    <a:lnTo>
                      <a:pt x="258" y="228"/>
                    </a:lnTo>
                    <a:lnTo>
                      <a:pt x="258" y="231"/>
                    </a:lnTo>
                    <a:lnTo>
                      <a:pt x="256" y="235"/>
                    </a:lnTo>
                    <a:lnTo>
                      <a:pt x="253" y="238"/>
                    </a:lnTo>
                    <a:lnTo>
                      <a:pt x="251" y="239"/>
                    </a:lnTo>
                    <a:lnTo>
                      <a:pt x="247" y="239"/>
                    </a:lnTo>
                    <a:lnTo>
                      <a:pt x="244" y="239"/>
                    </a:lnTo>
                    <a:lnTo>
                      <a:pt x="241" y="239"/>
                    </a:lnTo>
                    <a:lnTo>
                      <a:pt x="238" y="240"/>
                    </a:lnTo>
                    <a:lnTo>
                      <a:pt x="237" y="242"/>
                    </a:lnTo>
                    <a:lnTo>
                      <a:pt x="235" y="245"/>
                    </a:lnTo>
                    <a:lnTo>
                      <a:pt x="237" y="249"/>
                    </a:lnTo>
                    <a:lnTo>
                      <a:pt x="238" y="252"/>
                    </a:lnTo>
                    <a:lnTo>
                      <a:pt x="238" y="254"/>
                    </a:lnTo>
                    <a:lnTo>
                      <a:pt x="238" y="256"/>
                    </a:lnTo>
                    <a:lnTo>
                      <a:pt x="237" y="258"/>
                    </a:lnTo>
                    <a:lnTo>
                      <a:pt x="234" y="261"/>
                    </a:lnTo>
                    <a:lnTo>
                      <a:pt x="232" y="261"/>
                    </a:lnTo>
                    <a:lnTo>
                      <a:pt x="229" y="261"/>
                    </a:lnTo>
                    <a:lnTo>
                      <a:pt x="225" y="260"/>
                    </a:lnTo>
                    <a:lnTo>
                      <a:pt x="218" y="257"/>
                    </a:lnTo>
                    <a:lnTo>
                      <a:pt x="209" y="256"/>
                    </a:lnTo>
                    <a:lnTo>
                      <a:pt x="201" y="254"/>
                    </a:lnTo>
                    <a:lnTo>
                      <a:pt x="197" y="254"/>
                    </a:lnTo>
                    <a:lnTo>
                      <a:pt x="196" y="256"/>
                    </a:lnTo>
                    <a:lnTo>
                      <a:pt x="193" y="257"/>
                    </a:lnTo>
                    <a:lnTo>
                      <a:pt x="193" y="260"/>
                    </a:lnTo>
                    <a:lnTo>
                      <a:pt x="193" y="261"/>
                    </a:lnTo>
                    <a:lnTo>
                      <a:pt x="198" y="263"/>
                    </a:lnTo>
                    <a:lnTo>
                      <a:pt x="206" y="267"/>
                    </a:lnTo>
                    <a:lnTo>
                      <a:pt x="214" y="271"/>
                    </a:lnTo>
                    <a:lnTo>
                      <a:pt x="219" y="274"/>
                    </a:lnTo>
                    <a:lnTo>
                      <a:pt x="221" y="277"/>
                    </a:lnTo>
                    <a:lnTo>
                      <a:pt x="224" y="281"/>
                    </a:lnTo>
                    <a:lnTo>
                      <a:pt x="224" y="286"/>
                    </a:lnTo>
                    <a:lnTo>
                      <a:pt x="221" y="289"/>
                    </a:lnTo>
                    <a:lnTo>
                      <a:pt x="216" y="292"/>
                    </a:lnTo>
                    <a:lnTo>
                      <a:pt x="214" y="295"/>
                    </a:lnTo>
                    <a:lnTo>
                      <a:pt x="212" y="299"/>
                    </a:lnTo>
                    <a:lnTo>
                      <a:pt x="212" y="304"/>
                    </a:lnTo>
                    <a:lnTo>
                      <a:pt x="212" y="315"/>
                    </a:lnTo>
                    <a:lnTo>
                      <a:pt x="207" y="326"/>
                    </a:lnTo>
                    <a:lnTo>
                      <a:pt x="197" y="334"/>
                    </a:lnTo>
                    <a:lnTo>
                      <a:pt x="180" y="335"/>
                    </a:lnTo>
                    <a:lnTo>
                      <a:pt x="173" y="334"/>
                    </a:lnTo>
                    <a:lnTo>
                      <a:pt x="168" y="331"/>
                    </a:lnTo>
                    <a:lnTo>
                      <a:pt x="163" y="330"/>
                    </a:lnTo>
                    <a:lnTo>
                      <a:pt x="160" y="330"/>
                    </a:lnTo>
                    <a:lnTo>
                      <a:pt x="157" y="330"/>
                    </a:lnTo>
                    <a:lnTo>
                      <a:pt x="155" y="331"/>
                    </a:lnTo>
                    <a:lnTo>
                      <a:pt x="152" y="334"/>
                    </a:lnTo>
                    <a:lnTo>
                      <a:pt x="151" y="336"/>
                    </a:lnTo>
                    <a:lnTo>
                      <a:pt x="145" y="353"/>
                    </a:lnTo>
                    <a:lnTo>
                      <a:pt x="137" y="371"/>
                    </a:lnTo>
                    <a:lnTo>
                      <a:pt x="127" y="387"/>
                    </a:lnTo>
                    <a:lnTo>
                      <a:pt x="114" y="403"/>
                    </a:lnTo>
                    <a:lnTo>
                      <a:pt x="100" y="415"/>
                    </a:lnTo>
                    <a:lnTo>
                      <a:pt x="83" y="424"/>
                    </a:lnTo>
                    <a:lnTo>
                      <a:pt x="64" y="428"/>
                    </a:lnTo>
                    <a:lnTo>
                      <a:pt x="44" y="424"/>
                    </a:lnTo>
                    <a:lnTo>
                      <a:pt x="25" y="414"/>
                    </a:lnTo>
                    <a:lnTo>
                      <a:pt x="14" y="398"/>
                    </a:lnTo>
                    <a:lnTo>
                      <a:pt x="12" y="376"/>
                    </a:lnTo>
                    <a:lnTo>
                      <a:pt x="13" y="352"/>
                    </a:lnTo>
                    <a:lnTo>
                      <a:pt x="19" y="321"/>
                    </a:lnTo>
                    <a:lnTo>
                      <a:pt x="27" y="286"/>
                    </a:lnTo>
                    <a:lnTo>
                      <a:pt x="31" y="256"/>
                    </a:lnTo>
                    <a:lnTo>
                      <a:pt x="28" y="233"/>
                    </a:lnTo>
                    <a:lnTo>
                      <a:pt x="17" y="210"/>
                    </a:lnTo>
                    <a:lnTo>
                      <a:pt x="8" y="184"/>
                    </a:lnTo>
                    <a:lnTo>
                      <a:pt x="2" y="157"/>
                    </a:lnTo>
                    <a:lnTo>
                      <a:pt x="0" y="129"/>
                    </a:lnTo>
                    <a:lnTo>
                      <a:pt x="3" y="101"/>
                    </a:lnTo>
                    <a:lnTo>
                      <a:pt x="11" y="73"/>
                    </a:lnTo>
                    <a:lnTo>
                      <a:pt x="26" y="47"/>
                    </a:lnTo>
                    <a:lnTo>
                      <a:pt x="49" y="23"/>
                    </a:lnTo>
                    <a:close/>
                  </a:path>
                </a:pathLst>
              </a:custGeom>
              <a:solidFill>
                <a:srgbClr val="CC998C"/>
              </a:solidFill>
              <a:ln w="9525">
                <a:noFill/>
                <a:round/>
                <a:headEnd/>
                <a:tailEnd/>
              </a:ln>
            </p:spPr>
            <p:txBody>
              <a:bodyPr/>
              <a:lstStyle/>
              <a:p>
                <a:endParaRPr lang="fr-FR" dirty="0"/>
              </a:p>
            </p:txBody>
          </p:sp>
          <p:sp>
            <p:nvSpPr>
              <p:cNvPr id="418" name="Freeform 7"/>
              <p:cNvSpPr>
                <a:spLocks/>
              </p:cNvSpPr>
              <p:nvPr/>
            </p:nvSpPr>
            <p:spPr bwMode="auto">
              <a:xfrm>
                <a:off x="3268" y="819"/>
                <a:ext cx="63" cy="48"/>
              </a:xfrm>
              <a:custGeom>
                <a:avLst/>
                <a:gdLst>
                  <a:gd name="T0" fmla="*/ 12 w 31"/>
                  <a:gd name="T1" fmla="*/ 31 h 31"/>
                  <a:gd name="T2" fmla="*/ 18 w 31"/>
                  <a:gd name="T3" fmla="*/ 31 h 31"/>
                  <a:gd name="T4" fmla="*/ 25 w 31"/>
                  <a:gd name="T5" fmla="*/ 29 h 31"/>
                  <a:gd name="T6" fmla="*/ 29 w 31"/>
                  <a:gd name="T7" fmla="*/ 26 h 31"/>
                  <a:gd name="T8" fmla="*/ 31 w 31"/>
                  <a:gd name="T9" fmla="*/ 19 h 31"/>
                  <a:gd name="T10" fmla="*/ 31 w 31"/>
                  <a:gd name="T11" fmla="*/ 13 h 31"/>
                  <a:gd name="T12" fmla="*/ 30 w 31"/>
                  <a:gd name="T13" fmla="*/ 8 h 31"/>
                  <a:gd name="T14" fmla="*/ 26 w 31"/>
                  <a:gd name="T15" fmla="*/ 3 h 31"/>
                  <a:gd name="T16" fmla="*/ 21 w 31"/>
                  <a:gd name="T17" fmla="*/ 0 h 31"/>
                  <a:gd name="T18" fmla="*/ 14 w 31"/>
                  <a:gd name="T19" fmla="*/ 0 h 31"/>
                  <a:gd name="T20" fmla="*/ 8 w 31"/>
                  <a:gd name="T21" fmla="*/ 1 h 31"/>
                  <a:gd name="T22" fmla="*/ 3 w 31"/>
                  <a:gd name="T23" fmla="*/ 5 h 31"/>
                  <a:gd name="T24" fmla="*/ 0 w 31"/>
                  <a:gd name="T25" fmla="*/ 12 h 31"/>
                  <a:gd name="T26" fmla="*/ 0 w 31"/>
                  <a:gd name="T27" fmla="*/ 18 h 31"/>
                  <a:gd name="T28" fmla="*/ 2 w 31"/>
                  <a:gd name="T29" fmla="*/ 23 h 31"/>
                  <a:gd name="T30" fmla="*/ 6 w 31"/>
                  <a:gd name="T31" fmla="*/ 28 h 31"/>
                  <a:gd name="T32" fmla="*/ 12 w 31"/>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1"/>
                  <a:gd name="T53" fmla="*/ 31 w 3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1">
                    <a:moveTo>
                      <a:pt x="12" y="31"/>
                    </a:moveTo>
                    <a:lnTo>
                      <a:pt x="18" y="31"/>
                    </a:lnTo>
                    <a:lnTo>
                      <a:pt x="25" y="29"/>
                    </a:lnTo>
                    <a:lnTo>
                      <a:pt x="29" y="26"/>
                    </a:lnTo>
                    <a:lnTo>
                      <a:pt x="31" y="19"/>
                    </a:lnTo>
                    <a:lnTo>
                      <a:pt x="31" y="13"/>
                    </a:lnTo>
                    <a:lnTo>
                      <a:pt x="30" y="8"/>
                    </a:lnTo>
                    <a:lnTo>
                      <a:pt x="26" y="3"/>
                    </a:lnTo>
                    <a:lnTo>
                      <a:pt x="21" y="0"/>
                    </a:lnTo>
                    <a:lnTo>
                      <a:pt x="14" y="0"/>
                    </a:lnTo>
                    <a:lnTo>
                      <a:pt x="8" y="1"/>
                    </a:lnTo>
                    <a:lnTo>
                      <a:pt x="3" y="5"/>
                    </a:lnTo>
                    <a:lnTo>
                      <a:pt x="0" y="12"/>
                    </a:lnTo>
                    <a:lnTo>
                      <a:pt x="0" y="18"/>
                    </a:lnTo>
                    <a:lnTo>
                      <a:pt x="2" y="23"/>
                    </a:lnTo>
                    <a:lnTo>
                      <a:pt x="6" y="28"/>
                    </a:lnTo>
                    <a:lnTo>
                      <a:pt x="12" y="31"/>
                    </a:lnTo>
                    <a:close/>
                  </a:path>
                </a:pathLst>
              </a:custGeom>
              <a:solidFill>
                <a:srgbClr val="CC998C"/>
              </a:solidFill>
              <a:ln w="9525">
                <a:noFill/>
                <a:round/>
                <a:headEnd/>
                <a:tailEnd/>
              </a:ln>
            </p:spPr>
            <p:txBody>
              <a:bodyPr/>
              <a:lstStyle/>
              <a:p>
                <a:endParaRPr lang="fr-FR" dirty="0"/>
              </a:p>
            </p:txBody>
          </p:sp>
          <p:sp>
            <p:nvSpPr>
              <p:cNvPr id="419" name="Freeform 8"/>
              <p:cNvSpPr>
                <a:spLocks/>
              </p:cNvSpPr>
              <p:nvPr/>
            </p:nvSpPr>
            <p:spPr bwMode="auto">
              <a:xfrm>
                <a:off x="3235" y="413"/>
                <a:ext cx="66" cy="50"/>
              </a:xfrm>
              <a:custGeom>
                <a:avLst/>
                <a:gdLst>
                  <a:gd name="T0" fmla="*/ 11 w 32"/>
                  <a:gd name="T1" fmla="*/ 32 h 32"/>
                  <a:gd name="T2" fmla="*/ 18 w 32"/>
                  <a:gd name="T3" fmla="*/ 32 h 32"/>
                  <a:gd name="T4" fmla="*/ 24 w 32"/>
                  <a:gd name="T5" fmla="*/ 29 h 32"/>
                  <a:gd name="T6" fmla="*/ 29 w 32"/>
                  <a:gd name="T7" fmla="*/ 25 h 32"/>
                  <a:gd name="T8" fmla="*/ 32 w 32"/>
                  <a:gd name="T9" fmla="*/ 20 h 32"/>
                  <a:gd name="T10" fmla="*/ 32 w 32"/>
                  <a:gd name="T11" fmla="*/ 14 h 32"/>
                  <a:gd name="T12" fmla="*/ 30 w 32"/>
                  <a:gd name="T13" fmla="*/ 7 h 32"/>
                  <a:gd name="T14" fmla="*/ 27 w 32"/>
                  <a:gd name="T15" fmla="*/ 2 h 32"/>
                  <a:gd name="T16" fmla="*/ 20 w 32"/>
                  <a:gd name="T17" fmla="*/ 0 h 32"/>
                  <a:gd name="T18" fmla="*/ 14 w 32"/>
                  <a:gd name="T19" fmla="*/ 0 h 32"/>
                  <a:gd name="T20" fmla="*/ 7 w 32"/>
                  <a:gd name="T21" fmla="*/ 1 h 32"/>
                  <a:gd name="T22" fmla="*/ 2 w 32"/>
                  <a:gd name="T23" fmla="*/ 5 h 32"/>
                  <a:gd name="T24" fmla="*/ 0 w 32"/>
                  <a:gd name="T25" fmla="*/ 11 h 32"/>
                  <a:gd name="T26" fmla="*/ 0 w 32"/>
                  <a:gd name="T27" fmla="*/ 18 h 32"/>
                  <a:gd name="T28" fmla="*/ 2 w 32"/>
                  <a:gd name="T29" fmla="*/ 24 h 32"/>
                  <a:gd name="T30" fmla="*/ 6 w 32"/>
                  <a:gd name="T31" fmla="*/ 29 h 32"/>
                  <a:gd name="T32" fmla="*/ 11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1" y="32"/>
                    </a:moveTo>
                    <a:lnTo>
                      <a:pt x="18" y="32"/>
                    </a:lnTo>
                    <a:lnTo>
                      <a:pt x="24" y="29"/>
                    </a:lnTo>
                    <a:lnTo>
                      <a:pt x="29" y="25"/>
                    </a:lnTo>
                    <a:lnTo>
                      <a:pt x="32" y="20"/>
                    </a:lnTo>
                    <a:lnTo>
                      <a:pt x="32" y="14"/>
                    </a:lnTo>
                    <a:lnTo>
                      <a:pt x="30" y="7"/>
                    </a:lnTo>
                    <a:lnTo>
                      <a:pt x="27" y="2"/>
                    </a:lnTo>
                    <a:lnTo>
                      <a:pt x="20" y="0"/>
                    </a:lnTo>
                    <a:lnTo>
                      <a:pt x="14" y="0"/>
                    </a:lnTo>
                    <a:lnTo>
                      <a:pt x="7" y="1"/>
                    </a:lnTo>
                    <a:lnTo>
                      <a:pt x="2" y="5"/>
                    </a:lnTo>
                    <a:lnTo>
                      <a:pt x="0" y="11"/>
                    </a:lnTo>
                    <a:lnTo>
                      <a:pt x="0" y="18"/>
                    </a:lnTo>
                    <a:lnTo>
                      <a:pt x="2" y="24"/>
                    </a:lnTo>
                    <a:lnTo>
                      <a:pt x="6" y="29"/>
                    </a:lnTo>
                    <a:lnTo>
                      <a:pt x="11" y="32"/>
                    </a:lnTo>
                    <a:close/>
                  </a:path>
                </a:pathLst>
              </a:custGeom>
              <a:solidFill>
                <a:srgbClr val="CC998C"/>
              </a:solidFill>
              <a:ln w="9525">
                <a:noFill/>
                <a:round/>
                <a:headEnd/>
                <a:tailEnd/>
              </a:ln>
            </p:spPr>
            <p:txBody>
              <a:bodyPr/>
              <a:lstStyle/>
              <a:p>
                <a:endParaRPr lang="fr-FR" dirty="0"/>
              </a:p>
            </p:txBody>
          </p:sp>
          <p:sp>
            <p:nvSpPr>
              <p:cNvPr id="420" name="Freeform 9"/>
              <p:cNvSpPr>
                <a:spLocks/>
              </p:cNvSpPr>
              <p:nvPr/>
            </p:nvSpPr>
            <p:spPr bwMode="auto">
              <a:xfrm>
                <a:off x="3559" y="651"/>
                <a:ext cx="65" cy="31"/>
              </a:xfrm>
              <a:custGeom>
                <a:avLst/>
                <a:gdLst>
                  <a:gd name="T0" fmla="*/ 26 w 32"/>
                  <a:gd name="T1" fmla="*/ 20 h 20"/>
                  <a:gd name="T2" fmla="*/ 21 w 32"/>
                  <a:gd name="T3" fmla="*/ 17 h 20"/>
                  <a:gd name="T4" fmla="*/ 13 w 32"/>
                  <a:gd name="T5" fmla="*/ 13 h 20"/>
                  <a:gd name="T6" fmla="*/ 5 w 32"/>
                  <a:gd name="T7" fmla="*/ 9 h 20"/>
                  <a:gd name="T8" fmla="*/ 0 w 32"/>
                  <a:gd name="T9" fmla="*/ 7 h 20"/>
                  <a:gd name="T10" fmla="*/ 0 w 32"/>
                  <a:gd name="T11" fmla="*/ 6 h 20"/>
                  <a:gd name="T12" fmla="*/ 0 w 32"/>
                  <a:gd name="T13" fmla="*/ 3 h 20"/>
                  <a:gd name="T14" fmla="*/ 3 w 32"/>
                  <a:gd name="T15" fmla="*/ 2 h 20"/>
                  <a:gd name="T16" fmla="*/ 4 w 32"/>
                  <a:gd name="T17" fmla="*/ 0 h 20"/>
                  <a:gd name="T18" fmla="*/ 8 w 32"/>
                  <a:gd name="T19" fmla="*/ 0 h 20"/>
                  <a:gd name="T20" fmla="*/ 16 w 32"/>
                  <a:gd name="T21" fmla="*/ 2 h 20"/>
                  <a:gd name="T22" fmla="*/ 25 w 32"/>
                  <a:gd name="T23" fmla="*/ 3 h 20"/>
                  <a:gd name="T24" fmla="*/ 32 w 32"/>
                  <a:gd name="T25" fmla="*/ 6 h 20"/>
                  <a:gd name="T26" fmla="*/ 31 w 32"/>
                  <a:gd name="T27" fmla="*/ 11 h 20"/>
                  <a:gd name="T28" fmla="*/ 30 w 32"/>
                  <a:gd name="T29" fmla="*/ 14 h 20"/>
                  <a:gd name="T30" fmla="*/ 27 w 32"/>
                  <a:gd name="T31" fmla="*/ 18 h 20"/>
                  <a:gd name="T32" fmla="*/ 26 w 32"/>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0"/>
                  <a:gd name="T53" fmla="*/ 32 w 3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0">
                    <a:moveTo>
                      <a:pt x="26" y="20"/>
                    </a:moveTo>
                    <a:lnTo>
                      <a:pt x="21" y="17"/>
                    </a:lnTo>
                    <a:lnTo>
                      <a:pt x="13" y="13"/>
                    </a:lnTo>
                    <a:lnTo>
                      <a:pt x="5" y="9"/>
                    </a:lnTo>
                    <a:lnTo>
                      <a:pt x="0" y="7"/>
                    </a:lnTo>
                    <a:lnTo>
                      <a:pt x="0" y="6"/>
                    </a:lnTo>
                    <a:lnTo>
                      <a:pt x="0" y="3"/>
                    </a:lnTo>
                    <a:lnTo>
                      <a:pt x="3" y="2"/>
                    </a:lnTo>
                    <a:lnTo>
                      <a:pt x="4" y="0"/>
                    </a:lnTo>
                    <a:lnTo>
                      <a:pt x="8" y="0"/>
                    </a:lnTo>
                    <a:lnTo>
                      <a:pt x="16" y="2"/>
                    </a:lnTo>
                    <a:lnTo>
                      <a:pt x="25" y="3"/>
                    </a:lnTo>
                    <a:lnTo>
                      <a:pt x="32" y="6"/>
                    </a:lnTo>
                    <a:lnTo>
                      <a:pt x="31" y="11"/>
                    </a:lnTo>
                    <a:lnTo>
                      <a:pt x="30" y="14"/>
                    </a:lnTo>
                    <a:lnTo>
                      <a:pt x="27" y="18"/>
                    </a:lnTo>
                    <a:lnTo>
                      <a:pt x="26" y="20"/>
                    </a:lnTo>
                    <a:close/>
                  </a:path>
                </a:pathLst>
              </a:custGeom>
              <a:solidFill>
                <a:srgbClr val="FFFFFF"/>
              </a:solidFill>
              <a:ln w="9525">
                <a:noFill/>
                <a:round/>
                <a:headEnd/>
                <a:tailEnd/>
              </a:ln>
            </p:spPr>
            <p:txBody>
              <a:bodyPr/>
              <a:lstStyle/>
              <a:p>
                <a:endParaRPr lang="fr-FR" dirty="0"/>
              </a:p>
            </p:txBody>
          </p:sp>
          <p:sp>
            <p:nvSpPr>
              <p:cNvPr id="421" name="Freeform 10"/>
              <p:cNvSpPr>
                <a:spLocks/>
              </p:cNvSpPr>
              <p:nvPr/>
            </p:nvSpPr>
            <p:spPr bwMode="auto">
              <a:xfrm>
                <a:off x="3551" y="483"/>
                <a:ext cx="106" cy="23"/>
              </a:xfrm>
              <a:custGeom>
                <a:avLst/>
                <a:gdLst>
                  <a:gd name="T0" fmla="*/ 4 w 52"/>
                  <a:gd name="T1" fmla="*/ 12 h 15"/>
                  <a:gd name="T2" fmla="*/ 0 w 52"/>
                  <a:gd name="T3" fmla="*/ 14 h 15"/>
                  <a:gd name="T4" fmla="*/ 0 w 52"/>
                  <a:gd name="T5" fmla="*/ 12 h 15"/>
                  <a:gd name="T6" fmla="*/ 0 w 52"/>
                  <a:gd name="T7" fmla="*/ 11 h 15"/>
                  <a:gd name="T8" fmla="*/ 3 w 52"/>
                  <a:gd name="T9" fmla="*/ 10 h 15"/>
                  <a:gd name="T10" fmla="*/ 7 w 52"/>
                  <a:gd name="T11" fmla="*/ 8 h 15"/>
                  <a:gd name="T12" fmla="*/ 11 w 52"/>
                  <a:gd name="T13" fmla="*/ 6 h 15"/>
                  <a:gd name="T14" fmla="*/ 17 w 52"/>
                  <a:gd name="T15" fmla="*/ 3 h 15"/>
                  <a:gd name="T16" fmla="*/ 25 w 52"/>
                  <a:gd name="T17" fmla="*/ 1 h 15"/>
                  <a:gd name="T18" fmla="*/ 35 w 52"/>
                  <a:gd name="T19" fmla="*/ 0 h 15"/>
                  <a:gd name="T20" fmla="*/ 43 w 52"/>
                  <a:gd name="T21" fmla="*/ 1 h 15"/>
                  <a:gd name="T22" fmla="*/ 48 w 52"/>
                  <a:gd name="T23" fmla="*/ 5 h 15"/>
                  <a:gd name="T24" fmla="*/ 52 w 52"/>
                  <a:gd name="T25" fmla="*/ 8 h 15"/>
                  <a:gd name="T26" fmla="*/ 52 w 52"/>
                  <a:gd name="T27" fmla="*/ 10 h 15"/>
                  <a:gd name="T28" fmla="*/ 50 w 52"/>
                  <a:gd name="T29" fmla="*/ 12 h 15"/>
                  <a:gd name="T30" fmla="*/ 48 w 52"/>
                  <a:gd name="T31" fmla="*/ 14 h 15"/>
                  <a:gd name="T32" fmla="*/ 46 w 52"/>
                  <a:gd name="T33" fmla="*/ 15 h 15"/>
                  <a:gd name="T34" fmla="*/ 44 w 52"/>
                  <a:gd name="T35" fmla="*/ 15 h 15"/>
                  <a:gd name="T36" fmla="*/ 43 w 52"/>
                  <a:gd name="T37" fmla="*/ 12 h 15"/>
                  <a:gd name="T38" fmla="*/ 41 w 52"/>
                  <a:gd name="T39" fmla="*/ 11 h 15"/>
                  <a:gd name="T40" fmla="*/ 40 w 52"/>
                  <a:gd name="T41" fmla="*/ 11 h 15"/>
                  <a:gd name="T42" fmla="*/ 34 w 52"/>
                  <a:gd name="T43" fmla="*/ 8 h 15"/>
                  <a:gd name="T44" fmla="*/ 26 w 52"/>
                  <a:gd name="T45" fmla="*/ 7 h 15"/>
                  <a:gd name="T46" fmla="*/ 16 w 52"/>
                  <a:gd name="T47" fmla="*/ 8 h 15"/>
                  <a:gd name="T48" fmla="*/ 4 w 52"/>
                  <a:gd name="T49" fmla="*/ 12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15"/>
                  <a:gd name="T77" fmla="*/ 52 w 5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15">
                    <a:moveTo>
                      <a:pt x="4" y="12"/>
                    </a:moveTo>
                    <a:lnTo>
                      <a:pt x="0" y="14"/>
                    </a:lnTo>
                    <a:lnTo>
                      <a:pt x="0" y="12"/>
                    </a:lnTo>
                    <a:lnTo>
                      <a:pt x="0" y="11"/>
                    </a:lnTo>
                    <a:lnTo>
                      <a:pt x="3" y="10"/>
                    </a:lnTo>
                    <a:lnTo>
                      <a:pt x="7" y="8"/>
                    </a:lnTo>
                    <a:lnTo>
                      <a:pt x="11" y="6"/>
                    </a:lnTo>
                    <a:lnTo>
                      <a:pt x="17" y="3"/>
                    </a:lnTo>
                    <a:lnTo>
                      <a:pt x="25" y="1"/>
                    </a:lnTo>
                    <a:lnTo>
                      <a:pt x="35" y="0"/>
                    </a:lnTo>
                    <a:lnTo>
                      <a:pt x="43" y="1"/>
                    </a:lnTo>
                    <a:lnTo>
                      <a:pt x="48" y="5"/>
                    </a:lnTo>
                    <a:lnTo>
                      <a:pt x="52" y="8"/>
                    </a:lnTo>
                    <a:lnTo>
                      <a:pt x="52" y="10"/>
                    </a:lnTo>
                    <a:lnTo>
                      <a:pt x="50" y="12"/>
                    </a:lnTo>
                    <a:lnTo>
                      <a:pt x="48" y="14"/>
                    </a:lnTo>
                    <a:lnTo>
                      <a:pt x="46" y="15"/>
                    </a:lnTo>
                    <a:lnTo>
                      <a:pt x="44" y="15"/>
                    </a:lnTo>
                    <a:lnTo>
                      <a:pt x="43" y="12"/>
                    </a:lnTo>
                    <a:lnTo>
                      <a:pt x="41" y="11"/>
                    </a:lnTo>
                    <a:lnTo>
                      <a:pt x="40" y="11"/>
                    </a:lnTo>
                    <a:lnTo>
                      <a:pt x="34" y="8"/>
                    </a:lnTo>
                    <a:lnTo>
                      <a:pt x="26" y="7"/>
                    </a:lnTo>
                    <a:lnTo>
                      <a:pt x="16" y="8"/>
                    </a:lnTo>
                    <a:lnTo>
                      <a:pt x="4" y="12"/>
                    </a:lnTo>
                    <a:close/>
                  </a:path>
                </a:pathLst>
              </a:custGeom>
              <a:solidFill>
                <a:srgbClr val="47515B"/>
              </a:solidFill>
              <a:ln w="9525">
                <a:noFill/>
                <a:round/>
                <a:headEnd/>
                <a:tailEnd/>
              </a:ln>
            </p:spPr>
            <p:txBody>
              <a:bodyPr/>
              <a:lstStyle/>
              <a:p>
                <a:endParaRPr lang="fr-FR" dirty="0"/>
              </a:p>
            </p:txBody>
          </p:sp>
          <p:sp>
            <p:nvSpPr>
              <p:cNvPr id="422" name="Freeform 11"/>
              <p:cNvSpPr>
                <a:spLocks/>
              </p:cNvSpPr>
              <p:nvPr/>
            </p:nvSpPr>
            <p:spPr bwMode="auto">
              <a:xfrm>
                <a:off x="3563" y="529"/>
                <a:ext cx="70" cy="25"/>
              </a:xfrm>
              <a:custGeom>
                <a:avLst/>
                <a:gdLst>
                  <a:gd name="T0" fmla="*/ 11 w 34"/>
                  <a:gd name="T1" fmla="*/ 3 h 16"/>
                  <a:gd name="T2" fmla="*/ 14 w 34"/>
                  <a:gd name="T3" fmla="*/ 3 h 16"/>
                  <a:gd name="T4" fmla="*/ 19 w 34"/>
                  <a:gd name="T5" fmla="*/ 3 h 16"/>
                  <a:gd name="T6" fmla="*/ 24 w 34"/>
                  <a:gd name="T7" fmla="*/ 1 h 16"/>
                  <a:gd name="T8" fmla="*/ 29 w 34"/>
                  <a:gd name="T9" fmla="*/ 0 h 16"/>
                  <a:gd name="T10" fmla="*/ 30 w 34"/>
                  <a:gd name="T11" fmla="*/ 0 h 16"/>
                  <a:gd name="T12" fmla="*/ 33 w 34"/>
                  <a:gd name="T13" fmla="*/ 0 h 16"/>
                  <a:gd name="T14" fmla="*/ 34 w 34"/>
                  <a:gd name="T15" fmla="*/ 0 h 16"/>
                  <a:gd name="T16" fmla="*/ 34 w 34"/>
                  <a:gd name="T17" fmla="*/ 0 h 16"/>
                  <a:gd name="T18" fmla="*/ 34 w 34"/>
                  <a:gd name="T19" fmla="*/ 1 h 16"/>
                  <a:gd name="T20" fmla="*/ 33 w 34"/>
                  <a:gd name="T21" fmla="*/ 3 h 16"/>
                  <a:gd name="T22" fmla="*/ 30 w 34"/>
                  <a:gd name="T23" fmla="*/ 5 h 16"/>
                  <a:gd name="T24" fmla="*/ 26 w 34"/>
                  <a:gd name="T25" fmla="*/ 7 h 16"/>
                  <a:gd name="T26" fmla="*/ 25 w 34"/>
                  <a:gd name="T27" fmla="*/ 9 h 16"/>
                  <a:gd name="T28" fmla="*/ 25 w 34"/>
                  <a:gd name="T29" fmla="*/ 10 h 16"/>
                  <a:gd name="T30" fmla="*/ 25 w 34"/>
                  <a:gd name="T31" fmla="*/ 13 h 16"/>
                  <a:gd name="T32" fmla="*/ 25 w 34"/>
                  <a:gd name="T33" fmla="*/ 14 h 16"/>
                  <a:gd name="T34" fmla="*/ 26 w 34"/>
                  <a:gd name="T35" fmla="*/ 16 h 16"/>
                  <a:gd name="T36" fmla="*/ 26 w 34"/>
                  <a:gd name="T37" fmla="*/ 16 h 16"/>
                  <a:gd name="T38" fmla="*/ 25 w 34"/>
                  <a:gd name="T39" fmla="*/ 16 h 16"/>
                  <a:gd name="T40" fmla="*/ 24 w 34"/>
                  <a:gd name="T41" fmla="*/ 14 h 16"/>
                  <a:gd name="T42" fmla="*/ 21 w 34"/>
                  <a:gd name="T43" fmla="*/ 13 h 16"/>
                  <a:gd name="T44" fmla="*/ 16 w 34"/>
                  <a:gd name="T45" fmla="*/ 10 h 16"/>
                  <a:gd name="T46" fmla="*/ 11 w 34"/>
                  <a:gd name="T47" fmla="*/ 9 h 16"/>
                  <a:gd name="T48" fmla="*/ 7 w 34"/>
                  <a:gd name="T49" fmla="*/ 8 h 16"/>
                  <a:gd name="T50" fmla="*/ 5 w 34"/>
                  <a:gd name="T51" fmla="*/ 8 h 16"/>
                  <a:gd name="T52" fmla="*/ 3 w 34"/>
                  <a:gd name="T53" fmla="*/ 7 h 16"/>
                  <a:gd name="T54" fmla="*/ 2 w 34"/>
                  <a:gd name="T55" fmla="*/ 5 h 16"/>
                  <a:gd name="T56" fmla="*/ 1 w 34"/>
                  <a:gd name="T57" fmla="*/ 4 h 16"/>
                  <a:gd name="T58" fmla="*/ 0 w 34"/>
                  <a:gd name="T59" fmla="*/ 3 h 16"/>
                  <a:gd name="T60" fmla="*/ 0 w 34"/>
                  <a:gd name="T61" fmla="*/ 1 h 16"/>
                  <a:gd name="T62" fmla="*/ 1 w 34"/>
                  <a:gd name="T63" fmla="*/ 1 h 16"/>
                  <a:gd name="T64" fmla="*/ 3 w 34"/>
                  <a:gd name="T65" fmla="*/ 1 h 16"/>
                  <a:gd name="T66" fmla="*/ 6 w 34"/>
                  <a:gd name="T67" fmla="*/ 3 h 16"/>
                  <a:gd name="T68" fmla="*/ 8 w 34"/>
                  <a:gd name="T69" fmla="*/ 3 h 16"/>
                  <a:gd name="T70" fmla="*/ 10 w 34"/>
                  <a:gd name="T71" fmla="*/ 3 h 16"/>
                  <a:gd name="T72" fmla="*/ 11 w 34"/>
                  <a:gd name="T73" fmla="*/ 3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16"/>
                  <a:gd name="T113" fmla="*/ 34 w 34"/>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16">
                    <a:moveTo>
                      <a:pt x="11" y="3"/>
                    </a:moveTo>
                    <a:lnTo>
                      <a:pt x="14" y="3"/>
                    </a:lnTo>
                    <a:lnTo>
                      <a:pt x="19" y="3"/>
                    </a:lnTo>
                    <a:lnTo>
                      <a:pt x="24" y="1"/>
                    </a:lnTo>
                    <a:lnTo>
                      <a:pt x="29" y="0"/>
                    </a:lnTo>
                    <a:lnTo>
                      <a:pt x="30" y="0"/>
                    </a:lnTo>
                    <a:lnTo>
                      <a:pt x="33" y="0"/>
                    </a:lnTo>
                    <a:lnTo>
                      <a:pt x="34" y="0"/>
                    </a:lnTo>
                    <a:lnTo>
                      <a:pt x="34" y="1"/>
                    </a:lnTo>
                    <a:lnTo>
                      <a:pt x="33" y="3"/>
                    </a:lnTo>
                    <a:lnTo>
                      <a:pt x="30" y="5"/>
                    </a:lnTo>
                    <a:lnTo>
                      <a:pt x="26" y="7"/>
                    </a:lnTo>
                    <a:lnTo>
                      <a:pt x="25" y="9"/>
                    </a:lnTo>
                    <a:lnTo>
                      <a:pt x="25" y="10"/>
                    </a:lnTo>
                    <a:lnTo>
                      <a:pt x="25" y="13"/>
                    </a:lnTo>
                    <a:lnTo>
                      <a:pt x="25" y="14"/>
                    </a:lnTo>
                    <a:lnTo>
                      <a:pt x="26" y="16"/>
                    </a:lnTo>
                    <a:lnTo>
                      <a:pt x="25" y="16"/>
                    </a:lnTo>
                    <a:lnTo>
                      <a:pt x="24" y="14"/>
                    </a:lnTo>
                    <a:lnTo>
                      <a:pt x="21" y="13"/>
                    </a:lnTo>
                    <a:lnTo>
                      <a:pt x="16" y="10"/>
                    </a:lnTo>
                    <a:lnTo>
                      <a:pt x="11" y="9"/>
                    </a:lnTo>
                    <a:lnTo>
                      <a:pt x="7" y="8"/>
                    </a:lnTo>
                    <a:lnTo>
                      <a:pt x="5" y="8"/>
                    </a:lnTo>
                    <a:lnTo>
                      <a:pt x="3" y="7"/>
                    </a:lnTo>
                    <a:lnTo>
                      <a:pt x="2" y="5"/>
                    </a:lnTo>
                    <a:lnTo>
                      <a:pt x="1" y="4"/>
                    </a:lnTo>
                    <a:lnTo>
                      <a:pt x="0" y="3"/>
                    </a:lnTo>
                    <a:lnTo>
                      <a:pt x="0" y="1"/>
                    </a:lnTo>
                    <a:lnTo>
                      <a:pt x="1" y="1"/>
                    </a:lnTo>
                    <a:lnTo>
                      <a:pt x="3" y="1"/>
                    </a:lnTo>
                    <a:lnTo>
                      <a:pt x="6" y="3"/>
                    </a:lnTo>
                    <a:lnTo>
                      <a:pt x="8" y="3"/>
                    </a:lnTo>
                    <a:lnTo>
                      <a:pt x="10" y="3"/>
                    </a:lnTo>
                    <a:lnTo>
                      <a:pt x="11" y="3"/>
                    </a:lnTo>
                    <a:close/>
                  </a:path>
                </a:pathLst>
              </a:custGeom>
              <a:solidFill>
                <a:srgbClr val="000000"/>
              </a:solidFill>
              <a:ln w="9525">
                <a:noFill/>
                <a:round/>
                <a:headEnd/>
                <a:tailEnd/>
              </a:ln>
            </p:spPr>
            <p:txBody>
              <a:bodyPr/>
              <a:lstStyle/>
              <a:p>
                <a:endParaRPr lang="fr-FR" dirty="0"/>
              </a:p>
            </p:txBody>
          </p:sp>
          <p:sp>
            <p:nvSpPr>
              <p:cNvPr id="423" name="Freeform 12"/>
              <p:cNvSpPr>
                <a:spLocks/>
              </p:cNvSpPr>
              <p:nvPr/>
            </p:nvSpPr>
            <p:spPr bwMode="auto">
              <a:xfrm>
                <a:off x="3614" y="495"/>
                <a:ext cx="49" cy="102"/>
              </a:xfrm>
              <a:custGeom>
                <a:avLst/>
                <a:gdLst>
                  <a:gd name="T0" fmla="*/ 5 w 24"/>
                  <a:gd name="T1" fmla="*/ 38 h 66"/>
                  <a:gd name="T2" fmla="*/ 5 w 24"/>
                  <a:gd name="T3" fmla="*/ 34 h 66"/>
                  <a:gd name="T4" fmla="*/ 6 w 24"/>
                  <a:gd name="T5" fmla="*/ 30 h 66"/>
                  <a:gd name="T6" fmla="*/ 6 w 24"/>
                  <a:gd name="T7" fmla="*/ 27 h 66"/>
                  <a:gd name="T8" fmla="*/ 8 w 24"/>
                  <a:gd name="T9" fmla="*/ 26 h 66"/>
                  <a:gd name="T10" fmla="*/ 9 w 24"/>
                  <a:gd name="T11" fmla="*/ 22 h 66"/>
                  <a:gd name="T12" fmla="*/ 10 w 24"/>
                  <a:gd name="T13" fmla="*/ 17 h 66"/>
                  <a:gd name="T14" fmla="*/ 13 w 24"/>
                  <a:gd name="T15" fmla="*/ 11 h 66"/>
                  <a:gd name="T16" fmla="*/ 14 w 24"/>
                  <a:gd name="T17" fmla="*/ 6 h 66"/>
                  <a:gd name="T18" fmla="*/ 17 w 24"/>
                  <a:gd name="T19" fmla="*/ 2 h 66"/>
                  <a:gd name="T20" fmla="*/ 21 w 24"/>
                  <a:gd name="T21" fmla="*/ 0 h 66"/>
                  <a:gd name="T22" fmla="*/ 24 w 24"/>
                  <a:gd name="T23" fmla="*/ 3 h 66"/>
                  <a:gd name="T24" fmla="*/ 24 w 24"/>
                  <a:gd name="T25" fmla="*/ 8 h 66"/>
                  <a:gd name="T26" fmla="*/ 22 w 24"/>
                  <a:gd name="T27" fmla="*/ 20 h 66"/>
                  <a:gd name="T28" fmla="*/ 18 w 24"/>
                  <a:gd name="T29" fmla="*/ 35 h 66"/>
                  <a:gd name="T30" fmla="*/ 13 w 24"/>
                  <a:gd name="T31" fmla="*/ 50 h 66"/>
                  <a:gd name="T32" fmla="*/ 10 w 24"/>
                  <a:gd name="T33" fmla="*/ 61 h 66"/>
                  <a:gd name="T34" fmla="*/ 8 w 24"/>
                  <a:gd name="T35" fmla="*/ 64 h 66"/>
                  <a:gd name="T36" fmla="*/ 4 w 24"/>
                  <a:gd name="T37" fmla="*/ 66 h 66"/>
                  <a:gd name="T38" fmla="*/ 0 w 24"/>
                  <a:gd name="T39" fmla="*/ 63 h 66"/>
                  <a:gd name="T40" fmla="*/ 0 w 24"/>
                  <a:gd name="T41" fmla="*/ 57 h 66"/>
                  <a:gd name="T42" fmla="*/ 0 w 24"/>
                  <a:gd name="T43" fmla="*/ 53 h 66"/>
                  <a:gd name="T44" fmla="*/ 1 w 24"/>
                  <a:gd name="T45" fmla="*/ 48 h 66"/>
                  <a:gd name="T46" fmla="*/ 4 w 24"/>
                  <a:gd name="T47" fmla="*/ 43 h 66"/>
                  <a:gd name="T48" fmla="*/ 5 w 24"/>
                  <a:gd name="T49" fmla="*/ 38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66"/>
                  <a:gd name="T77" fmla="*/ 24 w 2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66">
                    <a:moveTo>
                      <a:pt x="5" y="38"/>
                    </a:moveTo>
                    <a:lnTo>
                      <a:pt x="5" y="34"/>
                    </a:lnTo>
                    <a:lnTo>
                      <a:pt x="6" y="30"/>
                    </a:lnTo>
                    <a:lnTo>
                      <a:pt x="6" y="27"/>
                    </a:lnTo>
                    <a:lnTo>
                      <a:pt x="8" y="26"/>
                    </a:lnTo>
                    <a:lnTo>
                      <a:pt x="9" y="22"/>
                    </a:lnTo>
                    <a:lnTo>
                      <a:pt x="10" y="17"/>
                    </a:lnTo>
                    <a:lnTo>
                      <a:pt x="13" y="11"/>
                    </a:lnTo>
                    <a:lnTo>
                      <a:pt x="14" y="6"/>
                    </a:lnTo>
                    <a:lnTo>
                      <a:pt x="17" y="2"/>
                    </a:lnTo>
                    <a:lnTo>
                      <a:pt x="21" y="0"/>
                    </a:lnTo>
                    <a:lnTo>
                      <a:pt x="24" y="3"/>
                    </a:lnTo>
                    <a:lnTo>
                      <a:pt x="24" y="8"/>
                    </a:lnTo>
                    <a:lnTo>
                      <a:pt x="22" y="20"/>
                    </a:lnTo>
                    <a:lnTo>
                      <a:pt x="18" y="35"/>
                    </a:lnTo>
                    <a:lnTo>
                      <a:pt x="13" y="50"/>
                    </a:lnTo>
                    <a:lnTo>
                      <a:pt x="10" y="61"/>
                    </a:lnTo>
                    <a:lnTo>
                      <a:pt x="8" y="64"/>
                    </a:lnTo>
                    <a:lnTo>
                      <a:pt x="4" y="66"/>
                    </a:lnTo>
                    <a:lnTo>
                      <a:pt x="0" y="63"/>
                    </a:lnTo>
                    <a:lnTo>
                      <a:pt x="0" y="57"/>
                    </a:lnTo>
                    <a:lnTo>
                      <a:pt x="0" y="53"/>
                    </a:lnTo>
                    <a:lnTo>
                      <a:pt x="1" y="48"/>
                    </a:lnTo>
                    <a:lnTo>
                      <a:pt x="4" y="43"/>
                    </a:lnTo>
                    <a:lnTo>
                      <a:pt x="5" y="38"/>
                    </a:lnTo>
                    <a:close/>
                  </a:path>
                </a:pathLst>
              </a:custGeom>
              <a:solidFill>
                <a:srgbClr val="000000"/>
              </a:solidFill>
              <a:ln w="9525">
                <a:noFill/>
                <a:round/>
                <a:headEnd/>
                <a:tailEnd/>
              </a:ln>
            </p:spPr>
            <p:txBody>
              <a:bodyPr/>
              <a:lstStyle/>
              <a:p>
                <a:endParaRPr lang="fr-FR" dirty="0"/>
              </a:p>
            </p:txBody>
          </p:sp>
          <p:sp>
            <p:nvSpPr>
              <p:cNvPr id="424" name="Freeform 13"/>
              <p:cNvSpPr>
                <a:spLocks/>
              </p:cNvSpPr>
              <p:nvPr/>
            </p:nvSpPr>
            <p:spPr bwMode="auto">
              <a:xfrm>
                <a:off x="3360" y="486"/>
                <a:ext cx="271" cy="68"/>
              </a:xfrm>
              <a:custGeom>
                <a:avLst/>
                <a:gdLst>
                  <a:gd name="T0" fmla="*/ 129 w 132"/>
                  <a:gd name="T1" fmla="*/ 44 h 44"/>
                  <a:gd name="T2" fmla="*/ 129 w 132"/>
                  <a:gd name="T3" fmla="*/ 40 h 44"/>
                  <a:gd name="T4" fmla="*/ 130 w 132"/>
                  <a:gd name="T5" fmla="*/ 36 h 44"/>
                  <a:gd name="T6" fmla="*/ 130 w 132"/>
                  <a:gd name="T7" fmla="*/ 33 h 44"/>
                  <a:gd name="T8" fmla="*/ 132 w 132"/>
                  <a:gd name="T9" fmla="*/ 32 h 44"/>
                  <a:gd name="T10" fmla="*/ 124 w 132"/>
                  <a:gd name="T11" fmla="*/ 29 h 44"/>
                  <a:gd name="T12" fmla="*/ 110 w 132"/>
                  <a:gd name="T13" fmla="*/ 27 h 44"/>
                  <a:gd name="T14" fmla="*/ 91 w 132"/>
                  <a:gd name="T15" fmla="*/ 22 h 44"/>
                  <a:gd name="T16" fmla="*/ 69 w 132"/>
                  <a:gd name="T17" fmla="*/ 15 h 44"/>
                  <a:gd name="T18" fmla="*/ 47 w 132"/>
                  <a:gd name="T19" fmla="*/ 10 h 44"/>
                  <a:gd name="T20" fmla="*/ 28 w 132"/>
                  <a:gd name="T21" fmla="*/ 5 h 44"/>
                  <a:gd name="T22" fmla="*/ 14 w 132"/>
                  <a:gd name="T23" fmla="*/ 3 h 44"/>
                  <a:gd name="T24" fmla="*/ 7 w 132"/>
                  <a:gd name="T25" fmla="*/ 0 h 44"/>
                  <a:gd name="T26" fmla="*/ 3 w 132"/>
                  <a:gd name="T27" fmla="*/ 1 h 44"/>
                  <a:gd name="T28" fmla="*/ 0 w 132"/>
                  <a:gd name="T29" fmla="*/ 4 h 44"/>
                  <a:gd name="T30" fmla="*/ 0 w 132"/>
                  <a:gd name="T31" fmla="*/ 9 h 44"/>
                  <a:gd name="T32" fmla="*/ 4 w 132"/>
                  <a:gd name="T33" fmla="*/ 12 h 44"/>
                  <a:gd name="T34" fmla="*/ 13 w 132"/>
                  <a:gd name="T35" fmla="*/ 14 h 44"/>
                  <a:gd name="T36" fmla="*/ 27 w 132"/>
                  <a:gd name="T37" fmla="*/ 18 h 44"/>
                  <a:gd name="T38" fmla="*/ 45 w 132"/>
                  <a:gd name="T39" fmla="*/ 22 h 44"/>
                  <a:gd name="T40" fmla="*/ 65 w 132"/>
                  <a:gd name="T41" fmla="*/ 27 h 44"/>
                  <a:gd name="T42" fmla="*/ 86 w 132"/>
                  <a:gd name="T43" fmla="*/ 32 h 44"/>
                  <a:gd name="T44" fmla="*/ 104 w 132"/>
                  <a:gd name="T45" fmla="*/ 37 h 44"/>
                  <a:gd name="T46" fmla="*/ 119 w 132"/>
                  <a:gd name="T47" fmla="*/ 41 h 44"/>
                  <a:gd name="T48" fmla="*/ 129 w 132"/>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
                  <a:gd name="T76" fmla="*/ 0 h 44"/>
                  <a:gd name="T77" fmla="*/ 132 w 132"/>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 h="44">
                    <a:moveTo>
                      <a:pt x="129" y="44"/>
                    </a:moveTo>
                    <a:lnTo>
                      <a:pt x="129" y="40"/>
                    </a:lnTo>
                    <a:lnTo>
                      <a:pt x="130" y="36"/>
                    </a:lnTo>
                    <a:lnTo>
                      <a:pt x="130" y="33"/>
                    </a:lnTo>
                    <a:lnTo>
                      <a:pt x="132" y="32"/>
                    </a:lnTo>
                    <a:lnTo>
                      <a:pt x="124" y="29"/>
                    </a:lnTo>
                    <a:lnTo>
                      <a:pt x="110" y="27"/>
                    </a:lnTo>
                    <a:lnTo>
                      <a:pt x="91" y="22"/>
                    </a:lnTo>
                    <a:lnTo>
                      <a:pt x="69" y="15"/>
                    </a:lnTo>
                    <a:lnTo>
                      <a:pt x="47" y="10"/>
                    </a:lnTo>
                    <a:lnTo>
                      <a:pt x="28" y="5"/>
                    </a:lnTo>
                    <a:lnTo>
                      <a:pt x="14" y="3"/>
                    </a:lnTo>
                    <a:lnTo>
                      <a:pt x="7" y="0"/>
                    </a:lnTo>
                    <a:lnTo>
                      <a:pt x="3" y="1"/>
                    </a:lnTo>
                    <a:lnTo>
                      <a:pt x="0" y="4"/>
                    </a:lnTo>
                    <a:lnTo>
                      <a:pt x="0" y="9"/>
                    </a:lnTo>
                    <a:lnTo>
                      <a:pt x="4" y="12"/>
                    </a:lnTo>
                    <a:lnTo>
                      <a:pt x="13" y="14"/>
                    </a:lnTo>
                    <a:lnTo>
                      <a:pt x="27" y="18"/>
                    </a:lnTo>
                    <a:lnTo>
                      <a:pt x="45" y="22"/>
                    </a:lnTo>
                    <a:lnTo>
                      <a:pt x="65" y="27"/>
                    </a:lnTo>
                    <a:lnTo>
                      <a:pt x="86" y="32"/>
                    </a:lnTo>
                    <a:lnTo>
                      <a:pt x="104" y="37"/>
                    </a:lnTo>
                    <a:lnTo>
                      <a:pt x="119" y="41"/>
                    </a:lnTo>
                    <a:lnTo>
                      <a:pt x="129" y="44"/>
                    </a:lnTo>
                    <a:close/>
                  </a:path>
                </a:pathLst>
              </a:custGeom>
              <a:solidFill>
                <a:srgbClr val="000000"/>
              </a:solidFill>
              <a:ln w="9525">
                <a:noFill/>
                <a:round/>
                <a:headEnd/>
                <a:tailEnd/>
              </a:ln>
            </p:spPr>
            <p:txBody>
              <a:bodyPr/>
              <a:lstStyle/>
              <a:p>
                <a:endParaRPr lang="fr-FR" dirty="0"/>
              </a:p>
            </p:txBody>
          </p:sp>
          <p:sp>
            <p:nvSpPr>
              <p:cNvPr id="425" name="Freeform 14"/>
              <p:cNvSpPr>
                <a:spLocks/>
              </p:cNvSpPr>
              <p:nvPr/>
            </p:nvSpPr>
            <p:spPr bwMode="auto">
              <a:xfrm>
                <a:off x="3544" y="625"/>
                <a:ext cx="113" cy="51"/>
              </a:xfrm>
              <a:custGeom>
                <a:avLst/>
                <a:gdLst>
                  <a:gd name="T0" fmla="*/ 7 w 55"/>
                  <a:gd name="T1" fmla="*/ 3 h 33"/>
                  <a:gd name="T2" fmla="*/ 2 w 55"/>
                  <a:gd name="T3" fmla="*/ 6 h 33"/>
                  <a:gd name="T4" fmla="*/ 0 w 55"/>
                  <a:gd name="T5" fmla="*/ 11 h 33"/>
                  <a:gd name="T6" fmla="*/ 1 w 55"/>
                  <a:gd name="T7" fmla="*/ 15 h 33"/>
                  <a:gd name="T8" fmla="*/ 9 w 55"/>
                  <a:gd name="T9" fmla="*/ 17 h 33"/>
                  <a:gd name="T10" fmla="*/ 19 w 55"/>
                  <a:gd name="T11" fmla="*/ 19 h 33"/>
                  <a:gd name="T12" fmla="*/ 28 w 55"/>
                  <a:gd name="T13" fmla="*/ 21 h 33"/>
                  <a:gd name="T14" fmla="*/ 37 w 55"/>
                  <a:gd name="T15" fmla="*/ 25 h 33"/>
                  <a:gd name="T16" fmla="*/ 42 w 55"/>
                  <a:gd name="T17" fmla="*/ 30 h 33"/>
                  <a:gd name="T18" fmla="*/ 46 w 55"/>
                  <a:gd name="T19" fmla="*/ 33 h 33"/>
                  <a:gd name="T20" fmla="*/ 48 w 55"/>
                  <a:gd name="T21" fmla="*/ 33 h 33"/>
                  <a:gd name="T22" fmla="*/ 51 w 55"/>
                  <a:gd name="T23" fmla="*/ 29 h 33"/>
                  <a:gd name="T24" fmla="*/ 53 w 55"/>
                  <a:gd name="T25" fmla="*/ 24 h 33"/>
                  <a:gd name="T26" fmla="*/ 55 w 55"/>
                  <a:gd name="T27" fmla="*/ 17 h 33"/>
                  <a:gd name="T28" fmla="*/ 55 w 55"/>
                  <a:gd name="T29" fmla="*/ 10 h 33"/>
                  <a:gd name="T30" fmla="*/ 52 w 55"/>
                  <a:gd name="T31" fmla="*/ 5 h 33"/>
                  <a:gd name="T32" fmla="*/ 47 w 55"/>
                  <a:gd name="T33" fmla="*/ 1 h 33"/>
                  <a:gd name="T34" fmla="*/ 43 w 55"/>
                  <a:gd name="T35" fmla="*/ 1 h 33"/>
                  <a:gd name="T36" fmla="*/ 38 w 55"/>
                  <a:gd name="T37" fmla="*/ 0 h 33"/>
                  <a:gd name="T38" fmla="*/ 33 w 55"/>
                  <a:gd name="T39" fmla="*/ 0 h 33"/>
                  <a:gd name="T40" fmla="*/ 28 w 55"/>
                  <a:gd name="T41" fmla="*/ 0 h 33"/>
                  <a:gd name="T42" fmla="*/ 23 w 55"/>
                  <a:gd name="T43" fmla="*/ 1 h 33"/>
                  <a:gd name="T44" fmla="*/ 17 w 55"/>
                  <a:gd name="T45" fmla="*/ 1 h 33"/>
                  <a:gd name="T46" fmla="*/ 12 w 55"/>
                  <a:gd name="T47" fmla="*/ 2 h 33"/>
                  <a:gd name="T48" fmla="*/ 7 w 55"/>
                  <a:gd name="T49" fmla="*/ 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33"/>
                  <a:gd name="T77" fmla="*/ 55 w 5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33">
                    <a:moveTo>
                      <a:pt x="7" y="3"/>
                    </a:moveTo>
                    <a:lnTo>
                      <a:pt x="2" y="6"/>
                    </a:lnTo>
                    <a:lnTo>
                      <a:pt x="0" y="11"/>
                    </a:lnTo>
                    <a:lnTo>
                      <a:pt x="1" y="15"/>
                    </a:lnTo>
                    <a:lnTo>
                      <a:pt x="9" y="17"/>
                    </a:lnTo>
                    <a:lnTo>
                      <a:pt x="19" y="19"/>
                    </a:lnTo>
                    <a:lnTo>
                      <a:pt x="28" y="21"/>
                    </a:lnTo>
                    <a:lnTo>
                      <a:pt x="37" y="25"/>
                    </a:lnTo>
                    <a:lnTo>
                      <a:pt x="42" y="30"/>
                    </a:lnTo>
                    <a:lnTo>
                      <a:pt x="46" y="33"/>
                    </a:lnTo>
                    <a:lnTo>
                      <a:pt x="48" y="33"/>
                    </a:lnTo>
                    <a:lnTo>
                      <a:pt x="51" y="29"/>
                    </a:lnTo>
                    <a:lnTo>
                      <a:pt x="53" y="24"/>
                    </a:lnTo>
                    <a:lnTo>
                      <a:pt x="55" y="17"/>
                    </a:lnTo>
                    <a:lnTo>
                      <a:pt x="55" y="10"/>
                    </a:lnTo>
                    <a:lnTo>
                      <a:pt x="52" y="5"/>
                    </a:lnTo>
                    <a:lnTo>
                      <a:pt x="47" y="1"/>
                    </a:lnTo>
                    <a:lnTo>
                      <a:pt x="43" y="1"/>
                    </a:lnTo>
                    <a:lnTo>
                      <a:pt x="38" y="0"/>
                    </a:lnTo>
                    <a:lnTo>
                      <a:pt x="33" y="0"/>
                    </a:lnTo>
                    <a:lnTo>
                      <a:pt x="28" y="0"/>
                    </a:lnTo>
                    <a:lnTo>
                      <a:pt x="23" y="1"/>
                    </a:lnTo>
                    <a:lnTo>
                      <a:pt x="17" y="1"/>
                    </a:lnTo>
                    <a:lnTo>
                      <a:pt x="12" y="2"/>
                    </a:lnTo>
                    <a:lnTo>
                      <a:pt x="7" y="3"/>
                    </a:lnTo>
                    <a:close/>
                  </a:path>
                </a:pathLst>
              </a:custGeom>
              <a:solidFill>
                <a:srgbClr val="47515B"/>
              </a:solidFill>
              <a:ln w="9525">
                <a:noFill/>
                <a:round/>
                <a:headEnd/>
                <a:tailEnd/>
              </a:ln>
            </p:spPr>
            <p:txBody>
              <a:bodyPr/>
              <a:lstStyle/>
              <a:p>
                <a:endParaRPr lang="fr-FR" dirty="0"/>
              </a:p>
            </p:txBody>
          </p:sp>
          <p:sp>
            <p:nvSpPr>
              <p:cNvPr id="426" name="Freeform 15"/>
              <p:cNvSpPr>
                <a:spLocks/>
              </p:cNvSpPr>
              <p:nvPr/>
            </p:nvSpPr>
            <p:spPr bwMode="auto">
              <a:xfrm>
                <a:off x="3235" y="413"/>
                <a:ext cx="66" cy="50"/>
              </a:xfrm>
              <a:custGeom>
                <a:avLst/>
                <a:gdLst>
                  <a:gd name="T0" fmla="*/ 11 w 32"/>
                  <a:gd name="T1" fmla="*/ 30 h 32"/>
                  <a:gd name="T2" fmla="*/ 18 w 32"/>
                  <a:gd name="T3" fmla="*/ 32 h 32"/>
                  <a:gd name="T4" fmla="*/ 24 w 32"/>
                  <a:gd name="T5" fmla="*/ 29 h 32"/>
                  <a:gd name="T6" fmla="*/ 29 w 32"/>
                  <a:gd name="T7" fmla="*/ 25 h 32"/>
                  <a:gd name="T8" fmla="*/ 32 w 32"/>
                  <a:gd name="T9" fmla="*/ 20 h 32"/>
                  <a:gd name="T10" fmla="*/ 32 w 32"/>
                  <a:gd name="T11" fmla="*/ 14 h 32"/>
                  <a:gd name="T12" fmla="*/ 30 w 32"/>
                  <a:gd name="T13" fmla="*/ 7 h 32"/>
                  <a:gd name="T14" fmla="*/ 27 w 32"/>
                  <a:gd name="T15" fmla="*/ 2 h 32"/>
                  <a:gd name="T16" fmla="*/ 20 w 32"/>
                  <a:gd name="T17" fmla="*/ 0 h 32"/>
                  <a:gd name="T18" fmla="*/ 14 w 32"/>
                  <a:gd name="T19" fmla="*/ 0 h 32"/>
                  <a:gd name="T20" fmla="*/ 9 w 32"/>
                  <a:gd name="T21" fmla="*/ 1 h 32"/>
                  <a:gd name="T22" fmla="*/ 4 w 32"/>
                  <a:gd name="T23" fmla="*/ 5 h 32"/>
                  <a:gd name="T24" fmla="*/ 1 w 32"/>
                  <a:gd name="T25" fmla="*/ 11 h 32"/>
                  <a:gd name="T26" fmla="*/ 0 w 32"/>
                  <a:gd name="T27" fmla="*/ 18 h 32"/>
                  <a:gd name="T28" fmla="*/ 2 w 32"/>
                  <a:gd name="T29" fmla="*/ 23 h 32"/>
                  <a:gd name="T30" fmla="*/ 6 w 32"/>
                  <a:gd name="T31" fmla="*/ 28 h 32"/>
                  <a:gd name="T32" fmla="*/ 11 w 32"/>
                  <a:gd name="T33" fmla="*/ 3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1" y="30"/>
                    </a:moveTo>
                    <a:lnTo>
                      <a:pt x="18" y="32"/>
                    </a:lnTo>
                    <a:lnTo>
                      <a:pt x="24" y="29"/>
                    </a:lnTo>
                    <a:lnTo>
                      <a:pt x="29" y="25"/>
                    </a:lnTo>
                    <a:lnTo>
                      <a:pt x="32" y="20"/>
                    </a:lnTo>
                    <a:lnTo>
                      <a:pt x="32" y="14"/>
                    </a:lnTo>
                    <a:lnTo>
                      <a:pt x="30" y="7"/>
                    </a:lnTo>
                    <a:lnTo>
                      <a:pt x="27" y="2"/>
                    </a:lnTo>
                    <a:lnTo>
                      <a:pt x="20" y="0"/>
                    </a:lnTo>
                    <a:lnTo>
                      <a:pt x="14" y="0"/>
                    </a:lnTo>
                    <a:lnTo>
                      <a:pt x="9" y="1"/>
                    </a:lnTo>
                    <a:lnTo>
                      <a:pt x="4" y="5"/>
                    </a:lnTo>
                    <a:lnTo>
                      <a:pt x="1" y="11"/>
                    </a:lnTo>
                    <a:lnTo>
                      <a:pt x="0" y="18"/>
                    </a:lnTo>
                    <a:lnTo>
                      <a:pt x="2" y="23"/>
                    </a:lnTo>
                    <a:lnTo>
                      <a:pt x="6" y="28"/>
                    </a:lnTo>
                    <a:lnTo>
                      <a:pt x="11" y="30"/>
                    </a:lnTo>
                    <a:close/>
                  </a:path>
                </a:pathLst>
              </a:custGeom>
              <a:solidFill>
                <a:srgbClr val="666666"/>
              </a:solidFill>
              <a:ln w="9525">
                <a:noFill/>
                <a:round/>
                <a:headEnd/>
                <a:tailEnd/>
              </a:ln>
            </p:spPr>
            <p:txBody>
              <a:bodyPr/>
              <a:lstStyle/>
              <a:p>
                <a:endParaRPr lang="fr-FR" dirty="0"/>
              </a:p>
            </p:txBody>
          </p:sp>
          <p:sp>
            <p:nvSpPr>
              <p:cNvPr id="427" name="Freeform 16"/>
              <p:cNvSpPr>
                <a:spLocks/>
              </p:cNvSpPr>
              <p:nvPr/>
            </p:nvSpPr>
            <p:spPr bwMode="auto">
              <a:xfrm>
                <a:off x="3130" y="349"/>
                <a:ext cx="304" cy="302"/>
              </a:xfrm>
              <a:custGeom>
                <a:avLst/>
                <a:gdLst>
                  <a:gd name="T0" fmla="*/ 32 w 148"/>
                  <a:gd name="T1" fmla="*/ 3 h 196"/>
                  <a:gd name="T2" fmla="*/ 20 w 148"/>
                  <a:gd name="T3" fmla="*/ 12 h 196"/>
                  <a:gd name="T4" fmla="*/ 12 w 148"/>
                  <a:gd name="T5" fmla="*/ 25 h 196"/>
                  <a:gd name="T6" fmla="*/ 6 w 148"/>
                  <a:gd name="T7" fmla="*/ 40 h 196"/>
                  <a:gd name="T8" fmla="*/ 2 w 148"/>
                  <a:gd name="T9" fmla="*/ 58 h 196"/>
                  <a:gd name="T10" fmla="*/ 0 w 148"/>
                  <a:gd name="T11" fmla="*/ 76 h 196"/>
                  <a:gd name="T12" fmla="*/ 1 w 148"/>
                  <a:gd name="T13" fmla="*/ 93 h 196"/>
                  <a:gd name="T14" fmla="*/ 4 w 148"/>
                  <a:gd name="T15" fmla="*/ 110 h 196"/>
                  <a:gd name="T16" fmla="*/ 10 w 148"/>
                  <a:gd name="T17" fmla="*/ 124 h 196"/>
                  <a:gd name="T18" fmla="*/ 21 w 148"/>
                  <a:gd name="T19" fmla="*/ 145 h 196"/>
                  <a:gd name="T20" fmla="*/ 28 w 148"/>
                  <a:gd name="T21" fmla="*/ 162 h 196"/>
                  <a:gd name="T22" fmla="*/ 32 w 148"/>
                  <a:gd name="T23" fmla="*/ 172 h 196"/>
                  <a:gd name="T24" fmla="*/ 33 w 148"/>
                  <a:gd name="T25" fmla="*/ 181 h 196"/>
                  <a:gd name="T26" fmla="*/ 33 w 148"/>
                  <a:gd name="T27" fmla="*/ 187 h 196"/>
                  <a:gd name="T28" fmla="*/ 34 w 148"/>
                  <a:gd name="T29" fmla="*/ 194 h 196"/>
                  <a:gd name="T30" fmla="*/ 37 w 148"/>
                  <a:gd name="T31" fmla="*/ 196 h 196"/>
                  <a:gd name="T32" fmla="*/ 47 w 148"/>
                  <a:gd name="T33" fmla="*/ 194 h 196"/>
                  <a:gd name="T34" fmla="*/ 55 w 148"/>
                  <a:gd name="T35" fmla="*/ 190 h 196"/>
                  <a:gd name="T36" fmla="*/ 62 w 148"/>
                  <a:gd name="T37" fmla="*/ 187 h 196"/>
                  <a:gd name="T38" fmla="*/ 69 w 148"/>
                  <a:gd name="T39" fmla="*/ 185 h 196"/>
                  <a:gd name="T40" fmla="*/ 74 w 148"/>
                  <a:gd name="T41" fmla="*/ 182 h 196"/>
                  <a:gd name="T42" fmla="*/ 78 w 148"/>
                  <a:gd name="T43" fmla="*/ 181 h 196"/>
                  <a:gd name="T44" fmla="*/ 80 w 148"/>
                  <a:gd name="T45" fmla="*/ 177 h 196"/>
                  <a:gd name="T46" fmla="*/ 81 w 148"/>
                  <a:gd name="T47" fmla="*/ 172 h 196"/>
                  <a:gd name="T48" fmla="*/ 80 w 148"/>
                  <a:gd name="T49" fmla="*/ 164 h 196"/>
                  <a:gd name="T50" fmla="*/ 78 w 148"/>
                  <a:gd name="T51" fmla="*/ 153 h 196"/>
                  <a:gd name="T52" fmla="*/ 76 w 148"/>
                  <a:gd name="T53" fmla="*/ 139 h 196"/>
                  <a:gd name="T54" fmla="*/ 79 w 148"/>
                  <a:gd name="T55" fmla="*/ 125 h 196"/>
                  <a:gd name="T56" fmla="*/ 87 w 148"/>
                  <a:gd name="T57" fmla="*/ 115 h 196"/>
                  <a:gd name="T58" fmla="*/ 97 w 148"/>
                  <a:gd name="T59" fmla="*/ 111 h 196"/>
                  <a:gd name="T60" fmla="*/ 108 w 148"/>
                  <a:gd name="T61" fmla="*/ 113 h 196"/>
                  <a:gd name="T62" fmla="*/ 117 w 148"/>
                  <a:gd name="T63" fmla="*/ 121 h 196"/>
                  <a:gd name="T64" fmla="*/ 119 w 148"/>
                  <a:gd name="T65" fmla="*/ 133 h 196"/>
                  <a:gd name="T66" fmla="*/ 119 w 148"/>
                  <a:gd name="T67" fmla="*/ 140 h 196"/>
                  <a:gd name="T68" fmla="*/ 124 w 148"/>
                  <a:gd name="T69" fmla="*/ 144 h 196"/>
                  <a:gd name="T70" fmla="*/ 129 w 148"/>
                  <a:gd name="T71" fmla="*/ 145 h 196"/>
                  <a:gd name="T72" fmla="*/ 135 w 148"/>
                  <a:gd name="T73" fmla="*/ 140 h 196"/>
                  <a:gd name="T74" fmla="*/ 142 w 148"/>
                  <a:gd name="T75" fmla="*/ 127 h 196"/>
                  <a:gd name="T76" fmla="*/ 147 w 148"/>
                  <a:gd name="T77" fmla="*/ 108 h 196"/>
                  <a:gd name="T78" fmla="*/ 148 w 148"/>
                  <a:gd name="T79" fmla="*/ 87 h 196"/>
                  <a:gd name="T80" fmla="*/ 143 w 148"/>
                  <a:gd name="T81" fmla="*/ 69 h 196"/>
                  <a:gd name="T82" fmla="*/ 136 w 148"/>
                  <a:gd name="T83" fmla="*/ 63 h 196"/>
                  <a:gd name="T84" fmla="*/ 126 w 148"/>
                  <a:gd name="T85" fmla="*/ 57 h 196"/>
                  <a:gd name="T86" fmla="*/ 115 w 148"/>
                  <a:gd name="T87" fmla="*/ 52 h 196"/>
                  <a:gd name="T88" fmla="*/ 102 w 148"/>
                  <a:gd name="T89" fmla="*/ 46 h 196"/>
                  <a:gd name="T90" fmla="*/ 88 w 148"/>
                  <a:gd name="T91" fmla="*/ 40 h 196"/>
                  <a:gd name="T92" fmla="*/ 75 w 148"/>
                  <a:gd name="T93" fmla="*/ 37 h 196"/>
                  <a:gd name="T94" fmla="*/ 65 w 148"/>
                  <a:gd name="T95" fmla="*/ 32 h 196"/>
                  <a:gd name="T96" fmla="*/ 57 w 148"/>
                  <a:gd name="T97" fmla="*/ 28 h 196"/>
                  <a:gd name="T98" fmla="*/ 50 w 148"/>
                  <a:gd name="T99" fmla="*/ 23 h 196"/>
                  <a:gd name="T100" fmla="*/ 44 w 148"/>
                  <a:gd name="T101" fmla="*/ 19 h 196"/>
                  <a:gd name="T102" fmla="*/ 41 w 148"/>
                  <a:gd name="T103" fmla="*/ 14 h 196"/>
                  <a:gd name="T104" fmla="*/ 41 w 148"/>
                  <a:gd name="T105" fmla="*/ 10 h 196"/>
                  <a:gd name="T106" fmla="*/ 43 w 148"/>
                  <a:gd name="T107" fmla="*/ 5 h 196"/>
                  <a:gd name="T108" fmla="*/ 43 w 148"/>
                  <a:gd name="T109" fmla="*/ 1 h 196"/>
                  <a:gd name="T110" fmla="*/ 41 w 148"/>
                  <a:gd name="T111" fmla="*/ 0 h 196"/>
                  <a:gd name="T112" fmla="*/ 32 w 148"/>
                  <a:gd name="T113" fmla="*/ 3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96"/>
                  <a:gd name="T173" fmla="*/ 148 w 14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96">
                    <a:moveTo>
                      <a:pt x="32" y="3"/>
                    </a:moveTo>
                    <a:lnTo>
                      <a:pt x="20" y="12"/>
                    </a:lnTo>
                    <a:lnTo>
                      <a:pt x="12" y="25"/>
                    </a:lnTo>
                    <a:lnTo>
                      <a:pt x="6" y="40"/>
                    </a:lnTo>
                    <a:lnTo>
                      <a:pt x="2" y="58"/>
                    </a:lnTo>
                    <a:lnTo>
                      <a:pt x="0" y="76"/>
                    </a:lnTo>
                    <a:lnTo>
                      <a:pt x="1" y="93"/>
                    </a:lnTo>
                    <a:lnTo>
                      <a:pt x="4" y="110"/>
                    </a:lnTo>
                    <a:lnTo>
                      <a:pt x="10" y="124"/>
                    </a:lnTo>
                    <a:lnTo>
                      <a:pt x="21" y="145"/>
                    </a:lnTo>
                    <a:lnTo>
                      <a:pt x="28" y="162"/>
                    </a:lnTo>
                    <a:lnTo>
                      <a:pt x="32" y="172"/>
                    </a:lnTo>
                    <a:lnTo>
                      <a:pt x="33" y="181"/>
                    </a:lnTo>
                    <a:lnTo>
                      <a:pt x="33" y="187"/>
                    </a:lnTo>
                    <a:lnTo>
                      <a:pt x="34" y="194"/>
                    </a:lnTo>
                    <a:lnTo>
                      <a:pt x="37" y="196"/>
                    </a:lnTo>
                    <a:lnTo>
                      <a:pt x="47" y="194"/>
                    </a:lnTo>
                    <a:lnTo>
                      <a:pt x="55" y="190"/>
                    </a:lnTo>
                    <a:lnTo>
                      <a:pt x="62" y="187"/>
                    </a:lnTo>
                    <a:lnTo>
                      <a:pt x="69" y="185"/>
                    </a:lnTo>
                    <a:lnTo>
                      <a:pt x="74" y="182"/>
                    </a:lnTo>
                    <a:lnTo>
                      <a:pt x="78" y="181"/>
                    </a:lnTo>
                    <a:lnTo>
                      <a:pt x="80" y="177"/>
                    </a:lnTo>
                    <a:lnTo>
                      <a:pt x="81" y="172"/>
                    </a:lnTo>
                    <a:lnTo>
                      <a:pt x="80" y="164"/>
                    </a:lnTo>
                    <a:lnTo>
                      <a:pt x="78" y="153"/>
                    </a:lnTo>
                    <a:lnTo>
                      <a:pt x="76" y="139"/>
                    </a:lnTo>
                    <a:lnTo>
                      <a:pt x="79" y="125"/>
                    </a:lnTo>
                    <a:lnTo>
                      <a:pt x="87" y="115"/>
                    </a:lnTo>
                    <a:lnTo>
                      <a:pt x="97" y="111"/>
                    </a:lnTo>
                    <a:lnTo>
                      <a:pt x="108" y="113"/>
                    </a:lnTo>
                    <a:lnTo>
                      <a:pt x="117" y="121"/>
                    </a:lnTo>
                    <a:lnTo>
                      <a:pt x="119" y="133"/>
                    </a:lnTo>
                    <a:lnTo>
                      <a:pt x="119" y="140"/>
                    </a:lnTo>
                    <a:lnTo>
                      <a:pt x="124" y="144"/>
                    </a:lnTo>
                    <a:lnTo>
                      <a:pt x="129" y="145"/>
                    </a:lnTo>
                    <a:lnTo>
                      <a:pt x="135" y="140"/>
                    </a:lnTo>
                    <a:lnTo>
                      <a:pt x="142" y="127"/>
                    </a:lnTo>
                    <a:lnTo>
                      <a:pt x="147" y="108"/>
                    </a:lnTo>
                    <a:lnTo>
                      <a:pt x="148" y="87"/>
                    </a:lnTo>
                    <a:lnTo>
                      <a:pt x="143" y="69"/>
                    </a:lnTo>
                    <a:lnTo>
                      <a:pt x="136" y="63"/>
                    </a:lnTo>
                    <a:lnTo>
                      <a:pt x="126" y="57"/>
                    </a:lnTo>
                    <a:lnTo>
                      <a:pt x="115" y="52"/>
                    </a:lnTo>
                    <a:lnTo>
                      <a:pt x="102" y="46"/>
                    </a:lnTo>
                    <a:lnTo>
                      <a:pt x="88" y="40"/>
                    </a:lnTo>
                    <a:lnTo>
                      <a:pt x="75" y="37"/>
                    </a:lnTo>
                    <a:lnTo>
                      <a:pt x="65" y="32"/>
                    </a:lnTo>
                    <a:lnTo>
                      <a:pt x="57" y="28"/>
                    </a:lnTo>
                    <a:lnTo>
                      <a:pt x="50" y="23"/>
                    </a:lnTo>
                    <a:lnTo>
                      <a:pt x="44" y="19"/>
                    </a:lnTo>
                    <a:lnTo>
                      <a:pt x="41" y="14"/>
                    </a:lnTo>
                    <a:lnTo>
                      <a:pt x="41" y="10"/>
                    </a:lnTo>
                    <a:lnTo>
                      <a:pt x="43" y="5"/>
                    </a:lnTo>
                    <a:lnTo>
                      <a:pt x="43" y="1"/>
                    </a:lnTo>
                    <a:lnTo>
                      <a:pt x="41" y="0"/>
                    </a:lnTo>
                    <a:lnTo>
                      <a:pt x="32" y="3"/>
                    </a:lnTo>
                    <a:close/>
                  </a:path>
                </a:pathLst>
              </a:custGeom>
              <a:solidFill>
                <a:srgbClr val="47515B"/>
              </a:solidFill>
              <a:ln w="9525">
                <a:noFill/>
                <a:round/>
                <a:headEnd/>
                <a:tailEnd/>
              </a:ln>
            </p:spPr>
            <p:txBody>
              <a:bodyPr/>
              <a:lstStyle/>
              <a:p>
                <a:endParaRPr lang="fr-FR" dirty="0"/>
              </a:p>
            </p:txBody>
          </p:sp>
          <p:sp>
            <p:nvSpPr>
              <p:cNvPr id="428" name="Freeform 17"/>
              <p:cNvSpPr>
                <a:spLocks/>
              </p:cNvSpPr>
              <p:nvPr/>
            </p:nvSpPr>
            <p:spPr bwMode="auto">
              <a:xfrm>
                <a:off x="3132" y="1962"/>
                <a:ext cx="583" cy="1910"/>
              </a:xfrm>
              <a:custGeom>
                <a:avLst/>
                <a:gdLst>
                  <a:gd name="T0" fmla="*/ 157 w 284"/>
                  <a:gd name="T1" fmla="*/ 1 h 1238"/>
                  <a:gd name="T2" fmla="*/ 198 w 284"/>
                  <a:gd name="T3" fmla="*/ 4 h 1238"/>
                  <a:gd name="T4" fmla="*/ 238 w 284"/>
                  <a:gd name="T5" fmla="*/ 23 h 1238"/>
                  <a:gd name="T6" fmla="*/ 267 w 284"/>
                  <a:gd name="T7" fmla="*/ 59 h 1238"/>
                  <a:gd name="T8" fmla="*/ 284 w 284"/>
                  <a:gd name="T9" fmla="*/ 137 h 1238"/>
                  <a:gd name="T10" fmla="*/ 272 w 284"/>
                  <a:gd name="T11" fmla="*/ 255 h 1238"/>
                  <a:gd name="T12" fmla="*/ 259 w 284"/>
                  <a:gd name="T13" fmla="*/ 313 h 1238"/>
                  <a:gd name="T14" fmla="*/ 240 w 284"/>
                  <a:gd name="T15" fmla="*/ 371 h 1238"/>
                  <a:gd name="T16" fmla="*/ 216 w 284"/>
                  <a:gd name="T17" fmla="*/ 437 h 1238"/>
                  <a:gd name="T18" fmla="*/ 197 w 284"/>
                  <a:gd name="T19" fmla="*/ 492 h 1238"/>
                  <a:gd name="T20" fmla="*/ 180 w 284"/>
                  <a:gd name="T21" fmla="*/ 545 h 1238"/>
                  <a:gd name="T22" fmla="*/ 160 w 284"/>
                  <a:gd name="T23" fmla="*/ 641 h 1238"/>
                  <a:gd name="T24" fmla="*/ 157 w 284"/>
                  <a:gd name="T25" fmla="*/ 698 h 1238"/>
                  <a:gd name="T26" fmla="*/ 166 w 284"/>
                  <a:gd name="T27" fmla="*/ 789 h 1238"/>
                  <a:gd name="T28" fmla="*/ 164 w 284"/>
                  <a:gd name="T29" fmla="*/ 841 h 1238"/>
                  <a:gd name="T30" fmla="*/ 152 w 284"/>
                  <a:gd name="T31" fmla="*/ 891 h 1238"/>
                  <a:gd name="T32" fmla="*/ 133 w 284"/>
                  <a:gd name="T33" fmla="*/ 954 h 1238"/>
                  <a:gd name="T34" fmla="*/ 111 w 284"/>
                  <a:gd name="T35" fmla="*/ 1016 h 1238"/>
                  <a:gd name="T36" fmla="*/ 87 w 284"/>
                  <a:gd name="T37" fmla="*/ 1068 h 1238"/>
                  <a:gd name="T38" fmla="*/ 72 w 284"/>
                  <a:gd name="T39" fmla="*/ 1114 h 1238"/>
                  <a:gd name="T40" fmla="*/ 61 w 284"/>
                  <a:gd name="T41" fmla="*/ 1152 h 1238"/>
                  <a:gd name="T42" fmla="*/ 55 w 284"/>
                  <a:gd name="T43" fmla="*/ 1183 h 1238"/>
                  <a:gd name="T44" fmla="*/ 46 w 284"/>
                  <a:gd name="T45" fmla="*/ 1212 h 1238"/>
                  <a:gd name="T46" fmla="*/ 31 w 284"/>
                  <a:gd name="T47" fmla="*/ 1236 h 1238"/>
                  <a:gd name="T48" fmla="*/ 18 w 284"/>
                  <a:gd name="T49" fmla="*/ 1232 h 1238"/>
                  <a:gd name="T50" fmla="*/ 8 w 284"/>
                  <a:gd name="T51" fmla="*/ 1212 h 1238"/>
                  <a:gd name="T52" fmla="*/ 0 w 284"/>
                  <a:gd name="T53" fmla="*/ 1183 h 1238"/>
                  <a:gd name="T54" fmla="*/ 4 w 284"/>
                  <a:gd name="T55" fmla="*/ 1140 h 1238"/>
                  <a:gd name="T56" fmla="*/ 14 w 284"/>
                  <a:gd name="T57" fmla="*/ 1089 h 1238"/>
                  <a:gd name="T58" fmla="*/ 27 w 284"/>
                  <a:gd name="T59" fmla="*/ 982 h 1238"/>
                  <a:gd name="T60" fmla="*/ 24 w 284"/>
                  <a:gd name="T61" fmla="*/ 919 h 1238"/>
                  <a:gd name="T62" fmla="*/ 19 w 284"/>
                  <a:gd name="T63" fmla="*/ 858 h 1238"/>
                  <a:gd name="T64" fmla="*/ 29 w 284"/>
                  <a:gd name="T65" fmla="*/ 794 h 1238"/>
                  <a:gd name="T66" fmla="*/ 45 w 284"/>
                  <a:gd name="T67" fmla="*/ 698 h 1238"/>
                  <a:gd name="T68" fmla="*/ 46 w 284"/>
                  <a:gd name="T69" fmla="*/ 637 h 1238"/>
                  <a:gd name="T70" fmla="*/ 43 w 284"/>
                  <a:gd name="T71" fmla="*/ 565 h 1238"/>
                  <a:gd name="T72" fmla="*/ 51 w 284"/>
                  <a:gd name="T73" fmla="*/ 527 h 1238"/>
                  <a:gd name="T74" fmla="*/ 57 w 284"/>
                  <a:gd name="T75" fmla="*/ 496 h 1238"/>
                  <a:gd name="T76" fmla="*/ 55 w 284"/>
                  <a:gd name="T77" fmla="*/ 430 h 1238"/>
                  <a:gd name="T78" fmla="*/ 43 w 284"/>
                  <a:gd name="T79" fmla="*/ 221 h 1238"/>
                  <a:gd name="T80" fmla="*/ 55 w 284"/>
                  <a:gd name="T81" fmla="*/ 119 h 1238"/>
                  <a:gd name="T82" fmla="*/ 78 w 284"/>
                  <a:gd name="T83" fmla="*/ 67 h 1238"/>
                  <a:gd name="T84" fmla="*/ 103 w 284"/>
                  <a:gd name="T85" fmla="*/ 31 h 1238"/>
                  <a:gd name="T86" fmla="*/ 128 w 284"/>
                  <a:gd name="T87" fmla="*/ 10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1238"/>
                  <a:gd name="T134" fmla="*/ 284 w 284"/>
                  <a:gd name="T135" fmla="*/ 1238 h 12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1238">
                    <a:moveTo>
                      <a:pt x="138" y="5"/>
                    </a:moveTo>
                    <a:lnTo>
                      <a:pt x="157" y="1"/>
                    </a:lnTo>
                    <a:lnTo>
                      <a:pt x="178" y="0"/>
                    </a:lnTo>
                    <a:lnTo>
                      <a:pt x="198" y="4"/>
                    </a:lnTo>
                    <a:lnTo>
                      <a:pt x="218" y="12"/>
                    </a:lnTo>
                    <a:lnTo>
                      <a:pt x="238" y="23"/>
                    </a:lnTo>
                    <a:lnTo>
                      <a:pt x="254" y="39"/>
                    </a:lnTo>
                    <a:lnTo>
                      <a:pt x="267" y="59"/>
                    </a:lnTo>
                    <a:lnTo>
                      <a:pt x="277" y="83"/>
                    </a:lnTo>
                    <a:lnTo>
                      <a:pt x="284" y="137"/>
                    </a:lnTo>
                    <a:lnTo>
                      <a:pt x="281" y="197"/>
                    </a:lnTo>
                    <a:lnTo>
                      <a:pt x="272" y="255"/>
                    </a:lnTo>
                    <a:lnTo>
                      <a:pt x="264" y="295"/>
                    </a:lnTo>
                    <a:lnTo>
                      <a:pt x="259" y="313"/>
                    </a:lnTo>
                    <a:lnTo>
                      <a:pt x="250" y="340"/>
                    </a:lnTo>
                    <a:lnTo>
                      <a:pt x="240" y="371"/>
                    </a:lnTo>
                    <a:lnTo>
                      <a:pt x="229" y="404"/>
                    </a:lnTo>
                    <a:lnTo>
                      <a:pt x="216" y="437"/>
                    </a:lnTo>
                    <a:lnTo>
                      <a:pt x="206" y="467"/>
                    </a:lnTo>
                    <a:lnTo>
                      <a:pt x="197" y="492"/>
                    </a:lnTo>
                    <a:lnTo>
                      <a:pt x="190" y="509"/>
                    </a:lnTo>
                    <a:lnTo>
                      <a:pt x="180" y="545"/>
                    </a:lnTo>
                    <a:lnTo>
                      <a:pt x="169" y="593"/>
                    </a:lnTo>
                    <a:lnTo>
                      <a:pt x="160" y="641"/>
                    </a:lnTo>
                    <a:lnTo>
                      <a:pt x="155" y="670"/>
                    </a:lnTo>
                    <a:lnTo>
                      <a:pt x="157" y="698"/>
                    </a:lnTo>
                    <a:lnTo>
                      <a:pt x="162" y="742"/>
                    </a:lnTo>
                    <a:lnTo>
                      <a:pt x="166" y="789"/>
                    </a:lnTo>
                    <a:lnTo>
                      <a:pt x="166" y="825"/>
                    </a:lnTo>
                    <a:lnTo>
                      <a:pt x="164" y="841"/>
                    </a:lnTo>
                    <a:lnTo>
                      <a:pt x="158" y="864"/>
                    </a:lnTo>
                    <a:lnTo>
                      <a:pt x="152" y="891"/>
                    </a:lnTo>
                    <a:lnTo>
                      <a:pt x="143" y="922"/>
                    </a:lnTo>
                    <a:lnTo>
                      <a:pt x="133" y="954"/>
                    </a:lnTo>
                    <a:lnTo>
                      <a:pt x="123" y="986"/>
                    </a:lnTo>
                    <a:lnTo>
                      <a:pt x="111" y="1016"/>
                    </a:lnTo>
                    <a:lnTo>
                      <a:pt x="98" y="1043"/>
                    </a:lnTo>
                    <a:lnTo>
                      <a:pt x="87" y="1068"/>
                    </a:lnTo>
                    <a:lnTo>
                      <a:pt x="78" y="1092"/>
                    </a:lnTo>
                    <a:lnTo>
                      <a:pt x="72" y="1114"/>
                    </a:lnTo>
                    <a:lnTo>
                      <a:pt x="66" y="1134"/>
                    </a:lnTo>
                    <a:lnTo>
                      <a:pt x="61" y="1152"/>
                    </a:lnTo>
                    <a:lnTo>
                      <a:pt x="59" y="1169"/>
                    </a:lnTo>
                    <a:lnTo>
                      <a:pt x="55" y="1183"/>
                    </a:lnTo>
                    <a:lnTo>
                      <a:pt x="52" y="1194"/>
                    </a:lnTo>
                    <a:lnTo>
                      <a:pt x="46" y="1212"/>
                    </a:lnTo>
                    <a:lnTo>
                      <a:pt x="38" y="1227"/>
                    </a:lnTo>
                    <a:lnTo>
                      <a:pt x="31" y="1236"/>
                    </a:lnTo>
                    <a:lnTo>
                      <a:pt x="24" y="1238"/>
                    </a:lnTo>
                    <a:lnTo>
                      <a:pt x="18" y="1232"/>
                    </a:lnTo>
                    <a:lnTo>
                      <a:pt x="13" y="1223"/>
                    </a:lnTo>
                    <a:lnTo>
                      <a:pt x="8" y="1212"/>
                    </a:lnTo>
                    <a:lnTo>
                      <a:pt x="3" y="1199"/>
                    </a:lnTo>
                    <a:lnTo>
                      <a:pt x="0" y="1183"/>
                    </a:lnTo>
                    <a:lnTo>
                      <a:pt x="1" y="1162"/>
                    </a:lnTo>
                    <a:lnTo>
                      <a:pt x="4" y="1140"/>
                    </a:lnTo>
                    <a:lnTo>
                      <a:pt x="8" y="1121"/>
                    </a:lnTo>
                    <a:lnTo>
                      <a:pt x="14" y="1089"/>
                    </a:lnTo>
                    <a:lnTo>
                      <a:pt x="22" y="1037"/>
                    </a:lnTo>
                    <a:lnTo>
                      <a:pt x="27" y="982"/>
                    </a:lnTo>
                    <a:lnTo>
                      <a:pt x="28" y="945"/>
                    </a:lnTo>
                    <a:lnTo>
                      <a:pt x="24" y="919"/>
                    </a:lnTo>
                    <a:lnTo>
                      <a:pt x="22" y="889"/>
                    </a:lnTo>
                    <a:lnTo>
                      <a:pt x="19" y="858"/>
                    </a:lnTo>
                    <a:lnTo>
                      <a:pt x="22" y="831"/>
                    </a:lnTo>
                    <a:lnTo>
                      <a:pt x="29" y="794"/>
                    </a:lnTo>
                    <a:lnTo>
                      <a:pt x="37" y="744"/>
                    </a:lnTo>
                    <a:lnTo>
                      <a:pt x="45" y="698"/>
                    </a:lnTo>
                    <a:lnTo>
                      <a:pt x="50" y="671"/>
                    </a:lnTo>
                    <a:lnTo>
                      <a:pt x="46" y="637"/>
                    </a:lnTo>
                    <a:lnTo>
                      <a:pt x="45" y="598"/>
                    </a:lnTo>
                    <a:lnTo>
                      <a:pt x="43" y="565"/>
                    </a:lnTo>
                    <a:lnTo>
                      <a:pt x="46" y="542"/>
                    </a:lnTo>
                    <a:lnTo>
                      <a:pt x="51" y="527"/>
                    </a:lnTo>
                    <a:lnTo>
                      <a:pt x="55" y="511"/>
                    </a:lnTo>
                    <a:lnTo>
                      <a:pt x="57" y="496"/>
                    </a:lnTo>
                    <a:lnTo>
                      <a:pt x="59" y="482"/>
                    </a:lnTo>
                    <a:lnTo>
                      <a:pt x="55" y="430"/>
                    </a:lnTo>
                    <a:lnTo>
                      <a:pt x="49" y="327"/>
                    </a:lnTo>
                    <a:lnTo>
                      <a:pt x="43" y="221"/>
                    </a:lnTo>
                    <a:lnTo>
                      <a:pt x="46" y="154"/>
                    </a:lnTo>
                    <a:lnTo>
                      <a:pt x="55" y="119"/>
                    </a:lnTo>
                    <a:lnTo>
                      <a:pt x="66" y="91"/>
                    </a:lnTo>
                    <a:lnTo>
                      <a:pt x="78" y="67"/>
                    </a:lnTo>
                    <a:lnTo>
                      <a:pt x="91" y="46"/>
                    </a:lnTo>
                    <a:lnTo>
                      <a:pt x="103" y="31"/>
                    </a:lnTo>
                    <a:lnTo>
                      <a:pt x="116" y="18"/>
                    </a:lnTo>
                    <a:lnTo>
                      <a:pt x="128" y="10"/>
                    </a:lnTo>
                    <a:lnTo>
                      <a:pt x="138" y="5"/>
                    </a:lnTo>
                    <a:close/>
                  </a:path>
                </a:pathLst>
              </a:custGeom>
              <a:solidFill>
                <a:srgbClr val="CC998C"/>
              </a:solidFill>
              <a:ln w="9525">
                <a:noFill/>
                <a:round/>
                <a:headEnd/>
                <a:tailEnd/>
              </a:ln>
            </p:spPr>
            <p:txBody>
              <a:bodyPr/>
              <a:lstStyle/>
              <a:p>
                <a:endParaRPr lang="fr-FR" dirty="0"/>
              </a:p>
            </p:txBody>
          </p:sp>
          <p:sp>
            <p:nvSpPr>
              <p:cNvPr id="429" name="Freeform 18"/>
              <p:cNvSpPr>
                <a:spLocks/>
              </p:cNvSpPr>
              <p:nvPr/>
            </p:nvSpPr>
            <p:spPr bwMode="auto">
              <a:xfrm>
                <a:off x="3485" y="2076"/>
                <a:ext cx="66" cy="49"/>
              </a:xfrm>
              <a:custGeom>
                <a:avLst/>
                <a:gdLst>
                  <a:gd name="T0" fmla="*/ 0 w 32"/>
                  <a:gd name="T1" fmla="*/ 21 h 32"/>
                  <a:gd name="T2" fmla="*/ 0 w 32"/>
                  <a:gd name="T3" fmla="*/ 14 h 32"/>
                  <a:gd name="T4" fmla="*/ 2 w 32"/>
                  <a:gd name="T5" fmla="*/ 9 h 32"/>
                  <a:gd name="T6" fmla="*/ 6 w 32"/>
                  <a:gd name="T7" fmla="*/ 4 h 32"/>
                  <a:gd name="T8" fmla="*/ 12 w 32"/>
                  <a:gd name="T9" fmla="*/ 2 h 32"/>
                  <a:gd name="T10" fmla="*/ 18 w 32"/>
                  <a:gd name="T11" fmla="*/ 0 h 32"/>
                  <a:gd name="T12" fmla="*/ 23 w 32"/>
                  <a:gd name="T13" fmla="*/ 3 h 32"/>
                  <a:gd name="T14" fmla="*/ 29 w 32"/>
                  <a:gd name="T15" fmla="*/ 7 h 32"/>
                  <a:gd name="T16" fmla="*/ 31 w 32"/>
                  <a:gd name="T17" fmla="*/ 12 h 32"/>
                  <a:gd name="T18" fmla="*/ 32 w 32"/>
                  <a:gd name="T19" fmla="*/ 18 h 32"/>
                  <a:gd name="T20" fmla="*/ 31 w 32"/>
                  <a:gd name="T21" fmla="*/ 25 h 32"/>
                  <a:gd name="T22" fmla="*/ 27 w 32"/>
                  <a:gd name="T23" fmla="*/ 30 h 32"/>
                  <a:gd name="T24" fmla="*/ 21 w 32"/>
                  <a:gd name="T25" fmla="*/ 32 h 32"/>
                  <a:gd name="T26" fmla="*/ 15 w 32"/>
                  <a:gd name="T27" fmla="*/ 32 h 32"/>
                  <a:gd name="T28" fmla="*/ 8 w 32"/>
                  <a:gd name="T29" fmla="*/ 31 h 32"/>
                  <a:gd name="T30" fmla="*/ 3 w 32"/>
                  <a:gd name="T31" fmla="*/ 27 h 32"/>
                  <a:gd name="T32" fmla="*/ 0 w 32"/>
                  <a:gd name="T33" fmla="*/ 2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0" y="21"/>
                    </a:moveTo>
                    <a:lnTo>
                      <a:pt x="0" y="14"/>
                    </a:lnTo>
                    <a:lnTo>
                      <a:pt x="2" y="9"/>
                    </a:lnTo>
                    <a:lnTo>
                      <a:pt x="6" y="4"/>
                    </a:lnTo>
                    <a:lnTo>
                      <a:pt x="12" y="2"/>
                    </a:lnTo>
                    <a:lnTo>
                      <a:pt x="18" y="0"/>
                    </a:lnTo>
                    <a:lnTo>
                      <a:pt x="23" y="3"/>
                    </a:lnTo>
                    <a:lnTo>
                      <a:pt x="29" y="7"/>
                    </a:lnTo>
                    <a:lnTo>
                      <a:pt x="31" y="12"/>
                    </a:lnTo>
                    <a:lnTo>
                      <a:pt x="32" y="18"/>
                    </a:lnTo>
                    <a:lnTo>
                      <a:pt x="31" y="25"/>
                    </a:lnTo>
                    <a:lnTo>
                      <a:pt x="27" y="30"/>
                    </a:lnTo>
                    <a:lnTo>
                      <a:pt x="21" y="32"/>
                    </a:lnTo>
                    <a:lnTo>
                      <a:pt x="15" y="32"/>
                    </a:lnTo>
                    <a:lnTo>
                      <a:pt x="8" y="31"/>
                    </a:lnTo>
                    <a:lnTo>
                      <a:pt x="3" y="27"/>
                    </a:lnTo>
                    <a:lnTo>
                      <a:pt x="0" y="21"/>
                    </a:lnTo>
                    <a:close/>
                  </a:path>
                </a:pathLst>
              </a:custGeom>
              <a:solidFill>
                <a:srgbClr val="CC998C"/>
              </a:solidFill>
              <a:ln w="9525">
                <a:noFill/>
                <a:round/>
                <a:headEnd/>
                <a:tailEnd/>
              </a:ln>
            </p:spPr>
            <p:txBody>
              <a:bodyPr/>
              <a:lstStyle/>
              <a:p>
                <a:endParaRPr lang="fr-FR" dirty="0"/>
              </a:p>
            </p:txBody>
          </p:sp>
          <p:sp>
            <p:nvSpPr>
              <p:cNvPr id="430" name="Freeform 19"/>
              <p:cNvSpPr>
                <a:spLocks/>
              </p:cNvSpPr>
              <p:nvPr/>
            </p:nvSpPr>
            <p:spPr bwMode="auto">
              <a:xfrm>
                <a:off x="3153" y="3746"/>
                <a:ext cx="66" cy="49"/>
              </a:xfrm>
              <a:custGeom>
                <a:avLst/>
                <a:gdLst>
                  <a:gd name="T0" fmla="*/ 0 w 32"/>
                  <a:gd name="T1" fmla="*/ 20 h 32"/>
                  <a:gd name="T2" fmla="*/ 0 w 32"/>
                  <a:gd name="T3" fmla="*/ 14 h 32"/>
                  <a:gd name="T4" fmla="*/ 1 w 32"/>
                  <a:gd name="T5" fmla="*/ 7 h 32"/>
                  <a:gd name="T6" fmla="*/ 5 w 32"/>
                  <a:gd name="T7" fmla="*/ 2 h 32"/>
                  <a:gd name="T8" fmla="*/ 12 w 32"/>
                  <a:gd name="T9" fmla="*/ 0 h 32"/>
                  <a:gd name="T10" fmla="*/ 18 w 32"/>
                  <a:gd name="T11" fmla="*/ 0 h 32"/>
                  <a:gd name="T12" fmla="*/ 23 w 32"/>
                  <a:gd name="T13" fmla="*/ 1 h 32"/>
                  <a:gd name="T14" fmla="*/ 28 w 32"/>
                  <a:gd name="T15" fmla="*/ 5 h 32"/>
                  <a:gd name="T16" fmla="*/ 31 w 32"/>
                  <a:gd name="T17" fmla="*/ 11 h 32"/>
                  <a:gd name="T18" fmla="*/ 32 w 32"/>
                  <a:gd name="T19" fmla="*/ 18 h 32"/>
                  <a:gd name="T20" fmla="*/ 30 w 32"/>
                  <a:gd name="T21" fmla="*/ 23 h 32"/>
                  <a:gd name="T22" fmla="*/ 26 w 32"/>
                  <a:gd name="T23" fmla="*/ 28 h 32"/>
                  <a:gd name="T24" fmla="*/ 21 w 32"/>
                  <a:gd name="T25" fmla="*/ 30 h 32"/>
                  <a:gd name="T26" fmla="*/ 14 w 32"/>
                  <a:gd name="T27" fmla="*/ 32 h 32"/>
                  <a:gd name="T28" fmla="*/ 8 w 32"/>
                  <a:gd name="T29" fmla="*/ 29 h 32"/>
                  <a:gd name="T30" fmla="*/ 3 w 32"/>
                  <a:gd name="T31" fmla="*/ 25 h 32"/>
                  <a:gd name="T32" fmla="*/ 0 w 32"/>
                  <a:gd name="T33" fmla="*/ 2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0" y="20"/>
                    </a:moveTo>
                    <a:lnTo>
                      <a:pt x="0" y="14"/>
                    </a:lnTo>
                    <a:lnTo>
                      <a:pt x="1" y="7"/>
                    </a:lnTo>
                    <a:lnTo>
                      <a:pt x="5" y="2"/>
                    </a:lnTo>
                    <a:lnTo>
                      <a:pt x="12" y="0"/>
                    </a:lnTo>
                    <a:lnTo>
                      <a:pt x="18" y="0"/>
                    </a:lnTo>
                    <a:lnTo>
                      <a:pt x="23" y="1"/>
                    </a:lnTo>
                    <a:lnTo>
                      <a:pt x="28" y="5"/>
                    </a:lnTo>
                    <a:lnTo>
                      <a:pt x="31" y="11"/>
                    </a:lnTo>
                    <a:lnTo>
                      <a:pt x="32" y="18"/>
                    </a:lnTo>
                    <a:lnTo>
                      <a:pt x="30" y="23"/>
                    </a:lnTo>
                    <a:lnTo>
                      <a:pt x="26" y="28"/>
                    </a:lnTo>
                    <a:lnTo>
                      <a:pt x="21" y="30"/>
                    </a:lnTo>
                    <a:lnTo>
                      <a:pt x="14" y="32"/>
                    </a:lnTo>
                    <a:lnTo>
                      <a:pt x="8" y="29"/>
                    </a:lnTo>
                    <a:lnTo>
                      <a:pt x="3" y="25"/>
                    </a:lnTo>
                    <a:lnTo>
                      <a:pt x="0" y="20"/>
                    </a:lnTo>
                    <a:close/>
                  </a:path>
                </a:pathLst>
              </a:custGeom>
              <a:solidFill>
                <a:srgbClr val="CC998C"/>
              </a:solidFill>
              <a:ln w="9525">
                <a:noFill/>
                <a:round/>
                <a:headEnd/>
                <a:tailEnd/>
              </a:ln>
            </p:spPr>
            <p:txBody>
              <a:bodyPr/>
              <a:lstStyle/>
              <a:p>
                <a:endParaRPr lang="fr-FR" dirty="0"/>
              </a:p>
            </p:txBody>
          </p:sp>
          <p:sp>
            <p:nvSpPr>
              <p:cNvPr id="431" name="Freeform 20"/>
              <p:cNvSpPr>
                <a:spLocks/>
              </p:cNvSpPr>
              <p:nvPr/>
            </p:nvSpPr>
            <p:spPr bwMode="auto">
              <a:xfrm>
                <a:off x="3075" y="3692"/>
                <a:ext cx="410" cy="310"/>
              </a:xfrm>
              <a:custGeom>
                <a:avLst/>
                <a:gdLst>
                  <a:gd name="T0" fmla="*/ 55 w 200"/>
                  <a:gd name="T1" fmla="*/ 3 h 201"/>
                  <a:gd name="T2" fmla="*/ 34 w 200"/>
                  <a:gd name="T3" fmla="*/ 18 h 201"/>
                  <a:gd name="T4" fmla="*/ 24 w 200"/>
                  <a:gd name="T5" fmla="*/ 37 h 201"/>
                  <a:gd name="T6" fmla="*/ 19 w 200"/>
                  <a:gd name="T7" fmla="*/ 55 h 201"/>
                  <a:gd name="T8" fmla="*/ 8 w 200"/>
                  <a:gd name="T9" fmla="*/ 78 h 201"/>
                  <a:gd name="T10" fmla="*/ 0 w 200"/>
                  <a:gd name="T11" fmla="*/ 111 h 201"/>
                  <a:gd name="T12" fmla="*/ 10 w 200"/>
                  <a:gd name="T13" fmla="*/ 123 h 201"/>
                  <a:gd name="T14" fmla="*/ 22 w 200"/>
                  <a:gd name="T15" fmla="*/ 127 h 201"/>
                  <a:gd name="T16" fmla="*/ 32 w 200"/>
                  <a:gd name="T17" fmla="*/ 132 h 201"/>
                  <a:gd name="T18" fmla="*/ 41 w 200"/>
                  <a:gd name="T19" fmla="*/ 138 h 201"/>
                  <a:gd name="T20" fmla="*/ 52 w 200"/>
                  <a:gd name="T21" fmla="*/ 147 h 201"/>
                  <a:gd name="T22" fmla="*/ 70 w 200"/>
                  <a:gd name="T23" fmla="*/ 165 h 201"/>
                  <a:gd name="T24" fmla="*/ 92 w 200"/>
                  <a:gd name="T25" fmla="*/ 184 h 201"/>
                  <a:gd name="T26" fmla="*/ 114 w 200"/>
                  <a:gd name="T27" fmla="*/ 198 h 201"/>
                  <a:gd name="T28" fmla="*/ 135 w 200"/>
                  <a:gd name="T29" fmla="*/ 201 h 201"/>
                  <a:gd name="T30" fmla="*/ 158 w 200"/>
                  <a:gd name="T31" fmla="*/ 201 h 201"/>
                  <a:gd name="T32" fmla="*/ 180 w 200"/>
                  <a:gd name="T33" fmla="*/ 198 h 201"/>
                  <a:gd name="T34" fmla="*/ 194 w 200"/>
                  <a:gd name="T35" fmla="*/ 193 h 201"/>
                  <a:gd name="T36" fmla="*/ 200 w 200"/>
                  <a:gd name="T37" fmla="*/ 183 h 201"/>
                  <a:gd name="T38" fmla="*/ 193 w 200"/>
                  <a:gd name="T39" fmla="*/ 165 h 201"/>
                  <a:gd name="T40" fmla="*/ 186 w 200"/>
                  <a:gd name="T41" fmla="*/ 154 h 201"/>
                  <a:gd name="T42" fmla="*/ 177 w 200"/>
                  <a:gd name="T43" fmla="*/ 145 h 201"/>
                  <a:gd name="T44" fmla="*/ 166 w 200"/>
                  <a:gd name="T45" fmla="*/ 134 h 201"/>
                  <a:gd name="T46" fmla="*/ 154 w 200"/>
                  <a:gd name="T47" fmla="*/ 125 h 201"/>
                  <a:gd name="T48" fmla="*/ 143 w 200"/>
                  <a:gd name="T49" fmla="*/ 117 h 201"/>
                  <a:gd name="T50" fmla="*/ 128 w 200"/>
                  <a:gd name="T51" fmla="*/ 106 h 201"/>
                  <a:gd name="T52" fmla="*/ 114 w 200"/>
                  <a:gd name="T53" fmla="*/ 94 h 201"/>
                  <a:gd name="T54" fmla="*/ 105 w 200"/>
                  <a:gd name="T55" fmla="*/ 82 h 201"/>
                  <a:gd name="T56" fmla="*/ 100 w 200"/>
                  <a:gd name="T57" fmla="*/ 69 h 201"/>
                  <a:gd name="T58" fmla="*/ 94 w 200"/>
                  <a:gd name="T59" fmla="*/ 48 h 201"/>
                  <a:gd name="T60" fmla="*/ 85 w 200"/>
                  <a:gd name="T61" fmla="*/ 23 h 201"/>
                  <a:gd name="T62" fmla="*/ 73 w 200"/>
                  <a:gd name="T63" fmla="*/ 4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01"/>
                  <a:gd name="T98" fmla="*/ 200 w 200"/>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01">
                    <a:moveTo>
                      <a:pt x="64" y="0"/>
                    </a:moveTo>
                    <a:lnTo>
                      <a:pt x="55" y="3"/>
                    </a:lnTo>
                    <a:lnTo>
                      <a:pt x="45" y="9"/>
                    </a:lnTo>
                    <a:lnTo>
                      <a:pt x="34" y="18"/>
                    </a:lnTo>
                    <a:lnTo>
                      <a:pt x="28" y="27"/>
                    </a:lnTo>
                    <a:lnTo>
                      <a:pt x="24" y="37"/>
                    </a:lnTo>
                    <a:lnTo>
                      <a:pt x="22" y="46"/>
                    </a:lnTo>
                    <a:lnTo>
                      <a:pt x="19" y="55"/>
                    </a:lnTo>
                    <a:lnTo>
                      <a:pt x="14" y="64"/>
                    </a:lnTo>
                    <a:lnTo>
                      <a:pt x="8" y="78"/>
                    </a:lnTo>
                    <a:lnTo>
                      <a:pt x="2" y="96"/>
                    </a:lnTo>
                    <a:lnTo>
                      <a:pt x="0" y="111"/>
                    </a:lnTo>
                    <a:lnTo>
                      <a:pt x="5" y="122"/>
                    </a:lnTo>
                    <a:lnTo>
                      <a:pt x="10" y="123"/>
                    </a:lnTo>
                    <a:lnTo>
                      <a:pt x="16" y="125"/>
                    </a:lnTo>
                    <a:lnTo>
                      <a:pt x="22" y="127"/>
                    </a:lnTo>
                    <a:lnTo>
                      <a:pt x="27" y="129"/>
                    </a:lnTo>
                    <a:lnTo>
                      <a:pt x="32" y="132"/>
                    </a:lnTo>
                    <a:lnTo>
                      <a:pt x="36" y="134"/>
                    </a:lnTo>
                    <a:lnTo>
                      <a:pt x="41" y="138"/>
                    </a:lnTo>
                    <a:lnTo>
                      <a:pt x="46" y="142"/>
                    </a:lnTo>
                    <a:lnTo>
                      <a:pt x="52" y="147"/>
                    </a:lnTo>
                    <a:lnTo>
                      <a:pt x="60" y="156"/>
                    </a:lnTo>
                    <a:lnTo>
                      <a:pt x="70" y="165"/>
                    </a:lnTo>
                    <a:lnTo>
                      <a:pt x="80" y="175"/>
                    </a:lnTo>
                    <a:lnTo>
                      <a:pt x="92" y="184"/>
                    </a:lnTo>
                    <a:lnTo>
                      <a:pt x="103" y="192"/>
                    </a:lnTo>
                    <a:lnTo>
                      <a:pt x="114" y="198"/>
                    </a:lnTo>
                    <a:lnTo>
                      <a:pt x="125" y="201"/>
                    </a:lnTo>
                    <a:lnTo>
                      <a:pt x="135" y="201"/>
                    </a:lnTo>
                    <a:lnTo>
                      <a:pt x="147" y="201"/>
                    </a:lnTo>
                    <a:lnTo>
                      <a:pt x="158" y="201"/>
                    </a:lnTo>
                    <a:lnTo>
                      <a:pt x="170" y="200"/>
                    </a:lnTo>
                    <a:lnTo>
                      <a:pt x="180" y="198"/>
                    </a:lnTo>
                    <a:lnTo>
                      <a:pt x="188" y="196"/>
                    </a:lnTo>
                    <a:lnTo>
                      <a:pt x="194" y="193"/>
                    </a:lnTo>
                    <a:lnTo>
                      <a:pt x="198" y="191"/>
                    </a:lnTo>
                    <a:lnTo>
                      <a:pt x="200" y="183"/>
                    </a:lnTo>
                    <a:lnTo>
                      <a:pt x="198" y="174"/>
                    </a:lnTo>
                    <a:lnTo>
                      <a:pt x="193" y="165"/>
                    </a:lnTo>
                    <a:lnTo>
                      <a:pt x="189" y="157"/>
                    </a:lnTo>
                    <a:lnTo>
                      <a:pt x="186" y="154"/>
                    </a:lnTo>
                    <a:lnTo>
                      <a:pt x="181" y="150"/>
                    </a:lnTo>
                    <a:lnTo>
                      <a:pt x="177" y="145"/>
                    </a:lnTo>
                    <a:lnTo>
                      <a:pt x="171" y="140"/>
                    </a:lnTo>
                    <a:lnTo>
                      <a:pt x="166" y="134"/>
                    </a:lnTo>
                    <a:lnTo>
                      <a:pt x="160" y="129"/>
                    </a:lnTo>
                    <a:lnTo>
                      <a:pt x="154" y="125"/>
                    </a:lnTo>
                    <a:lnTo>
                      <a:pt x="149" y="122"/>
                    </a:lnTo>
                    <a:lnTo>
                      <a:pt x="143" y="117"/>
                    </a:lnTo>
                    <a:lnTo>
                      <a:pt x="135" y="111"/>
                    </a:lnTo>
                    <a:lnTo>
                      <a:pt x="128" y="106"/>
                    </a:lnTo>
                    <a:lnTo>
                      <a:pt x="120" y="100"/>
                    </a:lnTo>
                    <a:lnTo>
                      <a:pt x="114" y="94"/>
                    </a:lnTo>
                    <a:lnTo>
                      <a:pt x="108" y="87"/>
                    </a:lnTo>
                    <a:lnTo>
                      <a:pt x="105" y="82"/>
                    </a:lnTo>
                    <a:lnTo>
                      <a:pt x="102" y="77"/>
                    </a:lnTo>
                    <a:lnTo>
                      <a:pt x="100" y="69"/>
                    </a:lnTo>
                    <a:lnTo>
                      <a:pt x="97" y="60"/>
                    </a:lnTo>
                    <a:lnTo>
                      <a:pt x="94" y="48"/>
                    </a:lnTo>
                    <a:lnTo>
                      <a:pt x="91" y="35"/>
                    </a:lnTo>
                    <a:lnTo>
                      <a:pt x="85" y="23"/>
                    </a:lnTo>
                    <a:lnTo>
                      <a:pt x="79" y="13"/>
                    </a:lnTo>
                    <a:lnTo>
                      <a:pt x="73" y="4"/>
                    </a:lnTo>
                    <a:lnTo>
                      <a:pt x="64" y="0"/>
                    </a:lnTo>
                    <a:close/>
                  </a:path>
                </a:pathLst>
              </a:custGeom>
              <a:solidFill>
                <a:srgbClr val="CC998C"/>
              </a:solidFill>
              <a:ln w="9525">
                <a:noFill/>
                <a:round/>
                <a:headEnd/>
                <a:tailEnd/>
              </a:ln>
            </p:spPr>
            <p:txBody>
              <a:bodyPr/>
              <a:lstStyle/>
              <a:p>
                <a:endParaRPr lang="fr-FR" dirty="0"/>
              </a:p>
            </p:txBody>
          </p:sp>
          <p:sp>
            <p:nvSpPr>
              <p:cNvPr id="432" name="Freeform 21"/>
              <p:cNvSpPr>
                <a:spLocks/>
              </p:cNvSpPr>
              <p:nvPr/>
            </p:nvSpPr>
            <p:spPr bwMode="auto">
              <a:xfrm>
                <a:off x="3153" y="3746"/>
                <a:ext cx="66" cy="49"/>
              </a:xfrm>
              <a:custGeom>
                <a:avLst/>
                <a:gdLst>
                  <a:gd name="T0" fmla="*/ 14 w 32"/>
                  <a:gd name="T1" fmla="*/ 32 h 32"/>
                  <a:gd name="T2" fmla="*/ 21 w 32"/>
                  <a:gd name="T3" fmla="*/ 30 h 32"/>
                  <a:gd name="T4" fmla="*/ 26 w 32"/>
                  <a:gd name="T5" fmla="*/ 28 h 32"/>
                  <a:gd name="T6" fmla="*/ 30 w 32"/>
                  <a:gd name="T7" fmla="*/ 23 h 32"/>
                  <a:gd name="T8" fmla="*/ 32 w 32"/>
                  <a:gd name="T9" fmla="*/ 16 h 32"/>
                  <a:gd name="T10" fmla="*/ 31 w 32"/>
                  <a:gd name="T11" fmla="*/ 10 h 32"/>
                  <a:gd name="T12" fmla="*/ 28 w 32"/>
                  <a:gd name="T13" fmla="*/ 5 h 32"/>
                  <a:gd name="T14" fmla="*/ 23 w 32"/>
                  <a:gd name="T15" fmla="*/ 1 h 32"/>
                  <a:gd name="T16" fmla="*/ 17 w 32"/>
                  <a:gd name="T17" fmla="*/ 0 h 32"/>
                  <a:gd name="T18" fmla="*/ 10 w 32"/>
                  <a:gd name="T19" fmla="*/ 0 h 32"/>
                  <a:gd name="T20" fmla="*/ 5 w 32"/>
                  <a:gd name="T21" fmla="*/ 2 h 32"/>
                  <a:gd name="T22" fmla="*/ 1 w 32"/>
                  <a:gd name="T23" fmla="*/ 7 h 32"/>
                  <a:gd name="T24" fmla="*/ 0 w 32"/>
                  <a:gd name="T25" fmla="*/ 14 h 32"/>
                  <a:gd name="T26" fmla="*/ 0 w 32"/>
                  <a:gd name="T27" fmla="*/ 20 h 32"/>
                  <a:gd name="T28" fmla="*/ 4 w 32"/>
                  <a:gd name="T29" fmla="*/ 25 h 32"/>
                  <a:gd name="T30" fmla="*/ 9 w 32"/>
                  <a:gd name="T31" fmla="*/ 29 h 32"/>
                  <a:gd name="T32" fmla="*/ 14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4" y="32"/>
                    </a:moveTo>
                    <a:lnTo>
                      <a:pt x="21" y="30"/>
                    </a:lnTo>
                    <a:lnTo>
                      <a:pt x="26" y="28"/>
                    </a:lnTo>
                    <a:lnTo>
                      <a:pt x="30" y="23"/>
                    </a:lnTo>
                    <a:lnTo>
                      <a:pt x="32" y="16"/>
                    </a:lnTo>
                    <a:lnTo>
                      <a:pt x="31" y="10"/>
                    </a:lnTo>
                    <a:lnTo>
                      <a:pt x="28" y="5"/>
                    </a:lnTo>
                    <a:lnTo>
                      <a:pt x="23" y="1"/>
                    </a:lnTo>
                    <a:lnTo>
                      <a:pt x="17" y="0"/>
                    </a:lnTo>
                    <a:lnTo>
                      <a:pt x="10" y="0"/>
                    </a:lnTo>
                    <a:lnTo>
                      <a:pt x="5" y="2"/>
                    </a:lnTo>
                    <a:lnTo>
                      <a:pt x="1" y="7"/>
                    </a:lnTo>
                    <a:lnTo>
                      <a:pt x="0" y="14"/>
                    </a:lnTo>
                    <a:lnTo>
                      <a:pt x="0" y="20"/>
                    </a:lnTo>
                    <a:lnTo>
                      <a:pt x="4" y="25"/>
                    </a:lnTo>
                    <a:lnTo>
                      <a:pt x="9" y="29"/>
                    </a:lnTo>
                    <a:lnTo>
                      <a:pt x="14" y="32"/>
                    </a:lnTo>
                    <a:close/>
                  </a:path>
                </a:pathLst>
              </a:custGeom>
              <a:solidFill>
                <a:srgbClr val="CC998C"/>
              </a:solidFill>
              <a:ln w="9525">
                <a:noFill/>
                <a:round/>
                <a:headEnd/>
                <a:tailEnd/>
              </a:ln>
            </p:spPr>
            <p:txBody>
              <a:bodyPr/>
              <a:lstStyle/>
              <a:p>
                <a:endParaRPr lang="fr-FR" dirty="0"/>
              </a:p>
            </p:txBody>
          </p:sp>
          <p:sp>
            <p:nvSpPr>
              <p:cNvPr id="433" name="Freeform 22"/>
              <p:cNvSpPr>
                <a:spLocks/>
              </p:cNvSpPr>
              <p:nvPr/>
            </p:nvSpPr>
            <p:spPr bwMode="auto">
              <a:xfrm>
                <a:off x="2702" y="1982"/>
                <a:ext cx="570" cy="1742"/>
              </a:xfrm>
              <a:custGeom>
                <a:avLst/>
                <a:gdLst>
                  <a:gd name="T0" fmla="*/ 227 w 278"/>
                  <a:gd name="T1" fmla="*/ 11 h 1129"/>
                  <a:gd name="T2" fmla="*/ 241 w 278"/>
                  <a:gd name="T3" fmla="*/ 27 h 1129"/>
                  <a:gd name="T4" fmla="*/ 255 w 278"/>
                  <a:gd name="T5" fmla="*/ 49 h 1129"/>
                  <a:gd name="T6" fmla="*/ 266 w 278"/>
                  <a:gd name="T7" fmla="*/ 72 h 1129"/>
                  <a:gd name="T8" fmla="*/ 276 w 278"/>
                  <a:gd name="T9" fmla="*/ 105 h 1129"/>
                  <a:gd name="T10" fmla="*/ 276 w 278"/>
                  <a:gd name="T11" fmla="*/ 167 h 1129"/>
                  <a:gd name="T12" fmla="*/ 265 w 278"/>
                  <a:gd name="T13" fmla="*/ 238 h 1129"/>
                  <a:gd name="T14" fmla="*/ 251 w 278"/>
                  <a:gd name="T15" fmla="*/ 303 h 1129"/>
                  <a:gd name="T16" fmla="*/ 239 w 278"/>
                  <a:gd name="T17" fmla="*/ 351 h 1129"/>
                  <a:gd name="T18" fmla="*/ 228 w 278"/>
                  <a:gd name="T19" fmla="*/ 387 h 1129"/>
                  <a:gd name="T20" fmla="*/ 216 w 278"/>
                  <a:gd name="T21" fmla="*/ 414 h 1129"/>
                  <a:gd name="T22" fmla="*/ 206 w 278"/>
                  <a:gd name="T23" fmla="*/ 438 h 1129"/>
                  <a:gd name="T24" fmla="*/ 195 w 278"/>
                  <a:gd name="T25" fmla="*/ 474 h 1129"/>
                  <a:gd name="T26" fmla="*/ 192 w 278"/>
                  <a:gd name="T27" fmla="*/ 518 h 1129"/>
                  <a:gd name="T28" fmla="*/ 186 w 278"/>
                  <a:gd name="T29" fmla="*/ 560 h 1129"/>
                  <a:gd name="T30" fmla="*/ 177 w 278"/>
                  <a:gd name="T31" fmla="*/ 587 h 1129"/>
                  <a:gd name="T32" fmla="*/ 164 w 278"/>
                  <a:gd name="T33" fmla="*/ 612 h 1129"/>
                  <a:gd name="T34" fmla="*/ 152 w 278"/>
                  <a:gd name="T35" fmla="*/ 631 h 1129"/>
                  <a:gd name="T36" fmla="*/ 144 w 278"/>
                  <a:gd name="T37" fmla="*/ 654 h 1129"/>
                  <a:gd name="T38" fmla="*/ 144 w 278"/>
                  <a:gd name="T39" fmla="*/ 700 h 1129"/>
                  <a:gd name="T40" fmla="*/ 146 w 278"/>
                  <a:gd name="T41" fmla="*/ 741 h 1129"/>
                  <a:gd name="T42" fmla="*/ 137 w 278"/>
                  <a:gd name="T43" fmla="*/ 777 h 1129"/>
                  <a:gd name="T44" fmla="*/ 123 w 278"/>
                  <a:gd name="T45" fmla="*/ 819 h 1129"/>
                  <a:gd name="T46" fmla="*/ 106 w 278"/>
                  <a:gd name="T47" fmla="*/ 864 h 1129"/>
                  <a:gd name="T48" fmla="*/ 85 w 278"/>
                  <a:gd name="T49" fmla="*/ 941 h 1129"/>
                  <a:gd name="T50" fmla="*/ 72 w 278"/>
                  <a:gd name="T51" fmla="*/ 1061 h 1129"/>
                  <a:gd name="T52" fmla="*/ 62 w 278"/>
                  <a:gd name="T53" fmla="*/ 1104 h 1129"/>
                  <a:gd name="T54" fmla="*/ 49 w 278"/>
                  <a:gd name="T55" fmla="*/ 1125 h 1129"/>
                  <a:gd name="T56" fmla="*/ 32 w 278"/>
                  <a:gd name="T57" fmla="*/ 1122 h 1129"/>
                  <a:gd name="T58" fmla="*/ 13 w 278"/>
                  <a:gd name="T59" fmla="*/ 1083 h 1129"/>
                  <a:gd name="T60" fmla="*/ 12 w 278"/>
                  <a:gd name="T61" fmla="*/ 1032 h 1129"/>
                  <a:gd name="T62" fmla="*/ 14 w 278"/>
                  <a:gd name="T63" fmla="*/ 939 h 1129"/>
                  <a:gd name="T64" fmla="*/ 0 w 278"/>
                  <a:gd name="T65" fmla="*/ 823 h 1129"/>
                  <a:gd name="T66" fmla="*/ 4 w 278"/>
                  <a:gd name="T67" fmla="*/ 729 h 1129"/>
                  <a:gd name="T68" fmla="*/ 16 w 278"/>
                  <a:gd name="T69" fmla="*/ 674 h 1129"/>
                  <a:gd name="T70" fmla="*/ 27 w 278"/>
                  <a:gd name="T71" fmla="*/ 634 h 1129"/>
                  <a:gd name="T72" fmla="*/ 40 w 278"/>
                  <a:gd name="T73" fmla="*/ 596 h 1129"/>
                  <a:gd name="T74" fmla="*/ 50 w 278"/>
                  <a:gd name="T75" fmla="*/ 566 h 1129"/>
                  <a:gd name="T76" fmla="*/ 53 w 278"/>
                  <a:gd name="T77" fmla="*/ 498 h 1129"/>
                  <a:gd name="T78" fmla="*/ 44 w 278"/>
                  <a:gd name="T79" fmla="*/ 251 h 1129"/>
                  <a:gd name="T80" fmla="*/ 62 w 278"/>
                  <a:gd name="T81" fmla="*/ 98 h 1129"/>
                  <a:gd name="T82" fmla="*/ 81 w 278"/>
                  <a:gd name="T83" fmla="*/ 51 h 1129"/>
                  <a:gd name="T84" fmla="*/ 118 w 278"/>
                  <a:gd name="T85" fmla="*/ 14 h 1129"/>
                  <a:gd name="T86" fmla="*/ 178 w 278"/>
                  <a:gd name="T87" fmla="*/ 0 h 1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1129"/>
                  <a:gd name="T134" fmla="*/ 278 w 278"/>
                  <a:gd name="T135" fmla="*/ 1129 h 1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1129">
                    <a:moveTo>
                      <a:pt x="219" y="8"/>
                    </a:moveTo>
                    <a:lnTo>
                      <a:pt x="227" y="11"/>
                    </a:lnTo>
                    <a:lnTo>
                      <a:pt x="233" y="18"/>
                    </a:lnTo>
                    <a:lnTo>
                      <a:pt x="241" y="27"/>
                    </a:lnTo>
                    <a:lnTo>
                      <a:pt x="248" y="37"/>
                    </a:lnTo>
                    <a:lnTo>
                      <a:pt x="255" y="49"/>
                    </a:lnTo>
                    <a:lnTo>
                      <a:pt x="261" y="60"/>
                    </a:lnTo>
                    <a:lnTo>
                      <a:pt x="266" y="72"/>
                    </a:lnTo>
                    <a:lnTo>
                      <a:pt x="271" y="82"/>
                    </a:lnTo>
                    <a:lnTo>
                      <a:pt x="276" y="105"/>
                    </a:lnTo>
                    <a:lnTo>
                      <a:pt x="278" y="134"/>
                    </a:lnTo>
                    <a:lnTo>
                      <a:pt x="276" y="167"/>
                    </a:lnTo>
                    <a:lnTo>
                      <a:pt x="271" y="202"/>
                    </a:lnTo>
                    <a:lnTo>
                      <a:pt x="265" y="238"/>
                    </a:lnTo>
                    <a:lnTo>
                      <a:pt x="257" y="271"/>
                    </a:lnTo>
                    <a:lnTo>
                      <a:pt x="251" y="303"/>
                    </a:lnTo>
                    <a:lnTo>
                      <a:pt x="244" y="330"/>
                    </a:lnTo>
                    <a:lnTo>
                      <a:pt x="239" y="351"/>
                    </a:lnTo>
                    <a:lnTo>
                      <a:pt x="233" y="371"/>
                    </a:lnTo>
                    <a:lnTo>
                      <a:pt x="228" y="387"/>
                    </a:lnTo>
                    <a:lnTo>
                      <a:pt x="221" y="401"/>
                    </a:lnTo>
                    <a:lnTo>
                      <a:pt x="216" y="414"/>
                    </a:lnTo>
                    <a:lnTo>
                      <a:pt x="211" y="427"/>
                    </a:lnTo>
                    <a:lnTo>
                      <a:pt x="206" y="438"/>
                    </a:lnTo>
                    <a:lnTo>
                      <a:pt x="201" y="451"/>
                    </a:lnTo>
                    <a:lnTo>
                      <a:pt x="195" y="474"/>
                    </a:lnTo>
                    <a:lnTo>
                      <a:pt x="193" y="496"/>
                    </a:lnTo>
                    <a:lnTo>
                      <a:pt x="192" y="518"/>
                    </a:lnTo>
                    <a:lnTo>
                      <a:pt x="190" y="545"/>
                    </a:lnTo>
                    <a:lnTo>
                      <a:pt x="186" y="560"/>
                    </a:lnTo>
                    <a:lnTo>
                      <a:pt x="182" y="574"/>
                    </a:lnTo>
                    <a:lnTo>
                      <a:pt x="177" y="587"/>
                    </a:lnTo>
                    <a:lnTo>
                      <a:pt x="170" y="599"/>
                    </a:lnTo>
                    <a:lnTo>
                      <a:pt x="164" y="612"/>
                    </a:lnTo>
                    <a:lnTo>
                      <a:pt x="158" y="622"/>
                    </a:lnTo>
                    <a:lnTo>
                      <a:pt x="152" y="631"/>
                    </a:lnTo>
                    <a:lnTo>
                      <a:pt x="149" y="639"/>
                    </a:lnTo>
                    <a:lnTo>
                      <a:pt x="144" y="654"/>
                    </a:lnTo>
                    <a:lnTo>
                      <a:pt x="144" y="676"/>
                    </a:lnTo>
                    <a:lnTo>
                      <a:pt x="144" y="700"/>
                    </a:lnTo>
                    <a:lnTo>
                      <a:pt x="146" y="727"/>
                    </a:lnTo>
                    <a:lnTo>
                      <a:pt x="146" y="741"/>
                    </a:lnTo>
                    <a:lnTo>
                      <a:pt x="142" y="759"/>
                    </a:lnTo>
                    <a:lnTo>
                      <a:pt x="137" y="777"/>
                    </a:lnTo>
                    <a:lnTo>
                      <a:pt x="131" y="798"/>
                    </a:lnTo>
                    <a:lnTo>
                      <a:pt x="123" y="819"/>
                    </a:lnTo>
                    <a:lnTo>
                      <a:pt x="114" y="841"/>
                    </a:lnTo>
                    <a:lnTo>
                      <a:pt x="106" y="864"/>
                    </a:lnTo>
                    <a:lnTo>
                      <a:pt x="98" y="886"/>
                    </a:lnTo>
                    <a:lnTo>
                      <a:pt x="85" y="941"/>
                    </a:lnTo>
                    <a:lnTo>
                      <a:pt x="77" y="1005"/>
                    </a:lnTo>
                    <a:lnTo>
                      <a:pt x="72" y="1061"/>
                    </a:lnTo>
                    <a:lnTo>
                      <a:pt x="68" y="1092"/>
                    </a:lnTo>
                    <a:lnTo>
                      <a:pt x="62" y="1104"/>
                    </a:lnTo>
                    <a:lnTo>
                      <a:pt x="55" y="1116"/>
                    </a:lnTo>
                    <a:lnTo>
                      <a:pt x="49" y="1125"/>
                    </a:lnTo>
                    <a:lnTo>
                      <a:pt x="41" y="1129"/>
                    </a:lnTo>
                    <a:lnTo>
                      <a:pt x="32" y="1122"/>
                    </a:lnTo>
                    <a:lnTo>
                      <a:pt x="22" y="1106"/>
                    </a:lnTo>
                    <a:lnTo>
                      <a:pt x="13" y="1083"/>
                    </a:lnTo>
                    <a:lnTo>
                      <a:pt x="9" y="1060"/>
                    </a:lnTo>
                    <a:lnTo>
                      <a:pt x="12" y="1032"/>
                    </a:lnTo>
                    <a:lnTo>
                      <a:pt x="14" y="991"/>
                    </a:lnTo>
                    <a:lnTo>
                      <a:pt x="14" y="939"/>
                    </a:lnTo>
                    <a:lnTo>
                      <a:pt x="8" y="881"/>
                    </a:lnTo>
                    <a:lnTo>
                      <a:pt x="0" y="823"/>
                    </a:lnTo>
                    <a:lnTo>
                      <a:pt x="0" y="772"/>
                    </a:lnTo>
                    <a:lnTo>
                      <a:pt x="4" y="729"/>
                    </a:lnTo>
                    <a:lnTo>
                      <a:pt x="11" y="692"/>
                    </a:lnTo>
                    <a:lnTo>
                      <a:pt x="16" y="674"/>
                    </a:lnTo>
                    <a:lnTo>
                      <a:pt x="21" y="654"/>
                    </a:lnTo>
                    <a:lnTo>
                      <a:pt x="27" y="634"/>
                    </a:lnTo>
                    <a:lnTo>
                      <a:pt x="34" y="614"/>
                    </a:lnTo>
                    <a:lnTo>
                      <a:pt x="40" y="596"/>
                    </a:lnTo>
                    <a:lnTo>
                      <a:pt x="46" y="579"/>
                    </a:lnTo>
                    <a:lnTo>
                      <a:pt x="50" y="566"/>
                    </a:lnTo>
                    <a:lnTo>
                      <a:pt x="53" y="557"/>
                    </a:lnTo>
                    <a:lnTo>
                      <a:pt x="53" y="498"/>
                    </a:lnTo>
                    <a:lnTo>
                      <a:pt x="46" y="386"/>
                    </a:lnTo>
                    <a:lnTo>
                      <a:pt x="44" y="251"/>
                    </a:lnTo>
                    <a:lnTo>
                      <a:pt x="57" y="121"/>
                    </a:lnTo>
                    <a:lnTo>
                      <a:pt x="62" y="98"/>
                    </a:lnTo>
                    <a:lnTo>
                      <a:pt x="69" y="75"/>
                    </a:lnTo>
                    <a:lnTo>
                      <a:pt x="81" y="51"/>
                    </a:lnTo>
                    <a:lnTo>
                      <a:pt x="96" y="31"/>
                    </a:lnTo>
                    <a:lnTo>
                      <a:pt x="118" y="14"/>
                    </a:lnTo>
                    <a:lnTo>
                      <a:pt x="145" y="3"/>
                    </a:lnTo>
                    <a:lnTo>
                      <a:pt x="178" y="0"/>
                    </a:lnTo>
                    <a:lnTo>
                      <a:pt x="219" y="8"/>
                    </a:lnTo>
                    <a:close/>
                  </a:path>
                </a:pathLst>
              </a:custGeom>
              <a:solidFill>
                <a:srgbClr val="CC998C"/>
              </a:solidFill>
              <a:ln w="9525">
                <a:noFill/>
                <a:round/>
                <a:headEnd/>
                <a:tailEnd/>
              </a:ln>
            </p:spPr>
            <p:txBody>
              <a:bodyPr/>
              <a:lstStyle/>
              <a:p>
                <a:endParaRPr lang="fr-FR" dirty="0"/>
              </a:p>
            </p:txBody>
          </p:sp>
          <p:sp>
            <p:nvSpPr>
              <p:cNvPr id="434" name="Freeform 23"/>
              <p:cNvSpPr>
                <a:spLocks/>
              </p:cNvSpPr>
              <p:nvPr/>
            </p:nvSpPr>
            <p:spPr bwMode="auto">
              <a:xfrm>
                <a:off x="2749" y="3621"/>
                <a:ext cx="70" cy="51"/>
              </a:xfrm>
              <a:custGeom>
                <a:avLst/>
                <a:gdLst>
                  <a:gd name="T0" fmla="*/ 32 w 34"/>
                  <a:gd name="T1" fmla="*/ 23 h 33"/>
                  <a:gd name="T2" fmla="*/ 34 w 34"/>
                  <a:gd name="T3" fmla="*/ 17 h 33"/>
                  <a:gd name="T4" fmla="*/ 32 w 34"/>
                  <a:gd name="T5" fmla="*/ 10 h 33"/>
                  <a:gd name="T6" fmla="*/ 29 w 34"/>
                  <a:gd name="T7" fmla="*/ 5 h 33"/>
                  <a:gd name="T8" fmla="*/ 23 w 34"/>
                  <a:gd name="T9" fmla="*/ 1 h 33"/>
                  <a:gd name="T10" fmla="*/ 17 w 34"/>
                  <a:gd name="T11" fmla="*/ 0 h 33"/>
                  <a:gd name="T12" fmla="*/ 11 w 34"/>
                  <a:gd name="T13" fmla="*/ 1 h 33"/>
                  <a:gd name="T14" fmla="*/ 6 w 34"/>
                  <a:gd name="T15" fmla="*/ 5 h 33"/>
                  <a:gd name="T16" fmla="*/ 2 w 34"/>
                  <a:gd name="T17" fmla="*/ 10 h 33"/>
                  <a:gd name="T18" fmla="*/ 0 w 34"/>
                  <a:gd name="T19" fmla="*/ 17 h 33"/>
                  <a:gd name="T20" fmla="*/ 3 w 34"/>
                  <a:gd name="T21" fmla="*/ 23 h 33"/>
                  <a:gd name="T22" fmla="*/ 6 w 34"/>
                  <a:gd name="T23" fmla="*/ 28 h 33"/>
                  <a:gd name="T24" fmla="*/ 11 w 34"/>
                  <a:gd name="T25" fmla="*/ 32 h 33"/>
                  <a:gd name="T26" fmla="*/ 17 w 34"/>
                  <a:gd name="T27" fmla="*/ 33 h 33"/>
                  <a:gd name="T28" fmla="*/ 23 w 34"/>
                  <a:gd name="T29" fmla="*/ 31 h 33"/>
                  <a:gd name="T30" fmla="*/ 29 w 34"/>
                  <a:gd name="T31" fmla="*/ 28 h 33"/>
                  <a:gd name="T32" fmla="*/ 32 w 34"/>
                  <a:gd name="T33" fmla="*/ 2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32" y="23"/>
                    </a:moveTo>
                    <a:lnTo>
                      <a:pt x="34" y="17"/>
                    </a:lnTo>
                    <a:lnTo>
                      <a:pt x="32" y="10"/>
                    </a:lnTo>
                    <a:lnTo>
                      <a:pt x="29" y="5"/>
                    </a:lnTo>
                    <a:lnTo>
                      <a:pt x="23" y="1"/>
                    </a:lnTo>
                    <a:lnTo>
                      <a:pt x="17" y="0"/>
                    </a:lnTo>
                    <a:lnTo>
                      <a:pt x="11" y="1"/>
                    </a:lnTo>
                    <a:lnTo>
                      <a:pt x="6" y="5"/>
                    </a:lnTo>
                    <a:lnTo>
                      <a:pt x="2" y="10"/>
                    </a:lnTo>
                    <a:lnTo>
                      <a:pt x="0" y="17"/>
                    </a:lnTo>
                    <a:lnTo>
                      <a:pt x="3" y="23"/>
                    </a:lnTo>
                    <a:lnTo>
                      <a:pt x="6" y="28"/>
                    </a:lnTo>
                    <a:lnTo>
                      <a:pt x="11" y="32"/>
                    </a:lnTo>
                    <a:lnTo>
                      <a:pt x="17" y="33"/>
                    </a:lnTo>
                    <a:lnTo>
                      <a:pt x="23" y="31"/>
                    </a:lnTo>
                    <a:lnTo>
                      <a:pt x="29" y="28"/>
                    </a:lnTo>
                    <a:lnTo>
                      <a:pt x="32" y="23"/>
                    </a:lnTo>
                    <a:close/>
                  </a:path>
                </a:pathLst>
              </a:custGeom>
              <a:solidFill>
                <a:srgbClr val="CC998C"/>
              </a:solidFill>
              <a:ln w="9525">
                <a:noFill/>
                <a:round/>
                <a:headEnd/>
                <a:tailEnd/>
              </a:ln>
            </p:spPr>
            <p:txBody>
              <a:bodyPr/>
              <a:lstStyle/>
              <a:p>
                <a:endParaRPr lang="fr-FR" dirty="0"/>
              </a:p>
            </p:txBody>
          </p:sp>
          <p:sp>
            <p:nvSpPr>
              <p:cNvPr id="435" name="Freeform 24"/>
              <p:cNvSpPr>
                <a:spLocks/>
              </p:cNvSpPr>
              <p:nvPr/>
            </p:nvSpPr>
            <p:spPr bwMode="auto">
              <a:xfrm>
                <a:off x="2985" y="2074"/>
                <a:ext cx="70" cy="50"/>
              </a:xfrm>
              <a:custGeom>
                <a:avLst/>
                <a:gdLst>
                  <a:gd name="T0" fmla="*/ 32 w 34"/>
                  <a:gd name="T1" fmla="*/ 22 h 32"/>
                  <a:gd name="T2" fmla="*/ 34 w 34"/>
                  <a:gd name="T3" fmla="*/ 15 h 32"/>
                  <a:gd name="T4" fmla="*/ 32 w 34"/>
                  <a:gd name="T5" fmla="*/ 9 h 32"/>
                  <a:gd name="T6" fmla="*/ 29 w 34"/>
                  <a:gd name="T7" fmla="*/ 4 h 32"/>
                  <a:gd name="T8" fmla="*/ 23 w 34"/>
                  <a:gd name="T9" fmla="*/ 1 h 32"/>
                  <a:gd name="T10" fmla="*/ 17 w 34"/>
                  <a:gd name="T11" fmla="*/ 0 h 32"/>
                  <a:gd name="T12" fmla="*/ 11 w 34"/>
                  <a:gd name="T13" fmla="*/ 1 h 32"/>
                  <a:gd name="T14" fmla="*/ 6 w 34"/>
                  <a:gd name="T15" fmla="*/ 4 h 32"/>
                  <a:gd name="T16" fmla="*/ 2 w 34"/>
                  <a:gd name="T17" fmla="*/ 9 h 32"/>
                  <a:gd name="T18" fmla="*/ 0 w 34"/>
                  <a:gd name="T19" fmla="*/ 15 h 32"/>
                  <a:gd name="T20" fmla="*/ 3 w 34"/>
                  <a:gd name="T21" fmla="*/ 22 h 32"/>
                  <a:gd name="T22" fmla="*/ 6 w 34"/>
                  <a:gd name="T23" fmla="*/ 27 h 32"/>
                  <a:gd name="T24" fmla="*/ 11 w 34"/>
                  <a:gd name="T25" fmla="*/ 31 h 32"/>
                  <a:gd name="T26" fmla="*/ 17 w 34"/>
                  <a:gd name="T27" fmla="*/ 32 h 32"/>
                  <a:gd name="T28" fmla="*/ 23 w 34"/>
                  <a:gd name="T29" fmla="*/ 31 h 32"/>
                  <a:gd name="T30" fmla="*/ 29 w 34"/>
                  <a:gd name="T31" fmla="*/ 27 h 32"/>
                  <a:gd name="T32" fmla="*/ 32 w 34"/>
                  <a:gd name="T33" fmla="*/ 2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32" y="22"/>
                    </a:moveTo>
                    <a:lnTo>
                      <a:pt x="34" y="15"/>
                    </a:lnTo>
                    <a:lnTo>
                      <a:pt x="32" y="9"/>
                    </a:lnTo>
                    <a:lnTo>
                      <a:pt x="29" y="4"/>
                    </a:lnTo>
                    <a:lnTo>
                      <a:pt x="23" y="1"/>
                    </a:lnTo>
                    <a:lnTo>
                      <a:pt x="17" y="0"/>
                    </a:lnTo>
                    <a:lnTo>
                      <a:pt x="11" y="1"/>
                    </a:lnTo>
                    <a:lnTo>
                      <a:pt x="6" y="4"/>
                    </a:lnTo>
                    <a:lnTo>
                      <a:pt x="2" y="9"/>
                    </a:lnTo>
                    <a:lnTo>
                      <a:pt x="0" y="15"/>
                    </a:lnTo>
                    <a:lnTo>
                      <a:pt x="3" y="22"/>
                    </a:lnTo>
                    <a:lnTo>
                      <a:pt x="6" y="27"/>
                    </a:lnTo>
                    <a:lnTo>
                      <a:pt x="11" y="31"/>
                    </a:lnTo>
                    <a:lnTo>
                      <a:pt x="17" y="32"/>
                    </a:lnTo>
                    <a:lnTo>
                      <a:pt x="23" y="31"/>
                    </a:lnTo>
                    <a:lnTo>
                      <a:pt x="29" y="27"/>
                    </a:lnTo>
                    <a:lnTo>
                      <a:pt x="32" y="22"/>
                    </a:lnTo>
                    <a:close/>
                  </a:path>
                </a:pathLst>
              </a:custGeom>
              <a:solidFill>
                <a:srgbClr val="CC998C"/>
              </a:solidFill>
              <a:ln w="9525">
                <a:noFill/>
                <a:round/>
                <a:headEnd/>
                <a:tailEnd/>
              </a:ln>
            </p:spPr>
            <p:txBody>
              <a:bodyPr/>
              <a:lstStyle/>
              <a:p>
                <a:endParaRPr lang="fr-FR" dirty="0"/>
              </a:p>
            </p:txBody>
          </p:sp>
          <p:sp>
            <p:nvSpPr>
              <p:cNvPr id="436" name="Freeform 25"/>
              <p:cNvSpPr>
                <a:spLocks/>
              </p:cNvSpPr>
              <p:nvPr/>
            </p:nvSpPr>
            <p:spPr bwMode="auto">
              <a:xfrm>
                <a:off x="2612" y="3536"/>
                <a:ext cx="274" cy="358"/>
              </a:xfrm>
              <a:custGeom>
                <a:avLst/>
                <a:gdLst>
                  <a:gd name="T0" fmla="*/ 94 w 134"/>
                  <a:gd name="T1" fmla="*/ 0 h 232"/>
                  <a:gd name="T2" fmla="*/ 89 w 134"/>
                  <a:gd name="T3" fmla="*/ 2 h 232"/>
                  <a:gd name="T4" fmla="*/ 83 w 134"/>
                  <a:gd name="T5" fmla="*/ 4 h 232"/>
                  <a:gd name="T6" fmla="*/ 76 w 134"/>
                  <a:gd name="T7" fmla="*/ 10 h 232"/>
                  <a:gd name="T8" fmla="*/ 70 w 134"/>
                  <a:gd name="T9" fmla="*/ 17 h 232"/>
                  <a:gd name="T10" fmla="*/ 65 w 134"/>
                  <a:gd name="T11" fmla="*/ 26 h 232"/>
                  <a:gd name="T12" fmla="*/ 60 w 134"/>
                  <a:gd name="T13" fmla="*/ 33 h 232"/>
                  <a:gd name="T14" fmla="*/ 56 w 134"/>
                  <a:gd name="T15" fmla="*/ 42 h 232"/>
                  <a:gd name="T16" fmla="*/ 55 w 134"/>
                  <a:gd name="T17" fmla="*/ 51 h 232"/>
                  <a:gd name="T18" fmla="*/ 53 w 134"/>
                  <a:gd name="T19" fmla="*/ 65 h 232"/>
                  <a:gd name="T20" fmla="*/ 51 w 134"/>
                  <a:gd name="T21" fmla="*/ 78 h 232"/>
                  <a:gd name="T22" fmla="*/ 47 w 134"/>
                  <a:gd name="T23" fmla="*/ 91 h 232"/>
                  <a:gd name="T24" fmla="*/ 42 w 134"/>
                  <a:gd name="T25" fmla="*/ 101 h 232"/>
                  <a:gd name="T26" fmla="*/ 38 w 134"/>
                  <a:gd name="T27" fmla="*/ 110 h 232"/>
                  <a:gd name="T28" fmla="*/ 32 w 134"/>
                  <a:gd name="T29" fmla="*/ 124 h 232"/>
                  <a:gd name="T30" fmla="*/ 24 w 134"/>
                  <a:gd name="T31" fmla="*/ 142 h 232"/>
                  <a:gd name="T32" fmla="*/ 16 w 134"/>
                  <a:gd name="T33" fmla="*/ 161 h 232"/>
                  <a:gd name="T34" fmla="*/ 9 w 134"/>
                  <a:gd name="T35" fmla="*/ 180 h 232"/>
                  <a:gd name="T36" fmla="*/ 2 w 134"/>
                  <a:gd name="T37" fmla="*/ 197 h 232"/>
                  <a:gd name="T38" fmla="*/ 0 w 134"/>
                  <a:gd name="T39" fmla="*/ 210 h 232"/>
                  <a:gd name="T40" fmla="*/ 0 w 134"/>
                  <a:gd name="T41" fmla="*/ 216 h 232"/>
                  <a:gd name="T42" fmla="*/ 2 w 134"/>
                  <a:gd name="T43" fmla="*/ 219 h 232"/>
                  <a:gd name="T44" fmla="*/ 7 w 134"/>
                  <a:gd name="T45" fmla="*/ 221 h 232"/>
                  <a:gd name="T46" fmla="*/ 14 w 134"/>
                  <a:gd name="T47" fmla="*/ 224 h 232"/>
                  <a:gd name="T48" fmla="*/ 20 w 134"/>
                  <a:gd name="T49" fmla="*/ 225 h 232"/>
                  <a:gd name="T50" fmla="*/ 27 w 134"/>
                  <a:gd name="T51" fmla="*/ 228 h 232"/>
                  <a:gd name="T52" fmla="*/ 34 w 134"/>
                  <a:gd name="T53" fmla="*/ 229 h 232"/>
                  <a:gd name="T54" fmla="*/ 41 w 134"/>
                  <a:gd name="T55" fmla="*/ 230 h 232"/>
                  <a:gd name="T56" fmla="*/ 46 w 134"/>
                  <a:gd name="T57" fmla="*/ 232 h 232"/>
                  <a:gd name="T58" fmla="*/ 51 w 134"/>
                  <a:gd name="T59" fmla="*/ 232 h 232"/>
                  <a:gd name="T60" fmla="*/ 57 w 134"/>
                  <a:gd name="T61" fmla="*/ 230 h 232"/>
                  <a:gd name="T62" fmla="*/ 65 w 134"/>
                  <a:gd name="T63" fmla="*/ 228 h 232"/>
                  <a:gd name="T64" fmla="*/ 71 w 134"/>
                  <a:gd name="T65" fmla="*/ 225 h 232"/>
                  <a:gd name="T66" fmla="*/ 79 w 134"/>
                  <a:gd name="T67" fmla="*/ 221 h 232"/>
                  <a:gd name="T68" fmla="*/ 85 w 134"/>
                  <a:gd name="T69" fmla="*/ 218 h 232"/>
                  <a:gd name="T70" fmla="*/ 90 w 134"/>
                  <a:gd name="T71" fmla="*/ 212 h 232"/>
                  <a:gd name="T72" fmla="*/ 94 w 134"/>
                  <a:gd name="T73" fmla="*/ 206 h 232"/>
                  <a:gd name="T74" fmla="*/ 104 w 134"/>
                  <a:gd name="T75" fmla="*/ 183 h 232"/>
                  <a:gd name="T76" fmla="*/ 110 w 134"/>
                  <a:gd name="T77" fmla="*/ 157 h 232"/>
                  <a:gd name="T78" fmla="*/ 112 w 134"/>
                  <a:gd name="T79" fmla="*/ 136 h 232"/>
                  <a:gd name="T80" fmla="*/ 115 w 134"/>
                  <a:gd name="T81" fmla="*/ 123 h 232"/>
                  <a:gd name="T82" fmla="*/ 120 w 134"/>
                  <a:gd name="T83" fmla="*/ 114 h 232"/>
                  <a:gd name="T84" fmla="*/ 126 w 134"/>
                  <a:gd name="T85" fmla="*/ 100 h 232"/>
                  <a:gd name="T86" fmla="*/ 133 w 134"/>
                  <a:gd name="T87" fmla="*/ 87 h 232"/>
                  <a:gd name="T88" fmla="*/ 134 w 134"/>
                  <a:gd name="T89" fmla="*/ 77 h 232"/>
                  <a:gd name="T90" fmla="*/ 130 w 134"/>
                  <a:gd name="T91" fmla="*/ 68 h 232"/>
                  <a:gd name="T92" fmla="*/ 124 w 134"/>
                  <a:gd name="T93" fmla="*/ 55 h 232"/>
                  <a:gd name="T94" fmla="*/ 117 w 134"/>
                  <a:gd name="T95" fmla="*/ 41 h 232"/>
                  <a:gd name="T96" fmla="*/ 112 w 134"/>
                  <a:gd name="T97" fmla="*/ 30 h 232"/>
                  <a:gd name="T98" fmla="*/ 110 w 134"/>
                  <a:gd name="T99" fmla="*/ 18 h 232"/>
                  <a:gd name="T100" fmla="*/ 107 w 134"/>
                  <a:gd name="T101" fmla="*/ 9 h 232"/>
                  <a:gd name="T102" fmla="*/ 102 w 134"/>
                  <a:gd name="T103" fmla="*/ 3 h 232"/>
                  <a:gd name="T104" fmla="*/ 94 w 134"/>
                  <a:gd name="T105" fmla="*/ 0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232"/>
                  <a:gd name="T161" fmla="*/ 134 w 134"/>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232">
                    <a:moveTo>
                      <a:pt x="94" y="0"/>
                    </a:moveTo>
                    <a:lnTo>
                      <a:pt x="89" y="2"/>
                    </a:lnTo>
                    <a:lnTo>
                      <a:pt x="83" y="4"/>
                    </a:lnTo>
                    <a:lnTo>
                      <a:pt x="76" y="10"/>
                    </a:lnTo>
                    <a:lnTo>
                      <a:pt x="70" y="17"/>
                    </a:lnTo>
                    <a:lnTo>
                      <a:pt x="65" y="26"/>
                    </a:lnTo>
                    <a:lnTo>
                      <a:pt x="60" y="33"/>
                    </a:lnTo>
                    <a:lnTo>
                      <a:pt x="56" y="42"/>
                    </a:lnTo>
                    <a:lnTo>
                      <a:pt x="55" y="51"/>
                    </a:lnTo>
                    <a:lnTo>
                      <a:pt x="53" y="65"/>
                    </a:lnTo>
                    <a:lnTo>
                      <a:pt x="51" y="78"/>
                    </a:lnTo>
                    <a:lnTo>
                      <a:pt x="47" y="91"/>
                    </a:lnTo>
                    <a:lnTo>
                      <a:pt x="42" y="101"/>
                    </a:lnTo>
                    <a:lnTo>
                      <a:pt x="38" y="110"/>
                    </a:lnTo>
                    <a:lnTo>
                      <a:pt x="32" y="124"/>
                    </a:lnTo>
                    <a:lnTo>
                      <a:pt x="24" y="142"/>
                    </a:lnTo>
                    <a:lnTo>
                      <a:pt x="16" y="161"/>
                    </a:lnTo>
                    <a:lnTo>
                      <a:pt x="9" y="180"/>
                    </a:lnTo>
                    <a:lnTo>
                      <a:pt x="2" y="197"/>
                    </a:lnTo>
                    <a:lnTo>
                      <a:pt x="0" y="210"/>
                    </a:lnTo>
                    <a:lnTo>
                      <a:pt x="0" y="216"/>
                    </a:lnTo>
                    <a:lnTo>
                      <a:pt x="2" y="219"/>
                    </a:lnTo>
                    <a:lnTo>
                      <a:pt x="7" y="221"/>
                    </a:lnTo>
                    <a:lnTo>
                      <a:pt x="14" y="224"/>
                    </a:lnTo>
                    <a:lnTo>
                      <a:pt x="20" y="225"/>
                    </a:lnTo>
                    <a:lnTo>
                      <a:pt x="27" y="228"/>
                    </a:lnTo>
                    <a:lnTo>
                      <a:pt x="34" y="229"/>
                    </a:lnTo>
                    <a:lnTo>
                      <a:pt x="41" y="230"/>
                    </a:lnTo>
                    <a:lnTo>
                      <a:pt x="46" y="232"/>
                    </a:lnTo>
                    <a:lnTo>
                      <a:pt x="51" y="232"/>
                    </a:lnTo>
                    <a:lnTo>
                      <a:pt x="57" y="230"/>
                    </a:lnTo>
                    <a:lnTo>
                      <a:pt x="65" y="228"/>
                    </a:lnTo>
                    <a:lnTo>
                      <a:pt x="71" y="225"/>
                    </a:lnTo>
                    <a:lnTo>
                      <a:pt x="79" y="221"/>
                    </a:lnTo>
                    <a:lnTo>
                      <a:pt x="85" y="218"/>
                    </a:lnTo>
                    <a:lnTo>
                      <a:pt x="90" y="212"/>
                    </a:lnTo>
                    <a:lnTo>
                      <a:pt x="94" y="206"/>
                    </a:lnTo>
                    <a:lnTo>
                      <a:pt x="104" y="183"/>
                    </a:lnTo>
                    <a:lnTo>
                      <a:pt x="110" y="157"/>
                    </a:lnTo>
                    <a:lnTo>
                      <a:pt x="112" y="136"/>
                    </a:lnTo>
                    <a:lnTo>
                      <a:pt x="115" y="123"/>
                    </a:lnTo>
                    <a:lnTo>
                      <a:pt x="120" y="114"/>
                    </a:lnTo>
                    <a:lnTo>
                      <a:pt x="126" y="100"/>
                    </a:lnTo>
                    <a:lnTo>
                      <a:pt x="133" y="87"/>
                    </a:lnTo>
                    <a:lnTo>
                      <a:pt x="134" y="77"/>
                    </a:lnTo>
                    <a:lnTo>
                      <a:pt x="130" y="68"/>
                    </a:lnTo>
                    <a:lnTo>
                      <a:pt x="124" y="55"/>
                    </a:lnTo>
                    <a:lnTo>
                      <a:pt x="117" y="41"/>
                    </a:lnTo>
                    <a:lnTo>
                      <a:pt x="112" y="30"/>
                    </a:lnTo>
                    <a:lnTo>
                      <a:pt x="110" y="18"/>
                    </a:lnTo>
                    <a:lnTo>
                      <a:pt x="107" y="9"/>
                    </a:lnTo>
                    <a:lnTo>
                      <a:pt x="102" y="3"/>
                    </a:lnTo>
                    <a:lnTo>
                      <a:pt x="94" y="0"/>
                    </a:lnTo>
                    <a:close/>
                  </a:path>
                </a:pathLst>
              </a:custGeom>
              <a:solidFill>
                <a:srgbClr val="CC998C"/>
              </a:solidFill>
              <a:ln w="9525">
                <a:noFill/>
                <a:round/>
                <a:headEnd/>
                <a:tailEnd/>
              </a:ln>
            </p:spPr>
            <p:txBody>
              <a:bodyPr/>
              <a:lstStyle/>
              <a:p>
                <a:endParaRPr lang="fr-FR" dirty="0"/>
              </a:p>
            </p:txBody>
          </p:sp>
          <p:sp>
            <p:nvSpPr>
              <p:cNvPr id="437" name="Freeform 26"/>
              <p:cNvSpPr>
                <a:spLocks/>
              </p:cNvSpPr>
              <p:nvPr/>
            </p:nvSpPr>
            <p:spPr bwMode="auto">
              <a:xfrm>
                <a:off x="2749" y="3621"/>
                <a:ext cx="66" cy="51"/>
              </a:xfrm>
              <a:custGeom>
                <a:avLst/>
                <a:gdLst>
                  <a:gd name="T0" fmla="*/ 16 w 32"/>
                  <a:gd name="T1" fmla="*/ 33 h 33"/>
                  <a:gd name="T2" fmla="*/ 22 w 32"/>
                  <a:gd name="T3" fmla="*/ 32 h 33"/>
                  <a:gd name="T4" fmla="*/ 27 w 32"/>
                  <a:gd name="T5" fmla="*/ 30 h 33"/>
                  <a:gd name="T6" fmla="*/ 31 w 32"/>
                  <a:gd name="T7" fmla="*/ 24 h 33"/>
                  <a:gd name="T8" fmla="*/ 32 w 32"/>
                  <a:gd name="T9" fmla="*/ 18 h 33"/>
                  <a:gd name="T10" fmla="*/ 32 w 32"/>
                  <a:gd name="T11" fmla="*/ 12 h 33"/>
                  <a:gd name="T12" fmla="*/ 29 w 32"/>
                  <a:gd name="T13" fmla="*/ 7 h 33"/>
                  <a:gd name="T14" fmla="*/ 23 w 32"/>
                  <a:gd name="T15" fmla="*/ 3 h 33"/>
                  <a:gd name="T16" fmla="*/ 18 w 32"/>
                  <a:gd name="T17" fmla="*/ 0 h 33"/>
                  <a:gd name="T18" fmla="*/ 12 w 32"/>
                  <a:gd name="T19" fmla="*/ 1 h 33"/>
                  <a:gd name="T20" fmla="*/ 7 w 32"/>
                  <a:gd name="T21" fmla="*/ 4 h 33"/>
                  <a:gd name="T22" fmla="*/ 3 w 32"/>
                  <a:gd name="T23" fmla="*/ 9 h 33"/>
                  <a:gd name="T24" fmla="*/ 0 w 32"/>
                  <a:gd name="T25" fmla="*/ 16 h 33"/>
                  <a:gd name="T26" fmla="*/ 2 w 32"/>
                  <a:gd name="T27" fmla="*/ 22 h 33"/>
                  <a:gd name="T28" fmla="*/ 4 w 32"/>
                  <a:gd name="T29" fmla="*/ 27 h 33"/>
                  <a:gd name="T30" fmla="*/ 9 w 32"/>
                  <a:gd name="T31" fmla="*/ 31 h 33"/>
                  <a:gd name="T32" fmla="*/ 16 w 32"/>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6" y="33"/>
                    </a:moveTo>
                    <a:lnTo>
                      <a:pt x="22" y="32"/>
                    </a:lnTo>
                    <a:lnTo>
                      <a:pt x="27" y="30"/>
                    </a:lnTo>
                    <a:lnTo>
                      <a:pt x="31" y="24"/>
                    </a:lnTo>
                    <a:lnTo>
                      <a:pt x="32" y="18"/>
                    </a:lnTo>
                    <a:lnTo>
                      <a:pt x="32" y="12"/>
                    </a:lnTo>
                    <a:lnTo>
                      <a:pt x="29" y="7"/>
                    </a:lnTo>
                    <a:lnTo>
                      <a:pt x="23" y="3"/>
                    </a:lnTo>
                    <a:lnTo>
                      <a:pt x="18" y="0"/>
                    </a:lnTo>
                    <a:lnTo>
                      <a:pt x="12" y="1"/>
                    </a:lnTo>
                    <a:lnTo>
                      <a:pt x="7" y="4"/>
                    </a:lnTo>
                    <a:lnTo>
                      <a:pt x="3" y="9"/>
                    </a:lnTo>
                    <a:lnTo>
                      <a:pt x="0" y="16"/>
                    </a:lnTo>
                    <a:lnTo>
                      <a:pt x="2" y="22"/>
                    </a:lnTo>
                    <a:lnTo>
                      <a:pt x="4" y="27"/>
                    </a:lnTo>
                    <a:lnTo>
                      <a:pt x="9" y="31"/>
                    </a:lnTo>
                    <a:lnTo>
                      <a:pt x="16" y="33"/>
                    </a:lnTo>
                    <a:close/>
                  </a:path>
                </a:pathLst>
              </a:custGeom>
              <a:solidFill>
                <a:srgbClr val="CC998C"/>
              </a:solidFill>
              <a:ln w="9525">
                <a:noFill/>
                <a:round/>
                <a:headEnd/>
                <a:tailEnd/>
              </a:ln>
            </p:spPr>
            <p:txBody>
              <a:bodyPr/>
              <a:lstStyle/>
              <a:p>
                <a:endParaRPr lang="fr-FR" dirty="0"/>
              </a:p>
            </p:txBody>
          </p:sp>
          <p:sp>
            <p:nvSpPr>
              <p:cNvPr id="438" name="Freeform 27"/>
              <p:cNvSpPr>
                <a:spLocks/>
              </p:cNvSpPr>
              <p:nvPr/>
            </p:nvSpPr>
            <p:spPr bwMode="auto">
              <a:xfrm>
                <a:off x="2768" y="788"/>
                <a:ext cx="1047" cy="1408"/>
              </a:xfrm>
              <a:custGeom>
                <a:avLst/>
                <a:gdLst>
                  <a:gd name="T0" fmla="*/ 242 w 511"/>
                  <a:gd name="T1" fmla="*/ 1 h 912"/>
                  <a:gd name="T2" fmla="*/ 214 w 511"/>
                  <a:gd name="T3" fmla="*/ 7 h 912"/>
                  <a:gd name="T4" fmla="*/ 189 w 511"/>
                  <a:gd name="T5" fmla="*/ 25 h 912"/>
                  <a:gd name="T6" fmla="*/ 154 w 511"/>
                  <a:gd name="T7" fmla="*/ 44 h 912"/>
                  <a:gd name="T8" fmla="*/ 114 w 511"/>
                  <a:gd name="T9" fmla="*/ 67 h 912"/>
                  <a:gd name="T10" fmla="*/ 91 w 511"/>
                  <a:gd name="T11" fmla="*/ 81 h 912"/>
                  <a:gd name="T12" fmla="*/ 59 w 511"/>
                  <a:gd name="T13" fmla="*/ 89 h 912"/>
                  <a:gd name="T14" fmla="*/ 28 w 511"/>
                  <a:gd name="T15" fmla="*/ 103 h 912"/>
                  <a:gd name="T16" fmla="*/ 3 w 511"/>
                  <a:gd name="T17" fmla="*/ 154 h 912"/>
                  <a:gd name="T18" fmla="*/ 11 w 511"/>
                  <a:gd name="T19" fmla="*/ 234 h 912"/>
                  <a:gd name="T20" fmla="*/ 27 w 511"/>
                  <a:gd name="T21" fmla="*/ 308 h 912"/>
                  <a:gd name="T22" fmla="*/ 51 w 511"/>
                  <a:gd name="T23" fmla="*/ 358 h 912"/>
                  <a:gd name="T24" fmla="*/ 67 w 511"/>
                  <a:gd name="T25" fmla="*/ 410 h 912"/>
                  <a:gd name="T26" fmla="*/ 71 w 511"/>
                  <a:gd name="T27" fmla="*/ 480 h 912"/>
                  <a:gd name="T28" fmla="*/ 74 w 511"/>
                  <a:gd name="T29" fmla="*/ 570 h 912"/>
                  <a:gd name="T30" fmla="*/ 71 w 511"/>
                  <a:gd name="T31" fmla="*/ 639 h 912"/>
                  <a:gd name="T32" fmla="*/ 53 w 511"/>
                  <a:gd name="T33" fmla="*/ 701 h 912"/>
                  <a:gd name="T34" fmla="*/ 41 w 511"/>
                  <a:gd name="T35" fmla="*/ 784 h 912"/>
                  <a:gd name="T36" fmla="*/ 35 w 511"/>
                  <a:gd name="T37" fmla="*/ 878 h 912"/>
                  <a:gd name="T38" fmla="*/ 73 w 511"/>
                  <a:gd name="T39" fmla="*/ 893 h 912"/>
                  <a:gd name="T40" fmla="*/ 124 w 511"/>
                  <a:gd name="T41" fmla="*/ 907 h 912"/>
                  <a:gd name="T42" fmla="*/ 175 w 511"/>
                  <a:gd name="T43" fmla="*/ 912 h 912"/>
                  <a:gd name="T44" fmla="*/ 214 w 511"/>
                  <a:gd name="T45" fmla="*/ 911 h 912"/>
                  <a:gd name="T46" fmla="*/ 257 w 511"/>
                  <a:gd name="T47" fmla="*/ 908 h 912"/>
                  <a:gd name="T48" fmla="*/ 301 w 511"/>
                  <a:gd name="T49" fmla="*/ 906 h 912"/>
                  <a:gd name="T50" fmla="*/ 339 w 511"/>
                  <a:gd name="T51" fmla="*/ 905 h 912"/>
                  <a:gd name="T52" fmla="*/ 368 w 511"/>
                  <a:gd name="T53" fmla="*/ 903 h 912"/>
                  <a:gd name="T54" fmla="*/ 417 w 511"/>
                  <a:gd name="T55" fmla="*/ 901 h 912"/>
                  <a:gd name="T56" fmla="*/ 455 w 511"/>
                  <a:gd name="T57" fmla="*/ 894 h 912"/>
                  <a:gd name="T58" fmla="*/ 464 w 511"/>
                  <a:gd name="T59" fmla="*/ 864 h 912"/>
                  <a:gd name="T60" fmla="*/ 454 w 511"/>
                  <a:gd name="T61" fmla="*/ 727 h 912"/>
                  <a:gd name="T62" fmla="*/ 434 w 511"/>
                  <a:gd name="T63" fmla="*/ 658 h 912"/>
                  <a:gd name="T64" fmla="*/ 435 w 511"/>
                  <a:gd name="T65" fmla="*/ 570 h 912"/>
                  <a:gd name="T66" fmla="*/ 442 w 511"/>
                  <a:gd name="T67" fmla="*/ 464 h 912"/>
                  <a:gd name="T68" fmla="*/ 465 w 511"/>
                  <a:gd name="T69" fmla="*/ 377 h 912"/>
                  <a:gd name="T70" fmla="*/ 481 w 511"/>
                  <a:gd name="T71" fmla="*/ 314 h 912"/>
                  <a:gd name="T72" fmla="*/ 503 w 511"/>
                  <a:gd name="T73" fmla="*/ 245 h 912"/>
                  <a:gd name="T74" fmla="*/ 511 w 511"/>
                  <a:gd name="T75" fmla="*/ 176 h 912"/>
                  <a:gd name="T76" fmla="*/ 505 w 511"/>
                  <a:gd name="T77" fmla="*/ 117 h 912"/>
                  <a:gd name="T78" fmla="*/ 491 w 511"/>
                  <a:gd name="T79" fmla="*/ 107 h 912"/>
                  <a:gd name="T80" fmla="*/ 471 w 511"/>
                  <a:gd name="T81" fmla="*/ 96 h 912"/>
                  <a:gd name="T82" fmla="*/ 451 w 511"/>
                  <a:gd name="T83" fmla="*/ 90 h 912"/>
                  <a:gd name="T84" fmla="*/ 434 w 511"/>
                  <a:gd name="T85" fmla="*/ 83 h 912"/>
                  <a:gd name="T86" fmla="*/ 418 w 511"/>
                  <a:gd name="T87" fmla="*/ 74 h 912"/>
                  <a:gd name="T88" fmla="*/ 403 w 511"/>
                  <a:gd name="T89" fmla="*/ 64 h 912"/>
                  <a:gd name="T90" fmla="*/ 376 w 511"/>
                  <a:gd name="T91" fmla="*/ 47 h 912"/>
                  <a:gd name="T92" fmla="*/ 356 w 511"/>
                  <a:gd name="T93" fmla="*/ 38 h 912"/>
                  <a:gd name="T94" fmla="*/ 339 w 511"/>
                  <a:gd name="T95" fmla="*/ 25 h 912"/>
                  <a:gd name="T96" fmla="*/ 302 w 511"/>
                  <a:gd name="T97" fmla="*/ 6 h 9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1"/>
                  <a:gd name="T148" fmla="*/ 0 h 912"/>
                  <a:gd name="T149" fmla="*/ 511 w 511"/>
                  <a:gd name="T150" fmla="*/ 912 h 9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1" h="912">
                    <a:moveTo>
                      <a:pt x="261" y="0"/>
                    </a:moveTo>
                    <a:lnTo>
                      <a:pt x="251" y="0"/>
                    </a:lnTo>
                    <a:lnTo>
                      <a:pt x="242" y="1"/>
                    </a:lnTo>
                    <a:lnTo>
                      <a:pt x="232" y="2"/>
                    </a:lnTo>
                    <a:lnTo>
                      <a:pt x="223" y="5"/>
                    </a:lnTo>
                    <a:lnTo>
                      <a:pt x="214" y="7"/>
                    </a:lnTo>
                    <a:lnTo>
                      <a:pt x="206" y="12"/>
                    </a:lnTo>
                    <a:lnTo>
                      <a:pt x="197" y="18"/>
                    </a:lnTo>
                    <a:lnTo>
                      <a:pt x="189" y="25"/>
                    </a:lnTo>
                    <a:lnTo>
                      <a:pt x="179" y="30"/>
                    </a:lnTo>
                    <a:lnTo>
                      <a:pt x="168" y="37"/>
                    </a:lnTo>
                    <a:lnTo>
                      <a:pt x="154" y="44"/>
                    </a:lnTo>
                    <a:lnTo>
                      <a:pt x="140" y="52"/>
                    </a:lnTo>
                    <a:lnTo>
                      <a:pt x="127" y="60"/>
                    </a:lnTo>
                    <a:lnTo>
                      <a:pt x="114" y="67"/>
                    </a:lnTo>
                    <a:lnTo>
                      <a:pt x="105" y="74"/>
                    </a:lnTo>
                    <a:lnTo>
                      <a:pt x="97" y="78"/>
                    </a:lnTo>
                    <a:lnTo>
                      <a:pt x="91" y="81"/>
                    </a:lnTo>
                    <a:lnTo>
                      <a:pt x="81" y="84"/>
                    </a:lnTo>
                    <a:lnTo>
                      <a:pt x="71" y="87"/>
                    </a:lnTo>
                    <a:lnTo>
                      <a:pt x="59" y="89"/>
                    </a:lnTo>
                    <a:lnTo>
                      <a:pt x="49" y="92"/>
                    </a:lnTo>
                    <a:lnTo>
                      <a:pt x="37" y="97"/>
                    </a:lnTo>
                    <a:lnTo>
                      <a:pt x="28" y="103"/>
                    </a:lnTo>
                    <a:lnTo>
                      <a:pt x="21" y="112"/>
                    </a:lnTo>
                    <a:lnTo>
                      <a:pt x="11" y="133"/>
                    </a:lnTo>
                    <a:lnTo>
                      <a:pt x="3" y="154"/>
                    </a:lnTo>
                    <a:lnTo>
                      <a:pt x="0" y="179"/>
                    </a:lnTo>
                    <a:lnTo>
                      <a:pt x="4" y="204"/>
                    </a:lnTo>
                    <a:lnTo>
                      <a:pt x="11" y="234"/>
                    </a:lnTo>
                    <a:lnTo>
                      <a:pt x="17" y="266"/>
                    </a:lnTo>
                    <a:lnTo>
                      <a:pt x="22" y="291"/>
                    </a:lnTo>
                    <a:lnTo>
                      <a:pt x="27" y="308"/>
                    </a:lnTo>
                    <a:lnTo>
                      <a:pt x="36" y="323"/>
                    </a:lnTo>
                    <a:lnTo>
                      <a:pt x="44" y="340"/>
                    </a:lnTo>
                    <a:lnTo>
                      <a:pt x="51" y="358"/>
                    </a:lnTo>
                    <a:lnTo>
                      <a:pt x="58" y="375"/>
                    </a:lnTo>
                    <a:lnTo>
                      <a:pt x="63" y="393"/>
                    </a:lnTo>
                    <a:lnTo>
                      <a:pt x="67" y="410"/>
                    </a:lnTo>
                    <a:lnTo>
                      <a:pt x="69" y="425"/>
                    </a:lnTo>
                    <a:lnTo>
                      <a:pt x="71" y="441"/>
                    </a:lnTo>
                    <a:lnTo>
                      <a:pt x="71" y="480"/>
                    </a:lnTo>
                    <a:lnTo>
                      <a:pt x="71" y="515"/>
                    </a:lnTo>
                    <a:lnTo>
                      <a:pt x="72" y="544"/>
                    </a:lnTo>
                    <a:lnTo>
                      <a:pt x="74" y="570"/>
                    </a:lnTo>
                    <a:lnTo>
                      <a:pt x="76" y="594"/>
                    </a:lnTo>
                    <a:lnTo>
                      <a:pt x="74" y="617"/>
                    </a:lnTo>
                    <a:lnTo>
                      <a:pt x="71" y="639"/>
                    </a:lnTo>
                    <a:lnTo>
                      <a:pt x="66" y="660"/>
                    </a:lnTo>
                    <a:lnTo>
                      <a:pt x="59" y="681"/>
                    </a:lnTo>
                    <a:lnTo>
                      <a:pt x="53" y="701"/>
                    </a:lnTo>
                    <a:lnTo>
                      <a:pt x="48" y="723"/>
                    </a:lnTo>
                    <a:lnTo>
                      <a:pt x="44" y="749"/>
                    </a:lnTo>
                    <a:lnTo>
                      <a:pt x="41" y="784"/>
                    </a:lnTo>
                    <a:lnTo>
                      <a:pt x="37" y="827"/>
                    </a:lnTo>
                    <a:lnTo>
                      <a:pt x="34" y="862"/>
                    </a:lnTo>
                    <a:lnTo>
                      <a:pt x="35" y="878"/>
                    </a:lnTo>
                    <a:lnTo>
                      <a:pt x="46" y="882"/>
                    </a:lnTo>
                    <a:lnTo>
                      <a:pt x="59" y="887"/>
                    </a:lnTo>
                    <a:lnTo>
                      <a:pt x="73" y="893"/>
                    </a:lnTo>
                    <a:lnTo>
                      <a:pt x="89" y="898"/>
                    </a:lnTo>
                    <a:lnTo>
                      <a:pt x="106" y="903"/>
                    </a:lnTo>
                    <a:lnTo>
                      <a:pt x="124" y="907"/>
                    </a:lnTo>
                    <a:lnTo>
                      <a:pt x="143" y="911"/>
                    </a:lnTo>
                    <a:lnTo>
                      <a:pt x="164" y="912"/>
                    </a:lnTo>
                    <a:lnTo>
                      <a:pt x="175" y="912"/>
                    </a:lnTo>
                    <a:lnTo>
                      <a:pt x="187" y="912"/>
                    </a:lnTo>
                    <a:lnTo>
                      <a:pt x="200" y="911"/>
                    </a:lnTo>
                    <a:lnTo>
                      <a:pt x="214" y="911"/>
                    </a:lnTo>
                    <a:lnTo>
                      <a:pt x="228" y="910"/>
                    </a:lnTo>
                    <a:lnTo>
                      <a:pt x="242" y="910"/>
                    </a:lnTo>
                    <a:lnTo>
                      <a:pt x="257" y="908"/>
                    </a:lnTo>
                    <a:lnTo>
                      <a:pt x="271" y="907"/>
                    </a:lnTo>
                    <a:lnTo>
                      <a:pt x="287" y="907"/>
                    </a:lnTo>
                    <a:lnTo>
                      <a:pt x="301" y="906"/>
                    </a:lnTo>
                    <a:lnTo>
                      <a:pt x="313" y="906"/>
                    </a:lnTo>
                    <a:lnTo>
                      <a:pt x="327" y="905"/>
                    </a:lnTo>
                    <a:lnTo>
                      <a:pt x="339" y="905"/>
                    </a:lnTo>
                    <a:lnTo>
                      <a:pt x="350" y="903"/>
                    </a:lnTo>
                    <a:lnTo>
                      <a:pt x="359" y="903"/>
                    </a:lnTo>
                    <a:lnTo>
                      <a:pt x="368" y="903"/>
                    </a:lnTo>
                    <a:lnTo>
                      <a:pt x="385" y="903"/>
                    </a:lnTo>
                    <a:lnTo>
                      <a:pt x="402" y="903"/>
                    </a:lnTo>
                    <a:lnTo>
                      <a:pt x="417" y="901"/>
                    </a:lnTo>
                    <a:lnTo>
                      <a:pt x="432" y="900"/>
                    </a:lnTo>
                    <a:lnTo>
                      <a:pt x="445" y="897"/>
                    </a:lnTo>
                    <a:lnTo>
                      <a:pt x="455" y="894"/>
                    </a:lnTo>
                    <a:lnTo>
                      <a:pt x="462" y="891"/>
                    </a:lnTo>
                    <a:lnTo>
                      <a:pt x="464" y="887"/>
                    </a:lnTo>
                    <a:lnTo>
                      <a:pt x="464" y="864"/>
                    </a:lnTo>
                    <a:lnTo>
                      <a:pt x="463" y="818"/>
                    </a:lnTo>
                    <a:lnTo>
                      <a:pt x="460" y="768"/>
                    </a:lnTo>
                    <a:lnTo>
                      <a:pt x="454" y="727"/>
                    </a:lnTo>
                    <a:lnTo>
                      <a:pt x="445" y="700"/>
                    </a:lnTo>
                    <a:lnTo>
                      <a:pt x="439" y="677"/>
                    </a:lnTo>
                    <a:lnTo>
                      <a:pt x="434" y="658"/>
                    </a:lnTo>
                    <a:lnTo>
                      <a:pt x="431" y="643"/>
                    </a:lnTo>
                    <a:lnTo>
                      <a:pt x="432" y="616"/>
                    </a:lnTo>
                    <a:lnTo>
                      <a:pt x="435" y="570"/>
                    </a:lnTo>
                    <a:lnTo>
                      <a:pt x="437" y="522"/>
                    </a:lnTo>
                    <a:lnTo>
                      <a:pt x="439" y="489"/>
                    </a:lnTo>
                    <a:lnTo>
                      <a:pt x="442" y="464"/>
                    </a:lnTo>
                    <a:lnTo>
                      <a:pt x="449" y="432"/>
                    </a:lnTo>
                    <a:lnTo>
                      <a:pt x="457" y="401"/>
                    </a:lnTo>
                    <a:lnTo>
                      <a:pt x="465" y="377"/>
                    </a:lnTo>
                    <a:lnTo>
                      <a:pt x="471" y="356"/>
                    </a:lnTo>
                    <a:lnTo>
                      <a:pt x="476" y="336"/>
                    </a:lnTo>
                    <a:lnTo>
                      <a:pt x="481" y="314"/>
                    </a:lnTo>
                    <a:lnTo>
                      <a:pt x="487" y="292"/>
                    </a:lnTo>
                    <a:lnTo>
                      <a:pt x="495" y="269"/>
                    </a:lnTo>
                    <a:lnTo>
                      <a:pt x="503" y="245"/>
                    </a:lnTo>
                    <a:lnTo>
                      <a:pt x="508" y="221"/>
                    </a:lnTo>
                    <a:lnTo>
                      <a:pt x="510" y="199"/>
                    </a:lnTo>
                    <a:lnTo>
                      <a:pt x="511" y="176"/>
                    </a:lnTo>
                    <a:lnTo>
                      <a:pt x="511" y="150"/>
                    </a:lnTo>
                    <a:lnTo>
                      <a:pt x="509" y="129"/>
                    </a:lnTo>
                    <a:lnTo>
                      <a:pt x="505" y="117"/>
                    </a:lnTo>
                    <a:lnTo>
                      <a:pt x="501" y="115"/>
                    </a:lnTo>
                    <a:lnTo>
                      <a:pt x="497" y="111"/>
                    </a:lnTo>
                    <a:lnTo>
                      <a:pt x="491" y="107"/>
                    </a:lnTo>
                    <a:lnTo>
                      <a:pt x="485" y="102"/>
                    </a:lnTo>
                    <a:lnTo>
                      <a:pt x="477" y="98"/>
                    </a:lnTo>
                    <a:lnTo>
                      <a:pt x="471" y="96"/>
                    </a:lnTo>
                    <a:lnTo>
                      <a:pt x="464" y="93"/>
                    </a:lnTo>
                    <a:lnTo>
                      <a:pt x="458" y="92"/>
                    </a:lnTo>
                    <a:lnTo>
                      <a:pt x="451" y="90"/>
                    </a:lnTo>
                    <a:lnTo>
                      <a:pt x="445" y="89"/>
                    </a:lnTo>
                    <a:lnTo>
                      <a:pt x="440" y="87"/>
                    </a:lnTo>
                    <a:lnTo>
                      <a:pt x="434" y="83"/>
                    </a:lnTo>
                    <a:lnTo>
                      <a:pt x="427" y="80"/>
                    </a:lnTo>
                    <a:lnTo>
                      <a:pt x="422" y="76"/>
                    </a:lnTo>
                    <a:lnTo>
                      <a:pt x="418" y="74"/>
                    </a:lnTo>
                    <a:lnTo>
                      <a:pt x="414" y="71"/>
                    </a:lnTo>
                    <a:lnTo>
                      <a:pt x="411" y="67"/>
                    </a:lnTo>
                    <a:lnTo>
                      <a:pt x="403" y="64"/>
                    </a:lnTo>
                    <a:lnTo>
                      <a:pt x="395" y="58"/>
                    </a:lnTo>
                    <a:lnTo>
                      <a:pt x="385" y="52"/>
                    </a:lnTo>
                    <a:lnTo>
                      <a:pt x="376" y="47"/>
                    </a:lnTo>
                    <a:lnTo>
                      <a:pt x="367" y="43"/>
                    </a:lnTo>
                    <a:lnTo>
                      <a:pt x="361" y="39"/>
                    </a:lnTo>
                    <a:lnTo>
                      <a:pt x="356" y="38"/>
                    </a:lnTo>
                    <a:lnTo>
                      <a:pt x="352" y="35"/>
                    </a:lnTo>
                    <a:lnTo>
                      <a:pt x="345" y="32"/>
                    </a:lnTo>
                    <a:lnTo>
                      <a:pt x="339" y="25"/>
                    </a:lnTo>
                    <a:lnTo>
                      <a:pt x="329" y="19"/>
                    </a:lnTo>
                    <a:lnTo>
                      <a:pt x="317" y="12"/>
                    </a:lnTo>
                    <a:lnTo>
                      <a:pt x="302" y="6"/>
                    </a:lnTo>
                    <a:lnTo>
                      <a:pt x="283" y="2"/>
                    </a:lnTo>
                    <a:lnTo>
                      <a:pt x="261" y="0"/>
                    </a:lnTo>
                    <a:close/>
                  </a:path>
                </a:pathLst>
              </a:custGeom>
              <a:solidFill>
                <a:srgbClr val="CC998C"/>
              </a:solidFill>
              <a:ln w="9525">
                <a:noFill/>
                <a:round/>
                <a:headEnd/>
                <a:tailEnd/>
              </a:ln>
            </p:spPr>
            <p:txBody>
              <a:bodyPr/>
              <a:lstStyle/>
              <a:p>
                <a:endParaRPr lang="fr-FR" dirty="0"/>
              </a:p>
            </p:txBody>
          </p:sp>
          <p:sp>
            <p:nvSpPr>
              <p:cNvPr id="439" name="Freeform 28"/>
              <p:cNvSpPr>
                <a:spLocks/>
              </p:cNvSpPr>
              <p:nvPr/>
            </p:nvSpPr>
            <p:spPr bwMode="auto">
              <a:xfrm>
                <a:off x="3268" y="818"/>
                <a:ext cx="65" cy="49"/>
              </a:xfrm>
              <a:custGeom>
                <a:avLst/>
                <a:gdLst>
                  <a:gd name="T0" fmla="*/ 16 w 32"/>
                  <a:gd name="T1" fmla="*/ 32 h 32"/>
                  <a:gd name="T2" fmla="*/ 22 w 32"/>
                  <a:gd name="T3" fmla="*/ 32 h 32"/>
                  <a:gd name="T4" fmla="*/ 27 w 32"/>
                  <a:gd name="T5" fmla="*/ 28 h 32"/>
                  <a:gd name="T6" fmla="*/ 31 w 32"/>
                  <a:gd name="T7" fmla="*/ 23 h 32"/>
                  <a:gd name="T8" fmla="*/ 32 w 32"/>
                  <a:gd name="T9" fmla="*/ 16 h 32"/>
                  <a:gd name="T10" fmla="*/ 31 w 32"/>
                  <a:gd name="T11" fmla="*/ 10 h 32"/>
                  <a:gd name="T12" fmla="*/ 27 w 32"/>
                  <a:gd name="T13" fmla="*/ 5 h 32"/>
                  <a:gd name="T14" fmla="*/ 22 w 32"/>
                  <a:gd name="T15" fmla="*/ 1 h 32"/>
                  <a:gd name="T16" fmla="*/ 16 w 32"/>
                  <a:gd name="T17" fmla="*/ 0 h 32"/>
                  <a:gd name="T18" fmla="*/ 9 w 32"/>
                  <a:gd name="T19" fmla="*/ 1 h 32"/>
                  <a:gd name="T20" fmla="*/ 4 w 32"/>
                  <a:gd name="T21" fmla="*/ 5 h 32"/>
                  <a:gd name="T22" fmla="*/ 2 w 32"/>
                  <a:gd name="T23" fmla="*/ 10 h 32"/>
                  <a:gd name="T24" fmla="*/ 0 w 32"/>
                  <a:gd name="T25" fmla="*/ 16 h 32"/>
                  <a:gd name="T26" fmla="*/ 2 w 32"/>
                  <a:gd name="T27" fmla="*/ 23 h 32"/>
                  <a:gd name="T28" fmla="*/ 4 w 32"/>
                  <a:gd name="T29" fmla="*/ 28 h 32"/>
                  <a:gd name="T30" fmla="*/ 9 w 32"/>
                  <a:gd name="T31" fmla="*/ 30 h 32"/>
                  <a:gd name="T32" fmla="*/ 16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22" y="32"/>
                    </a:lnTo>
                    <a:lnTo>
                      <a:pt x="27" y="28"/>
                    </a:lnTo>
                    <a:lnTo>
                      <a:pt x="31" y="23"/>
                    </a:lnTo>
                    <a:lnTo>
                      <a:pt x="32" y="16"/>
                    </a:lnTo>
                    <a:lnTo>
                      <a:pt x="31" y="10"/>
                    </a:lnTo>
                    <a:lnTo>
                      <a:pt x="27" y="5"/>
                    </a:lnTo>
                    <a:lnTo>
                      <a:pt x="22" y="1"/>
                    </a:lnTo>
                    <a:lnTo>
                      <a:pt x="16" y="0"/>
                    </a:lnTo>
                    <a:lnTo>
                      <a:pt x="9" y="1"/>
                    </a:lnTo>
                    <a:lnTo>
                      <a:pt x="4" y="5"/>
                    </a:lnTo>
                    <a:lnTo>
                      <a:pt x="2" y="10"/>
                    </a:lnTo>
                    <a:lnTo>
                      <a:pt x="0" y="16"/>
                    </a:lnTo>
                    <a:lnTo>
                      <a:pt x="2" y="23"/>
                    </a:lnTo>
                    <a:lnTo>
                      <a:pt x="4" y="28"/>
                    </a:lnTo>
                    <a:lnTo>
                      <a:pt x="9" y="30"/>
                    </a:lnTo>
                    <a:lnTo>
                      <a:pt x="16" y="32"/>
                    </a:lnTo>
                    <a:close/>
                  </a:path>
                </a:pathLst>
              </a:custGeom>
              <a:solidFill>
                <a:srgbClr val="CC998C"/>
              </a:solidFill>
              <a:ln w="9525">
                <a:noFill/>
                <a:round/>
                <a:headEnd/>
                <a:tailEnd/>
              </a:ln>
            </p:spPr>
            <p:txBody>
              <a:bodyPr/>
              <a:lstStyle/>
              <a:p>
                <a:endParaRPr lang="fr-FR" dirty="0"/>
              </a:p>
            </p:txBody>
          </p:sp>
          <p:sp>
            <p:nvSpPr>
              <p:cNvPr id="440" name="Freeform 29"/>
              <p:cNvSpPr>
                <a:spLocks/>
              </p:cNvSpPr>
              <p:nvPr/>
            </p:nvSpPr>
            <p:spPr bwMode="auto">
              <a:xfrm>
                <a:off x="2821" y="1026"/>
                <a:ext cx="65" cy="53"/>
              </a:xfrm>
              <a:custGeom>
                <a:avLst/>
                <a:gdLst>
                  <a:gd name="T0" fmla="*/ 15 w 32"/>
                  <a:gd name="T1" fmla="*/ 34 h 34"/>
                  <a:gd name="T2" fmla="*/ 22 w 32"/>
                  <a:gd name="T3" fmla="*/ 32 h 34"/>
                  <a:gd name="T4" fmla="*/ 27 w 32"/>
                  <a:gd name="T5" fmla="*/ 28 h 34"/>
                  <a:gd name="T6" fmla="*/ 31 w 32"/>
                  <a:gd name="T7" fmla="*/ 23 h 34"/>
                  <a:gd name="T8" fmla="*/ 32 w 32"/>
                  <a:gd name="T9" fmla="*/ 17 h 34"/>
                  <a:gd name="T10" fmla="*/ 31 w 32"/>
                  <a:gd name="T11" fmla="*/ 11 h 34"/>
                  <a:gd name="T12" fmla="*/ 27 w 32"/>
                  <a:gd name="T13" fmla="*/ 5 h 34"/>
                  <a:gd name="T14" fmla="*/ 22 w 32"/>
                  <a:gd name="T15" fmla="*/ 2 h 34"/>
                  <a:gd name="T16" fmla="*/ 15 w 32"/>
                  <a:gd name="T17" fmla="*/ 0 h 34"/>
                  <a:gd name="T18" fmla="*/ 9 w 32"/>
                  <a:gd name="T19" fmla="*/ 2 h 34"/>
                  <a:gd name="T20" fmla="*/ 4 w 32"/>
                  <a:gd name="T21" fmla="*/ 5 h 34"/>
                  <a:gd name="T22" fmla="*/ 1 w 32"/>
                  <a:gd name="T23" fmla="*/ 11 h 34"/>
                  <a:gd name="T24" fmla="*/ 0 w 32"/>
                  <a:gd name="T25" fmla="*/ 17 h 34"/>
                  <a:gd name="T26" fmla="*/ 1 w 32"/>
                  <a:gd name="T27" fmla="*/ 23 h 34"/>
                  <a:gd name="T28" fmla="*/ 4 w 32"/>
                  <a:gd name="T29" fmla="*/ 28 h 34"/>
                  <a:gd name="T30" fmla="*/ 9 w 32"/>
                  <a:gd name="T31" fmla="*/ 32 h 34"/>
                  <a:gd name="T32" fmla="*/ 15 w 32"/>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4"/>
                  <a:gd name="T53" fmla="*/ 32 w 3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4">
                    <a:moveTo>
                      <a:pt x="15" y="34"/>
                    </a:moveTo>
                    <a:lnTo>
                      <a:pt x="22" y="32"/>
                    </a:lnTo>
                    <a:lnTo>
                      <a:pt x="27" y="28"/>
                    </a:lnTo>
                    <a:lnTo>
                      <a:pt x="31" y="23"/>
                    </a:lnTo>
                    <a:lnTo>
                      <a:pt x="32" y="17"/>
                    </a:lnTo>
                    <a:lnTo>
                      <a:pt x="31" y="11"/>
                    </a:lnTo>
                    <a:lnTo>
                      <a:pt x="27" y="5"/>
                    </a:lnTo>
                    <a:lnTo>
                      <a:pt x="22" y="2"/>
                    </a:lnTo>
                    <a:lnTo>
                      <a:pt x="15" y="0"/>
                    </a:lnTo>
                    <a:lnTo>
                      <a:pt x="9" y="2"/>
                    </a:lnTo>
                    <a:lnTo>
                      <a:pt x="4" y="5"/>
                    </a:lnTo>
                    <a:lnTo>
                      <a:pt x="1" y="11"/>
                    </a:lnTo>
                    <a:lnTo>
                      <a:pt x="0" y="17"/>
                    </a:lnTo>
                    <a:lnTo>
                      <a:pt x="1" y="23"/>
                    </a:lnTo>
                    <a:lnTo>
                      <a:pt x="4" y="28"/>
                    </a:lnTo>
                    <a:lnTo>
                      <a:pt x="9" y="32"/>
                    </a:lnTo>
                    <a:lnTo>
                      <a:pt x="15" y="34"/>
                    </a:lnTo>
                    <a:close/>
                  </a:path>
                </a:pathLst>
              </a:custGeom>
              <a:solidFill>
                <a:srgbClr val="CC998C"/>
              </a:solidFill>
              <a:ln w="9525">
                <a:noFill/>
                <a:round/>
                <a:headEnd/>
                <a:tailEnd/>
              </a:ln>
            </p:spPr>
            <p:txBody>
              <a:bodyPr/>
              <a:lstStyle/>
              <a:p>
                <a:endParaRPr lang="fr-FR" dirty="0"/>
              </a:p>
            </p:txBody>
          </p:sp>
          <p:sp>
            <p:nvSpPr>
              <p:cNvPr id="441" name="Freeform 30"/>
              <p:cNvSpPr>
                <a:spLocks/>
              </p:cNvSpPr>
              <p:nvPr/>
            </p:nvSpPr>
            <p:spPr bwMode="auto">
              <a:xfrm>
                <a:off x="3719" y="1031"/>
                <a:ext cx="65" cy="51"/>
              </a:xfrm>
              <a:custGeom>
                <a:avLst/>
                <a:gdLst>
                  <a:gd name="T0" fmla="*/ 17 w 32"/>
                  <a:gd name="T1" fmla="*/ 33 h 33"/>
                  <a:gd name="T2" fmla="*/ 22 w 32"/>
                  <a:gd name="T3" fmla="*/ 32 h 33"/>
                  <a:gd name="T4" fmla="*/ 27 w 32"/>
                  <a:gd name="T5" fmla="*/ 28 h 33"/>
                  <a:gd name="T6" fmla="*/ 31 w 32"/>
                  <a:gd name="T7" fmla="*/ 23 h 33"/>
                  <a:gd name="T8" fmla="*/ 32 w 32"/>
                  <a:gd name="T9" fmla="*/ 16 h 33"/>
                  <a:gd name="T10" fmla="*/ 31 w 32"/>
                  <a:gd name="T11" fmla="*/ 10 h 33"/>
                  <a:gd name="T12" fmla="*/ 28 w 32"/>
                  <a:gd name="T13" fmla="*/ 5 h 33"/>
                  <a:gd name="T14" fmla="*/ 23 w 32"/>
                  <a:gd name="T15" fmla="*/ 1 h 33"/>
                  <a:gd name="T16" fmla="*/ 17 w 32"/>
                  <a:gd name="T17" fmla="*/ 0 h 33"/>
                  <a:gd name="T18" fmla="*/ 10 w 32"/>
                  <a:gd name="T19" fmla="*/ 1 h 33"/>
                  <a:gd name="T20" fmla="*/ 5 w 32"/>
                  <a:gd name="T21" fmla="*/ 5 h 33"/>
                  <a:gd name="T22" fmla="*/ 1 w 32"/>
                  <a:gd name="T23" fmla="*/ 10 h 33"/>
                  <a:gd name="T24" fmla="*/ 0 w 32"/>
                  <a:gd name="T25" fmla="*/ 16 h 33"/>
                  <a:gd name="T26" fmla="*/ 1 w 32"/>
                  <a:gd name="T27" fmla="*/ 23 h 33"/>
                  <a:gd name="T28" fmla="*/ 5 w 32"/>
                  <a:gd name="T29" fmla="*/ 28 h 33"/>
                  <a:gd name="T30" fmla="*/ 10 w 32"/>
                  <a:gd name="T31" fmla="*/ 32 h 33"/>
                  <a:gd name="T32" fmla="*/ 17 w 32"/>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7" y="33"/>
                    </a:moveTo>
                    <a:lnTo>
                      <a:pt x="22" y="32"/>
                    </a:lnTo>
                    <a:lnTo>
                      <a:pt x="27" y="28"/>
                    </a:lnTo>
                    <a:lnTo>
                      <a:pt x="31" y="23"/>
                    </a:lnTo>
                    <a:lnTo>
                      <a:pt x="32" y="16"/>
                    </a:lnTo>
                    <a:lnTo>
                      <a:pt x="31" y="10"/>
                    </a:lnTo>
                    <a:lnTo>
                      <a:pt x="28" y="5"/>
                    </a:lnTo>
                    <a:lnTo>
                      <a:pt x="23" y="1"/>
                    </a:lnTo>
                    <a:lnTo>
                      <a:pt x="17" y="0"/>
                    </a:lnTo>
                    <a:lnTo>
                      <a:pt x="10" y="1"/>
                    </a:lnTo>
                    <a:lnTo>
                      <a:pt x="5" y="5"/>
                    </a:lnTo>
                    <a:lnTo>
                      <a:pt x="1" y="10"/>
                    </a:lnTo>
                    <a:lnTo>
                      <a:pt x="0" y="16"/>
                    </a:lnTo>
                    <a:lnTo>
                      <a:pt x="1" y="23"/>
                    </a:lnTo>
                    <a:lnTo>
                      <a:pt x="5" y="28"/>
                    </a:lnTo>
                    <a:lnTo>
                      <a:pt x="10" y="32"/>
                    </a:lnTo>
                    <a:lnTo>
                      <a:pt x="17" y="33"/>
                    </a:lnTo>
                    <a:close/>
                  </a:path>
                </a:pathLst>
              </a:custGeom>
              <a:solidFill>
                <a:srgbClr val="CC998C"/>
              </a:solidFill>
              <a:ln w="9525">
                <a:noFill/>
                <a:round/>
                <a:headEnd/>
                <a:tailEnd/>
              </a:ln>
            </p:spPr>
            <p:txBody>
              <a:bodyPr/>
              <a:lstStyle/>
              <a:p>
                <a:endParaRPr lang="fr-FR" dirty="0"/>
              </a:p>
            </p:txBody>
          </p:sp>
          <p:sp>
            <p:nvSpPr>
              <p:cNvPr id="442" name="Freeform 31"/>
              <p:cNvSpPr>
                <a:spLocks/>
              </p:cNvSpPr>
              <p:nvPr/>
            </p:nvSpPr>
            <p:spPr bwMode="auto">
              <a:xfrm>
                <a:off x="2989" y="2074"/>
                <a:ext cx="66" cy="50"/>
              </a:xfrm>
              <a:custGeom>
                <a:avLst/>
                <a:gdLst>
                  <a:gd name="T0" fmla="*/ 15 w 32"/>
                  <a:gd name="T1" fmla="*/ 32 h 32"/>
                  <a:gd name="T2" fmla="*/ 21 w 32"/>
                  <a:gd name="T3" fmla="*/ 31 h 32"/>
                  <a:gd name="T4" fmla="*/ 27 w 32"/>
                  <a:gd name="T5" fmla="*/ 27 h 32"/>
                  <a:gd name="T6" fmla="*/ 30 w 32"/>
                  <a:gd name="T7" fmla="*/ 22 h 32"/>
                  <a:gd name="T8" fmla="*/ 32 w 32"/>
                  <a:gd name="T9" fmla="*/ 15 h 32"/>
                  <a:gd name="T10" fmla="*/ 30 w 32"/>
                  <a:gd name="T11" fmla="*/ 10 h 32"/>
                  <a:gd name="T12" fmla="*/ 27 w 32"/>
                  <a:gd name="T13" fmla="*/ 5 h 32"/>
                  <a:gd name="T14" fmla="*/ 21 w 32"/>
                  <a:gd name="T15" fmla="*/ 1 h 32"/>
                  <a:gd name="T16" fmla="*/ 15 w 32"/>
                  <a:gd name="T17" fmla="*/ 0 h 32"/>
                  <a:gd name="T18" fmla="*/ 9 w 32"/>
                  <a:gd name="T19" fmla="*/ 1 h 32"/>
                  <a:gd name="T20" fmla="*/ 4 w 32"/>
                  <a:gd name="T21" fmla="*/ 4 h 32"/>
                  <a:gd name="T22" fmla="*/ 1 w 32"/>
                  <a:gd name="T23" fmla="*/ 9 h 32"/>
                  <a:gd name="T24" fmla="*/ 0 w 32"/>
                  <a:gd name="T25" fmla="*/ 15 h 32"/>
                  <a:gd name="T26" fmla="*/ 0 w 32"/>
                  <a:gd name="T27" fmla="*/ 22 h 32"/>
                  <a:gd name="T28" fmla="*/ 4 w 32"/>
                  <a:gd name="T29" fmla="*/ 27 h 32"/>
                  <a:gd name="T30" fmla="*/ 9 w 32"/>
                  <a:gd name="T31" fmla="*/ 31 h 32"/>
                  <a:gd name="T32" fmla="*/ 15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5" y="32"/>
                    </a:moveTo>
                    <a:lnTo>
                      <a:pt x="21" y="31"/>
                    </a:lnTo>
                    <a:lnTo>
                      <a:pt x="27" y="27"/>
                    </a:lnTo>
                    <a:lnTo>
                      <a:pt x="30" y="22"/>
                    </a:lnTo>
                    <a:lnTo>
                      <a:pt x="32" y="15"/>
                    </a:lnTo>
                    <a:lnTo>
                      <a:pt x="30" y="10"/>
                    </a:lnTo>
                    <a:lnTo>
                      <a:pt x="27" y="5"/>
                    </a:lnTo>
                    <a:lnTo>
                      <a:pt x="21" y="1"/>
                    </a:lnTo>
                    <a:lnTo>
                      <a:pt x="15" y="0"/>
                    </a:lnTo>
                    <a:lnTo>
                      <a:pt x="9" y="1"/>
                    </a:lnTo>
                    <a:lnTo>
                      <a:pt x="4" y="4"/>
                    </a:lnTo>
                    <a:lnTo>
                      <a:pt x="1" y="9"/>
                    </a:lnTo>
                    <a:lnTo>
                      <a:pt x="0" y="15"/>
                    </a:lnTo>
                    <a:lnTo>
                      <a:pt x="0" y="22"/>
                    </a:lnTo>
                    <a:lnTo>
                      <a:pt x="4" y="27"/>
                    </a:lnTo>
                    <a:lnTo>
                      <a:pt x="9" y="31"/>
                    </a:lnTo>
                    <a:lnTo>
                      <a:pt x="15" y="32"/>
                    </a:lnTo>
                    <a:close/>
                  </a:path>
                </a:pathLst>
              </a:custGeom>
              <a:solidFill>
                <a:srgbClr val="CC998C"/>
              </a:solidFill>
              <a:ln w="9525">
                <a:noFill/>
                <a:round/>
                <a:headEnd/>
                <a:tailEnd/>
              </a:ln>
            </p:spPr>
            <p:txBody>
              <a:bodyPr/>
              <a:lstStyle/>
              <a:p>
                <a:endParaRPr lang="fr-FR" dirty="0"/>
              </a:p>
            </p:txBody>
          </p:sp>
          <p:sp>
            <p:nvSpPr>
              <p:cNvPr id="443" name="Freeform 32"/>
              <p:cNvSpPr>
                <a:spLocks/>
              </p:cNvSpPr>
              <p:nvPr/>
            </p:nvSpPr>
            <p:spPr bwMode="auto">
              <a:xfrm>
                <a:off x="3485" y="2076"/>
                <a:ext cx="66" cy="49"/>
              </a:xfrm>
              <a:custGeom>
                <a:avLst/>
                <a:gdLst>
                  <a:gd name="T0" fmla="*/ 16 w 32"/>
                  <a:gd name="T1" fmla="*/ 32 h 32"/>
                  <a:gd name="T2" fmla="*/ 22 w 32"/>
                  <a:gd name="T3" fmla="*/ 31 h 32"/>
                  <a:gd name="T4" fmla="*/ 27 w 32"/>
                  <a:gd name="T5" fmla="*/ 28 h 32"/>
                  <a:gd name="T6" fmla="*/ 31 w 32"/>
                  <a:gd name="T7" fmla="*/ 23 h 32"/>
                  <a:gd name="T8" fmla="*/ 32 w 32"/>
                  <a:gd name="T9" fmla="*/ 17 h 32"/>
                  <a:gd name="T10" fmla="*/ 31 w 32"/>
                  <a:gd name="T11" fmla="*/ 11 h 32"/>
                  <a:gd name="T12" fmla="*/ 29 w 32"/>
                  <a:gd name="T13" fmla="*/ 5 h 32"/>
                  <a:gd name="T14" fmla="*/ 23 w 32"/>
                  <a:gd name="T15" fmla="*/ 2 h 32"/>
                  <a:gd name="T16" fmla="*/ 17 w 32"/>
                  <a:gd name="T17" fmla="*/ 0 h 32"/>
                  <a:gd name="T18" fmla="*/ 11 w 32"/>
                  <a:gd name="T19" fmla="*/ 2 h 32"/>
                  <a:gd name="T20" fmla="*/ 6 w 32"/>
                  <a:gd name="T21" fmla="*/ 4 h 32"/>
                  <a:gd name="T22" fmla="*/ 2 w 32"/>
                  <a:gd name="T23" fmla="*/ 9 h 32"/>
                  <a:gd name="T24" fmla="*/ 0 w 32"/>
                  <a:gd name="T25" fmla="*/ 16 h 32"/>
                  <a:gd name="T26" fmla="*/ 2 w 32"/>
                  <a:gd name="T27" fmla="*/ 22 h 32"/>
                  <a:gd name="T28" fmla="*/ 4 w 32"/>
                  <a:gd name="T29" fmla="*/ 27 h 32"/>
                  <a:gd name="T30" fmla="*/ 9 w 32"/>
                  <a:gd name="T31" fmla="*/ 31 h 32"/>
                  <a:gd name="T32" fmla="*/ 16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22" y="31"/>
                    </a:lnTo>
                    <a:lnTo>
                      <a:pt x="27" y="28"/>
                    </a:lnTo>
                    <a:lnTo>
                      <a:pt x="31" y="23"/>
                    </a:lnTo>
                    <a:lnTo>
                      <a:pt x="32" y="17"/>
                    </a:lnTo>
                    <a:lnTo>
                      <a:pt x="31" y="11"/>
                    </a:lnTo>
                    <a:lnTo>
                      <a:pt x="29" y="5"/>
                    </a:lnTo>
                    <a:lnTo>
                      <a:pt x="23" y="2"/>
                    </a:lnTo>
                    <a:lnTo>
                      <a:pt x="17" y="0"/>
                    </a:lnTo>
                    <a:lnTo>
                      <a:pt x="11" y="2"/>
                    </a:lnTo>
                    <a:lnTo>
                      <a:pt x="6" y="4"/>
                    </a:lnTo>
                    <a:lnTo>
                      <a:pt x="2" y="9"/>
                    </a:lnTo>
                    <a:lnTo>
                      <a:pt x="0" y="16"/>
                    </a:lnTo>
                    <a:lnTo>
                      <a:pt x="2" y="22"/>
                    </a:lnTo>
                    <a:lnTo>
                      <a:pt x="4" y="27"/>
                    </a:lnTo>
                    <a:lnTo>
                      <a:pt x="9" y="31"/>
                    </a:lnTo>
                    <a:lnTo>
                      <a:pt x="16" y="32"/>
                    </a:lnTo>
                    <a:close/>
                  </a:path>
                </a:pathLst>
              </a:custGeom>
              <a:solidFill>
                <a:srgbClr val="CC998C"/>
              </a:solidFill>
              <a:ln w="9525">
                <a:noFill/>
                <a:round/>
                <a:headEnd/>
                <a:tailEnd/>
              </a:ln>
            </p:spPr>
            <p:txBody>
              <a:bodyPr/>
              <a:lstStyle/>
              <a:p>
                <a:endParaRPr lang="fr-FR" dirty="0"/>
              </a:p>
            </p:txBody>
          </p:sp>
          <p:sp>
            <p:nvSpPr>
              <p:cNvPr id="444" name="Freeform 33"/>
              <p:cNvSpPr>
                <a:spLocks/>
              </p:cNvSpPr>
              <p:nvPr/>
            </p:nvSpPr>
            <p:spPr bwMode="auto">
              <a:xfrm>
                <a:off x="3813" y="2158"/>
                <a:ext cx="64" cy="49"/>
              </a:xfrm>
              <a:custGeom>
                <a:avLst/>
                <a:gdLst>
                  <a:gd name="T0" fmla="*/ 23 w 31"/>
                  <a:gd name="T1" fmla="*/ 29 h 32"/>
                  <a:gd name="T2" fmla="*/ 17 w 31"/>
                  <a:gd name="T3" fmla="*/ 32 h 32"/>
                  <a:gd name="T4" fmla="*/ 12 w 31"/>
                  <a:gd name="T5" fmla="*/ 32 h 32"/>
                  <a:gd name="T6" fmla="*/ 7 w 31"/>
                  <a:gd name="T7" fmla="*/ 29 h 32"/>
                  <a:gd name="T8" fmla="*/ 1 w 31"/>
                  <a:gd name="T9" fmla="*/ 24 h 32"/>
                  <a:gd name="T10" fmla="*/ 0 w 31"/>
                  <a:gd name="T11" fmla="*/ 18 h 32"/>
                  <a:gd name="T12" fmla="*/ 0 w 31"/>
                  <a:gd name="T13" fmla="*/ 11 h 32"/>
                  <a:gd name="T14" fmla="*/ 3 w 31"/>
                  <a:gd name="T15" fmla="*/ 6 h 32"/>
                  <a:gd name="T16" fmla="*/ 8 w 31"/>
                  <a:gd name="T17" fmla="*/ 2 h 32"/>
                  <a:gd name="T18" fmla="*/ 14 w 31"/>
                  <a:gd name="T19" fmla="*/ 0 h 32"/>
                  <a:gd name="T20" fmla="*/ 19 w 31"/>
                  <a:gd name="T21" fmla="*/ 0 h 32"/>
                  <a:gd name="T22" fmla="*/ 26 w 31"/>
                  <a:gd name="T23" fmla="*/ 2 h 32"/>
                  <a:gd name="T24" fmla="*/ 30 w 31"/>
                  <a:gd name="T25" fmla="*/ 7 h 32"/>
                  <a:gd name="T26" fmla="*/ 31 w 31"/>
                  <a:gd name="T27" fmla="*/ 14 h 32"/>
                  <a:gd name="T28" fmla="*/ 31 w 31"/>
                  <a:gd name="T29" fmla="*/ 20 h 32"/>
                  <a:gd name="T30" fmla="*/ 28 w 31"/>
                  <a:gd name="T31" fmla="*/ 25 h 32"/>
                  <a:gd name="T32" fmla="*/ 23 w 31"/>
                  <a:gd name="T33" fmla="*/ 29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23" y="29"/>
                    </a:moveTo>
                    <a:lnTo>
                      <a:pt x="17" y="32"/>
                    </a:lnTo>
                    <a:lnTo>
                      <a:pt x="12" y="32"/>
                    </a:lnTo>
                    <a:lnTo>
                      <a:pt x="7" y="29"/>
                    </a:lnTo>
                    <a:lnTo>
                      <a:pt x="1" y="24"/>
                    </a:lnTo>
                    <a:lnTo>
                      <a:pt x="0" y="18"/>
                    </a:lnTo>
                    <a:lnTo>
                      <a:pt x="0" y="11"/>
                    </a:lnTo>
                    <a:lnTo>
                      <a:pt x="3" y="6"/>
                    </a:lnTo>
                    <a:lnTo>
                      <a:pt x="8" y="2"/>
                    </a:lnTo>
                    <a:lnTo>
                      <a:pt x="14" y="0"/>
                    </a:lnTo>
                    <a:lnTo>
                      <a:pt x="19" y="0"/>
                    </a:lnTo>
                    <a:lnTo>
                      <a:pt x="26" y="2"/>
                    </a:lnTo>
                    <a:lnTo>
                      <a:pt x="30" y="7"/>
                    </a:lnTo>
                    <a:lnTo>
                      <a:pt x="31" y="14"/>
                    </a:lnTo>
                    <a:lnTo>
                      <a:pt x="31" y="20"/>
                    </a:lnTo>
                    <a:lnTo>
                      <a:pt x="28" y="25"/>
                    </a:lnTo>
                    <a:lnTo>
                      <a:pt x="23" y="29"/>
                    </a:lnTo>
                    <a:close/>
                  </a:path>
                </a:pathLst>
              </a:custGeom>
              <a:solidFill>
                <a:srgbClr val="CC998C"/>
              </a:solidFill>
              <a:ln w="9525">
                <a:noFill/>
                <a:round/>
                <a:headEnd/>
                <a:tailEnd/>
              </a:ln>
            </p:spPr>
            <p:txBody>
              <a:bodyPr/>
              <a:lstStyle/>
              <a:p>
                <a:endParaRPr lang="fr-FR" dirty="0"/>
              </a:p>
            </p:txBody>
          </p:sp>
          <p:sp>
            <p:nvSpPr>
              <p:cNvPr id="445" name="Freeform 34"/>
              <p:cNvSpPr>
                <a:spLocks/>
              </p:cNvSpPr>
              <p:nvPr/>
            </p:nvSpPr>
            <p:spPr bwMode="auto">
              <a:xfrm>
                <a:off x="3575" y="941"/>
                <a:ext cx="470" cy="1272"/>
              </a:xfrm>
              <a:custGeom>
                <a:avLst/>
                <a:gdLst>
                  <a:gd name="T0" fmla="*/ 73 w 229"/>
                  <a:gd name="T1" fmla="*/ 0 h 824"/>
                  <a:gd name="T2" fmla="*/ 105 w 229"/>
                  <a:gd name="T3" fmla="*/ 5 h 824"/>
                  <a:gd name="T4" fmla="*/ 133 w 229"/>
                  <a:gd name="T5" fmla="*/ 27 h 824"/>
                  <a:gd name="T6" fmla="*/ 155 w 229"/>
                  <a:gd name="T7" fmla="*/ 72 h 824"/>
                  <a:gd name="T8" fmla="*/ 166 w 229"/>
                  <a:gd name="T9" fmla="*/ 131 h 824"/>
                  <a:gd name="T10" fmla="*/ 178 w 229"/>
                  <a:gd name="T11" fmla="*/ 177 h 824"/>
                  <a:gd name="T12" fmla="*/ 185 w 229"/>
                  <a:gd name="T13" fmla="*/ 206 h 824"/>
                  <a:gd name="T14" fmla="*/ 197 w 229"/>
                  <a:gd name="T15" fmla="*/ 252 h 824"/>
                  <a:gd name="T16" fmla="*/ 209 w 229"/>
                  <a:gd name="T17" fmla="*/ 310 h 824"/>
                  <a:gd name="T18" fmla="*/ 218 w 229"/>
                  <a:gd name="T19" fmla="*/ 353 h 824"/>
                  <a:gd name="T20" fmla="*/ 221 w 229"/>
                  <a:gd name="T21" fmla="*/ 375 h 824"/>
                  <a:gd name="T22" fmla="*/ 226 w 229"/>
                  <a:gd name="T23" fmla="*/ 403 h 824"/>
                  <a:gd name="T24" fmla="*/ 225 w 229"/>
                  <a:gd name="T25" fmla="*/ 437 h 824"/>
                  <a:gd name="T26" fmla="*/ 225 w 229"/>
                  <a:gd name="T27" fmla="*/ 487 h 824"/>
                  <a:gd name="T28" fmla="*/ 227 w 229"/>
                  <a:gd name="T29" fmla="*/ 538 h 824"/>
                  <a:gd name="T30" fmla="*/ 226 w 229"/>
                  <a:gd name="T31" fmla="*/ 606 h 824"/>
                  <a:gd name="T32" fmla="*/ 208 w 229"/>
                  <a:gd name="T33" fmla="*/ 668 h 824"/>
                  <a:gd name="T34" fmla="*/ 189 w 229"/>
                  <a:gd name="T35" fmla="*/ 717 h 824"/>
                  <a:gd name="T36" fmla="*/ 170 w 229"/>
                  <a:gd name="T37" fmla="*/ 763 h 824"/>
                  <a:gd name="T38" fmla="*/ 157 w 229"/>
                  <a:gd name="T39" fmla="*/ 797 h 824"/>
                  <a:gd name="T40" fmla="*/ 148 w 229"/>
                  <a:gd name="T41" fmla="*/ 815 h 824"/>
                  <a:gd name="T42" fmla="*/ 134 w 229"/>
                  <a:gd name="T43" fmla="*/ 822 h 824"/>
                  <a:gd name="T44" fmla="*/ 120 w 229"/>
                  <a:gd name="T45" fmla="*/ 821 h 824"/>
                  <a:gd name="T46" fmla="*/ 111 w 229"/>
                  <a:gd name="T47" fmla="*/ 808 h 824"/>
                  <a:gd name="T48" fmla="*/ 112 w 229"/>
                  <a:gd name="T49" fmla="*/ 737 h 824"/>
                  <a:gd name="T50" fmla="*/ 109 w 229"/>
                  <a:gd name="T51" fmla="*/ 613 h 824"/>
                  <a:gd name="T52" fmla="*/ 105 w 229"/>
                  <a:gd name="T53" fmla="*/ 531 h 824"/>
                  <a:gd name="T54" fmla="*/ 116 w 229"/>
                  <a:gd name="T55" fmla="*/ 489 h 824"/>
                  <a:gd name="T56" fmla="*/ 125 w 229"/>
                  <a:gd name="T57" fmla="*/ 448 h 824"/>
                  <a:gd name="T58" fmla="*/ 121 w 229"/>
                  <a:gd name="T59" fmla="*/ 420 h 824"/>
                  <a:gd name="T60" fmla="*/ 110 w 229"/>
                  <a:gd name="T61" fmla="*/ 390 h 824"/>
                  <a:gd name="T62" fmla="*/ 92 w 229"/>
                  <a:gd name="T63" fmla="*/ 351 h 824"/>
                  <a:gd name="T64" fmla="*/ 68 w 229"/>
                  <a:gd name="T65" fmla="*/ 293 h 824"/>
                  <a:gd name="T66" fmla="*/ 50 w 229"/>
                  <a:gd name="T67" fmla="*/ 216 h 824"/>
                  <a:gd name="T68" fmla="*/ 36 w 229"/>
                  <a:gd name="T69" fmla="*/ 186 h 824"/>
                  <a:gd name="T70" fmla="*/ 14 w 229"/>
                  <a:gd name="T71" fmla="*/ 152 h 824"/>
                  <a:gd name="T72" fmla="*/ 2 w 229"/>
                  <a:gd name="T73" fmla="*/ 106 h 824"/>
                  <a:gd name="T74" fmla="*/ 2 w 229"/>
                  <a:gd name="T75" fmla="*/ 63 h 824"/>
                  <a:gd name="T76" fmla="*/ 14 w 229"/>
                  <a:gd name="T77" fmla="*/ 31 h 824"/>
                  <a:gd name="T78" fmla="*/ 38 w 229"/>
                  <a:gd name="T79" fmla="*/ 9 h 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824"/>
                  <a:gd name="T122" fmla="*/ 229 w 229"/>
                  <a:gd name="T123" fmla="*/ 824 h 8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824">
                    <a:moveTo>
                      <a:pt x="56" y="3"/>
                    </a:moveTo>
                    <a:lnTo>
                      <a:pt x="73" y="0"/>
                    </a:lnTo>
                    <a:lnTo>
                      <a:pt x="89" y="2"/>
                    </a:lnTo>
                    <a:lnTo>
                      <a:pt x="105" y="5"/>
                    </a:lnTo>
                    <a:lnTo>
                      <a:pt x="120" y="14"/>
                    </a:lnTo>
                    <a:lnTo>
                      <a:pt x="133" y="27"/>
                    </a:lnTo>
                    <a:lnTo>
                      <a:pt x="144" y="46"/>
                    </a:lnTo>
                    <a:lnTo>
                      <a:pt x="155" y="72"/>
                    </a:lnTo>
                    <a:lnTo>
                      <a:pt x="161" y="104"/>
                    </a:lnTo>
                    <a:lnTo>
                      <a:pt x="166" y="131"/>
                    </a:lnTo>
                    <a:lnTo>
                      <a:pt x="171" y="155"/>
                    </a:lnTo>
                    <a:lnTo>
                      <a:pt x="178" y="177"/>
                    </a:lnTo>
                    <a:lnTo>
                      <a:pt x="181" y="193"/>
                    </a:lnTo>
                    <a:lnTo>
                      <a:pt x="185" y="206"/>
                    </a:lnTo>
                    <a:lnTo>
                      <a:pt x="190" y="227"/>
                    </a:lnTo>
                    <a:lnTo>
                      <a:pt x="197" y="252"/>
                    </a:lnTo>
                    <a:lnTo>
                      <a:pt x="203" y="282"/>
                    </a:lnTo>
                    <a:lnTo>
                      <a:pt x="209" y="310"/>
                    </a:lnTo>
                    <a:lnTo>
                      <a:pt x="215" y="334"/>
                    </a:lnTo>
                    <a:lnTo>
                      <a:pt x="218" y="353"/>
                    </a:lnTo>
                    <a:lnTo>
                      <a:pt x="220" y="363"/>
                    </a:lnTo>
                    <a:lnTo>
                      <a:pt x="221" y="375"/>
                    </a:lnTo>
                    <a:lnTo>
                      <a:pt x="225" y="389"/>
                    </a:lnTo>
                    <a:lnTo>
                      <a:pt x="226" y="403"/>
                    </a:lnTo>
                    <a:lnTo>
                      <a:pt x="226" y="418"/>
                    </a:lnTo>
                    <a:lnTo>
                      <a:pt x="225" y="437"/>
                    </a:lnTo>
                    <a:lnTo>
                      <a:pt x="225" y="462"/>
                    </a:lnTo>
                    <a:lnTo>
                      <a:pt x="225" y="487"/>
                    </a:lnTo>
                    <a:lnTo>
                      <a:pt x="226" y="513"/>
                    </a:lnTo>
                    <a:lnTo>
                      <a:pt x="227" y="538"/>
                    </a:lnTo>
                    <a:lnTo>
                      <a:pt x="229" y="569"/>
                    </a:lnTo>
                    <a:lnTo>
                      <a:pt x="226" y="606"/>
                    </a:lnTo>
                    <a:lnTo>
                      <a:pt x="216" y="646"/>
                    </a:lnTo>
                    <a:lnTo>
                      <a:pt x="208" y="668"/>
                    </a:lnTo>
                    <a:lnTo>
                      <a:pt x="198" y="692"/>
                    </a:lnTo>
                    <a:lnTo>
                      <a:pt x="189" y="717"/>
                    </a:lnTo>
                    <a:lnTo>
                      <a:pt x="179" y="740"/>
                    </a:lnTo>
                    <a:lnTo>
                      <a:pt x="170" y="763"/>
                    </a:lnTo>
                    <a:lnTo>
                      <a:pt x="163" y="783"/>
                    </a:lnTo>
                    <a:lnTo>
                      <a:pt x="157" y="797"/>
                    </a:lnTo>
                    <a:lnTo>
                      <a:pt x="153" y="806"/>
                    </a:lnTo>
                    <a:lnTo>
                      <a:pt x="148" y="815"/>
                    </a:lnTo>
                    <a:lnTo>
                      <a:pt x="142" y="820"/>
                    </a:lnTo>
                    <a:lnTo>
                      <a:pt x="134" y="822"/>
                    </a:lnTo>
                    <a:lnTo>
                      <a:pt x="126" y="824"/>
                    </a:lnTo>
                    <a:lnTo>
                      <a:pt x="120" y="821"/>
                    </a:lnTo>
                    <a:lnTo>
                      <a:pt x="114" y="816"/>
                    </a:lnTo>
                    <a:lnTo>
                      <a:pt x="111" y="808"/>
                    </a:lnTo>
                    <a:lnTo>
                      <a:pt x="110" y="799"/>
                    </a:lnTo>
                    <a:lnTo>
                      <a:pt x="112" y="737"/>
                    </a:lnTo>
                    <a:lnTo>
                      <a:pt x="111" y="671"/>
                    </a:lnTo>
                    <a:lnTo>
                      <a:pt x="109" y="613"/>
                    </a:lnTo>
                    <a:lnTo>
                      <a:pt x="105" y="568"/>
                    </a:lnTo>
                    <a:lnTo>
                      <a:pt x="105" y="531"/>
                    </a:lnTo>
                    <a:lnTo>
                      <a:pt x="110" y="507"/>
                    </a:lnTo>
                    <a:lnTo>
                      <a:pt x="116" y="489"/>
                    </a:lnTo>
                    <a:lnTo>
                      <a:pt x="123" y="468"/>
                    </a:lnTo>
                    <a:lnTo>
                      <a:pt x="125" y="448"/>
                    </a:lnTo>
                    <a:lnTo>
                      <a:pt x="125" y="434"/>
                    </a:lnTo>
                    <a:lnTo>
                      <a:pt x="121" y="420"/>
                    </a:lnTo>
                    <a:lnTo>
                      <a:pt x="116" y="407"/>
                    </a:lnTo>
                    <a:lnTo>
                      <a:pt x="110" y="390"/>
                    </a:lnTo>
                    <a:lnTo>
                      <a:pt x="101" y="371"/>
                    </a:lnTo>
                    <a:lnTo>
                      <a:pt x="92" y="351"/>
                    </a:lnTo>
                    <a:lnTo>
                      <a:pt x="80" y="329"/>
                    </a:lnTo>
                    <a:lnTo>
                      <a:pt x="68" y="293"/>
                    </a:lnTo>
                    <a:lnTo>
                      <a:pt x="57" y="251"/>
                    </a:lnTo>
                    <a:lnTo>
                      <a:pt x="50" y="216"/>
                    </a:lnTo>
                    <a:lnTo>
                      <a:pt x="43" y="196"/>
                    </a:lnTo>
                    <a:lnTo>
                      <a:pt x="36" y="186"/>
                    </a:lnTo>
                    <a:lnTo>
                      <a:pt x="25" y="170"/>
                    </a:lnTo>
                    <a:lnTo>
                      <a:pt x="14" y="152"/>
                    </a:lnTo>
                    <a:lnTo>
                      <a:pt x="6" y="131"/>
                    </a:lnTo>
                    <a:lnTo>
                      <a:pt x="2" y="106"/>
                    </a:lnTo>
                    <a:lnTo>
                      <a:pt x="0" y="83"/>
                    </a:lnTo>
                    <a:lnTo>
                      <a:pt x="2" y="63"/>
                    </a:lnTo>
                    <a:lnTo>
                      <a:pt x="6" y="45"/>
                    </a:lnTo>
                    <a:lnTo>
                      <a:pt x="14" y="31"/>
                    </a:lnTo>
                    <a:lnTo>
                      <a:pt x="24" y="18"/>
                    </a:lnTo>
                    <a:lnTo>
                      <a:pt x="38" y="9"/>
                    </a:lnTo>
                    <a:lnTo>
                      <a:pt x="56" y="3"/>
                    </a:lnTo>
                    <a:close/>
                  </a:path>
                </a:pathLst>
              </a:custGeom>
              <a:solidFill>
                <a:srgbClr val="CC998C"/>
              </a:solidFill>
              <a:ln w="9525">
                <a:noFill/>
                <a:round/>
                <a:headEnd/>
                <a:tailEnd/>
              </a:ln>
            </p:spPr>
            <p:txBody>
              <a:bodyPr/>
              <a:lstStyle/>
              <a:p>
                <a:endParaRPr lang="fr-FR" dirty="0"/>
              </a:p>
            </p:txBody>
          </p:sp>
          <p:sp>
            <p:nvSpPr>
              <p:cNvPr id="446" name="Freeform 35"/>
              <p:cNvSpPr>
                <a:spLocks/>
              </p:cNvSpPr>
              <p:nvPr/>
            </p:nvSpPr>
            <p:spPr bwMode="auto">
              <a:xfrm>
                <a:off x="3813" y="2158"/>
                <a:ext cx="64" cy="49"/>
              </a:xfrm>
              <a:custGeom>
                <a:avLst/>
                <a:gdLst>
                  <a:gd name="T0" fmla="*/ 19 w 31"/>
                  <a:gd name="T1" fmla="*/ 32 h 32"/>
                  <a:gd name="T2" fmla="*/ 13 w 31"/>
                  <a:gd name="T3" fmla="*/ 32 h 32"/>
                  <a:gd name="T4" fmla="*/ 7 w 31"/>
                  <a:gd name="T5" fmla="*/ 29 h 32"/>
                  <a:gd name="T6" fmla="*/ 3 w 31"/>
                  <a:gd name="T7" fmla="*/ 25 h 32"/>
                  <a:gd name="T8" fmla="*/ 0 w 31"/>
                  <a:gd name="T9" fmla="*/ 19 h 32"/>
                  <a:gd name="T10" fmla="*/ 0 w 31"/>
                  <a:gd name="T11" fmla="*/ 13 h 32"/>
                  <a:gd name="T12" fmla="*/ 1 w 31"/>
                  <a:gd name="T13" fmla="*/ 7 h 32"/>
                  <a:gd name="T14" fmla="*/ 5 w 31"/>
                  <a:gd name="T15" fmla="*/ 2 h 32"/>
                  <a:gd name="T16" fmla="*/ 12 w 31"/>
                  <a:gd name="T17" fmla="*/ 0 h 32"/>
                  <a:gd name="T18" fmla="*/ 18 w 31"/>
                  <a:gd name="T19" fmla="*/ 0 h 32"/>
                  <a:gd name="T20" fmla="*/ 24 w 31"/>
                  <a:gd name="T21" fmla="*/ 2 h 32"/>
                  <a:gd name="T22" fmla="*/ 28 w 31"/>
                  <a:gd name="T23" fmla="*/ 6 h 32"/>
                  <a:gd name="T24" fmla="*/ 31 w 31"/>
                  <a:gd name="T25" fmla="*/ 13 h 32"/>
                  <a:gd name="T26" fmla="*/ 31 w 31"/>
                  <a:gd name="T27" fmla="*/ 19 h 32"/>
                  <a:gd name="T28" fmla="*/ 30 w 31"/>
                  <a:gd name="T29" fmla="*/ 24 h 32"/>
                  <a:gd name="T30" fmla="*/ 26 w 31"/>
                  <a:gd name="T31" fmla="*/ 29 h 32"/>
                  <a:gd name="T32" fmla="*/ 19 w 31"/>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19" y="32"/>
                    </a:moveTo>
                    <a:lnTo>
                      <a:pt x="13" y="32"/>
                    </a:lnTo>
                    <a:lnTo>
                      <a:pt x="7" y="29"/>
                    </a:lnTo>
                    <a:lnTo>
                      <a:pt x="3" y="25"/>
                    </a:lnTo>
                    <a:lnTo>
                      <a:pt x="0" y="19"/>
                    </a:lnTo>
                    <a:lnTo>
                      <a:pt x="0" y="13"/>
                    </a:lnTo>
                    <a:lnTo>
                      <a:pt x="1" y="7"/>
                    </a:lnTo>
                    <a:lnTo>
                      <a:pt x="5" y="2"/>
                    </a:lnTo>
                    <a:lnTo>
                      <a:pt x="12" y="0"/>
                    </a:lnTo>
                    <a:lnTo>
                      <a:pt x="18" y="0"/>
                    </a:lnTo>
                    <a:lnTo>
                      <a:pt x="24" y="2"/>
                    </a:lnTo>
                    <a:lnTo>
                      <a:pt x="28" y="6"/>
                    </a:lnTo>
                    <a:lnTo>
                      <a:pt x="31" y="13"/>
                    </a:lnTo>
                    <a:lnTo>
                      <a:pt x="31" y="19"/>
                    </a:lnTo>
                    <a:lnTo>
                      <a:pt x="30" y="24"/>
                    </a:lnTo>
                    <a:lnTo>
                      <a:pt x="26" y="29"/>
                    </a:lnTo>
                    <a:lnTo>
                      <a:pt x="19" y="32"/>
                    </a:lnTo>
                    <a:close/>
                  </a:path>
                </a:pathLst>
              </a:custGeom>
              <a:solidFill>
                <a:srgbClr val="CC998C"/>
              </a:solidFill>
              <a:ln w="9525">
                <a:noFill/>
                <a:round/>
                <a:headEnd/>
                <a:tailEnd/>
              </a:ln>
            </p:spPr>
            <p:txBody>
              <a:bodyPr/>
              <a:lstStyle/>
              <a:p>
                <a:endParaRPr lang="fr-FR" dirty="0"/>
              </a:p>
            </p:txBody>
          </p:sp>
          <p:sp>
            <p:nvSpPr>
              <p:cNvPr id="447" name="Freeform 36"/>
              <p:cNvSpPr>
                <a:spLocks/>
              </p:cNvSpPr>
              <p:nvPr/>
            </p:nvSpPr>
            <p:spPr bwMode="auto">
              <a:xfrm>
                <a:off x="3719" y="1032"/>
                <a:ext cx="65" cy="48"/>
              </a:xfrm>
              <a:custGeom>
                <a:avLst/>
                <a:gdLst>
                  <a:gd name="T0" fmla="*/ 19 w 32"/>
                  <a:gd name="T1" fmla="*/ 31 h 31"/>
                  <a:gd name="T2" fmla="*/ 13 w 32"/>
                  <a:gd name="T3" fmla="*/ 31 h 31"/>
                  <a:gd name="T4" fmla="*/ 8 w 32"/>
                  <a:gd name="T5" fmla="*/ 30 h 31"/>
                  <a:gd name="T6" fmla="*/ 3 w 32"/>
                  <a:gd name="T7" fmla="*/ 26 h 31"/>
                  <a:gd name="T8" fmla="*/ 0 w 32"/>
                  <a:gd name="T9" fmla="*/ 19 h 31"/>
                  <a:gd name="T10" fmla="*/ 0 w 32"/>
                  <a:gd name="T11" fmla="*/ 13 h 31"/>
                  <a:gd name="T12" fmla="*/ 3 w 32"/>
                  <a:gd name="T13" fmla="*/ 7 h 31"/>
                  <a:gd name="T14" fmla="*/ 7 w 32"/>
                  <a:gd name="T15" fmla="*/ 3 h 31"/>
                  <a:gd name="T16" fmla="*/ 13 w 32"/>
                  <a:gd name="T17" fmla="*/ 0 h 31"/>
                  <a:gd name="T18" fmla="*/ 19 w 32"/>
                  <a:gd name="T19" fmla="*/ 0 h 31"/>
                  <a:gd name="T20" fmla="*/ 24 w 32"/>
                  <a:gd name="T21" fmla="*/ 1 h 31"/>
                  <a:gd name="T22" fmla="*/ 30 w 32"/>
                  <a:gd name="T23" fmla="*/ 5 h 31"/>
                  <a:gd name="T24" fmla="*/ 32 w 32"/>
                  <a:gd name="T25" fmla="*/ 12 h 31"/>
                  <a:gd name="T26" fmla="*/ 32 w 32"/>
                  <a:gd name="T27" fmla="*/ 18 h 31"/>
                  <a:gd name="T28" fmla="*/ 30 w 32"/>
                  <a:gd name="T29" fmla="*/ 24 h 31"/>
                  <a:gd name="T30" fmla="*/ 26 w 32"/>
                  <a:gd name="T31" fmla="*/ 28 h 31"/>
                  <a:gd name="T32" fmla="*/ 19 w 32"/>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1"/>
                  <a:gd name="T53" fmla="*/ 32 w 32"/>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1">
                    <a:moveTo>
                      <a:pt x="19" y="31"/>
                    </a:moveTo>
                    <a:lnTo>
                      <a:pt x="13" y="31"/>
                    </a:lnTo>
                    <a:lnTo>
                      <a:pt x="8" y="30"/>
                    </a:lnTo>
                    <a:lnTo>
                      <a:pt x="3" y="26"/>
                    </a:lnTo>
                    <a:lnTo>
                      <a:pt x="0" y="19"/>
                    </a:lnTo>
                    <a:lnTo>
                      <a:pt x="0" y="13"/>
                    </a:lnTo>
                    <a:lnTo>
                      <a:pt x="3" y="7"/>
                    </a:lnTo>
                    <a:lnTo>
                      <a:pt x="7" y="3"/>
                    </a:lnTo>
                    <a:lnTo>
                      <a:pt x="13" y="0"/>
                    </a:lnTo>
                    <a:lnTo>
                      <a:pt x="19" y="0"/>
                    </a:lnTo>
                    <a:lnTo>
                      <a:pt x="24" y="1"/>
                    </a:lnTo>
                    <a:lnTo>
                      <a:pt x="30" y="5"/>
                    </a:lnTo>
                    <a:lnTo>
                      <a:pt x="32" y="12"/>
                    </a:lnTo>
                    <a:lnTo>
                      <a:pt x="32" y="18"/>
                    </a:lnTo>
                    <a:lnTo>
                      <a:pt x="30" y="24"/>
                    </a:lnTo>
                    <a:lnTo>
                      <a:pt x="26" y="28"/>
                    </a:lnTo>
                    <a:lnTo>
                      <a:pt x="19" y="31"/>
                    </a:lnTo>
                    <a:close/>
                  </a:path>
                </a:pathLst>
              </a:custGeom>
              <a:solidFill>
                <a:srgbClr val="CC998C"/>
              </a:solidFill>
              <a:ln w="9525">
                <a:noFill/>
                <a:round/>
                <a:headEnd/>
                <a:tailEnd/>
              </a:ln>
            </p:spPr>
            <p:txBody>
              <a:bodyPr/>
              <a:lstStyle/>
              <a:p>
                <a:endParaRPr lang="fr-FR" dirty="0"/>
              </a:p>
            </p:txBody>
          </p:sp>
          <p:sp>
            <p:nvSpPr>
              <p:cNvPr id="448" name="Freeform 37"/>
              <p:cNvSpPr>
                <a:spLocks/>
              </p:cNvSpPr>
              <p:nvPr/>
            </p:nvSpPr>
            <p:spPr bwMode="auto">
              <a:xfrm>
                <a:off x="2622" y="2128"/>
                <a:ext cx="244" cy="405"/>
              </a:xfrm>
              <a:custGeom>
                <a:avLst/>
                <a:gdLst>
                  <a:gd name="T0" fmla="*/ 27 w 119"/>
                  <a:gd name="T1" fmla="*/ 1 h 262"/>
                  <a:gd name="T2" fmla="*/ 13 w 119"/>
                  <a:gd name="T3" fmla="*/ 11 h 262"/>
                  <a:gd name="T4" fmla="*/ 11 w 119"/>
                  <a:gd name="T5" fmla="*/ 30 h 262"/>
                  <a:gd name="T6" fmla="*/ 11 w 119"/>
                  <a:gd name="T7" fmla="*/ 44 h 262"/>
                  <a:gd name="T8" fmla="*/ 6 w 119"/>
                  <a:gd name="T9" fmla="*/ 67 h 262"/>
                  <a:gd name="T10" fmla="*/ 1 w 119"/>
                  <a:gd name="T11" fmla="*/ 106 h 262"/>
                  <a:gd name="T12" fmla="*/ 0 w 119"/>
                  <a:gd name="T13" fmla="*/ 140 h 262"/>
                  <a:gd name="T14" fmla="*/ 0 w 119"/>
                  <a:gd name="T15" fmla="*/ 167 h 262"/>
                  <a:gd name="T16" fmla="*/ 9 w 119"/>
                  <a:gd name="T17" fmla="*/ 184 h 262"/>
                  <a:gd name="T18" fmla="*/ 13 w 119"/>
                  <a:gd name="T19" fmla="*/ 202 h 262"/>
                  <a:gd name="T20" fmla="*/ 14 w 119"/>
                  <a:gd name="T21" fmla="*/ 214 h 262"/>
                  <a:gd name="T22" fmla="*/ 20 w 119"/>
                  <a:gd name="T23" fmla="*/ 226 h 262"/>
                  <a:gd name="T24" fmla="*/ 33 w 119"/>
                  <a:gd name="T25" fmla="*/ 232 h 262"/>
                  <a:gd name="T26" fmla="*/ 53 w 119"/>
                  <a:gd name="T27" fmla="*/ 242 h 262"/>
                  <a:gd name="T28" fmla="*/ 76 w 119"/>
                  <a:gd name="T29" fmla="*/ 255 h 262"/>
                  <a:gd name="T30" fmla="*/ 94 w 119"/>
                  <a:gd name="T31" fmla="*/ 262 h 262"/>
                  <a:gd name="T32" fmla="*/ 97 w 119"/>
                  <a:gd name="T33" fmla="*/ 255 h 262"/>
                  <a:gd name="T34" fmla="*/ 92 w 119"/>
                  <a:gd name="T35" fmla="*/ 240 h 262"/>
                  <a:gd name="T36" fmla="*/ 80 w 119"/>
                  <a:gd name="T37" fmla="*/ 222 h 262"/>
                  <a:gd name="T38" fmla="*/ 68 w 119"/>
                  <a:gd name="T39" fmla="*/ 207 h 262"/>
                  <a:gd name="T40" fmla="*/ 60 w 119"/>
                  <a:gd name="T41" fmla="*/ 189 h 262"/>
                  <a:gd name="T42" fmla="*/ 61 w 119"/>
                  <a:gd name="T43" fmla="*/ 162 h 262"/>
                  <a:gd name="T44" fmla="*/ 60 w 119"/>
                  <a:gd name="T45" fmla="*/ 143 h 262"/>
                  <a:gd name="T46" fmla="*/ 65 w 119"/>
                  <a:gd name="T47" fmla="*/ 138 h 262"/>
                  <a:gd name="T48" fmla="*/ 74 w 119"/>
                  <a:gd name="T49" fmla="*/ 144 h 262"/>
                  <a:gd name="T50" fmla="*/ 85 w 119"/>
                  <a:gd name="T51" fmla="*/ 154 h 262"/>
                  <a:gd name="T52" fmla="*/ 94 w 119"/>
                  <a:gd name="T53" fmla="*/ 168 h 262"/>
                  <a:gd name="T54" fmla="*/ 112 w 119"/>
                  <a:gd name="T55" fmla="*/ 182 h 262"/>
                  <a:gd name="T56" fmla="*/ 119 w 119"/>
                  <a:gd name="T57" fmla="*/ 176 h 262"/>
                  <a:gd name="T58" fmla="*/ 114 w 119"/>
                  <a:gd name="T59" fmla="*/ 153 h 262"/>
                  <a:gd name="T60" fmla="*/ 110 w 119"/>
                  <a:gd name="T61" fmla="*/ 138 h 262"/>
                  <a:gd name="T62" fmla="*/ 103 w 119"/>
                  <a:gd name="T63" fmla="*/ 124 h 262"/>
                  <a:gd name="T64" fmla="*/ 94 w 119"/>
                  <a:gd name="T65" fmla="*/ 109 h 262"/>
                  <a:gd name="T66" fmla="*/ 87 w 119"/>
                  <a:gd name="T67" fmla="*/ 89 h 262"/>
                  <a:gd name="T68" fmla="*/ 83 w 119"/>
                  <a:gd name="T69" fmla="*/ 72 h 262"/>
                  <a:gd name="T70" fmla="*/ 73 w 119"/>
                  <a:gd name="T71" fmla="*/ 56 h 262"/>
                  <a:gd name="T72" fmla="*/ 61 w 119"/>
                  <a:gd name="T73" fmla="*/ 37 h 262"/>
                  <a:gd name="T74" fmla="*/ 56 w 119"/>
                  <a:gd name="T75" fmla="*/ 23 h 262"/>
                  <a:gd name="T76" fmla="*/ 53 w 119"/>
                  <a:gd name="T77" fmla="*/ 12 h 262"/>
                  <a:gd name="T78" fmla="*/ 45 w 119"/>
                  <a:gd name="T79" fmla="*/ 2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262"/>
                  <a:gd name="T122" fmla="*/ 119 w 119"/>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262">
                    <a:moveTo>
                      <a:pt x="37" y="0"/>
                    </a:moveTo>
                    <a:lnTo>
                      <a:pt x="27" y="1"/>
                    </a:lnTo>
                    <a:lnTo>
                      <a:pt x="19" y="5"/>
                    </a:lnTo>
                    <a:lnTo>
                      <a:pt x="13" y="11"/>
                    </a:lnTo>
                    <a:lnTo>
                      <a:pt x="11" y="21"/>
                    </a:lnTo>
                    <a:lnTo>
                      <a:pt x="11" y="30"/>
                    </a:lnTo>
                    <a:lnTo>
                      <a:pt x="11" y="38"/>
                    </a:lnTo>
                    <a:lnTo>
                      <a:pt x="11" y="44"/>
                    </a:lnTo>
                    <a:lnTo>
                      <a:pt x="10" y="53"/>
                    </a:lnTo>
                    <a:lnTo>
                      <a:pt x="6" y="67"/>
                    </a:lnTo>
                    <a:lnTo>
                      <a:pt x="4" y="85"/>
                    </a:lnTo>
                    <a:lnTo>
                      <a:pt x="1" y="106"/>
                    </a:lnTo>
                    <a:lnTo>
                      <a:pt x="0" y="125"/>
                    </a:lnTo>
                    <a:lnTo>
                      <a:pt x="0" y="140"/>
                    </a:lnTo>
                    <a:lnTo>
                      <a:pt x="0" y="154"/>
                    </a:lnTo>
                    <a:lnTo>
                      <a:pt x="0" y="167"/>
                    </a:lnTo>
                    <a:lnTo>
                      <a:pt x="4" y="176"/>
                    </a:lnTo>
                    <a:lnTo>
                      <a:pt x="9" y="184"/>
                    </a:lnTo>
                    <a:lnTo>
                      <a:pt x="11" y="193"/>
                    </a:lnTo>
                    <a:lnTo>
                      <a:pt x="13" y="202"/>
                    </a:lnTo>
                    <a:lnTo>
                      <a:pt x="13" y="209"/>
                    </a:lnTo>
                    <a:lnTo>
                      <a:pt x="14" y="214"/>
                    </a:lnTo>
                    <a:lnTo>
                      <a:pt x="16" y="221"/>
                    </a:lnTo>
                    <a:lnTo>
                      <a:pt x="20" y="226"/>
                    </a:lnTo>
                    <a:lnTo>
                      <a:pt x="27" y="230"/>
                    </a:lnTo>
                    <a:lnTo>
                      <a:pt x="33" y="232"/>
                    </a:lnTo>
                    <a:lnTo>
                      <a:pt x="42" y="237"/>
                    </a:lnTo>
                    <a:lnTo>
                      <a:pt x="53" y="242"/>
                    </a:lnTo>
                    <a:lnTo>
                      <a:pt x="65" y="249"/>
                    </a:lnTo>
                    <a:lnTo>
                      <a:pt x="76" y="255"/>
                    </a:lnTo>
                    <a:lnTo>
                      <a:pt x="87" y="259"/>
                    </a:lnTo>
                    <a:lnTo>
                      <a:pt x="94" y="262"/>
                    </a:lnTo>
                    <a:lnTo>
                      <a:pt x="97" y="262"/>
                    </a:lnTo>
                    <a:lnTo>
                      <a:pt x="97" y="255"/>
                    </a:lnTo>
                    <a:lnTo>
                      <a:pt x="96" y="248"/>
                    </a:lnTo>
                    <a:lnTo>
                      <a:pt x="92" y="240"/>
                    </a:lnTo>
                    <a:lnTo>
                      <a:pt x="85" y="231"/>
                    </a:lnTo>
                    <a:lnTo>
                      <a:pt x="80" y="222"/>
                    </a:lnTo>
                    <a:lnTo>
                      <a:pt x="74" y="214"/>
                    </a:lnTo>
                    <a:lnTo>
                      <a:pt x="68" y="207"/>
                    </a:lnTo>
                    <a:lnTo>
                      <a:pt x="62" y="199"/>
                    </a:lnTo>
                    <a:lnTo>
                      <a:pt x="60" y="189"/>
                    </a:lnTo>
                    <a:lnTo>
                      <a:pt x="60" y="176"/>
                    </a:lnTo>
                    <a:lnTo>
                      <a:pt x="61" y="162"/>
                    </a:lnTo>
                    <a:lnTo>
                      <a:pt x="60" y="150"/>
                    </a:lnTo>
                    <a:lnTo>
                      <a:pt x="60" y="143"/>
                    </a:lnTo>
                    <a:lnTo>
                      <a:pt x="61" y="139"/>
                    </a:lnTo>
                    <a:lnTo>
                      <a:pt x="65" y="138"/>
                    </a:lnTo>
                    <a:lnTo>
                      <a:pt x="69" y="139"/>
                    </a:lnTo>
                    <a:lnTo>
                      <a:pt x="74" y="144"/>
                    </a:lnTo>
                    <a:lnTo>
                      <a:pt x="80" y="149"/>
                    </a:lnTo>
                    <a:lnTo>
                      <a:pt x="85" y="154"/>
                    </a:lnTo>
                    <a:lnTo>
                      <a:pt x="89" y="161"/>
                    </a:lnTo>
                    <a:lnTo>
                      <a:pt x="94" y="168"/>
                    </a:lnTo>
                    <a:lnTo>
                      <a:pt x="103" y="177"/>
                    </a:lnTo>
                    <a:lnTo>
                      <a:pt x="112" y="182"/>
                    </a:lnTo>
                    <a:lnTo>
                      <a:pt x="117" y="182"/>
                    </a:lnTo>
                    <a:lnTo>
                      <a:pt x="119" y="176"/>
                    </a:lnTo>
                    <a:lnTo>
                      <a:pt x="116" y="164"/>
                    </a:lnTo>
                    <a:lnTo>
                      <a:pt x="114" y="153"/>
                    </a:lnTo>
                    <a:lnTo>
                      <a:pt x="111" y="144"/>
                    </a:lnTo>
                    <a:lnTo>
                      <a:pt x="110" y="138"/>
                    </a:lnTo>
                    <a:lnTo>
                      <a:pt x="107" y="130"/>
                    </a:lnTo>
                    <a:lnTo>
                      <a:pt x="103" y="124"/>
                    </a:lnTo>
                    <a:lnTo>
                      <a:pt x="98" y="117"/>
                    </a:lnTo>
                    <a:lnTo>
                      <a:pt x="94" y="109"/>
                    </a:lnTo>
                    <a:lnTo>
                      <a:pt x="91" y="101"/>
                    </a:lnTo>
                    <a:lnTo>
                      <a:pt x="87" y="89"/>
                    </a:lnTo>
                    <a:lnTo>
                      <a:pt x="85" y="80"/>
                    </a:lnTo>
                    <a:lnTo>
                      <a:pt x="83" y="72"/>
                    </a:lnTo>
                    <a:lnTo>
                      <a:pt x="79" y="65"/>
                    </a:lnTo>
                    <a:lnTo>
                      <a:pt x="73" y="56"/>
                    </a:lnTo>
                    <a:lnTo>
                      <a:pt x="66" y="47"/>
                    </a:lnTo>
                    <a:lnTo>
                      <a:pt x="61" y="37"/>
                    </a:lnTo>
                    <a:lnTo>
                      <a:pt x="57" y="29"/>
                    </a:lnTo>
                    <a:lnTo>
                      <a:pt x="56" y="23"/>
                    </a:lnTo>
                    <a:lnTo>
                      <a:pt x="55" y="17"/>
                    </a:lnTo>
                    <a:lnTo>
                      <a:pt x="53" y="12"/>
                    </a:lnTo>
                    <a:lnTo>
                      <a:pt x="50" y="7"/>
                    </a:lnTo>
                    <a:lnTo>
                      <a:pt x="45" y="2"/>
                    </a:lnTo>
                    <a:lnTo>
                      <a:pt x="37" y="0"/>
                    </a:lnTo>
                    <a:close/>
                  </a:path>
                </a:pathLst>
              </a:custGeom>
              <a:solidFill>
                <a:srgbClr val="CC998C"/>
              </a:solidFill>
              <a:ln w="9525">
                <a:noFill/>
                <a:round/>
                <a:headEnd/>
                <a:tailEnd/>
              </a:ln>
            </p:spPr>
            <p:txBody>
              <a:bodyPr/>
              <a:lstStyle/>
              <a:p>
                <a:endParaRPr lang="fr-FR" dirty="0"/>
              </a:p>
            </p:txBody>
          </p:sp>
          <p:sp>
            <p:nvSpPr>
              <p:cNvPr id="449" name="Freeform 38"/>
              <p:cNvSpPr>
                <a:spLocks/>
              </p:cNvSpPr>
              <p:nvPr/>
            </p:nvSpPr>
            <p:spPr bwMode="auto">
              <a:xfrm>
                <a:off x="2653" y="2133"/>
                <a:ext cx="65" cy="49"/>
              </a:xfrm>
              <a:custGeom>
                <a:avLst/>
                <a:gdLst>
                  <a:gd name="T0" fmla="*/ 14 w 32"/>
                  <a:gd name="T1" fmla="*/ 32 h 32"/>
                  <a:gd name="T2" fmla="*/ 21 w 32"/>
                  <a:gd name="T3" fmla="*/ 32 h 32"/>
                  <a:gd name="T4" fmla="*/ 26 w 32"/>
                  <a:gd name="T5" fmla="*/ 29 h 32"/>
                  <a:gd name="T6" fmla="*/ 30 w 32"/>
                  <a:gd name="T7" fmla="*/ 25 h 32"/>
                  <a:gd name="T8" fmla="*/ 32 w 32"/>
                  <a:gd name="T9" fmla="*/ 18 h 32"/>
                  <a:gd name="T10" fmla="*/ 31 w 32"/>
                  <a:gd name="T11" fmla="*/ 12 h 32"/>
                  <a:gd name="T12" fmla="*/ 28 w 32"/>
                  <a:gd name="T13" fmla="*/ 7 h 32"/>
                  <a:gd name="T14" fmla="*/ 23 w 32"/>
                  <a:gd name="T15" fmla="*/ 3 h 32"/>
                  <a:gd name="T16" fmla="*/ 17 w 32"/>
                  <a:gd name="T17" fmla="*/ 0 h 32"/>
                  <a:gd name="T18" fmla="*/ 10 w 32"/>
                  <a:gd name="T19" fmla="*/ 2 h 32"/>
                  <a:gd name="T20" fmla="*/ 5 w 32"/>
                  <a:gd name="T21" fmla="*/ 4 h 32"/>
                  <a:gd name="T22" fmla="*/ 1 w 32"/>
                  <a:gd name="T23" fmla="*/ 9 h 32"/>
                  <a:gd name="T24" fmla="*/ 0 w 32"/>
                  <a:gd name="T25" fmla="*/ 16 h 32"/>
                  <a:gd name="T26" fmla="*/ 0 w 32"/>
                  <a:gd name="T27" fmla="*/ 22 h 32"/>
                  <a:gd name="T28" fmla="*/ 4 w 32"/>
                  <a:gd name="T29" fmla="*/ 27 h 32"/>
                  <a:gd name="T30" fmla="*/ 8 w 32"/>
                  <a:gd name="T31" fmla="*/ 31 h 32"/>
                  <a:gd name="T32" fmla="*/ 14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4" y="32"/>
                    </a:moveTo>
                    <a:lnTo>
                      <a:pt x="21" y="32"/>
                    </a:lnTo>
                    <a:lnTo>
                      <a:pt x="26" y="29"/>
                    </a:lnTo>
                    <a:lnTo>
                      <a:pt x="30" y="25"/>
                    </a:lnTo>
                    <a:lnTo>
                      <a:pt x="32" y="18"/>
                    </a:lnTo>
                    <a:lnTo>
                      <a:pt x="31" y="12"/>
                    </a:lnTo>
                    <a:lnTo>
                      <a:pt x="28" y="7"/>
                    </a:lnTo>
                    <a:lnTo>
                      <a:pt x="23" y="3"/>
                    </a:lnTo>
                    <a:lnTo>
                      <a:pt x="17" y="0"/>
                    </a:lnTo>
                    <a:lnTo>
                      <a:pt x="10" y="2"/>
                    </a:lnTo>
                    <a:lnTo>
                      <a:pt x="5" y="4"/>
                    </a:lnTo>
                    <a:lnTo>
                      <a:pt x="1" y="9"/>
                    </a:lnTo>
                    <a:lnTo>
                      <a:pt x="0" y="16"/>
                    </a:lnTo>
                    <a:lnTo>
                      <a:pt x="0" y="22"/>
                    </a:lnTo>
                    <a:lnTo>
                      <a:pt x="4" y="27"/>
                    </a:lnTo>
                    <a:lnTo>
                      <a:pt x="8" y="31"/>
                    </a:lnTo>
                    <a:lnTo>
                      <a:pt x="14" y="32"/>
                    </a:lnTo>
                    <a:close/>
                  </a:path>
                </a:pathLst>
              </a:custGeom>
              <a:solidFill>
                <a:srgbClr val="CC998C"/>
              </a:solidFill>
              <a:ln w="9525">
                <a:noFill/>
                <a:round/>
                <a:headEnd/>
                <a:tailEnd/>
              </a:ln>
            </p:spPr>
            <p:txBody>
              <a:bodyPr/>
              <a:lstStyle/>
              <a:p>
                <a:endParaRPr lang="fr-FR" dirty="0"/>
              </a:p>
            </p:txBody>
          </p:sp>
          <p:sp>
            <p:nvSpPr>
              <p:cNvPr id="450" name="Freeform 39"/>
              <p:cNvSpPr>
                <a:spLocks/>
              </p:cNvSpPr>
              <p:nvPr/>
            </p:nvSpPr>
            <p:spPr bwMode="auto">
              <a:xfrm>
                <a:off x="2511" y="924"/>
                <a:ext cx="519" cy="1264"/>
              </a:xfrm>
              <a:custGeom>
                <a:avLst/>
                <a:gdLst>
                  <a:gd name="T0" fmla="*/ 184 w 253"/>
                  <a:gd name="T1" fmla="*/ 0 h 819"/>
                  <a:gd name="T2" fmla="*/ 152 w 253"/>
                  <a:gd name="T3" fmla="*/ 4 h 819"/>
                  <a:gd name="T4" fmla="*/ 123 w 253"/>
                  <a:gd name="T5" fmla="*/ 24 h 819"/>
                  <a:gd name="T6" fmla="*/ 100 w 253"/>
                  <a:gd name="T7" fmla="*/ 68 h 819"/>
                  <a:gd name="T8" fmla="*/ 84 w 253"/>
                  <a:gd name="T9" fmla="*/ 125 h 819"/>
                  <a:gd name="T10" fmla="*/ 72 w 253"/>
                  <a:gd name="T11" fmla="*/ 171 h 819"/>
                  <a:gd name="T12" fmla="*/ 61 w 253"/>
                  <a:gd name="T13" fmla="*/ 201 h 819"/>
                  <a:gd name="T14" fmla="*/ 47 w 253"/>
                  <a:gd name="T15" fmla="*/ 247 h 819"/>
                  <a:gd name="T16" fmla="*/ 32 w 253"/>
                  <a:gd name="T17" fmla="*/ 303 h 819"/>
                  <a:gd name="T18" fmla="*/ 21 w 253"/>
                  <a:gd name="T19" fmla="*/ 346 h 819"/>
                  <a:gd name="T20" fmla="*/ 17 w 253"/>
                  <a:gd name="T21" fmla="*/ 368 h 819"/>
                  <a:gd name="T22" fmla="*/ 10 w 253"/>
                  <a:gd name="T23" fmla="*/ 395 h 819"/>
                  <a:gd name="T24" fmla="*/ 12 w 253"/>
                  <a:gd name="T25" fmla="*/ 429 h 819"/>
                  <a:gd name="T26" fmla="*/ 8 w 253"/>
                  <a:gd name="T27" fmla="*/ 479 h 819"/>
                  <a:gd name="T28" fmla="*/ 3 w 253"/>
                  <a:gd name="T29" fmla="*/ 530 h 819"/>
                  <a:gd name="T30" fmla="*/ 0 w 253"/>
                  <a:gd name="T31" fmla="*/ 597 h 819"/>
                  <a:gd name="T32" fmla="*/ 17 w 253"/>
                  <a:gd name="T33" fmla="*/ 661 h 819"/>
                  <a:gd name="T34" fmla="*/ 32 w 253"/>
                  <a:gd name="T35" fmla="*/ 711 h 819"/>
                  <a:gd name="T36" fmla="*/ 49 w 253"/>
                  <a:gd name="T37" fmla="*/ 758 h 819"/>
                  <a:gd name="T38" fmla="*/ 60 w 253"/>
                  <a:gd name="T39" fmla="*/ 792 h 819"/>
                  <a:gd name="T40" fmla="*/ 68 w 253"/>
                  <a:gd name="T41" fmla="*/ 810 h 819"/>
                  <a:gd name="T42" fmla="*/ 81 w 253"/>
                  <a:gd name="T43" fmla="*/ 819 h 819"/>
                  <a:gd name="T44" fmla="*/ 96 w 253"/>
                  <a:gd name="T45" fmla="*/ 817 h 819"/>
                  <a:gd name="T46" fmla="*/ 106 w 253"/>
                  <a:gd name="T47" fmla="*/ 805 h 819"/>
                  <a:gd name="T48" fmla="*/ 107 w 253"/>
                  <a:gd name="T49" fmla="*/ 734 h 819"/>
                  <a:gd name="T50" fmla="*/ 119 w 253"/>
                  <a:gd name="T51" fmla="*/ 610 h 819"/>
                  <a:gd name="T52" fmla="*/ 127 w 253"/>
                  <a:gd name="T53" fmla="*/ 529 h 819"/>
                  <a:gd name="T54" fmla="*/ 115 w 253"/>
                  <a:gd name="T55" fmla="*/ 486 h 819"/>
                  <a:gd name="T56" fmla="*/ 109 w 253"/>
                  <a:gd name="T57" fmla="*/ 445 h 819"/>
                  <a:gd name="T58" fmla="*/ 114 w 253"/>
                  <a:gd name="T59" fmla="*/ 417 h 819"/>
                  <a:gd name="T60" fmla="*/ 124 w 253"/>
                  <a:gd name="T61" fmla="*/ 396 h 819"/>
                  <a:gd name="T62" fmla="*/ 132 w 253"/>
                  <a:gd name="T63" fmla="*/ 379 h 819"/>
                  <a:gd name="T64" fmla="*/ 142 w 253"/>
                  <a:gd name="T65" fmla="*/ 360 h 819"/>
                  <a:gd name="T66" fmla="*/ 153 w 253"/>
                  <a:gd name="T67" fmla="*/ 340 h 819"/>
                  <a:gd name="T68" fmla="*/ 168 w 253"/>
                  <a:gd name="T69" fmla="*/ 312 h 819"/>
                  <a:gd name="T70" fmla="*/ 182 w 253"/>
                  <a:gd name="T71" fmla="*/ 272 h 819"/>
                  <a:gd name="T72" fmla="*/ 192 w 253"/>
                  <a:gd name="T73" fmla="*/ 232 h 819"/>
                  <a:gd name="T74" fmla="*/ 201 w 253"/>
                  <a:gd name="T75" fmla="*/ 204 h 819"/>
                  <a:gd name="T76" fmla="*/ 207 w 253"/>
                  <a:gd name="T77" fmla="*/ 192 h 819"/>
                  <a:gd name="T78" fmla="*/ 217 w 253"/>
                  <a:gd name="T79" fmla="*/ 180 h 819"/>
                  <a:gd name="T80" fmla="*/ 229 w 253"/>
                  <a:gd name="T81" fmla="*/ 165 h 819"/>
                  <a:gd name="T82" fmla="*/ 240 w 253"/>
                  <a:gd name="T83" fmla="*/ 146 h 819"/>
                  <a:gd name="T84" fmla="*/ 249 w 253"/>
                  <a:gd name="T85" fmla="*/ 110 h 819"/>
                  <a:gd name="T86" fmla="*/ 252 w 253"/>
                  <a:gd name="T87" fmla="*/ 68 h 819"/>
                  <a:gd name="T88" fmla="*/ 242 w 253"/>
                  <a:gd name="T89" fmla="*/ 34 h 819"/>
                  <a:gd name="T90" fmla="*/ 219 w 253"/>
                  <a:gd name="T91" fmla="*/ 11 h 8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819"/>
                  <a:gd name="T140" fmla="*/ 253 w 253"/>
                  <a:gd name="T141" fmla="*/ 819 h 8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819">
                    <a:moveTo>
                      <a:pt x="201" y="4"/>
                    </a:moveTo>
                    <a:lnTo>
                      <a:pt x="184" y="0"/>
                    </a:lnTo>
                    <a:lnTo>
                      <a:pt x="168" y="0"/>
                    </a:lnTo>
                    <a:lnTo>
                      <a:pt x="152" y="4"/>
                    </a:lnTo>
                    <a:lnTo>
                      <a:pt x="137" y="11"/>
                    </a:lnTo>
                    <a:lnTo>
                      <a:pt x="123" y="24"/>
                    </a:lnTo>
                    <a:lnTo>
                      <a:pt x="110" y="43"/>
                    </a:lnTo>
                    <a:lnTo>
                      <a:pt x="100" y="68"/>
                    </a:lnTo>
                    <a:lnTo>
                      <a:pt x="91" y="100"/>
                    </a:lnTo>
                    <a:lnTo>
                      <a:pt x="84" y="125"/>
                    </a:lnTo>
                    <a:lnTo>
                      <a:pt x="78" y="149"/>
                    </a:lnTo>
                    <a:lnTo>
                      <a:pt x="72" y="171"/>
                    </a:lnTo>
                    <a:lnTo>
                      <a:pt x="65" y="188"/>
                    </a:lnTo>
                    <a:lnTo>
                      <a:pt x="61" y="201"/>
                    </a:lnTo>
                    <a:lnTo>
                      <a:pt x="55" y="221"/>
                    </a:lnTo>
                    <a:lnTo>
                      <a:pt x="47" y="247"/>
                    </a:lnTo>
                    <a:lnTo>
                      <a:pt x="40" y="275"/>
                    </a:lnTo>
                    <a:lnTo>
                      <a:pt x="32" y="303"/>
                    </a:lnTo>
                    <a:lnTo>
                      <a:pt x="26" y="327"/>
                    </a:lnTo>
                    <a:lnTo>
                      <a:pt x="21" y="346"/>
                    </a:lnTo>
                    <a:lnTo>
                      <a:pt x="19" y="356"/>
                    </a:lnTo>
                    <a:lnTo>
                      <a:pt x="17" y="368"/>
                    </a:lnTo>
                    <a:lnTo>
                      <a:pt x="13" y="381"/>
                    </a:lnTo>
                    <a:lnTo>
                      <a:pt x="10" y="395"/>
                    </a:lnTo>
                    <a:lnTo>
                      <a:pt x="10" y="410"/>
                    </a:lnTo>
                    <a:lnTo>
                      <a:pt x="12" y="429"/>
                    </a:lnTo>
                    <a:lnTo>
                      <a:pt x="10" y="454"/>
                    </a:lnTo>
                    <a:lnTo>
                      <a:pt x="8" y="479"/>
                    </a:lnTo>
                    <a:lnTo>
                      <a:pt x="5" y="505"/>
                    </a:lnTo>
                    <a:lnTo>
                      <a:pt x="3" y="530"/>
                    </a:lnTo>
                    <a:lnTo>
                      <a:pt x="0" y="561"/>
                    </a:lnTo>
                    <a:lnTo>
                      <a:pt x="0" y="597"/>
                    </a:lnTo>
                    <a:lnTo>
                      <a:pt x="9" y="638"/>
                    </a:lnTo>
                    <a:lnTo>
                      <a:pt x="17" y="661"/>
                    </a:lnTo>
                    <a:lnTo>
                      <a:pt x="24" y="685"/>
                    </a:lnTo>
                    <a:lnTo>
                      <a:pt x="32" y="711"/>
                    </a:lnTo>
                    <a:lnTo>
                      <a:pt x="41" y="735"/>
                    </a:lnTo>
                    <a:lnTo>
                      <a:pt x="49" y="758"/>
                    </a:lnTo>
                    <a:lnTo>
                      <a:pt x="55" y="777"/>
                    </a:lnTo>
                    <a:lnTo>
                      <a:pt x="60" y="792"/>
                    </a:lnTo>
                    <a:lnTo>
                      <a:pt x="63" y="801"/>
                    </a:lnTo>
                    <a:lnTo>
                      <a:pt x="68" y="810"/>
                    </a:lnTo>
                    <a:lnTo>
                      <a:pt x="73" y="815"/>
                    </a:lnTo>
                    <a:lnTo>
                      <a:pt x="81" y="819"/>
                    </a:lnTo>
                    <a:lnTo>
                      <a:pt x="88" y="819"/>
                    </a:lnTo>
                    <a:lnTo>
                      <a:pt x="96" y="817"/>
                    </a:lnTo>
                    <a:lnTo>
                      <a:pt x="102" y="813"/>
                    </a:lnTo>
                    <a:lnTo>
                      <a:pt x="106" y="805"/>
                    </a:lnTo>
                    <a:lnTo>
                      <a:pt x="107" y="796"/>
                    </a:lnTo>
                    <a:lnTo>
                      <a:pt x="107" y="734"/>
                    </a:lnTo>
                    <a:lnTo>
                      <a:pt x="113" y="670"/>
                    </a:lnTo>
                    <a:lnTo>
                      <a:pt x="119" y="610"/>
                    </a:lnTo>
                    <a:lnTo>
                      <a:pt x="124" y="566"/>
                    </a:lnTo>
                    <a:lnTo>
                      <a:pt x="127" y="529"/>
                    </a:lnTo>
                    <a:lnTo>
                      <a:pt x="123" y="505"/>
                    </a:lnTo>
                    <a:lnTo>
                      <a:pt x="115" y="486"/>
                    </a:lnTo>
                    <a:lnTo>
                      <a:pt x="110" y="465"/>
                    </a:lnTo>
                    <a:lnTo>
                      <a:pt x="109" y="445"/>
                    </a:lnTo>
                    <a:lnTo>
                      <a:pt x="110" y="429"/>
                    </a:lnTo>
                    <a:lnTo>
                      <a:pt x="114" y="417"/>
                    </a:lnTo>
                    <a:lnTo>
                      <a:pt x="120" y="404"/>
                    </a:lnTo>
                    <a:lnTo>
                      <a:pt x="124" y="396"/>
                    </a:lnTo>
                    <a:lnTo>
                      <a:pt x="128" y="388"/>
                    </a:lnTo>
                    <a:lnTo>
                      <a:pt x="132" y="379"/>
                    </a:lnTo>
                    <a:lnTo>
                      <a:pt x="137" y="369"/>
                    </a:lnTo>
                    <a:lnTo>
                      <a:pt x="142" y="360"/>
                    </a:lnTo>
                    <a:lnTo>
                      <a:pt x="148" y="350"/>
                    </a:lnTo>
                    <a:lnTo>
                      <a:pt x="153" y="340"/>
                    </a:lnTo>
                    <a:lnTo>
                      <a:pt x="160" y="328"/>
                    </a:lnTo>
                    <a:lnTo>
                      <a:pt x="168" y="312"/>
                    </a:lnTo>
                    <a:lnTo>
                      <a:pt x="175" y="293"/>
                    </a:lnTo>
                    <a:lnTo>
                      <a:pt x="182" y="272"/>
                    </a:lnTo>
                    <a:lnTo>
                      <a:pt x="188" y="252"/>
                    </a:lnTo>
                    <a:lnTo>
                      <a:pt x="192" y="232"/>
                    </a:lnTo>
                    <a:lnTo>
                      <a:pt x="197" y="216"/>
                    </a:lnTo>
                    <a:lnTo>
                      <a:pt x="201" y="204"/>
                    </a:lnTo>
                    <a:lnTo>
                      <a:pt x="203" y="197"/>
                    </a:lnTo>
                    <a:lnTo>
                      <a:pt x="207" y="192"/>
                    </a:lnTo>
                    <a:lnTo>
                      <a:pt x="212" y="186"/>
                    </a:lnTo>
                    <a:lnTo>
                      <a:pt x="217" y="180"/>
                    </a:lnTo>
                    <a:lnTo>
                      <a:pt x="224" y="172"/>
                    </a:lnTo>
                    <a:lnTo>
                      <a:pt x="229" y="165"/>
                    </a:lnTo>
                    <a:lnTo>
                      <a:pt x="235" y="156"/>
                    </a:lnTo>
                    <a:lnTo>
                      <a:pt x="240" y="146"/>
                    </a:lnTo>
                    <a:lnTo>
                      <a:pt x="244" y="134"/>
                    </a:lnTo>
                    <a:lnTo>
                      <a:pt x="249" y="110"/>
                    </a:lnTo>
                    <a:lnTo>
                      <a:pt x="253" y="87"/>
                    </a:lnTo>
                    <a:lnTo>
                      <a:pt x="252" y="68"/>
                    </a:lnTo>
                    <a:lnTo>
                      <a:pt x="249" y="50"/>
                    </a:lnTo>
                    <a:lnTo>
                      <a:pt x="242" y="34"/>
                    </a:lnTo>
                    <a:lnTo>
                      <a:pt x="231" y="22"/>
                    </a:lnTo>
                    <a:lnTo>
                      <a:pt x="219" y="11"/>
                    </a:lnTo>
                    <a:lnTo>
                      <a:pt x="201" y="4"/>
                    </a:lnTo>
                    <a:close/>
                  </a:path>
                </a:pathLst>
              </a:custGeom>
              <a:solidFill>
                <a:srgbClr val="CC998C"/>
              </a:solidFill>
              <a:ln w="9525">
                <a:noFill/>
                <a:round/>
                <a:headEnd/>
                <a:tailEnd/>
              </a:ln>
            </p:spPr>
            <p:txBody>
              <a:bodyPr/>
              <a:lstStyle/>
              <a:p>
                <a:endParaRPr lang="fr-FR" dirty="0"/>
              </a:p>
            </p:txBody>
          </p:sp>
          <p:sp>
            <p:nvSpPr>
              <p:cNvPr id="451" name="Freeform 40"/>
              <p:cNvSpPr>
                <a:spLocks/>
              </p:cNvSpPr>
              <p:nvPr/>
            </p:nvSpPr>
            <p:spPr bwMode="auto">
              <a:xfrm>
                <a:off x="2653" y="2136"/>
                <a:ext cx="65" cy="46"/>
              </a:xfrm>
              <a:custGeom>
                <a:avLst/>
                <a:gdLst>
                  <a:gd name="T0" fmla="*/ 12 w 32"/>
                  <a:gd name="T1" fmla="*/ 30 h 30"/>
                  <a:gd name="T2" fmla="*/ 18 w 32"/>
                  <a:gd name="T3" fmla="*/ 30 h 30"/>
                  <a:gd name="T4" fmla="*/ 24 w 32"/>
                  <a:gd name="T5" fmla="*/ 29 h 30"/>
                  <a:gd name="T6" fmla="*/ 30 w 32"/>
                  <a:gd name="T7" fmla="*/ 25 h 30"/>
                  <a:gd name="T8" fmla="*/ 32 w 32"/>
                  <a:gd name="T9" fmla="*/ 19 h 30"/>
                  <a:gd name="T10" fmla="*/ 32 w 32"/>
                  <a:gd name="T11" fmla="*/ 12 h 30"/>
                  <a:gd name="T12" fmla="*/ 30 w 32"/>
                  <a:gd name="T13" fmla="*/ 7 h 30"/>
                  <a:gd name="T14" fmla="*/ 26 w 32"/>
                  <a:gd name="T15" fmla="*/ 2 h 30"/>
                  <a:gd name="T16" fmla="*/ 21 w 32"/>
                  <a:gd name="T17" fmla="*/ 0 h 30"/>
                  <a:gd name="T18" fmla="*/ 14 w 32"/>
                  <a:gd name="T19" fmla="*/ 0 h 30"/>
                  <a:gd name="T20" fmla="*/ 8 w 32"/>
                  <a:gd name="T21" fmla="*/ 1 h 30"/>
                  <a:gd name="T22" fmla="*/ 3 w 32"/>
                  <a:gd name="T23" fmla="*/ 5 h 30"/>
                  <a:gd name="T24" fmla="*/ 0 w 32"/>
                  <a:gd name="T25" fmla="*/ 11 h 30"/>
                  <a:gd name="T26" fmla="*/ 0 w 32"/>
                  <a:gd name="T27" fmla="*/ 18 h 30"/>
                  <a:gd name="T28" fmla="*/ 1 w 32"/>
                  <a:gd name="T29" fmla="*/ 23 h 30"/>
                  <a:gd name="T30" fmla="*/ 5 w 32"/>
                  <a:gd name="T31" fmla="*/ 28 h 30"/>
                  <a:gd name="T32" fmla="*/ 12 w 32"/>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0"/>
                  <a:gd name="T53" fmla="*/ 32 w 3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0">
                    <a:moveTo>
                      <a:pt x="12" y="30"/>
                    </a:moveTo>
                    <a:lnTo>
                      <a:pt x="18" y="30"/>
                    </a:lnTo>
                    <a:lnTo>
                      <a:pt x="24" y="29"/>
                    </a:lnTo>
                    <a:lnTo>
                      <a:pt x="30" y="25"/>
                    </a:lnTo>
                    <a:lnTo>
                      <a:pt x="32" y="19"/>
                    </a:lnTo>
                    <a:lnTo>
                      <a:pt x="32" y="12"/>
                    </a:lnTo>
                    <a:lnTo>
                      <a:pt x="30" y="7"/>
                    </a:lnTo>
                    <a:lnTo>
                      <a:pt x="26" y="2"/>
                    </a:lnTo>
                    <a:lnTo>
                      <a:pt x="21" y="0"/>
                    </a:lnTo>
                    <a:lnTo>
                      <a:pt x="14" y="0"/>
                    </a:lnTo>
                    <a:lnTo>
                      <a:pt x="8" y="1"/>
                    </a:lnTo>
                    <a:lnTo>
                      <a:pt x="3" y="5"/>
                    </a:lnTo>
                    <a:lnTo>
                      <a:pt x="0" y="11"/>
                    </a:lnTo>
                    <a:lnTo>
                      <a:pt x="0" y="18"/>
                    </a:lnTo>
                    <a:lnTo>
                      <a:pt x="1" y="23"/>
                    </a:lnTo>
                    <a:lnTo>
                      <a:pt x="5" y="28"/>
                    </a:lnTo>
                    <a:lnTo>
                      <a:pt x="12" y="30"/>
                    </a:lnTo>
                    <a:close/>
                  </a:path>
                </a:pathLst>
              </a:custGeom>
              <a:solidFill>
                <a:srgbClr val="CC998C"/>
              </a:solidFill>
              <a:ln w="9525">
                <a:noFill/>
                <a:round/>
                <a:headEnd/>
                <a:tailEnd/>
              </a:ln>
            </p:spPr>
            <p:txBody>
              <a:bodyPr/>
              <a:lstStyle/>
              <a:p>
                <a:endParaRPr lang="fr-FR" dirty="0"/>
              </a:p>
            </p:txBody>
          </p:sp>
          <p:sp>
            <p:nvSpPr>
              <p:cNvPr id="452" name="Freeform 41"/>
              <p:cNvSpPr>
                <a:spLocks/>
              </p:cNvSpPr>
              <p:nvPr/>
            </p:nvSpPr>
            <p:spPr bwMode="auto">
              <a:xfrm>
                <a:off x="2821" y="1029"/>
                <a:ext cx="63" cy="47"/>
              </a:xfrm>
              <a:custGeom>
                <a:avLst/>
                <a:gdLst>
                  <a:gd name="T0" fmla="*/ 11 w 31"/>
                  <a:gd name="T1" fmla="*/ 30 h 30"/>
                  <a:gd name="T2" fmla="*/ 18 w 31"/>
                  <a:gd name="T3" fmla="*/ 30 h 30"/>
                  <a:gd name="T4" fmla="*/ 23 w 31"/>
                  <a:gd name="T5" fmla="*/ 29 h 30"/>
                  <a:gd name="T6" fmla="*/ 28 w 31"/>
                  <a:gd name="T7" fmla="*/ 25 h 30"/>
                  <a:gd name="T8" fmla="*/ 31 w 31"/>
                  <a:gd name="T9" fmla="*/ 19 h 30"/>
                  <a:gd name="T10" fmla="*/ 31 w 31"/>
                  <a:gd name="T11" fmla="*/ 12 h 30"/>
                  <a:gd name="T12" fmla="*/ 29 w 31"/>
                  <a:gd name="T13" fmla="*/ 7 h 30"/>
                  <a:gd name="T14" fmla="*/ 25 w 31"/>
                  <a:gd name="T15" fmla="*/ 2 h 30"/>
                  <a:gd name="T16" fmla="*/ 20 w 31"/>
                  <a:gd name="T17" fmla="*/ 0 h 30"/>
                  <a:gd name="T18" fmla="*/ 14 w 31"/>
                  <a:gd name="T19" fmla="*/ 0 h 30"/>
                  <a:gd name="T20" fmla="*/ 8 w 31"/>
                  <a:gd name="T21" fmla="*/ 1 h 30"/>
                  <a:gd name="T22" fmla="*/ 2 w 31"/>
                  <a:gd name="T23" fmla="*/ 5 h 30"/>
                  <a:gd name="T24" fmla="*/ 0 w 31"/>
                  <a:gd name="T25" fmla="*/ 11 h 30"/>
                  <a:gd name="T26" fmla="*/ 0 w 31"/>
                  <a:gd name="T27" fmla="*/ 17 h 30"/>
                  <a:gd name="T28" fmla="*/ 1 w 31"/>
                  <a:gd name="T29" fmla="*/ 23 h 30"/>
                  <a:gd name="T30" fmla="*/ 5 w 31"/>
                  <a:gd name="T31" fmla="*/ 28 h 30"/>
                  <a:gd name="T32" fmla="*/ 11 w 3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1" y="30"/>
                    </a:moveTo>
                    <a:lnTo>
                      <a:pt x="18" y="30"/>
                    </a:lnTo>
                    <a:lnTo>
                      <a:pt x="23" y="29"/>
                    </a:lnTo>
                    <a:lnTo>
                      <a:pt x="28" y="25"/>
                    </a:lnTo>
                    <a:lnTo>
                      <a:pt x="31" y="19"/>
                    </a:lnTo>
                    <a:lnTo>
                      <a:pt x="31" y="12"/>
                    </a:lnTo>
                    <a:lnTo>
                      <a:pt x="29" y="7"/>
                    </a:lnTo>
                    <a:lnTo>
                      <a:pt x="25" y="2"/>
                    </a:lnTo>
                    <a:lnTo>
                      <a:pt x="20" y="0"/>
                    </a:lnTo>
                    <a:lnTo>
                      <a:pt x="14" y="0"/>
                    </a:lnTo>
                    <a:lnTo>
                      <a:pt x="8" y="1"/>
                    </a:lnTo>
                    <a:lnTo>
                      <a:pt x="2" y="5"/>
                    </a:lnTo>
                    <a:lnTo>
                      <a:pt x="0" y="11"/>
                    </a:lnTo>
                    <a:lnTo>
                      <a:pt x="0" y="17"/>
                    </a:lnTo>
                    <a:lnTo>
                      <a:pt x="1" y="23"/>
                    </a:lnTo>
                    <a:lnTo>
                      <a:pt x="5" y="28"/>
                    </a:lnTo>
                    <a:lnTo>
                      <a:pt x="11" y="30"/>
                    </a:lnTo>
                    <a:close/>
                  </a:path>
                </a:pathLst>
              </a:custGeom>
              <a:solidFill>
                <a:srgbClr val="CC998C"/>
              </a:solidFill>
              <a:ln w="9525">
                <a:noFill/>
                <a:round/>
                <a:headEnd/>
                <a:tailEnd/>
              </a:ln>
            </p:spPr>
            <p:txBody>
              <a:bodyPr/>
              <a:lstStyle/>
              <a:p>
                <a:endParaRPr lang="fr-FR" dirty="0"/>
              </a:p>
            </p:txBody>
          </p:sp>
        </p:grpSp>
        <p:sp>
          <p:nvSpPr>
            <p:cNvPr id="6" name="Oval 42"/>
            <p:cNvSpPr>
              <a:spLocks noChangeArrowheads="1"/>
            </p:cNvSpPr>
            <p:nvPr/>
          </p:nvSpPr>
          <p:spPr bwMode="auto">
            <a:xfrm rot="962148">
              <a:off x="4008438" y="5222875"/>
              <a:ext cx="280987" cy="920750"/>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p>
              <a:endParaRPr lang="fr-FR" dirty="0"/>
            </a:p>
          </p:txBody>
        </p:sp>
        <p:grpSp>
          <p:nvGrpSpPr>
            <p:cNvPr id="7" name="Group 43"/>
            <p:cNvGrpSpPr>
              <a:grpSpLocks/>
            </p:cNvGrpSpPr>
            <p:nvPr/>
          </p:nvGrpSpPr>
          <p:grpSpPr bwMode="auto">
            <a:xfrm rot="809042">
              <a:off x="3981450" y="5297488"/>
              <a:ext cx="127000" cy="1295400"/>
              <a:chOff x="3689" y="1322"/>
              <a:chExt cx="87" cy="262"/>
            </a:xfrm>
          </p:grpSpPr>
          <p:grpSp>
            <p:nvGrpSpPr>
              <p:cNvPr id="403" name="Group 44"/>
              <p:cNvGrpSpPr>
                <a:grpSpLocks/>
              </p:cNvGrpSpPr>
              <p:nvPr/>
            </p:nvGrpSpPr>
            <p:grpSpPr bwMode="auto">
              <a:xfrm>
                <a:off x="3689" y="1332"/>
                <a:ext cx="87" cy="252"/>
                <a:chOff x="3689" y="1332"/>
                <a:chExt cx="87" cy="252"/>
              </a:xfrm>
            </p:grpSpPr>
            <p:sp>
              <p:nvSpPr>
                <p:cNvPr id="408" name="Freeform 45"/>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409" name="Group 46"/>
                <p:cNvGrpSpPr>
                  <a:grpSpLocks/>
                </p:cNvGrpSpPr>
                <p:nvPr/>
              </p:nvGrpSpPr>
              <p:grpSpPr bwMode="auto">
                <a:xfrm>
                  <a:off x="3689" y="1332"/>
                  <a:ext cx="87" cy="251"/>
                  <a:chOff x="3689" y="1332"/>
                  <a:chExt cx="87" cy="251"/>
                </a:xfrm>
              </p:grpSpPr>
              <p:grpSp>
                <p:nvGrpSpPr>
                  <p:cNvPr id="410" name="Group 47"/>
                  <p:cNvGrpSpPr>
                    <a:grpSpLocks/>
                  </p:cNvGrpSpPr>
                  <p:nvPr/>
                </p:nvGrpSpPr>
                <p:grpSpPr bwMode="auto">
                  <a:xfrm>
                    <a:off x="3689" y="1332"/>
                    <a:ext cx="87" cy="251"/>
                    <a:chOff x="3689" y="1332"/>
                    <a:chExt cx="87" cy="251"/>
                  </a:xfrm>
                </p:grpSpPr>
                <p:grpSp>
                  <p:nvGrpSpPr>
                    <p:cNvPr id="412" name="Group 48"/>
                    <p:cNvGrpSpPr>
                      <a:grpSpLocks/>
                    </p:cNvGrpSpPr>
                    <p:nvPr/>
                  </p:nvGrpSpPr>
                  <p:grpSpPr bwMode="auto">
                    <a:xfrm>
                      <a:off x="3689" y="1332"/>
                      <a:ext cx="87" cy="251"/>
                      <a:chOff x="3689" y="1332"/>
                      <a:chExt cx="87" cy="251"/>
                    </a:xfrm>
                  </p:grpSpPr>
                  <p:sp>
                    <p:nvSpPr>
                      <p:cNvPr id="414" name="Freeform 4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15" name="Freeform 5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13" name="Freeform 5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411" name="Freeform 52"/>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404" name="Group 53"/>
              <p:cNvGrpSpPr>
                <a:grpSpLocks/>
              </p:cNvGrpSpPr>
              <p:nvPr/>
            </p:nvGrpSpPr>
            <p:grpSpPr bwMode="auto">
              <a:xfrm>
                <a:off x="3690" y="1322"/>
                <a:ext cx="56" cy="26"/>
                <a:chOff x="3690" y="1322"/>
                <a:chExt cx="56" cy="26"/>
              </a:xfrm>
            </p:grpSpPr>
            <p:sp>
              <p:nvSpPr>
                <p:cNvPr id="405" name="Oval 54"/>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406" name="Oval 55"/>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407" name="Oval 56"/>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grpSp>
        <p:grpSp>
          <p:nvGrpSpPr>
            <p:cNvPr id="8" name="Group 57"/>
            <p:cNvGrpSpPr>
              <a:grpSpLocks/>
            </p:cNvGrpSpPr>
            <p:nvPr/>
          </p:nvGrpSpPr>
          <p:grpSpPr bwMode="auto">
            <a:xfrm rot="449735" flipH="1">
              <a:off x="3875088" y="5422900"/>
              <a:ext cx="141287" cy="957263"/>
              <a:chOff x="3689" y="1332"/>
              <a:chExt cx="87" cy="251"/>
            </a:xfrm>
          </p:grpSpPr>
          <p:grpSp>
            <p:nvGrpSpPr>
              <p:cNvPr id="399" name="Group 58"/>
              <p:cNvGrpSpPr>
                <a:grpSpLocks/>
              </p:cNvGrpSpPr>
              <p:nvPr/>
            </p:nvGrpSpPr>
            <p:grpSpPr bwMode="auto">
              <a:xfrm>
                <a:off x="3689" y="1332"/>
                <a:ext cx="87" cy="251"/>
                <a:chOff x="3689" y="1332"/>
                <a:chExt cx="87" cy="251"/>
              </a:xfrm>
            </p:grpSpPr>
            <p:sp>
              <p:nvSpPr>
                <p:cNvPr id="401" name="Freeform 5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02" name="Freeform 6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00" name="Freeform 6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grpSp>
          <p:nvGrpSpPr>
            <p:cNvPr id="9" name="Group 62"/>
            <p:cNvGrpSpPr>
              <a:grpSpLocks/>
            </p:cNvGrpSpPr>
            <p:nvPr/>
          </p:nvGrpSpPr>
          <p:grpSpPr bwMode="auto">
            <a:xfrm rot="1028041">
              <a:off x="4167188" y="5575300"/>
              <a:ext cx="68262" cy="1012825"/>
              <a:chOff x="3689" y="1332"/>
              <a:chExt cx="87" cy="252"/>
            </a:xfrm>
          </p:grpSpPr>
          <p:sp>
            <p:nvSpPr>
              <p:cNvPr id="391" name="Freeform 63"/>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392" name="Group 64"/>
              <p:cNvGrpSpPr>
                <a:grpSpLocks/>
              </p:cNvGrpSpPr>
              <p:nvPr/>
            </p:nvGrpSpPr>
            <p:grpSpPr bwMode="auto">
              <a:xfrm>
                <a:off x="3689" y="1332"/>
                <a:ext cx="87" cy="251"/>
                <a:chOff x="3689" y="1332"/>
                <a:chExt cx="87" cy="251"/>
              </a:xfrm>
            </p:grpSpPr>
            <p:grpSp>
              <p:nvGrpSpPr>
                <p:cNvPr id="393" name="Group 65"/>
                <p:cNvGrpSpPr>
                  <a:grpSpLocks/>
                </p:cNvGrpSpPr>
                <p:nvPr/>
              </p:nvGrpSpPr>
              <p:grpSpPr bwMode="auto">
                <a:xfrm>
                  <a:off x="3689" y="1332"/>
                  <a:ext cx="87" cy="251"/>
                  <a:chOff x="3689" y="1332"/>
                  <a:chExt cx="87" cy="251"/>
                </a:xfrm>
              </p:grpSpPr>
              <p:grpSp>
                <p:nvGrpSpPr>
                  <p:cNvPr id="395" name="Group 66"/>
                  <p:cNvGrpSpPr>
                    <a:grpSpLocks/>
                  </p:cNvGrpSpPr>
                  <p:nvPr/>
                </p:nvGrpSpPr>
                <p:grpSpPr bwMode="auto">
                  <a:xfrm>
                    <a:off x="3689" y="1332"/>
                    <a:ext cx="87" cy="251"/>
                    <a:chOff x="3689" y="1332"/>
                    <a:chExt cx="87" cy="251"/>
                  </a:xfrm>
                </p:grpSpPr>
                <p:sp>
                  <p:nvSpPr>
                    <p:cNvPr id="397" name="Freeform 67"/>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98" name="Freeform 68"/>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96" name="Freeform 69"/>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394" name="Freeform 70"/>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9525">
                  <a:solidFill>
                    <a:srgbClr val="C0C0FF"/>
                  </a:solidFill>
                  <a:prstDash val="solid"/>
                  <a:round/>
                  <a:headEnd/>
                  <a:tailEnd/>
                </a:ln>
              </p:spPr>
              <p:txBody>
                <a:bodyPr/>
                <a:lstStyle/>
                <a:p>
                  <a:endParaRPr lang="fr-FR" dirty="0"/>
                </a:p>
              </p:txBody>
            </p:sp>
          </p:grpSp>
        </p:grpSp>
        <p:grpSp>
          <p:nvGrpSpPr>
            <p:cNvPr id="10" name="Group 71"/>
            <p:cNvGrpSpPr>
              <a:grpSpLocks/>
            </p:cNvGrpSpPr>
            <p:nvPr/>
          </p:nvGrpSpPr>
          <p:grpSpPr bwMode="auto">
            <a:xfrm rot="-5849735" flipH="1" flipV="1">
              <a:off x="3993356" y="5390357"/>
              <a:ext cx="161925" cy="147638"/>
              <a:chOff x="3689" y="1332"/>
              <a:chExt cx="87" cy="251"/>
            </a:xfrm>
          </p:grpSpPr>
          <p:grpSp>
            <p:nvGrpSpPr>
              <p:cNvPr id="387" name="Group 72"/>
              <p:cNvGrpSpPr>
                <a:grpSpLocks/>
              </p:cNvGrpSpPr>
              <p:nvPr/>
            </p:nvGrpSpPr>
            <p:grpSpPr bwMode="auto">
              <a:xfrm>
                <a:off x="3689" y="1332"/>
                <a:ext cx="87" cy="251"/>
                <a:chOff x="3689" y="1332"/>
                <a:chExt cx="87" cy="251"/>
              </a:xfrm>
            </p:grpSpPr>
            <p:sp>
              <p:nvSpPr>
                <p:cNvPr id="389" name="Freeform 73"/>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90" name="Freeform 74"/>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88" name="Freeform 75"/>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grpSp>
          <p:nvGrpSpPr>
            <p:cNvPr id="11" name="Group 76"/>
            <p:cNvGrpSpPr>
              <a:grpSpLocks/>
            </p:cNvGrpSpPr>
            <p:nvPr/>
          </p:nvGrpSpPr>
          <p:grpSpPr bwMode="auto">
            <a:xfrm>
              <a:off x="3457575" y="1931988"/>
              <a:ext cx="1395413" cy="2603500"/>
              <a:chOff x="2491" y="2112"/>
              <a:chExt cx="989" cy="1640"/>
            </a:xfrm>
          </p:grpSpPr>
          <p:grpSp>
            <p:nvGrpSpPr>
              <p:cNvPr id="202" name="Group 77"/>
              <p:cNvGrpSpPr>
                <a:grpSpLocks/>
              </p:cNvGrpSpPr>
              <p:nvPr/>
            </p:nvGrpSpPr>
            <p:grpSpPr bwMode="auto">
              <a:xfrm>
                <a:off x="2491" y="2112"/>
                <a:ext cx="989" cy="1640"/>
                <a:chOff x="3174" y="2170"/>
                <a:chExt cx="989" cy="1640"/>
              </a:xfrm>
            </p:grpSpPr>
            <p:grpSp>
              <p:nvGrpSpPr>
                <p:cNvPr id="204" name="Group 78"/>
                <p:cNvGrpSpPr>
                  <a:grpSpLocks/>
                </p:cNvGrpSpPr>
                <p:nvPr/>
              </p:nvGrpSpPr>
              <p:grpSpPr bwMode="auto">
                <a:xfrm>
                  <a:off x="3274" y="2684"/>
                  <a:ext cx="772" cy="1126"/>
                  <a:chOff x="3299" y="1630"/>
                  <a:chExt cx="772" cy="1044"/>
                </a:xfrm>
              </p:grpSpPr>
              <p:sp>
                <p:nvSpPr>
                  <p:cNvPr id="385" name="Oval 79"/>
                  <p:cNvSpPr>
                    <a:spLocks noChangeArrowheads="1"/>
                  </p:cNvSpPr>
                  <p:nvPr/>
                </p:nvSpPr>
                <p:spPr bwMode="auto">
                  <a:xfrm>
                    <a:off x="3299" y="1799"/>
                    <a:ext cx="772" cy="875"/>
                  </a:xfrm>
                  <a:prstGeom prst="ellipse">
                    <a:avLst/>
                  </a:prstGeom>
                  <a:solidFill>
                    <a:srgbClr val="FFFF66"/>
                  </a:solidFill>
                  <a:ln w="9525">
                    <a:solidFill>
                      <a:schemeClr val="tx1"/>
                    </a:solidFill>
                    <a:round/>
                    <a:headEnd/>
                    <a:tailEnd/>
                  </a:ln>
                </p:spPr>
                <p:txBody>
                  <a:bodyPr wrap="none" anchor="ctr"/>
                  <a:lstStyle/>
                  <a:p>
                    <a:endParaRPr lang="fr-FR" dirty="0"/>
                  </a:p>
                </p:txBody>
              </p:sp>
              <p:graphicFrame>
                <p:nvGraphicFramePr>
                  <p:cNvPr id="386" name="Object 80"/>
                  <p:cNvGraphicFramePr>
                    <a:graphicFrameLocks noChangeAspect="1"/>
                  </p:cNvGraphicFramePr>
                  <p:nvPr/>
                </p:nvGraphicFramePr>
                <p:xfrm>
                  <a:off x="3397" y="1630"/>
                  <a:ext cx="525" cy="1027"/>
                </p:xfrm>
                <a:graphic>
                  <a:graphicData uri="http://schemas.openxmlformats.org/presentationml/2006/ole">
                    <p:oleObj spid="_x0000_s89172" name="Clip" r:id="rId3" imgW="2438400" imgH="4770438" progId="">
                      <p:embed/>
                    </p:oleObj>
                  </a:graphicData>
                </a:graphic>
              </p:graphicFrame>
            </p:grpSp>
            <p:grpSp>
              <p:nvGrpSpPr>
                <p:cNvPr id="205" name="Group 81"/>
                <p:cNvGrpSpPr>
                  <a:grpSpLocks/>
                </p:cNvGrpSpPr>
                <p:nvPr/>
              </p:nvGrpSpPr>
              <p:grpSpPr bwMode="auto">
                <a:xfrm>
                  <a:off x="3174" y="2170"/>
                  <a:ext cx="989" cy="940"/>
                  <a:chOff x="1016" y="1215"/>
                  <a:chExt cx="989" cy="940"/>
                </a:xfrm>
              </p:grpSpPr>
              <p:graphicFrame>
                <p:nvGraphicFramePr>
                  <p:cNvPr id="237" name="Object 82"/>
                  <p:cNvGraphicFramePr>
                    <a:graphicFrameLocks noChangeAspect="1"/>
                  </p:cNvGraphicFramePr>
                  <p:nvPr/>
                </p:nvGraphicFramePr>
                <p:xfrm>
                  <a:off x="1066" y="1371"/>
                  <a:ext cx="847" cy="630"/>
                </p:xfrm>
                <a:graphic>
                  <a:graphicData uri="http://schemas.openxmlformats.org/presentationml/2006/ole">
                    <p:oleObj spid="_x0000_s89173" name="Clip" r:id="rId4" imgW="4495800" imgH="3344863" progId="">
                      <p:embed/>
                    </p:oleObj>
                  </a:graphicData>
                </a:graphic>
              </p:graphicFrame>
              <p:grpSp>
                <p:nvGrpSpPr>
                  <p:cNvPr id="238" name="Group 83"/>
                  <p:cNvGrpSpPr>
                    <a:grpSpLocks/>
                  </p:cNvGrpSpPr>
                  <p:nvPr/>
                </p:nvGrpSpPr>
                <p:grpSpPr bwMode="auto">
                  <a:xfrm>
                    <a:off x="1446" y="1474"/>
                    <a:ext cx="412" cy="486"/>
                    <a:chOff x="3692" y="1147"/>
                    <a:chExt cx="386" cy="462"/>
                  </a:xfrm>
                </p:grpSpPr>
                <p:grpSp>
                  <p:nvGrpSpPr>
                    <p:cNvPr id="248" name="Group 84"/>
                    <p:cNvGrpSpPr>
                      <a:grpSpLocks/>
                    </p:cNvGrpSpPr>
                    <p:nvPr/>
                  </p:nvGrpSpPr>
                  <p:grpSpPr bwMode="auto">
                    <a:xfrm>
                      <a:off x="3706" y="1254"/>
                      <a:ext cx="372" cy="355"/>
                      <a:chOff x="3706" y="1254"/>
                      <a:chExt cx="372" cy="355"/>
                    </a:xfrm>
                  </p:grpSpPr>
                  <p:grpSp>
                    <p:nvGrpSpPr>
                      <p:cNvPr id="284" name="Group 85"/>
                      <p:cNvGrpSpPr>
                        <a:grpSpLocks/>
                      </p:cNvGrpSpPr>
                      <p:nvPr/>
                    </p:nvGrpSpPr>
                    <p:grpSpPr bwMode="auto">
                      <a:xfrm>
                        <a:off x="3706" y="1254"/>
                        <a:ext cx="300" cy="75"/>
                        <a:chOff x="3706" y="1254"/>
                        <a:chExt cx="300" cy="75"/>
                      </a:xfrm>
                    </p:grpSpPr>
                    <p:grpSp>
                      <p:nvGrpSpPr>
                        <p:cNvPr id="363" name="Group 86"/>
                        <p:cNvGrpSpPr>
                          <a:grpSpLocks/>
                        </p:cNvGrpSpPr>
                        <p:nvPr/>
                      </p:nvGrpSpPr>
                      <p:grpSpPr bwMode="auto">
                        <a:xfrm>
                          <a:off x="3941" y="1265"/>
                          <a:ext cx="65" cy="64"/>
                          <a:chOff x="3941" y="1265"/>
                          <a:chExt cx="65" cy="64"/>
                        </a:xfrm>
                      </p:grpSpPr>
                      <p:grpSp>
                        <p:nvGrpSpPr>
                          <p:cNvPr id="377" name="Group 87"/>
                          <p:cNvGrpSpPr>
                            <a:grpSpLocks/>
                          </p:cNvGrpSpPr>
                          <p:nvPr/>
                        </p:nvGrpSpPr>
                        <p:grpSpPr bwMode="auto">
                          <a:xfrm>
                            <a:off x="3941" y="1265"/>
                            <a:ext cx="46" cy="40"/>
                            <a:chOff x="3941" y="1265"/>
                            <a:chExt cx="46" cy="40"/>
                          </a:xfrm>
                        </p:grpSpPr>
                        <p:sp>
                          <p:nvSpPr>
                            <p:cNvPr id="382" name="Freeform 88"/>
                            <p:cNvSpPr>
                              <a:spLocks/>
                            </p:cNvSpPr>
                            <p:nvPr/>
                          </p:nvSpPr>
                          <p:spPr bwMode="auto">
                            <a:xfrm>
                              <a:off x="3941" y="1268"/>
                              <a:ext cx="42" cy="34"/>
                            </a:xfrm>
                            <a:custGeom>
                              <a:avLst/>
                              <a:gdLst>
                                <a:gd name="T0" fmla="*/ 0 w 209"/>
                                <a:gd name="T1" fmla="*/ 169 h 169"/>
                                <a:gd name="T2" fmla="*/ 20 w 209"/>
                                <a:gd name="T3" fmla="*/ 139 h 169"/>
                                <a:gd name="T4" fmla="*/ 39 w 209"/>
                                <a:gd name="T5" fmla="*/ 113 h 169"/>
                                <a:gd name="T6" fmla="*/ 62 w 209"/>
                                <a:gd name="T7" fmla="*/ 85 h 169"/>
                                <a:gd name="T8" fmla="*/ 87 w 209"/>
                                <a:gd name="T9" fmla="*/ 59 h 169"/>
                                <a:gd name="T10" fmla="*/ 113 w 209"/>
                                <a:gd name="T11" fmla="*/ 39 h 169"/>
                                <a:gd name="T12" fmla="*/ 138 w 209"/>
                                <a:gd name="T13" fmla="*/ 24 h 169"/>
                                <a:gd name="T14" fmla="*/ 159 w 209"/>
                                <a:gd name="T15" fmla="*/ 13 h 169"/>
                                <a:gd name="T16" fmla="*/ 179 w 209"/>
                                <a:gd name="T17" fmla="*/ 7 h 169"/>
                                <a:gd name="T18" fmla="*/ 209 w 209"/>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9"/>
                                <a:gd name="T32" fmla="*/ 209 w 20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9">
                                  <a:moveTo>
                                    <a:pt x="0" y="169"/>
                                  </a:moveTo>
                                  <a:lnTo>
                                    <a:pt x="20" y="139"/>
                                  </a:lnTo>
                                  <a:lnTo>
                                    <a:pt x="39" y="113"/>
                                  </a:lnTo>
                                  <a:lnTo>
                                    <a:pt x="62" y="85"/>
                                  </a:lnTo>
                                  <a:lnTo>
                                    <a:pt x="87" y="59"/>
                                  </a:lnTo>
                                  <a:lnTo>
                                    <a:pt x="113" y="39"/>
                                  </a:lnTo>
                                  <a:lnTo>
                                    <a:pt x="138" y="24"/>
                                  </a:lnTo>
                                  <a:lnTo>
                                    <a:pt x="159" y="13"/>
                                  </a:lnTo>
                                  <a:lnTo>
                                    <a:pt x="179" y="7"/>
                                  </a:lnTo>
                                  <a:lnTo>
                                    <a:pt x="209" y="0"/>
                                  </a:lnTo>
                                </a:path>
                              </a:pathLst>
                            </a:custGeom>
                            <a:noFill/>
                            <a:ln w="26988">
                              <a:solidFill>
                                <a:srgbClr val="600060"/>
                              </a:solidFill>
                              <a:prstDash val="solid"/>
                              <a:round/>
                              <a:headEnd/>
                              <a:tailEnd/>
                            </a:ln>
                          </p:spPr>
                          <p:txBody>
                            <a:bodyPr/>
                            <a:lstStyle/>
                            <a:p>
                              <a:endParaRPr lang="fr-FR" dirty="0"/>
                            </a:p>
                          </p:txBody>
                        </p:sp>
                        <p:sp>
                          <p:nvSpPr>
                            <p:cNvPr id="383" name="Freeform 89"/>
                            <p:cNvSpPr>
                              <a:spLocks/>
                            </p:cNvSpPr>
                            <p:nvPr/>
                          </p:nvSpPr>
                          <p:spPr bwMode="auto">
                            <a:xfrm>
                              <a:off x="3946" y="1271"/>
                              <a:ext cx="41" cy="34"/>
                            </a:xfrm>
                            <a:custGeom>
                              <a:avLst/>
                              <a:gdLst>
                                <a:gd name="T0" fmla="*/ 0 w 205"/>
                                <a:gd name="T1" fmla="*/ 168 h 168"/>
                                <a:gd name="T2" fmla="*/ 20 w 205"/>
                                <a:gd name="T3" fmla="*/ 138 h 168"/>
                                <a:gd name="T4" fmla="*/ 39 w 205"/>
                                <a:gd name="T5" fmla="*/ 112 h 168"/>
                                <a:gd name="T6" fmla="*/ 62 w 205"/>
                                <a:gd name="T7" fmla="*/ 84 h 168"/>
                                <a:gd name="T8" fmla="*/ 87 w 205"/>
                                <a:gd name="T9" fmla="*/ 59 h 168"/>
                                <a:gd name="T10" fmla="*/ 114 w 205"/>
                                <a:gd name="T11" fmla="*/ 38 h 168"/>
                                <a:gd name="T12" fmla="*/ 138 w 205"/>
                                <a:gd name="T13" fmla="*/ 23 h 168"/>
                                <a:gd name="T14" fmla="*/ 164 w 205"/>
                                <a:gd name="T15" fmla="*/ 12 h 168"/>
                                <a:gd name="T16" fmla="*/ 187 w 205"/>
                                <a:gd name="T17" fmla="*/ 4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9"/>
                                  </a:lnTo>
                                  <a:lnTo>
                                    <a:pt x="114" y="38"/>
                                  </a:lnTo>
                                  <a:lnTo>
                                    <a:pt x="138" y="23"/>
                                  </a:lnTo>
                                  <a:lnTo>
                                    <a:pt x="164" y="12"/>
                                  </a:lnTo>
                                  <a:lnTo>
                                    <a:pt x="187" y="4"/>
                                  </a:lnTo>
                                  <a:lnTo>
                                    <a:pt x="205" y="0"/>
                                  </a:lnTo>
                                </a:path>
                              </a:pathLst>
                            </a:custGeom>
                            <a:noFill/>
                            <a:ln w="11113">
                              <a:solidFill>
                                <a:srgbClr val="400040"/>
                              </a:solidFill>
                              <a:prstDash val="solid"/>
                              <a:round/>
                              <a:headEnd/>
                              <a:tailEnd/>
                            </a:ln>
                          </p:spPr>
                          <p:txBody>
                            <a:bodyPr/>
                            <a:lstStyle/>
                            <a:p>
                              <a:endParaRPr lang="fr-FR" dirty="0"/>
                            </a:p>
                          </p:txBody>
                        </p:sp>
                        <p:sp>
                          <p:nvSpPr>
                            <p:cNvPr id="384" name="Freeform 90"/>
                            <p:cNvSpPr>
                              <a:spLocks/>
                            </p:cNvSpPr>
                            <p:nvPr/>
                          </p:nvSpPr>
                          <p:spPr bwMode="auto">
                            <a:xfrm>
                              <a:off x="3941" y="1265"/>
                              <a:ext cx="41" cy="33"/>
                            </a:xfrm>
                            <a:custGeom>
                              <a:avLst/>
                              <a:gdLst>
                                <a:gd name="T0" fmla="*/ 0 w 205"/>
                                <a:gd name="T1" fmla="*/ 168 h 168"/>
                                <a:gd name="T2" fmla="*/ 20 w 205"/>
                                <a:gd name="T3" fmla="*/ 138 h 168"/>
                                <a:gd name="T4" fmla="*/ 39 w 205"/>
                                <a:gd name="T5" fmla="*/ 112 h 168"/>
                                <a:gd name="T6" fmla="*/ 62 w 205"/>
                                <a:gd name="T7" fmla="*/ 84 h 168"/>
                                <a:gd name="T8" fmla="*/ 87 w 205"/>
                                <a:gd name="T9" fmla="*/ 58 h 168"/>
                                <a:gd name="T10" fmla="*/ 113 w 205"/>
                                <a:gd name="T11" fmla="*/ 38 h 168"/>
                                <a:gd name="T12" fmla="*/ 138 w 205"/>
                                <a:gd name="T13" fmla="*/ 23 h 168"/>
                                <a:gd name="T14" fmla="*/ 164 w 205"/>
                                <a:gd name="T15" fmla="*/ 12 h 168"/>
                                <a:gd name="T16" fmla="*/ 188 w 205"/>
                                <a:gd name="T17" fmla="*/ 3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8"/>
                                  </a:lnTo>
                                  <a:lnTo>
                                    <a:pt x="113" y="38"/>
                                  </a:lnTo>
                                  <a:lnTo>
                                    <a:pt x="138" y="23"/>
                                  </a:lnTo>
                                  <a:lnTo>
                                    <a:pt x="164" y="12"/>
                                  </a:lnTo>
                                  <a:lnTo>
                                    <a:pt x="188" y="3"/>
                                  </a:lnTo>
                                  <a:lnTo>
                                    <a:pt x="205" y="0"/>
                                  </a:lnTo>
                                </a:path>
                              </a:pathLst>
                            </a:custGeom>
                            <a:noFill/>
                            <a:ln w="4763">
                              <a:solidFill>
                                <a:srgbClr val="A000A0"/>
                              </a:solidFill>
                              <a:prstDash val="solid"/>
                              <a:round/>
                              <a:headEnd/>
                              <a:tailEnd/>
                            </a:ln>
                          </p:spPr>
                          <p:txBody>
                            <a:bodyPr/>
                            <a:lstStyle/>
                            <a:p>
                              <a:endParaRPr lang="fr-FR" dirty="0"/>
                            </a:p>
                          </p:txBody>
                        </p:sp>
                      </p:grpSp>
                      <p:grpSp>
                        <p:nvGrpSpPr>
                          <p:cNvPr id="378" name="Group 91"/>
                          <p:cNvGrpSpPr>
                            <a:grpSpLocks/>
                          </p:cNvGrpSpPr>
                          <p:nvPr/>
                        </p:nvGrpSpPr>
                        <p:grpSpPr bwMode="auto">
                          <a:xfrm>
                            <a:off x="3959" y="1289"/>
                            <a:ext cx="47" cy="40"/>
                            <a:chOff x="3959" y="1289"/>
                            <a:chExt cx="47" cy="40"/>
                          </a:xfrm>
                        </p:grpSpPr>
                        <p:sp>
                          <p:nvSpPr>
                            <p:cNvPr id="379" name="Freeform 92"/>
                            <p:cNvSpPr>
                              <a:spLocks/>
                            </p:cNvSpPr>
                            <p:nvPr/>
                          </p:nvSpPr>
                          <p:spPr bwMode="auto">
                            <a:xfrm>
                              <a:off x="3959" y="1292"/>
                              <a:ext cx="42" cy="34"/>
                            </a:xfrm>
                            <a:custGeom>
                              <a:avLst/>
                              <a:gdLst>
                                <a:gd name="T0" fmla="*/ 0 w 209"/>
                                <a:gd name="T1" fmla="*/ 168 h 168"/>
                                <a:gd name="T2" fmla="*/ 19 w 209"/>
                                <a:gd name="T3" fmla="*/ 138 h 168"/>
                                <a:gd name="T4" fmla="*/ 39 w 209"/>
                                <a:gd name="T5" fmla="*/ 112 h 168"/>
                                <a:gd name="T6" fmla="*/ 61 w 209"/>
                                <a:gd name="T7" fmla="*/ 85 h 168"/>
                                <a:gd name="T8" fmla="*/ 86 w 209"/>
                                <a:gd name="T9" fmla="*/ 59 h 168"/>
                                <a:gd name="T10" fmla="*/ 112 w 209"/>
                                <a:gd name="T11" fmla="*/ 39 h 168"/>
                                <a:gd name="T12" fmla="*/ 137 w 209"/>
                                <a:gd name="T13" fmla="*/ 24 h 168"/>
                                <a:gd name="T14" fmla="*/ 157 w 209"/>
                                <a:gd name="T15" fmla="*/ 13 h 168"/>
                                <a:gd name="T16" fmla="*/ 178 w 209"/>
                                <a:gd name="T17" fmla="*/ 6 h 168"/>
                                <a:gd name="T18" fmla="*/ 209 w 209"/>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8"/>
                                <a:gd name="T32" fmla="*/ 209 w 209"/>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8">
                                  <a:moveTo>
                                    <a:pt x="0" y="168"/>
                                  </a:moveTo>
                                  <a:lnTo>
                                    <a:pt x="19" y="138"/>
                                  </a:lnTo>
                                  <a:lnTo>
                                    <a:pt x="39" y="112"/>
                                  </a:lnTo>
                                  <a:lnTo>
                                    <a:pt x="61" y="85"/>
                                  </a:lnTo>
                                  <a:lnTo>
                                    <a:pt x="86" y="59"/>
                                  </a:lnTo>
                                  <a:lnTo>
                                    <a:pt x="112" y="39"/>
                                  </a:lnTo>
                                  <a:lnTo>
                                    <a:pt x="137" y="24"/>
                                  </a:lnTo>
                                  <a:lnTo>
                                    <a:pt x="157" y="13"/>
                                  </a:lnTo>
                                  <a:lnTo>
                                    <a:pt x="178" y="6"/>
                                  </a:lnTo>
                                  <a:lnTo>
                                    <a:pt x="209" y="0"/>
                                  </a:lnTo>
                                </a:path>
                              </a:pathLst>
                            </a:custGeom>
                            <a:noFill/>
                            <a:ln w="26988">
                              <a:solidFill>
                                <a:srgbClr val="600060"/>
                              </a:solidFill>
                              <a:prstDash val="solid"/>
                              <a:round/>
                              <a:headEnd/>
                              <a:tailEnd/>
                            </a:ln>
                          </p:spPr>
                          <p:txBody>
                            <a:bodyPr/>
                            <a:lstStyle/>
                            <a:p>
                              <a:endParaRPr lang="fr-FR" dirty="0"/>
                            </a:p>
                          </p:txBody>
                        </p:sp>
                        <p:sp>
                          <p:nvSpPr>
                            <p:cNvPr id="380" name="Freeform 93"/>
                            <p:cNvSpPr>
                              <a:spLocks/>
                            </p:cNvSpPr>
                            <p:nvPr/>
                          </p:nvSpPr>
                          <p:spPr bwMode="auto">
                            <a:xfrm>
                              <a:off x="3965" y="1296"/>
                              <a:ext cx="41" cy="33"/>
                            </a:xfrm>
                            <a:custGeom>
                              <a:avLst/>
                              <a:gdLst>
                                <a:gd name="T0" fmla="*/ 0 w 205"/>
                                <a:gd name="T1" fmla="*/ 167 h 167"/>
                                <a:gd name="T2" fmla="*/ 19 w 205"/>
                                <a:gd name="T3" fmla="*/ 137 h 167"/>
                                <a:gd name="T4" fmla="*/ 39 w 205"/>
                                <a:gd name="T5" fmla="*/ 111 h 167"/>
                                <a:gd name="T6" fmla="*/ 61 w 205"/>
                                <a:gd name="T7" fmla="*/ 83 h 167"/>
                                <a:gd name="T8" fmla="*/ 85 w 205"/>
                                <a:gd name="T9" fmla="*/ 58 h 167"/>
                                <a:gd name="T10" fmla="*/ 112 w 205"/>
                                <a:gd name="T11" fmla="*/ 38 h 167"/>
                                <a:gd name="T12" fmla="*/ 137 w 205"/>
                                <a:gd name="T13" fmla="*/ 23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1"/>
                                  </a:lnTo>
                                  <a:lnTo>
                                    <a:pt x="61" y="83"/>
                                  </a:lnTo>
                                  <a:lnTo>
                                    <a:pt x="85" y="58"/>
                                  </a:lnTo>
                                  <a:lnTo>
                                    <a:pt x="112" y="38"/>
                                  </a:lnTo>
                                  <a:lnTo>
                                    <a:pt x="137" y="23"/>
                                  </a:lnTo>
                                  <a:lnTo>
                                    <a:pt x="163" y="12"/>
                                  </a:lnTo>
                                  <a:lnTo>
                                    <a:pt x="186" y="3"/>
                                  </a:lnTo>
                                  <a:lnTo>
                                    <a:pt x="205" y="0"/>
                                  </a:lnTo>
                                </a:path>
                              </a:pathLst>
                            </a:custGeom>
                            <a:noFill/>
                            <a:ln w="11113">
                              <a:solidFill>
                                <a:srgbClr val="400040"/>
                              </a:solidFill>
                              <a:prstDash val="solid"/>
                              <a:round/>
                              <a:headEnd/>
                              <a:tailEnd/>
                            </a:ln>
                          </p:spPr>
                          <p:txBody>
                            <a:bodyPr/>
                            <a:lstStyle/>
                            <a:p>
                              <a:endParaRPr lang="fr-FR" dirty="0"/>
                            </a:p>
                          </p:txBody>
                        </p:sp>
                        <p:sp>
                          <p:nvSpPr>
                            <p:cNvPr id="381" name="Freeform 94"/>
                            <p:cNvSpPr>
                              <a:spLocks/>
                            </p:cNvSpPr>
                            <p:nvPr/>
                          </p:nvSpPr>
                          <p:spPr bwMode="auto">
                            <a:xfrm>
                              <a:off x="3959" y="1289"/>
                              <a:ext cx="41" cy="34"/>
                            </a:xfrm>
                            <a:custGeom>
                              <a:avLst/>
                              <a:gdLst>
                                <a:gd name="T0" fmla="*/ 0 w 205"/>
                                <a:gd name="T1" fmla="*/ 167 h 167"/>
                                <a:gd name="T2" fmla="*/ 19 w 205"/>
                                <a:gd name="T3" fmla="*/ 137 h 167"/>
                                <a:gd name="T4" fmla="*/ 39 w 205"/>
                                <a:gd name="T5" fmla="*/ 112 h 167"/>
                                <a:gd name="T6" fmla="*/ 61 w 205"/>
                                <a:gd name="T7" fmla="*/ 84 h 167"/>
                                <a:gd name="T8" fmla="*/ 86 w 205"/>
                                <a:gd name="T9" fmla="*/ 58 h 167"/>
                                <a:gd name="T10" fmla="*/ 112 w 205"/>
                                <a:gd name="T11" fmla="*/ 38 h 167"/>
                                <a:gd name="T12" fmla="*/ 137 w 205"/>
                                <a:gd name="T13" fmla="*/ 22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2"/>
                                  </a:lnTo>
                                  <a:lnTo>
                                    <a:pt x="61" y="84"/>
                                  </a:lnTo>
                                  <a:lnTo>
                                    <a:pt x="86" y="58"/>
                                  </a:lnTo>
                                  <a:lnTo>
                                    <a:pt x="112" y="38"/>
                                  </a:lnTo>
                                  <a:lnTo>
                                    <a:pt x="137" y="22"/>
                                  </a:lnTo>
                                  <a:lnTo>
                                    <a:pt x="163" y="12"/>
                                  </a:lnTo>
                                  <a:lnTo>
                                    <a:pt x="186" y="3"/>
                                  </a:lnTo>
                                  <a:lnTo>
                                    <a:pt x="205" y="0"/>
                                  </a:lnTo>
                                </a:path>
                              </a:pathLst>
                            </a:custGeom>
                            <a:noFill/>
                            <a:ln w="4763">
                              <a:solidFill>
                                <a:srgbClr val="A000A0"/>
                              </a:solidFill>
                              <a:prstDash val="solid"/>
                              <a:round/>
                              <a:headEnd/>
                              <a:tailEnd/>
                            </a:ln>
                          </p:spPr>
                          <p:txBody>
                            <a:bodyPr/>
                            <a:lstStyle/>
                            <a:p>
                              <a:endParaRPr lang="fr-FR" dirty="0"/>
                            </a:p>
                          </p:txBody>
                        </p:sp>
                      </p:grpSp>
                    </p:grpSp>
                    <p:grpSp>
                      <p:nvGrpSpPr>
                        <p:cNvPr id="364" name="Group 95"/>
                        <p:cNvGrpSpPr>
                          <a:grpSpLocks/>
                        </p:cNvGrpSpPr>
                        <p:nvPr/>
                      </p:nvGrpSpPr>
                      <p:grpSpPr bwMode="auto">
                        <a:xfrm>
                          <a:off x="3706" y="1254"/>
                          <a:ext cx="224" cy="58"/>
                          <a:chOff x="3706" y="1254"/>
                          <a:chExt cx="224" cy="58"/>
                        </a:xfrm>
                      </p:grpSpPr>
                      <p:grpSp>
                        <p:nvGrpSpPr>
                          <p:cNvPr id="365" name="Group 96"/>
                          <p:cNvGrpSpPr>
                            <a:grpSpLocks/>
                          </p:cNvGrpSpPr>
                          <p:nvPr/>
                        </p:nvGrpSpPr>
                        <p:grpSpPr bwMode="auto">
                          <a:xfrm>
                            <a:off x="3733" y="1281"/>
                            <a:ext cx="156" cy="31"/>
                            <a:chOff x="3733" y="1281"/>
                            <a:chExt cx="156" cy="31"/>
                          </a:xfrm>
                        </p:grpSpPr>
                        <p:grpSp>
                          <p:nvGrpSpPr>
                            <p:cNvPr id="372" name="Group 97"/>
                            <p:cNvGrpSpPr>
                              <a:grpSpLocks/>
                            </p:cNvGrpSpPr>
                            <p:nvPr/>
                          </p:nvGrpSpPr>
                          <p:grpSpPr bwMode="auto">
                            <a:xfrm>
                              <a:off x="3739" y="1281"/>
                              <a:ext cx="150" cy="31"/>
                              <a:chOff x="3739" y="1281"/>
                              <a:chExt cx="150" cy="31"/>
                            </a:xfrm>
                          </p:grpSpPr>
                          <p:sp>
                            <p:nvSpPr>
                              <p:cNvPr id="374" name="Freeform 98"/>
                              <p:cNvSpPr>
                                <a:spLocks/>
                              </p:cNvSpPr>
                              <p:nvPr/>
                            </p:nvSpPr>
                            <p:spPr bwMode="auto">
                              <a:xfrm>
                                <a:off x="3740" y="1285"/>
                                <a:ext cx="147" cy="21"/>
                              </a:xfrm>
                              <a:custGeom>
                                <a:avLst/>
                                <a:gdLst>
                                  <a:gd name="T0" fmla="*/ 0 w 732"/>
                                  <a:gd name="T1" fmla="*/ 84 h 106"/>
                                  <a:gd name="T2" fmla="*/ 44 w 732"/>
                                  <a:gd name="T3" fmla="*/ 70 h 106"/>
                                  <a:gd name="T4" fmla="*/ 89 w 732"/>
                                  <a:gd name="T5" fmla="*/ 57 h 106"/>
                                  <a:gd name="T6" fmla="*/ 151 w 732"/>
                                  <a:gd name="T7" fmla="*/ 42 h 106"/>
                                  <a:gd name="T8" fmla="*/ 216 w 732"/>
                                  <a:gd name="T9" fmla="*/ 28 h 106"/>
                                  <a:gd name="T10" fmla="*/ 282 w 732"/>
                                  <a:gd name="T11" fmla="*/ 15 h 106"/>
                                  <a:gd name="T12" fmla="*/ 332 w 732"/>
                                  <a:gd name="T13" fmla="*/ 9 h 106"/>
                                  <a:gd name="T14" fmla="*/ 392 w 732"/>
                                  <a:gd name="T15" fmla="*/ 2 h 106"/>
                                  <a:gd name="T16" fmla="*/ 457 w 732"/>
                                  <a:gd name="T17" fmla="*/ 0 h 106"/>
                                  <a:gd name="T18" fmla="*/ 516 w 732"/>
                                  <a:gd name="T19" fmla="*/ 3 h 106"/>
                                  <a:gd name="T20" fmla="*/ 569 w 732"/>
                                  <a:gd name="T21" fmla="*/ 7 h 106"/>
                                  <a:gd name="T22" fmla="*/ 622 w 732"/>
                                  <a:gd name="T23" fmla="*/ 15 h 106"/>
                                  <a:gd name="T24" fmla="*/ 651 w 732"/>
                                  <a:gd name="T25" fmla="*/ 26 h 106"/>
                                  <a:gd name="T26" fmla="*/ 677 w 732"/>
                                  <a:gd name="T27" fmla="*/ 41 h 106"/>
                                  <a:gd name="T28" fmla="*/ 699 w 732"/>
                                  <a:gd name="T29" fmla="*/ 58 h 106"/>
                                  <a:gd name="T30" fmla="*/ 722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89" y="57"/>
                                    </a:lnTo>
                                    <a:lnTo>
                                      <a:pt x="151" y="42"/>
                                    </a:lnTo>
                                    <a:lnTo>
                                      <a:pt x="216" y="28"/>
                                    </a:lnTo>
                                    <a:lnTo>
                                      <a:pt x="282" y="15"/>
                                    </a:lnTo>
                                    <a:lnTo>
                                      <a:pt x="332" y="9"/>
                                    </a:lnTo>
                                    <a:lnTo>
                                      <a:pt x="392" y="2"/>
                                    </a:lnTo>
                                    <a:lnTo>
                                      <a:pt x="457" y="0"/>
                                    </a:lnTo>
                                    <a:lnTo>
                                      <a:pt x="516" y="3"/>
                                    </a:lnTo>
                                    <a:lnTo>
                                      <a:pt x="569" y="7"/>
                                    </a:lnTo>
                                    <a:lnTo>
                                      <a:pt x="622" y="15"/>
                                    </a:lnTo>
                                    <a:lnTo>
                                      <a:pt x="651" y="26"/>
                                    </a:lnTo>
                                    <a:lnTo>
                                      <a:pt x="677" y="41"/>
                                    </a:lnTo>
                                    <a:lnTo>
                                      <a:pt x="699" y="58"/>
                                    </a:lnTo>
                                    <a:lnTo>
                                      <a:pt x="722" y="87"/>
                                    </a:lnTo>
                                    <a:lnTo>
                                      <a:pt x="732" y="106"/>
                                    </a:lnTo>
                                  </a:path>
                                </a:pathLst>
                              </a:custGeom>
                              <a:noFill/>
                              <a:ln w="26988">
                                <a:solidFill>
                                  <a:srgbClr val="600060"/>
                                </a:solidFill>
                                <a:prstDash val="solid"/>
                                <a:round/>
                                <a:headEnd/>
                                <a:tailEnd/>
                              </a:ln>
                            </p:spPr>
                            <p:txBody>
                              <a:bodyPr/>
                              <a:lstStyle/>
                              <a:p>
                                <a:endParaRPr lang="fr-FR" dirty="0"/>
                              </a:p>
                            </p:txBody>
                          </p:sp>
                          <p:sp>
                            <p:nvSpPr>
                              <p:cNvPr id="375" name="Freeform 99"/>
                              <p:cNvSpPr>
                                <a:spLocks/>
                              </p:cNvSpPr>
                              <p:nvPr/>
                            </p:nvSpPr>
                            <p:spPr bwMode="auto">
                              <a:xfrm>
                                <a:off x="3739" y="1290"/>
                                <a:ext cx="146" cy="22"/>
                              </a:xfrm>
                              <a:custGeom>
                                <a:avLst/>
                                <a:gdLst>
                                  <a:gd name="T0" fmla="*/ 0 w 732"/>
                                  <a:gd name="T1" fmla="*/ 84 h 106"/>
                                  <a:gd name="T2" fmla="*/ 44 w 732"/>
                                  <a:gd name="T3" fmla="*/ 70 h 106"/>
                                  <a:gd name="T4" fmla="*/ 90 w 732"/>
                                  <a:gd name="T5" fmla="*/ 57 h 106"/>
                                  <a:gd name="T6" fmla="*/ 151 w 732"/>
                                  <a:gd name="T7" fmla="*/ 42 h 106"/>
                                  <a:gd name="T8" fmla="*/ 217 w 732"/>
                                  <a:gd name="T9" fmla="*/ 28 h 106"/>
                                  <a:gd name="T10" fmla="*/ 283 w 732"/>
                                  <a:gd name="T11" fmla="*/ 15 h 106"/>
                                  <a:gd name="T12" fmla="*/ 332 w 732"/>
                                  <a:gd name="T13" fmla="*/ 9 h 106"/>
                                  <a:gd name="T14" fmla="*/ 393 w 732"/>
                                  <a:gd name="T15" fmla="*/ 2 h 106"/>
                                  <a:gd name="T16" fmla="*/ 457 w 732"/>
                                  <a:gd name="T17" fmla="*/ 0 h 106"/>
                                  <a:gd name="T18" fmla="*/ 517 w 732"/>
                                  <a:gd name="T19" fmla="*/ 3 h 106"/>
                                  <a:gd name="T20" fmla="*/ 569 w 732"/>
                                  <a:gd name="T21" fmla="*/ 7 h 106"/>
                                  <a:gd name="T22" fmla="*/ 622 w 732"/>
                                  <a:gd name="T23" fmla="*/ 15 h 106"/>
                                  <a:gd name="T24" fmla="*/ 651 w 732"/>
                                  <a:gd name="T25" fmla="*/ 26 h 106"/>
                                  <a:gd name="T26" fmla="*/ 677 w 732"/>
                                  <a:gd name="T27" fmla="*/ 41 h 106"/>
                                  <a:gd name="T28" fmla="*/ 700 w 732"/>
                                  <a:gd name="T29" fmla="*/ 58 h 106"/>
                                  <a:gd name="T30" fmla="*/ 723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90" y="57"/>
                                    </a:lnTo>
                                    <a:lnTo>
                                      <a:pt x="151" y="42"/>
                                    </a:lnTo>
                                    <a:lnTo>
                                      <a:pt x="217" y="28"/>
                                    </a:lnTo>
                                    <a:lnTo>
                                      <a:pt x="283" y="15"/>
                                    </a:lnTo>
                                    <a:lnTo>
                                      <a:pt x="332" y="9"/>
                                    </a:lnTo>
                                    <a:lnTo>
                                      <a:pt x="393" y="2"/>
                                    </a:lnTo>
                                    <a:lnTo>
                                      <a:pt x="457" y="0"/>
                                    </a:lnTo>
                                    <a:lnTo>
                                      <a:pt x="517" y="3"/>
                                    </a:lnTo>
                                    <a:lnTo>
                                      <a:pt x="569" y="7"/>
                                    </a:lnTo>
                                    <a:lnTo>
                                      <a:pt x="622" y="15"/>
                                    </a:lnTo>
                                    <a:lnTo>
                                      <a:pt x="651" y="26"/>
                                    </a:lnTo>
                                    <a:lnTo>
                                      <a:pt x="677" y="41"/>
                                    </a:lnTo>
                                    <a:lnTo>
                                      <a:pt x="700" y="58"/>
                                    </a:lnTo>
                                    <a:lnTo>
                                      <a:pt x="723" y="87"/>
                                    </a:lnTo>
                                    <a:lnTo>
                                      <a:pt x="732" y="106"/>
                                    </a:lnTo>
                                  </a:path>
                                </a:pathLst>
                              </a:custGeom>
                              <a:noFill/>
                              <a:ln w="11113">
                                <a:solidFill>
                                  <a:srgbClr val="400040"/>
                                </a:solidFill>
                                <a:prstDash val="solid"/>
                                <a:round/>
                                <a:headEnd/>
                                <a:tailEnd/>
                              </a:ln>
                            </p:spPr>
                            <p:txBody>
                              <a:bodyPr/>
                              <a:lstStyle/>
                              <a:p>
                                <a:endParaRPr lang="fr-FR" dirty="0"/>
                              </a:p>
                            </p:txBody>
                          </p:sp>
                          <p:sp>
                            <p:nvSpPr>
                              <p:cNvPr id="376" name="Freeform 100"/>
                              <p:cNvSpPr>
                                <a:spLocks/>
                              </p:cNvSpPr>
                              <p:nvPr/>
                            </p:nvSpPr>
                            <p:spPr bwMode="auto">
                              <a:xfrm>
                                <a:off x="3743" y="1281"/>
                                <a:ext cx="146" cy="21"/>
                              </a:xfrm>
                              <a:custGeom>
                                <a:avLst/>
                                <a:gdLst>
                                  <a:gd name="T0" fmla="*/ 0 w 732"/>
                                  <a:gd name="T1" fmla="*/ 84 h 105"/>
                                  <a:gd name="T2" fmla="*/ 44 w 732"/>
                                  <a:gd name="T3" fmla="*/ 70 h 105"/>
                                  <a:gd name="T4" fmla="*/ 89 w 732"/>
                                  <a:gd name="T5" fmla="*/ 57 h 105"/>
                                  <a:gd name="T6" fmla="*/ 150 w 732"/>
                                  <a:gd name="T7" fmla="*/ 42 h 105"/>
                                  <a:gd name="T8" fmla="*/ 215 w 732"/>
                                  <a:gd name="T9" fmla="*/ 28 h 105"/>
                                  <a:gd name="T10" fmla="*/ 282 w 732"/>
                                  <a:gd name="T11" fmla="*/ 15 h 105"/>
                                  <a:gd name="T12" fmla="*/ 332 w 732"/>
                                  <a:gd name="T13" fmla="*/ 9 h 105"/>
                                  <a:gd name="T14" fmla="*/ 392 w 732"/>
                                  <a:gd name="T15" fmla="*/ 2 h 105"/>
                                  <a:gd name="T16" fmla="*/ 457 w 732"/>
                                  <a:gd name="T17" fmla="*/ 0 h 105"/>
                                  <a:gd name="T18" fmla="*/ 516 w 732"/>
                                  <a:gd name="T19" fmla="*/ 3 h 105"/>
                                  <a:gd name="T20" fmla="*/ 569 w 732"/>
                                  <a:gd name="T21" fmla="*/ 6 h 105"/>
                                  <a:gd name="T22" fmla="*/ 622 w 732"/>
                                  <a:gd name="T23" fmla="*/ 15 h 105"/>
                                  <a:gd name="T24" fmla="*/ 651 w 732"/>
                                  <a:gd name="T25" fmla="*/ 26 h 105"/>
                                  <a:gd name="T26" fmla="*/ 677 w 732"/>
                                  <a:gd name="T27" fmla="*/ 41 h 105"/>
                                  <a:gd name="T28" fmla="*/ 699 w 732"/>
                                  <a:gd name="T29" fmla="*/ 58 h 105"/>
                                  <a:gd name="T30" fmla="*/ 722 w 732"/>
                                  <a:gd name="T31" fmla="*/ 87 h 105"/>
                                  <a:gd name="T32" fmla="*/ 732 w 732"/>
                                  <a:gd name="T33" fmla="*/ 105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5"/>
                                  <a:gd name="T53" fmla="*/ 732 w 732"/>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5">
                                    <a:moveTo>
                                      <a:pt x="0" y="84"/>
                                    </a:moveTo>
                                    <a:lnTo>
                                      <a:pt x="44" y="70"/>
                                    </a:lnTo>
                                    <a:lnTo>
                                      <a:pt x="89" y="57"/>
                                    </a:lnTo>
                                    <a:lnTo>
                                      <a:pt x="150" y="42"/>
                                    </a:lnTo>
                                    <a:lnTo>
                                      <a:pt x="215" y="28"/>
                                    </a:lnTo>
                                    <a:lnTo>
                                      <a:pt x="282" y="15"/>
                                    </a:lnTo>
                                    <a:lnTo>
                                      <a:pt x="332" y="9"/>
                                    </a:lnTo>
                                    <a:lnTo>
                                      <a:pt x="392" y="2"/>
                                    </a:lnTo>
                                    <a:lnTo>
                                      <a:pt x="457" y="0"/>
                                    </a:lnTo>
                                    <a:lnTo>
                                      <a:pt x="516" y="3"/>
                                    </a:lnTo>
                                    <a:lnTo>
                                      <a:pt x="569" y="6"/>
                                    </a:lnTo>
                                    <a:lnTo>
                                      <a:pt x="622" y="15"/>
                                    </a:lnTo>
                                    <a:lnTo>
                                      <a:pt x="651" y="26"/>
                                    </a:lnTo>
                                    <a:lnTo>
                                      <a:pt x="677" y="41"/>
                                    </a:lnTo>
                                    <a:lnTo>
                                      <a:pt x="699" y="58"/>
                                    </a:lnTo>
                                    <a:lnTo>
                                      <a:pt x="722" y="87"/>
                                    </a:lnTo>
                                    <a:lnTo>
                                      <a:pt x="732" y="105"/>
                                    </a:lnTo>
                                  </a:path>
                                </a:pathLst>
                              </a:custGeom>
                              <a:noFill/>
                              <a:ln w="4763">
                                <a:solidFill>
                                  <a:srgbClr val="A000A0"/>
                                </a:solidFill>
                                <a:prstDash val="solid"/>
                                <a:round/>
                                <a:headEnd/>
                                <a:tailEnd/>
                              </a:ln>
                            </p:spPr>
                            <p:txBody>
                              <a:bodyPr/>
                              <a:lstStyle/>
                              <a:p>
                                <a:endParaRPr lang="fr-FR" dirty="0"/>
                              </a:p>
                            </p:txBody>
                          </p:sp>
                        </p:grpSp>
                        <p:sp>
                          <p:nvSpPr>
                            <p:cNvPr id="373" name="Oval 101"/>
                            <p:cNvSpPr>
                              <a:spLocks noChangeArrowheads="1"/>
                            </p:cNvSpPr>
                            <p:nvPr/>
                          </p:nvSpPr>
                          <p:spPr bwMode="auto">
                            <a:xfrm>
                              <a:off x="3733" y="1295"/>
                              <a:ext cx="9" cy="15"/>
                            </a:xfrm>
                            <a:prstGeom prst="ellipse">
                              <a:avLst/>
                            </a:prstGeom>
                            <a:solidFill>
                              <a:srgbClr val="200020"/>
                            </a:solidFill>
                            <a:ln w="3175">
                              <a:solidFill>
                                <a:srgbClr val="800080"/>
                              </a:solidFill>
                              <a:round/>
                              <a:headEnd/>
                              <a:tailEnd/>
                            </a:ln>
                          </p:spPr>
                          <p:txBody>
                            <a:bodyPr/>
                            <a:lstStyle/>
                            <a:p>
                              <a:endParaRPr lang="fr-FR" dirty="0"/>
                            </a:p>
                          </p:txBody>
                        </p:sp>
                      </p:grpSp>
                      <p:grpSp>
                        <p:nvGrpSpPr>
                          <p:cNvPr id="366" name="Group 102"/>
                          <p:cNvGrpSpPr>
                            <a:grpSpLocks/>
                          </p:cNvGrpSpPr>
                          <p:nvPr/>
                        </p:nvGrpSpPr>
                        <p:grpSpPr bwMode="auto">
                          <a:xfrm>
                            <a:off x="3706" y="1254"/>
                            <a:ext cx="224" cy="44"/>
                            <a:chOff x="3706" y="1254"/>
                            <a:chExt cx="224" cy="44"/>
                          </a:xfrm>
                        </p:grpSpPr>
                        <p:grpSp>
                          <p:nvGrpSpPr>
                            <p:cNvPr id="367" name="Group 103"/>
                            <p:cNvGrpSpPr>
                              <a:grpSpLocks/>
                            </p:cNvGrpSpPr>
                            <p:nvPr/>
                          </p:nvGrpSpPr>
                          <p:grpSpPr bwMode="auto">
                            <a:xfrm>
                              <a:off x="3711" y="1254"/>
                              <a:ext cx="219" cy="44"/>
                              <a:chOff x="3711" y="1254"/>
                              <a:chExt cx="219" cy="44"/>
                            </a:xfrm>
                          </p:grpSpPr>
                          <p:sp>
                            <p:nvSpPr>
                              <p:cNvPr id="369" name="Freeform 104"/>
                              <p:cNvSpPr>
                                <a:spLocks/>
                              </p:cNvSpPr>
                              <p:nvPr/>
                            </p:nvSpPr>
                            <p:spPr bwMode="auto">
                              <a:xfrm>
                                <a:off x="3713" y="1259"/>
                                <a:ext cx="214" cy="31"/>
                              </a:xfrm>
                              <a:custGeom>
                                <a:avLst/>
                                <a:gdLst>
                                  <a:gd name="T0" fmla="*/ 0 w 1067"/>
                                  <a:gd name="T1" fmla="*/ 123 h 155"/>
                                  <a:gd name="T2" fmla="*/ 63 w 1067"/>
                                  <a:gd name="T3" fmla="*/ 102 h 155"/>
                                  <a:gd name="T4" fmla="*/ 129 w 1067"/>
                                  <a:gd name="T5" fmla="*/ 84 h 155"/>
                                  <a:gd name="T6" fmla="*/ 219 w 1067"/>
                                  <a:gd name="T7" fmla="*/ 61 h 155"/>
                                  <a:gd name="T8" fmla="*/ 315 w 1067"/>
                                  <a:gd name="T9" fmla="*/ 41 h 155"/>
                                  <a:gd name="T10" fmla="*/ 412 w 1067"/>
                                  <a:gd name="T11" fmla="*/ 23 h 155"/>
                                  <a:gd name="T12" fmla="*/ 484 w 1067"/>
                                  <a:gd name="T13" fmla="*/ 13 h 155"/>
                                  <a:gd name="T14" fmla="*/ 572 w 1067"/>
                                  <a:gd name="T15" fmla="*/ 3 h 155"/>
                                  <a:gd name="T16" fmla="*/ 666 w 1067"/>
                                  <a:gd name="T17" fmla="*/ 0 h 155"/>
                                  <a:gd name="T18" fmla="*/ 752 w 1067"/>
                                  <a:gd name="T19" fmla="*/ 4 h 155"/>
                                  <a:gd name="T20" fmla="*/ 831 w 1067"/>
                                  <a:gd name="T21" fmla="*/ 10 h 155"/>
                                  <a:gd name="T22" fmla="*/ 908 w 1067"/>
                                  <a:gd name="T23" fmla="*/ 23 h 155"/>
                                  <a:gd name="T24" fmla="*/ 950 w 1067"/>
                                  <a:gd name="T25" fmla="*/ 38 h 155"/>
                                  <a:gd name="T26" fmla="*/ 987 w 1067"/>
                                  <a:gd name="T27" fmla="*/ 60 h 155"/>
                                  <a:gd name="T28" fmla="*/ 1020 w 1067"/>
                                  <a:gd name="T29" fmla="*/ 85 h 155"/>
                                  <a:gd name="T30" fmla="*/ 1053 w 1067"/>
                                  <a:gd name="T31" fmla="*/ 128 h 155"/>
                                  <a:gd name="T32" fmla="*/ 1067 w 1067"/>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5"/>
                                  <a:gd name="T53" fmla="*/ 1067 w 1067"/>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5">
                                    <a:moveTo>
                                      <a:pt x="0" y="123"/>
                                    </a:moveTo>
                                    <a:lnTo>
                                      <a:pt x="63" y="102"/>
                                    </a:lnTo>
                                    <a:lnTo>
                                      <a:pt x="129" y="84"/>
                                    </a:lnTo>
                                    <a:lnTo>
                                      <a:pt x="219" y="61"/>
                                    </a:lnTo>
                                    <a:lnTo>
                                      <a:pt x="315" y="41"/>
                                    </a:lnTo>
                                    <a:lnTo>
                                      <a:pt x="412" y="23"/>
                                    </a:lnTo>
                                    <a:lnTo>
                                      <a:pt x="484" y="13"/>
                                    </a:lnTo>
                                    <a:lnTo>
                                      <a:pt x="572" y="3"/>
                                    </a:lnTo>
                                    <a:lnTo>
                                      <a:pt x="666" y="0"/>
                                    </a:lnTo>
                                    <a:lnTo>
                                      <a:pt x="752" y="4"/>
                                    </a:lnTo>
                                    <a:lnTo>
                                      <a:pt x="831" y="10"/>
                                    </a:lnTo>
                                    <a:lnTo>
                                      <a:pt x="908" y="23"/>
                                    </a:lnTo>
                                    <a:lnTo>
                                      <a:pt x="950" y="38"/>
                                    </a:lnTo>
                                    <a:lnTo>
                                      <a:pt x="987" y="60"/>
                                    </a:lnTo>
                                    <a:lnTo>
                                      <a:pt x="1020" y="85"/>
                                    </a:lnTo>
                                    <a:lnTo>
                                      <a:pt x="1053" y="128"/>
                                    </a:lnTo>
                                    <a:lnTo>
                                      <a:pt x="1067" y="155"/>
                                    </a:lnTo>
                                  </a:path>
                                </a:pathLst>
                              </a:custGeom>
                              <a:noFill/>
                              <a:ln w="26988">
                                <a:solidFill>
                                  <a:srgbClr val="600060"/>
                                </a:solidFill>
                                <a:prstDash val="solid"/>
                                <a:round/>
                                <a:headEnd/>
                                <a:tailEnd/>
                              </a:ln>
                            </p:spPr>
                            <p:txBody>
                              <a:bodyPr/>
                              <a:lstStyle/>
                              <a:p>
                                <a:endParaRPr lang="fr-FR" dirty="0"/>
                              </a:p>
                            </p:txBody>
                          </p:sp>
                          <p:sp>
                            <p:nvSpPr>
                              <p:cNvPr id="370" name="Freeform 105"/>
                              <p:cNvSpPr>
                                <a:spLocks/>
                              </p:cNvSpPr>
                              <p:nvPr/>
                            </p:nvSpPr>
                            <p:spPr bwMode="auto">
                              <a:xfrm>
                                <a:off x="3711" y="1268"/>
                                <a:ext cx="214" cy="30"/>
                              </a:xfrm>
                              <a:custGeom>
                                <a:avLst/>
                                <a:gdLst>
                                  <a:gd name="T0" fmla="*/ 0 w 1067"/>
                                  <a:gd name="T1" fmla="*/ 123 h 154"/>
                                  <a:gd name="T2" fmla="*/ 64 w 1067"/>
                                  <a:gd name="T3" fmla="*/ 102 h 154"/>
                                  <a:gd name="T4" fmla="*/ 129 w 1067"/>
                                  <a:gd name="T5" fmla="*/ 83 h 154"/>
                                  <a:gd name="T6" fmla="*/ 220 w 1067"/>
                                  <a:gd name="T7" fmla="*/ 61 h 154"/>
                                  <a:gd name="T8" fmla="*/ 316 w 1067"/>
                                  <a:gd name="T9" fmla="*/ 41 h 154"/>
                                  <a:gd name="T10" fmla="*/ 412 w 1067"/>
                                  <a:gd name="T11" fmla="*/ 22 h 154"/>
                                  <a:gd name="T12" fmla="*/ 484 w 1067"/>
                                  <a:gd name="T13" fmla="*/ 12 h 154"/>
                                  <a:gd name="T14" fmla="*/ 573 w 1067"/>
                                  <a:gd name="T15" fmla="*/ 3 h 154"/>
                                  <a:gd name="T16" fmla="*/ 667 w 1067"/>
                                  <a:gd name="T17" fmla="*/ 0 h 154"/>
                                  <a:gd name="T18" fmla="*/ 753 w 1067"/>
                                  <a:gd name="T19" fmla="*/ 4 h 154"/>
                                  <a:gd name="T20" fmla="*/ 831 w 1067"/>
                                  <a:gd name="T21" fmla="*/ 9 h 154"/>
                                  <a:gd name="T22" fmla="*/ 908 w 1067"/>
                                  <a:gd name="T23" fmla="*/ 22 h 154"/>
                                  <a:gd name="T24" fmla="*/ 951 w 1067"/>
                                  <a:gd name="T25" fmla="*/ 38 h 154"/>
                                  <a:gd name="T26" fmla="*/ 989 w 1067"/>
                                  <a:gd name="T27" fmla="*/ 59 h 154"/>
                                  <a:gd name="T28" fmla="*/ 1021 w 1067"/>
                                  <a:gd name="T29" fmla="*/ 85 h 154"/>
                                  <a:gd name="T30" fmla="*/ 1053 w 1067"/>
                                  <a:gd name="T31" fmla="*/ 127 h 154"/>
                                  <a:gd name="T32" fmla="*/ 1067 w 1067"/>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4"/>
                                  <a:gd name="T53" fmla="*/ 1067 w 106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4">
                                    <a:moveTo>
                                      <a:pt x="0" y="123"/>
                                    </a:moveTo>
                                    <a:lnTo>
                                      <a:pt x="64" y="102"/>
                                    </a:lnTo>
                                    <a:lnTo>
                                      <a:pt x="129" y="83"/>
                                    </a:lnTo>
                                    <a:lnTo>
                                      <a:pt x="220" y="61"/>
                                    </a:lnTo>
                                    <a:lnTo>
                                      <a:pt x="316" y="41"/>
                                    </a:lnTo>
                                    <a:lnTo>
                                      <a:pt x="412" y="22"/>
                                    </a:lnTo>
                                    <a:lnTo>
                                      <a:pt x="484" y="12"/>
                                    </a:lnTo>
                                    <a:lnTo>
                                      <a:pt x="573" y="3"/>
                                    </a:lnTo>
                                    <a:lnTo>
                                      <a:pt x="667" y="0"/>
                                    </a:lnTo>
                                    <a:lnTo>
                                      <a:pt x="753" y="4"/>
                                    </a:lnTo>
                                    <a:lnTo>
                                      <a:pt x="831" y="9"/>
                                    </a:lnTo>
                                    <a:lnTo>
                                      <a:pt x="908" y="22"/>
                                    </a:lnTo>
                                    <a:lnTo>
                                      <a:pt x="951" y="38"/>
                                    </a:lnTo>
                                    <a:lnTo>
                                      <a:pt x="989" y="59"/>
                                    </a:lnTo>
                                    <a:lnTo>
                                      <a:pt x="1021" y="85"/>
                                    </a:lnTo>
                                    <a:lnTo>
                                      <a:pt x="1053" y="127"/>
                                    </a:lnTo>
                                    <a:lnTo>
                                      <a:pt x="1067" y="154"/>
                                    </a:lnTo>
                                  </a:path>
                                </a:pathLst>
                              </a:custGeom>
                              <a:noFill/>
                              <a:ln w="11113">
                                <a:solidFill>
                                  <a:srgbClr val="400040"/>
                                </a:solidFill>
                                <a:prstDash val="solid"/>
                                <a:round/>
                                <a:headEnd/>
                                <a:tailEnd/>
                              </a:ln>
                            </p:spPr>
                            <p:txBody>
                              <a:bodyPr/>
                              <a:lstStyle/>
                              <a:p>
                                <a:endParaRPr lang="fr-FR" dirty="0"/>
                              </a:p>
                            </p:txBody>
                          </p:sp>
                          <p:sp>
                            <p:nvSpPr>
                              <p:cNvPr id="371" name="Freeform 106"/>
                              <p:cNvSpPr>
                                <a:spLocks/>
                              </p:cNvSpPr>
                              <p:nvPr/>
                            </p:nvSpPr>
                            <p:spPr bwMode="auto">
                              <a:xfrm>
                                <a:off x="3717" y="1254"/>
                                <a:ext cx="213" cy="31"/>
                              </a:xfrm>
                              <a:custGeom>
                                <a:avLst/>
                                <a:gdLst>
                                  <a:gd name="T0" fmla="*/ 0 w 1066"/>
                                  <a:gd name="T1" fmla="*/ 123 h 154"/>
                                  <a:gd name="T2" fmla="*/ 63 w 1066"/>
                                  <a:gd name="T3" fmla="*/ 103 h 154"/>
                                  <a:gd name="T4" fmla="*/ 130 w 1066"/>
                                  <a:gd name="T5" fmla="*/ 83 h 154"/>
                                  <a:gd name="T6" fmla="*/ 219 w 1066"/>
                                  <a:gd name="T7" fmla="*/ 62 h 154"/>
                                  <a:gd name="T8" fmla="*/ 315 w 1066"/>
                                  <a:gd name="T9" fmla="*/ 41 h 154"/>
                                  <a:gd name="T10" fmla="*/ 411 w 1066"/>
                                  <a:gd name="T11" fmla="*/ 22 h 154"/>
                                  <a:gd name="T12" fmla="*/ 483 w 1066"/>
                                  <a:gd name="T13" fmla="*/ 12 h 154"/>
                                  <a:gd name="T14" fmla="*/ 572 w 1066"/>
                                  <a:gd name="T15" fmla="*/ 2 h 154"/>
                                  <a:gd name="T16" fmla="*/ 666 w 1066"/>
                                  <a:gd name="T17" fmla="*/ 0 h 154"/>
                                  <a:gd name="T18" fmla="*/ 752 w 1066"/>
                                  <a:gd name="T19" fmla="*/ 5 h 154"/>
                                  <a:gd name="T20" fmla="*/ 830 w 1066"/>
                                  <a:gd name="T21" fmla="*/ 9 h 154"/>
                                  <a:gd name="T22" fmla="*/ 908 w 1066"/>
                                  <a:gd name="T23" fmla="*/ 22 h 154"/>
                                  <a:gd name="T24" fmla="*/ 950 w 1066"/>
                                  <a:gd name="T25" fmla="*/ 38 h 154"/>
                                  <a:gd name="T26" fmla="*/ 988 w 1066"/>
                                  <a:gd name="T27" fmla="*/ 59 h 154"/>
                                  <a:gd name="T28" fmla="*/ 1020 w 1066"/>
                                  <a:gd name="T29" fmla="*/ 85 h 154"/>
                                  <a:gd name="T30" fmla="*/ 1052 w 1066"/>
                                  <a:gd name="T31" fmla="*/ 127 h 154"/>
                                  <a:gd name="T32" fmla="*/ 1066 w 1066"/>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6"/>
                                  <a:gd name="T52" fmla="*/ 0 h 154"/>
                                  <a:gd name="T53" fmla="*/ 1066 w 10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6" h="154">
                                    <a:moveTo>
                                      <a:pt x="0" y="123"/>
                                    </a:moveTo>
                                    <a:lnTo>
                                      <a:pt x="63" y="103"/>
                                    </a:lnTo>
                                    <a:lnTo>
                                      <a:pt x="130" y="83"/>
                                    </a:lnTo>
                                    <a:lnTo>
                                      <a:pt x="219" y="62"/>
                                    </a:lnTo>
                                    <a:lnTo>
                                      <a:pt x="315" y="41"/>
                                    </a:lnTo>
                                    <a:lnTo>
                                      <a:pt x="411" y="22"/>
                                    </a:lnTo>
                                    <a:lnTo>
                                      <a:pt x="483" y="12"/>
                                    </a:lnTo>
                                    <a:lnTo>
                                      <a:pt x="572" y="2"/>
                                    </a:lnTo>
                                    <a:lnTo>
                                      <a:pt x="666" y="0"/>
                                    </a:lnTo>
                                    <a:lnTo>
                                      <a:pt x="752" y="5"/>
                                    </a:lnTo>
                                    <a:lnTo>
                                      <a:pt x="830" y="9"/>
                                    </a:lnTo>
                                    <a:lnTo>
                                      <a:pt x="908" y="22"/>
                                    </a:lnTo>
                                    <a:lnTo>
                                      <a:pt x="950" y="38"/>
                                    </a:lnTo>
                                    <a:lnTo>
                                      <a:pt x="988" y="59"/>
                                    </a:lnTo>
                                    <a:lnTo>
                                      <a:pt x="1020" y="85"/>
                                    </a:lnTo>
                                    <a:lnTo>
                                      <a:pt x="1052" y="127"/>
                                    </a:lnTo>
                                    <a:lnTo>
                                      <a:pt x="1066" y="154"/>
                                    </a:lnTo>
                                  </a:path>
                                </a:pathLst>
                              </a:custGeom>
                              <a:noFill/>
                              <a:ln w="4763">
                                <a:solidFill>
                                  <a:srgbClr val="A000A0"/>
                                </a:solidFill>
                                <a:prstDash val="solid"/>
                                <a:round/>
                                <a:headEnd/>
                                <a:tailEnd/>
                              </a:ln>
                            </p:spPr>
                            <p:txBody>
                              <a:bodyPr/>
                              <a:lstStyle/>
                              <a:p>
                                <a:endParaRPr lang="fr-FR" dirty="0"/>
                              </a:p>
                            </p:txBody>
                          </p:sp>
                        </p:grpSp>
                        <p:sp>
                          <p:nvSpPr>
                            <p:cNvPr id="368" name="Oval 107"/>
                            <p:cNvSpPr>
                              <a:spLocks noChangeArrowheads="1"/>
                            </p:cNvSpPr>
                            <p:nvPr/>
                          </p:nvSpPr>
                          <p:spPr bwMode="auto">
                            <a:xfrm>
                              <a:off x="3706" y="1277"/>
                              <a:ext cx="10" cy="17"/>
                            </a:xfrm>
                            <a:prstGeom prst="ellipse">
                              <a:avLst/>
                            </a:prstGeom>
                            <a:solidFill>
                              <a:srgbClr val="200020"/>
                            </a:solidFill>
                            <a:ln w="3175">
                              <a:solidFill>
                                <a:srgbClr val="800080"/>
                              </a:solidFill>
                              <a:round/>
                              <a:headEnd/>
                              <a:tailEnd/>
                            </a:ln>
                          </p:spPr>
                          <p:txBody>
                            <a:bodyPr/>
                            <a:lstStyle/>
                            <a:p>
                              <a:endParaRPr lang="fr-FR" dirty="0"/>
                            </a:p>
                          </p:txBody>
                        </p:sp>
                      </p:grpSp>
                    </p:grpSp>
                  </p:grpSp>
                  <p:grpSp>
                    <p:nvGrpSpPr>
                      <p:cNvPr id="285" name="Group 108"/>
                      <p:cNvGrpSpPr>
                        <a:grpSpLocks/>
                      </p:cNvGrpSpPr>
                      <p:nvPr/>
                    </p:nvGrpSpPr>
                    <p:grpSpPr bwMode="auto">
                      <a:xfrm>
                        <a:off x="3716" y="1289"/>
                        <a:ext cx="362" cy="320"/>
                        <a:chOff x="3716" y="1289"/>
                        <a:chExt cx="362" cy="320"/>
                      </a:xfrm>
                    </p:grpSpPr>
                    <p:grpSp>
                      <p:nvGrpSpPr>
                        <p:cNvPr id="286" name="Group 109"/>
                        <p:cNvGrpSpPr>
                          <a:grpSpLocks/>
                        </p:cNvGrpSpPr>
                        <p:nvPr/>
                      </p:nvGrpSpPr>
                      <p:grpSpPr bwMode="auto">
                        <a:xfrm>
                          <a:off x="3716" y="1289"/>
                          <a:ext cx="362" cy="320"/>
                          <a:chOff x="3716" y="1289"/>
                          <a:chExt cx="362" cy="320"/>
                        </a:xfrm>
                      </p:grpSpPr>
                      <p:grpSp>
                        <p:nvGrpSpPr>
                          <p:cNvPr id="306" name="Group 110"/>
                          <p:cNvGrpSpPr>
                            <a:grpSpLocks/>
                          </p:cNvGrpSpPr>
                          <p:nvPr/>
                        </p:nvGrpSpPr>
                        <p:grpSpPr bwMode="auto">
                          <a:xfrm>
                            <a:off x="3716" y="1289"/>
                            <a:ext cx="362" cy="320"/>
                            <a:chOff x="3716" y="1289"/>
                            <a:chExt cx="362" cy="320"/>
                          </a:xfrm>
                        </p:grpSpPr>
                        <p:grpSp>
                          <p:nvGrpSpPr>
                            <p:cNvPr id="357" name="Group 111"/>
                            <p:cNvGrpSpPr>
                              <a:grpSpLocks/>
                            </p:cNvGrpSpPr>
                            <p:nvPr/>
                          </p:nvGrpSpPr>
                          <p:grpSpPr bwMode="auto">
                            <a:xfrm>
                              <a:off x="3716" y="1289"/>
                              <a:ext cx="362" cy="320"/>
                              <a:chOff x="3716" y="1289"/>
                              <a:chExt cx="362" cy="320"/>
                            </a:xfrm>
                          </p:grpSpPr>
                          <p:grpSp>
                            <p:nvGrpSpPr>
                              <p:cNvPr id="359" name="Group 112"/>
                              <p:cNvGrpSpPr>
                                <a:grpSpLocks/>
                              </p:cNvGrpSpPr>
                              <p:nvPr/>
                            </p:nvGrpSpPr>
                            <p:grpSpPr bwMode="auto">
                              <a:xfrm>
                                <a:off x="3716" y="1289"/>
                                <a:ext cx="362" cy="320"/>
                                <a:chOff x="3716" y="1289"/>
                                <a:chExt cx="362" cy="320"/>
                              </a:xfrm>
                            </p:grpSpPr>
                            <p:sp>
                              <p:nvSpPr>
                                <p:cNvPr id="361" name="Freeform 113"/>
                                <p:cNvSpPr>
                                  <a:spLocks/>
                                </p:cNvSpPr>
                                <p:nvPr/>
                              </p:nvSpPr>
                              <p:spPr bwMode="auto">
                                <a:xfrm>
                                  <a:off x="3716" y="1289"/>
                                  <a:ext cx="362" cy="320"/>
                                </a:xfrm>
                                <a:custGeom>
                                  <a:avLst/>
                                  <a:gdLst>
                                    <a:gd name="T0" fmla="*/ 578 w 1809"/>
                                    <a:gd name="T1" fmla="*/ 258 h 1597"/>
                                    <a:gd name="T2" fmla="*/ 668 w 1809"/>
                                    <a:gd name="T3" fmla="*/ 147 h 1597"/>
                                    <a:gd name="T4" fmla="*/ 754 w 1809"/>
                                    <a:gd name="T5" fmla="*/ 74 h 1597"/>
                                    <a:gd name="T6" fmla="*/ 849 w 1809"/>
                                    <a:gd name="T7" fmla="*/ 20 h 1597"/>
                                    <a:gd name="T8" fmla="*/ 955 w 1809"/>
                                    <a:gd name="T9" fmla="*/ 0 h 1597"/>
                                    <a:gd name="T10" fmla="*/ 1058 w 1809"/>
                                    <a:gd name="T11" fmla="*/ 14 h 1597"/>
                                    <a:gd name="T12" fmla="*/ 1143 w 1809"/>
                                    <a:gd name="T13" fmla="*/ 45 h 1597"/>
                                    <a:gd name="T14" fmla="*/ 1231 w 1809"/>
                                    <a:gd name="T15" fmla="*/ 88 h 1597"/>
                                    <a:gd name="T16" fmla="*/ 1311 w 1809"/>
                                    <a:gd name="T17" fmla="*/ 160 h 1597"/>
                                    <a:gd name="T18" fmla="*/ 1350 w 1809"/>
                                    <a:gd name="T19" fmla="*/ 239 h 1597"/>
                                    <a:gd name="T20" fmla="*/ 1368 w 1809"/>
                                    <a:gd name="T21" fmla="*/ 309 h 1597"/>
                                    <a:gd name="T22" fmla="*/ 1420 w 1809"/>
                                    <a:gd name="T23" fmla="*/ 361 h 1597"/>
                                    <a:gd name="T24" fmla="*/ 1477 w 1809"/>
                                    <a:gd name="T25" fmla="*/ 397 h 1597"/>
                                    <a:gd name="T26" fmla="*/ 1522 w 1809"/>
                                    <a:gd name="T27" fmla="*/ 460 h 1597"/>
                                    <a:gd name="T28" fmla="*/ 1585 w 1809"/>
                                    <a:gd name="T29" fmla="*/ 531 h 1597"/>
                                    <a:gd name="T30" fmla="*/ 1651 w 1809"/>
                                    <a:gd name="T31" fmla="*/ 631 h 1597"/>
                                    <a:gd name="T32" fmla="*/ 1696 w 1809"/>
                                    <a:gd name="T33" fmla="*/ 743 h 1597"/>
                                    <a:gd name="T34" fmla="*/ 1729 w 1809"/>
                                    <a:gd name="T35" fmla="*/ 874 h 1597"/>
                                    <a:gd name="T36" fmla="*/ 1758 w 1809"/>
                                    <a:gd name="T37" fmla="*/ 995 h 1597"/>
                                    <a:gd name="T38" fmla="*/ 1786 w 1809"/>
                                    <a:gd name="T39" fmla="*/ 1110 h 1597"/>
                                    <a:gd name="T40" fmla="*/ 1802 w 1809"/>
                                    <a:gd name="T41" fmla="*/ 1250 h 1597"/>
                                    <a:gd name="T42" fmla="*/ 1800 w 1809"/>
                                    <a:gd name="T43" fmla="*/ 1366 h 1597"/>
                                    <a:gd name="T44" fmla="*/ 1789 w 1809"/>
                                    <a:gd name="T45" fmla="*/ 1443 h 1597"/>
                                    <a:gd name="T46" fmla="*/ 1747 w 1809"/>
                                    <a:gd name="T47" fmla="*/ 1506 h 1597"/>
                                    <a:gd name="T48" fmla="*/ 1661 w 1809"/>
                                    <a:gd name="T49" fmla="*/ 1554 h 1597"/>
                                    <a:gd name="T50" fmla="*/ 1543 w 1809"/>
                                    <a:gd name="T51" fmla="*/ 1574 h 1597"/>
                                    <a:gd name="T52" fmla="*/ 1419 w 1809"/>
                                    <a:gd name="T53" fmla="*/ 1585 h 1597"/>
                                    <a:gd name="T54" fmla="*/ 1275 w 1809"/>
                                    <a:gd name="T55" fmla="*/ 1597 h 1597"/>
                                    <a:gd name="T56" fmla="*/ 1153 w 1809"/>
                                    <a:gd name="T57" fmla="*/ 1591 h 1597"/>
                                    <a:gd name="T58" fmla="*/ 1055 w 1809"/>
                                    <a:gd name="T59" fmla="*/ 1581 h 1597"/>
                                    <a:gd name="T60" fmla="*/ 952 w 1809"/>
                                    <a:gd name="T61" fmla="*/ 1552 h 1597"/>
                                    <a:gd name="T62" fmla="*/ 839 w 1809"/>
                                    <a:gd name="T63" fmla="*/ 1513 h 1597"/>
                                    <a:gd name="T64" fmla="*/ 732 w 1809"/>
                                    <a:gd name="T65" fmla="*/ 1469 h 1597"/>
                                    <a:gd name="T66" fmla="*/ 629 w 1809"/>
                                    <a:gd name="T67" fmla="*/ 1417 h 1597"/>
                                    <a:gd name="T68" fmla="*/ 530 w 1809"/>
                                    <a:gd name="T69" fmla="*/ 1350 h 1597"/>
                                    <a:gd name="T70" fmla="*/ 451 w 1809"/>
                                    <a:gd name="T71" fmla="*/ 1286 h 1597"/>
                                    <a:gd name="T72" fmla="*/ 374 w 1809"/>
                                    <a:gd name="T73" fmla="*/ 1183 h 1597"/>
                                    <a:gd name="T74" fmla="*/ 317 w 1809"/>
                                    <a:gd name="T75" fmla="*/ 1104 h 1597"/>
                                    <a:gd name="T76" fmla="*/ 268 w 1809"/>
                                    <a:gd name="T77" fmla="*/ 1056 h 1597"/>
                                    <a:gd name="T78" fmla="*/ 200 w 1809"/>
                                    <a:gd name="T79" fmla="*/ 1030 h 1597"/>
                                    <a:gd name="T80" fmla="*/ 116 w 1809"/>
                                    <a:gd name="T81" fmla="*/ 974 h 1597"/>
                                    <a:gd name="T82" fmla="*/ 58 w 1809"/>
                                    <a:gd name="T83" fmla="*/ 897 h 1597"/>
                                    <a:gd name="T84" fmla="*/ 13 w 1809"/>
                                    <a:gd name="T85" fmla="*/ 816 h 1597"/>
                                    <a:gd name="T86" fmla="*/ 0 w 1809"/>
                                    <a:gd name="T87" fmla="*/ 718 h 1597"/>
                                    <a:gd name="T88" fmla="*/ 13 w 1809"/>
                                    <a:gd name="T89" fmla="*/ 627 h 1597"/>
                                    <a:gd name="T90" fmla="*/ 51 w 1809"/>
                                    <a:gd name="T91" fmla="*/ 524 h 1597"/>
                                    <a:gd name="T92" fmla="*/ 113 w 1809"/>
                                    <a:gd name="T93" fmla="*/ 429 h 1597"/>
                                    <a:gd name="T94" fmla="*/ 177 w 1809"/>
                                    <a:gd name="T95" fmla="*/ 365 h 1597"/>
                                    <a:gd name="T96" fmla="*/ 261 w 1809"/>
                                    <a:gd name="T97" fmla="*/ 316 h 1597"/>
                                    <a:gd name="T98" fmla="*/ 379 w 1809"/>
                                    <a:gd name="T99" fmla="*/ 295 h 1597"/>
                                    <a:gd name="T100" fmla="*/ 491 w 1809"/>
                                    <a:gd name="T101" fmla="*/ 302 h 15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9"/>
                                    <a:gd name="T154" fmla="*/ 0 h 1597"/>
                                    <a:gd name="T155" fmla="*/ 1809 w 1809"/>
                                    <a:gd name="T156" fmla="*/ 1597 h 15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9" h="1597">
                                      <a:moveTo>
                                        <a:pt x="526" y="296"/>
                                      </a:moveTo>
                                      <a:lnTo>
                                        <a:pt x="578" y="258"/>
                                      </a:lnTo>
                                      <a:lnTo>
                                        <a:pt x="623" y="203"/>
                                      </a:lnTo>
                                      <a:lnTo>
                                        <a:pt x="668" y="147"/>
                                      </a:lnTo>
                                      <a:lnTo>
                                        <a:pt x="709" y="111"/>
                                      </a:lnTo>
                                      <a:lnTo>
                                        <a:pt x="754" y="74"/>
                                      </a:lnTo>
                                      <a:lnTo>
                                        <a:pt x="809" y="42"/>
                                      </a:lnTo>
                                      <a:lnTo>
                                        <a:pt x="849" y="20"/>
                                      </a:lnTo>
                                      <a:lnTo>
                                        <a:pt x="900" y="9"/>
                                      </a:lnTo>
                                      <a:lnTo>
                                        <a:pt x="955" y="0"/>
                                      </a:lnTo>
                                      <a:lnTo>
                                        <a:pt x="1012" y="6"/>
                                      </a:lnTo>
                                      <a:lnTo>
                                        <a:pt x="1058" y="14"/>
                                      </a:lnTo>
                                      <a:lnTo>
                                        <a:pt x="1096" y="23"/>
                                      </a:lnTo>
                                      <a:lnTo>
                                        <a:pt x="1143" y="45"/>
                                      </a:lnTo>
                                      <a:lnTo>
                                        <a:pt x="1191" y="68"/>
                                      </a:lnTo>
                                      <a:lnTo>
                                        <a:pt x="1231" y="88"/>
                                      </a:lnTo>
                                      <a:lnTo>
                                        <a:pt x="1276" y="121"/>
                                      </a:lnTo>
                                      <a:lnTo>
                                        <a:pt x="1311" y="160"/>
                                      </a:lnTo>
                                      <a:lnTo>
                                        <a:pt x="1339" y="209"/>
                                      </a:lnTo>
                                      <a:lnTo>
                                        <a:pt x="1350" y="239"/>
                                      </a:lnTo>
                                      <a:lnTo>
                                        <a:pt x="1352" y="277"/>
                                      </a:lnTo>
                                      <a:lnTo>
                                        <a:pt x="1368" y="309"/>
                                      </a:lnTo>
                                      <a:lnTo>
                                        <a:pt x="1391" y="339"/>
                                      </a:lnTo>
                                      <a:lnTo>
                                        <a:pt x="1420" y="361"/>
                                      </a:lnTo>
                                      <a:lnTo>
                                        <a:pt x="1455" y="378"/>
                                      </a:lnTo>
                                      <a:lnTo>
                                        <a:pt x="1477" y="397"/>
                                      </a:lnTo>
                                      <a:lnTo>
                                        <a:pt x="1494" y="424"/>
                                      </a:lnTo>
                                      <a:lnTo>
                                        <a:pt x="1522" y="460"/>
                                      </a:lnTo>
                                      <a:lnTo>
                                        <a:pt x="1551" y="495"/>
                                      </a:lnTo>
                                      <a:lnTo>
                                        <a:pt x="1585" y="531"/>
                                      </a:lnTo>
                                      <a:lnTo>
                                        <a:pt x="1617" y="566"/>
                                      </a:lnTo>
                                      <a:lnTo>
                                        <a:pt x="1651" y="631"/>
                                      </a:lnTo>
                                      <a:lnTo>
                                        <a:pt x="1677" y="694"/>
                                      </a:lnTo>
                                      <a:lnTo>
                                        <a:pt x="1696" y="743"/>
                                      </a:lnTo>
                                      <a:lnTo>
                                        <a:pt x="1710" y="807"/>
                                      </a:lnTo>
                                      <a:lnTo>
                                        <a:pt x="1729" y="874"/>
                                      </a:lnTo>
                                      <a:lnTo>
                                        <a:pt x="1745" y="936"/>
                                      </a:lnTo>
                                      <a:lnTo>
                                        <a:pt x="1758" y="995"/>
                                      </a:lnTo>
                                      <a:lnTo>
                                        <a:pt x="1771" y="1055"/>
                                      </a:lnTo>
                                      <a:lnTo>
                                        <a:pt x="1786" y="1110"/>
                                      </a:lnTo>
                                      <a:lnTo>
                                        <a:pt x="1794" y="1178"/>
                                      </a:lnTo>
                                      <a:lnTo>
                                        <a:pt x="1802" y="1250"/>
                                      </a:lnTo>
                                      <a:lnTo>
                                        <a:pt x="1809" y="1316"/>
                                      </a:lnTo>
                                      <a:lnTo>
                                        <a:pt x="1800" y="1366"/>
                                      </a:lnTo>
                                      <a:lnTo>
                                        <a:pt x="1794" y="1407"/>
                                      </a:lnTo>
                                      <a:lnTo>
                                        <a:pt x="1789" y="1443"/>
                                      </a:lnTo>
                                      <a:lnTo>
                                        <a:pt x="1774" y="1474"/>
                                      </a:lnTo>
                                      <a:lnTo>
                                        <a:pt x="1747" y="1506"/>
                                      </a:lnTo>
                                      <a:lnTo>
                                        <a:pt x="1709" y="1537"/>
                                      </a:lnTo>
                                      <a:lnTo>
                                        <a:pt x="1661" y="1554"/>
                                      </a:lnTo>
                                      <a:lnTo>
                                        <a:pt x="1607" y="1566"/>
                                      </a:lnTo>
                                      <a:lnTo>
                                        <a:pt x="1543" y="1574"/>
                                      </a:lnTo>
                                      <a:lnTo>
                                        <a:pt x="1484" y="1582"/>
                                      </a:lnTo>
                                      <a:lnTo>
                                        <a:pt x="1419" y="1585"/>
                                      </a:lnTo>
                                      <a:lnTo>
                                        <a:pt x="1342" y="1591"/>
                                      </a:lnTo>
                                      <a:lnTo>
                                        <a:pt x="1275" y="1597"/>
                                      </a:lnTo>
                                      <a:lnTo>
                                        <a:pt x="1214" y="1597"/>
                                      </a:lnTo>
                                      <a:lnTo>
                                        <a:pt x="1153" y="1591"/>
                                      </a:lnTo>
                                      <a:lnTo>
                                        <a:pt x="1098" y="1585"/>
                                      </a:lnTo>
                                      <a:lnTo>
                                        <a:pt x="1055" y="1581"/>
                                      </a:lnTo>
                                      <a:lnTo>
                                        <a:pt x="1009" y="1568"/>
                                      </a:lnTo>
                                      <a:lnTo>
                                        <a:pt x="952" y="1552"/>
                                      </a:lnTo>
                                      <a:lnTo>
                                        <a:pt x="888" y="1532"/>
                                      </a:lnTo>
                                      <a:lnTo>
                                        <a:pt x="839" y="1513"/>
                                      </a:lnTo>
                                      <a:lnTo>
                                        <a:pt x="780" y="1490"/>
                                      </a:lnTo>
                                      <a:lnTo>
                                        <a:pt x="732" y="1469"/>
                                      </a:lnTo>
                                      <a:lnTo>
                                        <a:pt x="682" y="1444"/>
                                      </a:lnTo>
                                      <a:lnTo>
                                        <a:pt x="629" y="1417"/>
                                      </a:lnTo>
                                      <a:lnTo>
                                        <a:pt x="580" y="1387"/>
                                      </a:lnTo>
                                      <a:lnTo>
                                        <a:pt x="530" y="1350"/>
                                      </a:lnTo>
                                      <a:lnTo>
                                        <a:pt x="485" y="1315"/>
                                      </a:lnTo>
                                      <a:lnTo>
                                        <a:pt x="451" y="1286"/>
                                      </a:lnTo>
                                      <a:lnTo>
                                        <a:pt x="408" y="1229"/>
                                      </a:lnTo>
                                      <a:lnTo>
                                        <a:pt x="374" y="1183"/>
                                      </a:lnTo>
                                      <a:lnTo>
                                        <a:pt x="338" y="1133"/>
                                      </a:lnTo>
                                      <a:lnTo>
                                        <a:pt x="317" y="1104"/>
                                      </a:lnTo>
                                      <a:lnTo>
                                        <a:pt x="300" y="1065"/>
                                      </a:lnTo>
                                      <a:lnTo>
                                        <a:pt x="268" y="1056"/>
                                      </a:lnTo>
                                      <a:lnTo>
                                        <a:pt x="233" y="1045"/>
                                      </a:lnTo>
                                      <a:lnTo>
                                        <a:pt x="200" y="1030"/>
                                      </a:lnTo>
                                      <a:lnTo>
                                        <a:pt x="158" y="1005"/>
                                      </a:lnTo>
                                      <a:lnTo>
                                        <a:pt x="116" y="974"/>
                                      </a:lnTo>
                                      <a:lnTo>
                                        <a:pt x="89" y="939"/>
                                      </a:lnTo>
                                      <a:lnTo>
                                        <a:pt x="58" y="897"/>
                                      </a:lnTo>
                                      <a:lnTo>
                                        <a:pt x="34" y="858"/>
                                      </a:lnTo>
                                      <a:lnTo>
                                        <a:pt x="13" y="816"/>
                                      </a:lnTo>
                                      <a:lnTo>
                                        <a:pt x="4" y="775"/>
                                      </a:lnTo>
                                      <a:lnTo>
                                        <a:pt x="0" y="718"/>
                                      </a:lnTo>
                                      <a:lnTo>
                                        <a:pt x="3" y="673"/>
                                      </a:lnTo>
                                      <a:lnTo>
                                        <a:pt x="13" y="627"/>
                                      </a:lnTo>
                                      <a:lnTo>
                                        <a:pt x="28" y="575"/>
                                      </a:lnTo>
                                      <a:lnTo>
                                        <a:pt x="51" y="524"/>
                                      </a:lnTo>
                                      <a:lnTo>
                                        <a:pt x="79" y="474"/>
                                      </a:lnTo>
                                      <a:lnTo>
                                        <a:pt x="113" y="429"/>
                                      </a:lnTo>
                                      <a:lnTo>
                                        <a:pt x="141" y="397"/>
                                      </a:lnTo>
                                      <a:lnTo>
                                        <a:pt x="177" y="365"/>
                                      </a:lnTo>
                                      <a:lnTo>
                                        <a:pt x="219" y="336"/>
                                      </a:lnTo>
                                      <a:lnTo>
                                        <a:pt x="261" y="316"/>
                                      </a:lnTo>
                                      <a:lnTo>
                                        <a:pt x="313" y="303"/>
                                      </a:lnTo>
                                      <a:lnTo>
                                        <a:pt x="379" y="295"/>
                                      </a:lnTo>
                                      <a:lnTo>
                                        <a:pt x="437" y="296"/>
                                      </a:lnTo>
                                      <a:lnTo>
                                        <a:pt x="491" y="302"/>
                                      </a:lnTo>
                                      <a:lnTo>
                                        <a:pt x="526" y="296"/>
                                      </a:lnTo>
                                      <a:close/>
                                    </a:path>
                                  </a:pathLst>
                                </a:custGeom>
                                <a:solidFill>
                                  <a:srgbClr val="FFC080"/>
                                </a:solidFill>
                                <a:ln w="9525">
                                  <a:noFill/>
                                  <a:round/>
                                  <a:headEnd/>
                                  <a:tailEnd/>
                                </a:ln>
                              </p:spPr>
                              <p:txBody>
                                <a:bodyPr/>
                                <a:lstStyle/>
                                <a:p>
                                  <a:endParaRPr lang="fr-FR" dirty="0"/>
                                </a:p>
                              </p:txBody>
                            </p:sp>
                            <p:sp>
                              <p:nvSpPr>
                                <p:cNvPr id="362" name="Freeform 114"/>
                                <p:cNvSpPr>
                                  <a:spLocks/>
                                </p:cNvSpPr>
                                <p:nvPr/>
                              </p:nvSpPr>
                              <p:spPr bwMode="auto">
                                <a:xfrm>
                                  <a:off x="3791" y="1369"/>
                                  <a:ext cx="287" cy="240"/>
                                </a:xfrm>
                                <a:custGeom>
                                  <a:avLst/>
                                  <a:gdLst>
                                    <a:gd name="T0" fmla="*/ 1098 w 1435"/>
                                    <a:gd name="T1" fmla="*/ 26 h 1200"/>
                                    <a:gd name="T2" fmla="*/ 1120 w 1435"/>
                                    <a:gd name="T3" fmla="*/ 28 h 1200"/>
                                    <a:gd name="T4" fmla="*/ 1177 w 1435"/>
                                    <a:gd name="T5" fmla="*/ 99 h 1200"/>
                                    <a:gd name="T6" fmla="*/ 1243 w 1435"/>
                                    <a:gd name="T7" fmla="*/ 170 h 1200"/>
                                    <a:gd name="T8" fmla="*/ 1303 w 1435"/>
                                    <a:gd name="T9" fmla="*/ 298 h 1200"/>
                                    <a:gd name="T10" fmla="*/ 1336 w 1435"/>
                                    <a:gd name="T11" fmla="*/ 410 h 1200"/>
                                    <a:gd name="T12" fmla="*/ 1371 w 1435"/>
                                    <a:gd name="T13" fmla="*/ 539 h 1200"/>
                                    <a:gd name="T14" fmla="*/ 1397 w 1435"/>
                                    <a:gd name="T15" fmla="*/ 658 h 1200"/>
                                    <a:gd name="T16" fmla="*/ 1420 w 1435"/>
                                    <a:gd name="T17" fmla="*/ 781 h 1200"/>
                                    <a:gd name="T18" fmla="*/ 1435 w 1435"/>
                                    <a:gd name="T19" fmla="*/ 919 h 1200"/>
                                    <a:gd name="T20" fmla="*/ 1420 w 1435"/>
                                    <a:gd name="T21" fmla="*/ 1010 h 1200"/>
                                    <a:gd name="T22" fmla="*/ 1400 w 1435"/>
                                    <a:gd name="T23" fmla="*/ 1077 h 1200"/>
                                    <a:gd name="T24" fmla="*/ 1335 w 1435"/>
                                    <a:gd name="T25" fmla="*/ 1140 h 1200"/>
                                    <a:gd name="T26" fmla="*/ 1233 w 1435"/>
                                    <a:gd name="T27" fmla="*/ 1169 h 1200"/>
                                    <a:gd name="T28" fmla="*/ 1110 w 1435"/>
                                    <a:gd name="T29" fmla="*/ 1185 h 1200"/>
                                    <a:gd name="T30" fmla="*/ 968 w 1435"/>
                                    <a:gd name="T31" fmla="*/ 1194 h 1200"/>
                                    <a:gd name="T32" fmla="*/ 840 w 1435"/>
                                    <a:gd name="T33" fmla="*/ 1200 h 1200"/>
                                    <a:gd name="T34" fmla="*/ 724 w 1435"/>
                                    <a:gd name="T35" fmla="*/ 1188 h 1200"/>
                                    <a:gd name="T36" fmla="*/ 635 w 1435"/>
                                    <a:gd name="T37" fmla="*/ 1171 h 1200"/>
                                    <a:gd name="T38" fmla="*/ 514 w 1435"/>
                                    <a:gd name="T39" fmla="*/ 1135 h 1200"/>
                                    <a:gd name="T40" fmla="*/ 406 w 1435"/>
                                    <a:gd name="T41" fmla="*/ 1093 h 1200"/>
                                    <a:gd name="T42" fmla="*/ 309 w 1435"/>
                                    <a:gd name="T43" fmla="*/ 1047 h 1200"/>
                                    <a:gd name="T44" fmla="*/ 207 w 1435"/>
                                    <a:gd name="T45" fmla="*/ 990 h 1200"/>
                                    <a:gd name="T46" fmla="*/ 112 w 1435"/>
                                    <a:gd name="T47" fmla="*/ 918 h 1200"/>
                                    <a:gd name="T48" fmla="*/ 34 w 1435"/>
                                    <a:gd name="T49" fmla="*/ 833 h 1200"/>
                                    <a:gd name="T50" fmla="*/ 30 w 1435"/>
                                    <a:gd name="T51" fmla="*/ 798 h 1200"/>
                                    <a:gd name="T52" fmla="*/ 88 w 1435"/>
                                    <a:gd name="T53" fmla="*/ 860 h 1200"/>
                                    <a:gd name="T54" fmla="*/ 166 w 1435"/>
                                    <a:gd name="T55" fmla="*/ 923 h 1200"/>
                                    <a:gd name="T56" fmla="*/ 249 w 1435"/>
                                    <a:gd name="T57" fmla="*/ 979 h 1200"/>
                                    <a:gd name="T58" fmla="*/ 335 w 1435"/>
                                    <a:gd name="T59" fmla="*/ 1024 h 1200"/>
                                    <a:gd name="T60" fmla="*/ 428 w 1435"/>
                                    <a:gd name="T61" fmla="*/ 1064 h 1200"/>
                                    <a:gd name="T62" fmla="*/ 509 w 1435"/>
                                    <a:gd name="T63" fmla="*/ 1100 h 1200"/>
                                    <a:gd name="T64" fmla="*/ 598 w 1435"/>
                                    <a:gd name="T65" fmla="*/ 1132 h 1200"/>
                                    <a:gd name="T66" fmla="*/ 695 w 1435"/>
                                    <a:gd name="T67" fmla="*/ 1148 h 1200"/>
                                    <a:gd name="T68" fmla="*/ 798 w 1435"/>
                                    <a:gd name="T69" fmla="*/ 1161 h 1200"/>
                                    <a:gd name="T70" fmla="*/ 890 w 1435"/>
                                    <a:gd name="T71" fmla="*/ 1162 h 1200"/>
                                    <a:gd name="T72" fmla="*/ 978 w 1435"/>
                                    <a:gd name="T73" fmla="*/ 1159 h 1200"/>
                                    <a:gd name="T74" fmla="*/ 1067 w 1435"/>
                                    <a:gd name="T75" fmla="*/ 1151 h 1200"/>
                                    <a:gd name="T76" fmla="*/ 1158 w 1435"/>
                                    <a:gd name="T77" fmla="*/ 1138 h 1200"/>
                                    <a:gd name="T78" fmla="*/ 1226 w 1435"/>
                                    <a:gd name="T79" fmla="*/ 1120 h 1200"/>
                                    <a:gd name="T80" fmla="*/ 1282 w 1435"/>
                                    <a:gd name="T81" fmla="*/ 1085 h 1200"/>
                                    <a:gd name="T82" fmla="*/ 1318 w 1435"/>
                                    <a:gd name="T83" fmla="*/ 1029 h 1200"/>
                                    <a:gd name="T84" fmla="*/ 1350 w 1435"/>
                                    <a:gd name="T85" fmla="*/ 967 h 1200"/>
                                    <a:gd name="T86" fmla="*/ 1372 w 1435"/>
                                    <a:gd name="T87" fmla="*/ 910 h 1200"/>
                                    <a:gd name="T88" fmla="*/ 1363 w 1435"/>
                                    <a:gd name="T89" fmla="*/ 787 h 1200"/>
                                    <a:gd name="T90" fmla="*/ 1356 w 1435"/>
                                    <a:gd name="T91" fmla="*/ 676 h 1200"/>
                                    <a:gd name="T92" fmla="*/ 1335 w 1435"/>
                                    <a:gd name="T93" fmla="*/ 586 h 1200"/>
                                    <a:gd name="T94" fmla="*/ 1312 w 1435"/>
                                    <a:gd name="T95" fmla="*/ 503 h 1200"/>
                                    <a:gd name="T96" fmla="*/ 1286 w 1435"/>
                                    <a:gd name="T97" fmla="*/ 406 h 1200"/>
                                    <a:gd name="T98" fmla="*/ 1268 w 1435"/>
                                    <a:gd name="T99" fmla="*/ 314 h 1200"/>
                                    <a:gd name="T100" fmla="*/ 1221 w 1435"/>
                                    <a:gd name="T101" fmla="*/ 244 h 1200"/>
                                    <a:gd name="T102" fmla="*/ 1173 w 1435"/>
                                    <a:gd name="T103" fmla="*/ 156 h 1200"/>
                                    <a:gd name="T104" fmla="*/ 1128 w 1435"/>
                                    <a:gd name="T105" fmla="*/ 88 h 12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5"/>
                                    <a:gd name="T160" fmla="*/ 0 h 1200"/>
                                    <a:gd name="T161" fmla="*/ 1435 w 1435"/>
                                    <a:gd name="T162" fmla="*/ 1200 h 12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5" h="1200">
                                      <a:moveTo>
                                        <a:pt x="1108" y="56"/>
                                      </a:moveTo>
                                      <a:lnTo>
                                        <a:pt x="1098" y="26"/>
                                      </a:lnTo>
                                      <a:lnTo>
                                        <a:pt x="1103" y="0"/>
                                      </a:lnTo>
                                      <a:lnTo>
                                        <a:pt x="1120" y="28"/>
                                      </a:lnTo>
                                      <a:lnTo>
                                        <a:pt x="1148" y="64"/>
                                      </a:lnTo>
                                      <a:lnTo>
                                        <a:pt x="1177" y="99"/>
                                      </a:lnTo>
                                      <a:lnTo>
                                        <a:pt x="1211" y="135"/>
                                      </a:lnTo>
                                      <a:lnTo>
                                        <a:pt x="1243" y="170"/>
                                      </a:lnTo>
                                      <a:lnTo>
                                        <a:pt x="1277" y="235"/>
                                      </a:lnTo>
                                      <a:lnTo>
                                        <a:pt x="1303" y="298"/>
                                      </a:lnTo>
                                      <a:lnTo>
                                        <a:pt x="1322" y="346"/>
                                      </a:lnTo>
                                      <a:lnTo>
                                        <a:pt x="1336" y="410"/>
                                      </a:lnTo>
                                      <a:lnTo>
                                        <a:pt x="1355" y="477"/>
                                      </a:lnTo>
                                      <a:lnTo>
                                        <a:pt x="1371" y="539"/>
                                      </a:lnTo>
                                      <a:lnTo>
                                        <a:pt x="1384" y="598"/>
                                      </a:lnTo>
                                      <a:lnTo>
                                        <a:pt x="1397" y="658"/>
                                      </a:lnTo>
                                      <a:lnTo>
                                        <a:pt x="1412" y="713"/>
                                      </a:lnTo>
                                      <a:lnTo>
                                        <a:pt x="1420" y="781"/>
                                      </a:lnTo>
                                      <a:lnTo>
                                        <a:pt x="1428" y="854"/>
                                      </a:lnTo>
                                      <a:lnTo>
                                        <a:pt x="1435" y="919"/>
                                      </a:lnTo>
                                      <a:lnTo>
                                        <a:pt x="1426" y="969"/>
                                      </a:lnTo>
                                      <a:lnTo>
                                        <a:pt x="1420" y="1010"/>
                                      </a:lnTo>
                                      <a:lnTo>
                                        <a:pt x="1415" y="1046"/>
                                      </a:lnTo>
                                      <a:lnTo>
                                        <a:pt x="1400" y="1077"/>
                                      </a:lnTo>
                                      <a:lnTo>
                                        <a:pt x="1373" y="1109"/>
                                      </a:lnTo>
                                      <a:lnTo>
                                        <a:pt x="1335" y="1140"/>
                                      </a:lnTo>
                                      <a:lnTo>
                                        <a:pt x="1287" y="1157"/>
                                      </a:lnTo>
                                      <a:lnTo>
                                        <a:pt x="1233" y="1169"/>
                                      </a:lnTo>
                                      <a:lnTo>
                                        <a:pt x="1169" y="1177"/>
                                      </a:lnTo>
                                      <a:lnTo>
                                        <a:pt x="1110" y="1185"/>
                                      </a:lnTo>
                                      <a:lnTo>
                                        <a:pt x="1046" y="1188"/>
                                      </a:lnTo>
                                      <a:lnTo>
                                        <a:pt x="968" y="1194"/>
                                      </a:lnTo>
                                      <a:lnTo>
                                        <a:pt x="901" y="1200"/>
                                      </a:lnTo>
                                      <a:lnTo>
                                        <a:pt x="840" y="1200"/>
                                      </a:lnTo>
                                      <a:lnTo>
                                        <a:pt x="779" y="1194"/>
                                      </a:lnTo>
                                      <a:lnTo>
                                        <a:pt x="724" y="1188"/>
                                      </a:lnTo>
                                      <a:lnTo>
                                        <a:pt x="681" y="1184"/>
                                      </a:lnTo>
                                      <a:lnTo>
                                        <a:pt x="635" y="1171"/>
                                      </a:lnTo>
                                      <a:lnTo>
                                        <a:pt x="578" y="1155"/>
                                      </a:lnTo>
                                      <a:lnTo>
                                        <a:pt x="514" y="1135"/>
                                      </a:lnTo>
                                      <a:lnTo>
                                        <a:pt x="465" y="1116"/>
                                      </a:lnTo>
                                      <a:lnTo>
                                        <a:pt x="406" y="1093"/>
                                      </a:lnTo>
                                      <a:lnTo>
                                        <a:pt x="359" y="1072"/>
                                      </a:lnTo>
                                      <a:lnTo>
                                        <a:pt x="309" y="1047"/>
                                      </a:lnTo>
                                      <a:lnTo>
                                        <a:pt x="256" y="1020"/>
                                      </a:lnTo>
                                      <a:lnTo>
                                        <a:pt x="207" y="990"/>
                                      </a:lnTo>
                                      <a:lnTo>
                                        <a:pt x="157" y="953"/>
                                      </a:lnTo>
                                      <a:lnTo>
                                        <a:pt x="112" y="918"/>
                                      </a:lnTo>
                                      <a:lnTo>
                                        <a:pt x="77" y="890"/>
                                      </a:lnTo>
                                      <a:lnTo>
                                        <a:pt x="34" y="833"/>
                                      </a:lnTo>
                                      <a:lnTo>
                                        <a:pt x="0" y="786"/>
                                      </a:lnTo>
                                      <a:lnTo>
                                        <a:pt x="30" y="798"/>
                                      </a:lnTo>
                                      <a:lnTo>
                                        <a:pt x="57" y="821"/>
                                      </a:lnTo>
                                      <a:lnTo>
                                        <a:pt x="88" y="860"/>
                                      </a:lnTo>
                                      <a:lnTo>
                                        <a:pt x="128" y="896"/>
                                      </a:lnTo>
                                      <a:lnTo>
                                        <a:pt x="166" y="923"/>
                                      </a:lnTo>
                                      <a:lnTo>
                                        <a:pt x="209" y="953"/>
                                      </a:lnTo>
                                      <a:lnTo>
                                        <a:pt x="249" y="979"/>
                                      </a:lnTo>
                                      <a:lnTo>
                                        <a:pt x="293" y="1008"/>
                                      </a:lnTo>
                                      <a:lnTo>
                                        <a:pt x="335" y="1024"/>
                                      </a:lnTo>
                                      <a:lnTo>
                                        <a:pt x="386" y="1051"/>
                                      </a:lnTo>
                                      <a:lnTo>
                                        <a:pt x="428" y="1064"/>
                                      </a:lnTo>
                                      <a:lnTo>
                                        <a:pt x="467" y="1085"/>
                                      </a:lnTo>
                                      <a:lnTo>
                                        <a:pt x="509" y="1100"/>
                                      </a:lnTo>
                                      <a:lnTo>
                                        <a:pt x="548" y="1110"/>
                                      </a:lnTo>
                                      <a:lnTo>
                                        <a:pt x="598" y="1132"/>
                                      </a:lnTo>
                                      <a:lnTo>
                                        <a:pt x="646" y="1140"/>
                                      </a:lnTo>
                                      <a:lnTo>
                                        <a:pt x="695" y="1148"/>
                                      </a:lnTo>
                                      <a:lnTo>
                                        <a:pt x="746" y="1155"/>
                                      </a:lnTo>
                                      <a:lnTo>
                                        <a:pt x="798" y="1161"/>
                                      </a:lnTo>
                                      <a:lnTo>
                                        <a:pt x="848" y="1164"/>
                                      </a:lnTo>
                                      <a:lnTo>
                                        <a:pt x="890" y="1162"/>
                                      </a:lnTo>
                                      <a:lnTo>
                                        <a:pt x="937" y="1161"/>
                                      </a:lnTo>
                                      <a:lnTo>
                                        <a:pt x="978" y="1159"/>
                                      </a:lnTo>
                                      <a:lnTo>
                                        <a:pt x="1023" y="1155"/>
                                      </a:lnTo>
                                      <a:lnTo>
                                        <a:pt x="1067" y="1151"/>
                                      </a:lnTo>
                                      <a:lnTo>
                                        <a:pt x="1109" y="1145"/>
                                      </a:lnTo>
                                      <a:lnTo>
                                        <a:pt x="1158" y="1138"/>
                                      </a:lnTo>
                                      <a:lnTo>
                                        <a:pt x="1202" y="1135"/>
                                      </a:lnTo>
                                      <a:lnTo>
                                        <a:pt x="1226" y="1120"/>
                                      </a:lnTo>
                                      <a:lnTo>
                                        <a:pt x="1255" y="1100"/>
                                      </a:lnTo>
                                      <a:lnTo>
                                        <a:pt x="1282" y="1085"/>
                                      </a:lnTo>
                                      <a:lnTo>
                                        <a:pt x="1301" y="1059"/>
                                      </a:lnTo>
                                      <a:lnTo>
                                        <a:pt x="1318" y="1029"/>
                                      </a:lnTo>
                                      <a:lnTo>
                                        <a:pt x="1333" y="1000"/>
                                      </a:lnTo>
                                      <a:lnTo>
                                        <a:pt x="1350" y="967"/>
                                      </a:lnTo>
                                      <a:lnTo>
                                        <a:pt x="1359" y="933"/>
                                      </a:lnTo>
                                      <a:lnTo>
                                        <a:pt x="1372" y="910"/>
                                      </a:lnTo>
                                      <a:lnTo>
                                        <a:pt x="1367" y="850"/>
                                      </a:lnTo>
                                      <a:lnTo>
                                        <a:pt x="1363" y="787"/>
                                      </a:lnTo>
                                      <a:lnTo>
                                        <a:pt x="1359" y="727"/>
                                      </a:lnTo>
                                      <a:lnTo>
                                        <a:pt x="1356" y="676"/>
                                      </a:lnTo>
                                      <a:lnTo>
                                        <a:pt x="1346" y="634"/>
                                      </a:lnTo>
                                      <a:lnTo>
                                        <a:pt x="1335" y="586"/>
                                      </a:lnTo>
                                      <a:lnTo>
                                        <a:pt x="1321" y="542"/>
                                      </a:lnTo>
                                      <a:lnTo>
                                        <a:pt x="1312" y="503"/>
                                      </a:lnTo>
                                      <a:lnTo>
                                        <a:pt x="1301" y="458"/>
                                      </a:lnTo>
                                      <a:lnTo>
                                        <a:pt x="1286" y="406"/>
                                      </a:lnTo>
                                      <a:lnTo>
                                        <a:pt x="1273" y="353"/>
                                      </a:lnTo>
                                      <a:lnTo>
                                        <a:pt x="1268" y="314"/>
                                      </a:lnTo>
                                      <a:lnTo>
                                        <a:pt x="1244" y="276"/>
                                      </a:lnTo>
                                      <a:lnTo>
                                        <a:pt x="1221" y="244"/>
                                      </a:lnTo>
                                      <a:lnTo>
                                        <a:pt x="1199" y="202"/>
                                      </a:lnTo>
                                      <a:lnTo>
                                        <a:pt x="1173" y="156"/>
                                      </a:lnTo>
                                      <a:lnTo>
                                        <a:pt x="1151" y="119"/>
                                      </a:lnTo>
                                      <a:lnTo>
                                        <a:pt x="1128" y="88"/>
                                      </a:lnTo>
                                      <a:lnTo>
                                        <a:pt x="1108" y="56"/>
                                      </a:lnTo>
                                      <a:close/>
                                    </a:path>
                                  </a:pathLst>
                                </a:custGeom>
                                <a:solidFill>
                                  <a:srgbClr val="FFA040"/>
                                </a:solidFill>
                                <a:ln w="9525">
                                  <a:noFill/>
                                  <a:round/>
                                  <a:headEnd/>
                                  <a:tailEnd/>
                                </a:ln>
                              </p:spPr>
                              <p:txBody>
                                <a:bodyPr/>
                                <a:lstStyle/>
                                <a:p>
                                  <a:endParaRPr lang="fr-FR" dirty="0"/>
                                </a:p>
                              </p:txBody>
                            </p:sp>
                          </p:grpSp>
                          <p:sp>
                            <p:nvSpPr>
                              <p:cNvPr id="360" name="Freeform 115"/>
                              <p:cNvSpPr>
                                <a:spLocks/>
                              </p:cNvSpPr>
                              <p:nvPr/>
                            </p:nvSpPr>
                            <p:spPr bwMode="auto">
                              <a:xfrm>
                                <a:off x="3906" y="1465"/>
                                <a:ext cx="103" cy="103"/>
                              </a:xfrm>
                              <a:custGeom>
                                <a:avLst/>
                                <a:gdLst>
                                  <a:gd name="T0" fmla="*/ 22 w 514"/>
                                  <a:gd name="T1" fmla="*/ 0 h 512"/>
                                  <a:gd name="T2" fmla="*/ 60 w 514"/>
                                  <a:gd name="T3" fmla="*/ 25 h 512"/>
                                  <a:gd name="T4" fmla="*/ 93 w 514"/>
                                  <a:gd name="T5" fmla="*/ 58 h 512"/>
                                  <a:gd name="T6" fmla="*/ 128 w 514"/>
                                  <a:gd name="T7" fmla="*/ 93 h 512"/>
                                  <a:gd name="T8" fmla="*/ 166 w 514"/>
                                  <a:gd name="T9" fmla="*/ 136 h 512"/>
                                  <a:gd name="T10" fmla="*/ 208 w 514"/>
                                  <a:gd name="T11" fmla="*/ 182 h 512"/>
                                  <a:gd name="T12" fmla="*/ 256 w 514"/>
                                  <a:gd name="T13" fmla="*/ 232 h 512"/>
                                  <a:gd name="T14" fmla="*/ 305 w 514"/>
                                  <a:gd name="T15" fmla="*/ 287 h 512"/>
                                  <a:gd name="T16" fmla="*/ 340 w 514"/>
                                  <a:gd name="T17" fmla="*/ 329 h 512"/>
                                  <a:gd name="T18" fmla="*/ 370 w 514"/>
                                  <a:gd name="T19" fmla="*/ 356 h 512"/>
                                  <a:gd name="T20" fmla="*/ 401 w 514"/>
                                  <a:gd name="T21" fmla="*/ 382 h 512"/>
                                  <a:gd name="T22" fmla="*/ 435 w 514"/>
                                  <a:gd name="T23" fmla="*/ 406 h 512"/>
                                  <a:gd name="T24" fmla="*/ 467 w 514"/>
                                  <a:gd name="T25" fmla="*/ 433 h 512"/>
                                  <a:gd name="T26" fmla="*/ 494 w 514"/>
                                  <a:gd name="T27" fmla="*/ 455 h 512"/>
                                  <a:gd name="T28" fmla="*/ 510 w 514"/>
                                  <a:gd name="T29" fmla="*/ 471 h 512"/>
                                  <a:gd name="T30" fmla="*/ 514 w 514"/>
                                  <a:gd name="T31" fmla="*/ 490 h 512"/>
                                  <a:gd name="T32" fmla="*/ 511 w 514"/>
                                  <a:gd name="T33" fmla="*/ 503 h 512"/>
                                  <a:gd name="T34" fmla="*/ 501 w 514"/>
                                  <a:gd name="T35" fmla="*/ 510 h 512"/>
                                  <a:gd name="T36" fmla="*/ 487 w 514"/>
                                  <a:gd name="T37" fmla="*/ 512 h 512"/>
                                  <a:gd name="T38" fmla="*/ 467 w 514"/>
                                  <a:gd name="T39" fmla="*/ 506 h 512"/>
                                  <a:gd name="T40" fmla="*/ 439 w 514"/>
                                  <a:gd name="T41" fmla="*/ 486 h 512"/>
                                  <a:gd name="T42" fmla="*/ 410 w 514"/>
                                  <a:gd name="T43" fmla="*/ 470 h 512"/>
                                  <a:gd name="T44" fmla="*/ 384 w 514"/>
                                  <a:gd name="T45" fmla="*/ 457 h 512"/>
                                  <a:gd name="T46" fmla="*/ 353 w 514"/>
                                  <a:gd name="T47" fmla="*/ 431 h 512"/>
                                  <a:gd name="T48" fmla="*/ 324 w 514"/>
                                  <a:gd name="T49" fmla="*/ 409 h 512"/>
                                  <a:gd name="T50" fmla="*/ 288 w 514"/>
                                  <a:gd name="T51" fmla="*/ 379 h 512"/>
                                  <a:gd name="T52" fmla="*/ 256 w 514"/>
                                  <a:gd name="T53" fmla="*/ 353 h 512"/>
                                  <a:gd name="T54" fmla="*/ 218 w 514"/>
                                  <a:gd name="T55" fmla="*/ 323 h 512"/>
                                  <a:gd name="T56" fmla="*/ 188 w 514"/>
                                  <a:gd name="T57" fmla="*/ 295 h 512"/>
                                  <a:gd name="T58" fmla="*/ 162 w 514"/>
                                  <a:gd name="T59" fmla="*/ 265 h 512"/>
                                  <a:gd name="T60" fmla="*/ 136 w 514"/>
                                  <a:gd name="T61" fmla="*/ 240 h 512"/>
                                  <a:gd name="T62" fmla="*/ 121 w 514"/>
                                  <a:gd name="T63" fmla="*/ 218 h 512"/>
                                  <a:gd name="T64" fmla="*/ 97 w 514"/>
                                  <a:gd name="T65" fmla="*/ 185 h 512"/>
                                  <a:gd name="T66" fmla="*/ 74 w 514"/>
                                  <a:gd name="T67" fmla="*/ 149 h 512"/>
                                  <a:gd name="T68" fmla="*/ 51 w 514"/>
                                  <a:gd name="T69" fmla="*/ 115 h 512"/>
                                  <a:gd name="T70" fmla="*/ 32 w 514"/>
                                  <a:gd name="T71" fmla="*/ 83 h 512"/>
                                  <a:gd name="T72" fmla="*/ 16 w 514"/>
                                  <a:gd name="T73" fmla="*/ 55 h 512"/>
                                  <a:gd name="T74" fmla="*/ 4 w 514"/>
                                  <a:gd name="T75" fmla="*/ 32 h 512"/>
                                  <a:gd name="T76" fmla="*/ 0 w 514"/>
                                  <a:gd name="T77" fmla="*/ 16 h 512"/>
                                  <a:gd name="T78" fmla="*/ 4 w 514"/>
                                  <a:gd name="T79" fmla="*/ 5 h 512"/>
                                  <a:gd name="T80" fmla="*/ 22 w 514"/>
                                  <a:gd name="T81" fmla="*/ 0 h 5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4"/>
                                  <a:gd name="T124" fmla="*/ 0 h 512"/>
                                  <a:gd name="T125" fmla="*/ 514 w 514"/>
                                  <a:gd name="T126" fmla="*/ 512 h 5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4" h="512">
                                    <a:moveTo>
                                      <a:pt x="22" y="0"/>
                                    </a:moveTo>
                                    <a:lnTo>
                                      <a:pt x="60" y="25"/>
                                    </a:lnTo>
                                    <a:lnTo>
                                      <a:pt x="93" y="58"/>
                                    </a:lnTo>
                                    <a:lnTo>
                                      <a:pt x="128" y="93"/>
                                    </a:lnTo>
                                    <a:lnTo>
                                      <a:pt x="166" y="136"/>
                                    </a:lnTo>
                                    <a:lnTo>
                                      <a:pt x="208" y="182"/>
                                    </a:lnTo>
                                    <a:lnTo>
                                      <a:pt x="256" y="232"/>
                                    </a:lnTo>
                                    <a:lnTo>
                                      <a:pt x="305" y="287"/>
                                    </a:lnTo>
                                    <a:lnTo>
                                      <a:pt x="340" y="329"/>
                                    </a:lnTo>
                                    <a:lnTo>
                                      <a:pt x="370" y="356"/>
                                    </a:lnTo>
                                    <a:lnTo>
                                      <a:pt x="401" y="382"/>
                                    </a:lnTo>
                                    <a:lnTo>
                                      <a:pt x="435" y="406"/>
                                    </a:lnTo>
                                    <a:lnTo>
                                      <a:pt x="467" y="433"/>
                                    </a:lnTo>
                                    <a:lnTo>
                                      <a:pt x="494" y="455"/>
                                    </a:lnTo>
                                    <a:lnTo>
                                      <a:pt x="510" y="471"/>
                                    </a:lnTo>
                                    <a:lnTo>
                                      <a:pt x="514" y="490"/>
                                    </a:lnTo>
                                    <a:lnTo>
                                      <a:pt x="511" y="503"/>
                                    </a:lnTo>
                                    <a:lnTo>
                                      <a:pt x="501" y="510"/>
                                    </a:lnTo>
                                    <a:lnTo>
                                      <a:pt x="487" y="512"/>
                                    </a:lnTo>
                                    <a:lnTo>
                                      <a:pt x="467" y="506"/>
                                    </a:lnTo>
                                    <a:lnTo>
                                      <a:pt x="439" y="486"/>
                                    </a:lnTo>
                                    <a:lnTo>
                                      <a:pt x="410" y="470"/>
                                    </a:lnTo>
                                    <a:lnTo>
                                      <a:pt x="384" y="457"/>
                                    </a:lnTo>
                                    <a:lnTo>
                                      <a:pt x="353" y="431"/>
                                    </a:lnTo>
                                    <a:lnTo>
                                      <a:pt x="324" y="409"/>
                                    </a:lnTo>
                                    <a:lnTo>
                                      <a:pt x="288" y="379"/>
                                    </a:lnTo>
                                    <a:lnTo>
                                      <a:pt x="256" y="353"/>
                                    </a:lnTo>
                                    <a:lnTo>
                                      <a:pt x="218" y="323"/>
                                    </a:lnTo>
                                    <a:lnTo>
                                      <a:pt x="188" y="295"/>
                                    </a:lnTo>
                                    <a:lnTo>
                                      <a:pt x="162" y="265"/>
                                    </a:lnTo>
                                    <a:lnTo>
                                      <a:pt x="136" y="240"/>
                                    </a:lnTo>
                                    <a:lnTo>
                                      <a:pt x="121" y="218"/>
                                    </a:lnTo>
                                    <a:lnTo>
                                      <a:pt x="97" y="185"/>
                                    </a:lnTo>
                                    <a:lnTo>
                                      <a:pt x="74" y="149"/>
                                    </a:lnTo>
                                    <a:lnTo>
                                      <a:pt x="51" y="115"/>
                                    </a:lnTo>
                                    <a:lnTo>
                                      <a:pt x="32" y="83"/>
                                    </a:lnTo>
                                    <a:lnTo>
                                      <a:pt x="16" y="55"/>
                                    </a:lnTo>
                                    <a:lnTo>
                                      <a:pt x="4" y="32"/>
                                    </a:lnTo>
                                    <a:lnTo>
                                      <a:pt x="0" y="16"/>
                                    </a:lnTo>
                                    <a:lnTo>
                                      <a:pt x="4" y="5"/>
                                    </a:lnTo>
                                    <a:lnTo>
                                      <a:pt x="22" y="0"/>
                                    </a:lnTo>
                                    <a:close/>
                                  </a:path>
                                </a:pathLst>
                              </a:custGeom>
                              <a:solidFill>
                                <a:srgbClr val="FFE0C0"/>
                              </a:solidFill>
                              <a:ln w="9525">
                                <a:noFill/>
                                <a:round/>
                                <a:headEnd/>
                                <a:tailEnd/>
                              </a:ln>
                            </p:spPr>
                            <p:txBody>
                              <a:bodyPr/>
                              <a:lstStyle/>
                              <a:p>
                                <a:endParaRPr lang="fr-FR" dirty="0"/>
                              </a:p>
                            </p:txBody>
                          </p:sp>
                        </p:grpSp>
                        <p:sp>
                          <p:nvSpPr>
                            <p:cNvPr id="358" name="Freeform 116"/>
                            <p:cNvSpPr>
                              <a:spLocks/>
                            </p:cNvSpPr>
                            <p:nvPr/>
                          </p:nvSpPr>
                          <p:spPr bwMode="auto">
                            <a:xfrm>
                              <a:off x="3961" y="1526"/>
                              <a:ext cx="89" cy="68"/>
                            </a:xfrm>
                            <a:custGeom>
                              <a:avLst/>
                              <a:gdLst>
                                <a:gd name="T0" fmla="*/ 445 w 445"/>
                                <a:gd name="T1" fmla="*/ 0 h 342"/>
                                <a:gd name="T2" fmla="*/ 445 w 445"/>
                                <a:gd name="T3" fmla="*/ 47 h 342"/>
                                <a:gd name="T4" fmla="*/ 444 w 445"/>
                                <a:gd name="T5" fmla="*/ 105 h 342"/>
                                <a:gd name="T6" fmla="*/ 437 w 445"/>
                                <a:gd name="T7" fmla="*/ 155 h 342"/>
                                <a:gd name="T8" fmla="*/ 424 w 445"/>
                                <a:gd name="T9" fmla="*/ 197 h 342"/>
                                <a:gd name="T10" fmla="*/ 404 w 445"/>
                                <a:gd name="T11" fmla="*/ 227 h 342"/>
                                <a:gd name="T12" fmla="*/ 378 w 445"/>
                                <a:gd name="T13" fmla="*/ 250 h 342"/>
                                <a:gd name="T14" fmla="*/ 342 w 445"/>
                                <a:gd name="T15" fmla="*/ 274 h 342"/>
                                <a:gd name="T16" fmla="*/ 306 w 445"/>
                                <a:gd name="T17" fmla="*/ 293 h 342"/>
                                <a:gd name="T18" fmla="*/ 252 w 445"/>
                                <a:gd name="T19" fmla="*/ 316 h 342"/>
                                <a:gd name="T20" fmla="*/ 203 w 445"/>
                                <a:gd name="T21" fmla="*/ 329 h 342"/>
                                <a:gd name="T22" fmla="*/ 148 w 445"/>
                                <a:gd name="T23" fmla="*/ 336 h 342"/>
                                <a:gd name="T24" fmla="*/ 100 w 445"/>
                                <a:gd name="T25" fmla="*/ 342 h 342"/>
                                <a:gd name="T26" fmla="*/ 49 w 445"/>
                                <a:gd name="T27" fmla="*/ 340 h 342"/>
                                <a:gd name="T28" fmla="*/ 0 w 445"/>
                                <a:gd name="T29" fmla="*/ 336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342"/>
                                <a:gd name="T47" fmla="*/ 445 w 44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342">
                                  <a:moveTo>
                                    <a:pt x="445" y="0"/>
                                  </a:moveTo>
                                  <a:lnTo>
                                    <a:pt x="445" y="47"/>
                                  </a:lnTo>
                                  <a:lnTo>
                                    <a:pt x="444" y="105"/>
                                  </a:lnTo>
                                  <a:lnTo>
                                    <a:pt x="437" y="155"/>
                                  </a:lnTo>
                                  <a:lnTo>
                                    <a:pt x="424" y="197"/>
                                  </a:lnTo>
                                  <a:lnTo>
                                    <a:pt x="404" y="227"/>
                                  </a:lnTo>
                                  <a:lnTo>
                                    <a:pt x="378" y="250"/>
                                  </a:lnTo>
                                  <a:lnTo>
                                    <a:pt x="342" y="274"/>
                                  </a:lnTo>
                                  <a:lnTo>
                                    <a:pt x="306" y="293"/>
                                  </a:lnTo>
                                  <a:lnTo>
                                    <a:pt x="252" y="316"/>
                                  </a:lnTo>
                                  <a:lnTo>
                                    <a:pt x="203" y="329"/>
                                  </a:lnTo>
                                  <a:lnTo>
                                    <a:pt x="148" y="336"/>
                                  </a:lnTo>
                                  <a:lnTo>
                                    <a:pt x="100" y="342"/>
                                  </a:lnTo>
                                  <a:lnTo>
                                    <a:pt x="49" y="340"/>
                                  </a:lnTo>
                                  <a:lnTo>
                                    <a:pt x="0" y="336"/>
                                  </a:lnTo>
                                </a:path>
                              </a:pathLst>
                            </a:custGeom>
                            <a:noFill/>
                            <a:ln w="3175">
                              <a:solidFill>
                                <a:srgbClr val="FF8000"/>
                              </a:solidFill>
                              <a:prstDash val="solid"/>
                              <a:round/>
                              <a:headEnd/>
                              <a:tailEnd/>
                            </a:ln>
                          </p:spPr>
                          <p:txBody>
                            <a:bodyPr/>
                            <a:lstStyle/>
                            <a:p>
                              <a:endParaRPr lang="fr-FR" dirty="0"/>
                            </a:p>
                          </p:txBody>
                        </p:sp>
                      </p:grpSp>
                      <p:grpSp>
                        <p:nvGrpSpPr>
                          <p:cNvPr id="307" name="Group 117"/>
                          <p:cNvGrpSpPr>
                            <a:grpSpLocks/>
                          </p:cNvGrpSpPr>
                          <p:nvPr/>
                        </p:nvGrpSpPr>
                        <p:grpSpPr bwMode="auto">
                          <a:xfrm>
                            <a:off x="3727" y="1299"/>
                            <a:ext cx="308" cy="285"/>
                            <a:chOff x="3727" y="1299"/>
                            <a:chExt cx="308" cy="285"/>
                          </a:xfrm>
                        </p:grpSpPr>
                        <p:grpSp>
                          <p:nvGrpSpPr>
                            <p:cNvPr id="308" name="Group 118"/>
                            <p:cNvGrpSpPr>
                              <a:grpSpLocks/>
                            </p:cNvGrpSpPr>
                            <p:nvPr/>
                          </p:nvGrpSpPr>
                          <p:grpSpPr bwMode="auto">
                            <a:xfrm>
                              <a:off x="3837" y="1299"/>
                              <a:ext cx="198" cy="255"/>
                              <a:chOff x="3837" y="1299"/>
                              <a:chExt cx="198" cy="255"/>
                            </a:xfrm>
                          </p:grpSpPr>
                          <p:grpSp>
                            <p:nvGrpSpPr>
                              <p:cNvPr id="334" name="Group 119"/>
                              <p:cNvGrpSpPr>
                                <a:grpSpLocks/>
                              </p:cNvGrpSpPr>
                              <p:nvPr/>
                            </p:nvGrpSpPr>
                            <p:grpSpPr bwMode="auto">
                              <a:xfrm>
                                <a:off x="3837" y="1299"/>
                                <a:ext cx="198" cy="255"/>
                                <a:chOff x="3837" y="1299"/>
                                <a:chExt cx="198" cy="255"/>
                              </a:xfrm>
                            </p:grpSpPr>
                            <p:grpSp>
                              <p:nvGrpSpPr>
                                <p:cNvPr id="339" name="Group 120"/>
                                <p:cNvGrpSpPr>
                                  <a:grpSpLocks/>
                                </p:cNvGrpSpPr>
                                <p:nvPr/>
                              </p:nvGrpSpPr>
                              <p:grpSpPr bwMode="auto">
                                <a:xfrm>
                                  <a:off x="3837" y="1299"/>
                                  <a:ext cx="198" cy="255"/>
                                  <a:chOff x="3837" y="1299"/>
                                  <a:chExt cx="198" cy="255"/>
                                </a:xfrm>
                              </p:grpSpPr>
                              <p:grpSp>
                                <p:nvGrpSpPr>
                                  <p:cNvPr id="345" name="Group 121"/>
                                  <p:cNvGrpSpPr>
                                    <a:grpSpLocks/>
                                  </p:cNvGrpSpPr>
                                  <p:nvPr/>
                                </p:nvGrpSpPr>
                                <p:grpSpPr bwMode="auto">
                                  <a:xfrm>
                                    <a:off x="3837" y="1299"/>
                                    <a:ext cx="198" cy="255"/>
                                    <a:chOff x="3837" y="1299"/>
                                    <a:chExt cx="198" cy="255"/>
                                  </a:xfrm>
                                </p:grpSpPr>
                                <p:grpSp>
                                  <p:nvGrpSpPr>
                                    <p:cNvPr id="351" name="Group 122"/>
                                    <p:cNvGrpSpPr>
                                      <a:grpSpLocks/>
                                    </p:cNvGrpSpPr>
                                    <p:nvPr/>
                                  </p:nvGrpSpPr>
                                  <p:grpSpPr bwMode="auto">
                                    <a:xfrm>
                                      <a:off x="3837" y="1299"/>
                                      <a:ext cx="198" cy="255"/>
                                      <a:chOff x="3837" y="1299"/>
                                      <a:chExt cx="198" cy="255"/>
                                    </a:xfrm>
                                  </p:grpSpPr>
                                  <p:sp>
                                    <p:nvSpPr>
                                      <p:cNvPr id="353" name="Freeform 123"/>
                                      <p:cNvSpPr>
                                        <a:spLocks/>
                                      </p:cNvSpPr>
                                      <p:nvPr/>
                                    </p:nvSpPr>
                                    <p:spPr bwMode="auto">
                                      <a:xfrm>
                                        <a:off x="3837" y="1299"/>
                                        <a:ext cx="198" cy="255"/>
                                      </a:xfrm>
                                      <a:custGeom>
                                        <a:avLst/>
                                        <a:gdLst>
                                          <a:gd name="T0" fmla="*/ 21 w 990"/>
                                          <a:gd name="T1" fmla="*/ 239 h 1276"/>
                                          <a:gd name="T2" fmla="*/ 61 w 990"/>
                                          <a:gd name="T3" fmla="*/ 188 h 1276"/>
                                          <a:gd name="T4" fmla="*/ 116 w 990"/>
                                          <a:gd name="T5" fmla="*/ 122 h 1276"/>
                                          <a:gd name="T6" fmla="*/ 172 w 990"/>
                                          <a:gd name="T7" fmla="*/ 66 h 1276"/>
                                          <a:gd name="T8" fmla="*/ 243 w 990"/>
                                          <a:gd name="T9" fmla="*/ 23 h 1276"/>
                                          <a:gd name="T10" fmla="*/ 342 w 990"/>
                                          <a:gd name="T11" fmla="*/ 1 h 1276"/>
                                          <a:gd name="T12" fmla="*/ 435 w 990"/>
                                          <a:gd name="T13" fmla="*/ 7 h 1276"/>
                                          <a:gd name="T14" fmla="*/ 526 w 990"/>
                                          <a:gd name="T15" fmla="*/ 34 h 1276"/>
                                          <a:gd name="T16" fmla="*/ 596 w 990"/>
                                          <a:gd name="T17" fmla="*/ 78 h 1276"/>
                                          <a:gd name="T18" fmla="*/ 649 w 990"/>
                                          <a:gd name="T19" fmla="*/ 142 h 1276"/>
                                          <a:gd name="T20" fmla="*/ 681 w 990"/>
                                          <a:gd name="T21" fmla="*/ 217 h 1276"/>
                                          <a:gd name="T22" fmla="*/ 689 w 990"/>
                                          <a:gd name="T23" fmla="*/ 285 h 1276"/>
                                          <a:gd name="T24" fmla="*/ 657 w 990"/>
                                          <a:gd name="T25" fmla="*/ 357 h 1276"/>
                                          <a:gd name="T26" fmla="*/ 626 w 990"/>
                                          <a:gd name="T27" fmla="*/ 430 h 1276"/>
                                          <a:gd name="T28" fmla="*/ 608 w 990"/>
                                          <a:gd name="T29" fmla="*/ 489 h 1276"/>
                                          <a:gd name="T30" fmla="*/ 622 w 990"/>
                                          <a:gd name="T31" fmla="*/ 500 h 1276"/>
                                          <a:gd name="T32" fmla="*/ 646 w 990"/>
                                          <a:gd name="T33" fmla="*/ 461 h 1276"/>
                                          <a:gd name="T34" fmla="*/ 690 w 990"/>
                                          <a:gd name="T35" fmla="*/ 381 h 1276"/>
                                          <a:gd name="T36" fmla="*/ 721 w 990"/>
                                          <a:gd name="T37" fmla="*/ 346 h 1276"/>
                                          <a:gd name="T38" fmla="*/ 749 w 990"/>
                                          <a:gd name="T39" fmla="*/ 369 h 1276"/>
                                          <a:gd name="T40" fmla="*/ 784 w 990"/>
                                          <a:gd name="T41" fmla="*/ 431 h 1276"/>
                                          <a:gd name="T42" fmla="*/ 812 w 990"/>
                                          <a:gd name="T43" fmla="*/ 492 h 1276"/>
                                          <a:gd name="T44" fmla="*/ 852 w 990"/>
                                          <a:gd name="T45" fmla="*/ 551 h 1276"/>
                                          <a:gd name="T46" fmla="*/ 866 w 990"/>
                                          <a:gd name="T47" fmla="*/ 611 h 1276"/>
                                          <a:gd name="T48" fmla="*/ 850 w 990"/>
                                          <a:gd name="T49" fmla="*/ 693 h 1276"/>
                                          <a:gd name="T50" fmla="*/ 882 w 990"/>
                                          <a:gd name="T51" fmla="*/ 744 h 1276"/>
                                          <a:gd name="T52" fmla="*/ 925 w 990"/>
                                          <a:gd name="T53" fmla="*/ 829 h 1276"/>
                                          <a:gd name="T54" fmla="*/ 960 w 990"/>
                                          <a:gd name="T55" fmla="*/ 905 h 1276"/>
                                          <a:gd name="T56" fmla="*/ 978 w 990"/>
                                          <a:gd name="T57" fmla="*/ 988 h 1276"/>
                                          <a:gd name="T58" fmla="*/ 984 w 990"/>
                                          <a:gd name="T59" fmla="*/ 1075 h 1276"/>
                                          <a:gd name="T60" fmla="*/ 990 w 990"/>
                                          <a:gd name="T61" fmla="*/ 1211 h 1276"/>
                                          <a:gd name="T62" fmla="*/ 974 w 990"/>
                                          <a:gd name="T63" fmla="*/ 1267 h 1276"/>
                                          <a:gd name="T64" fmla="*/ 921 w 990"/>
                                          <a:gd name="T65" fmla="*/ 1269 h 1276"/>
                                          <a:gd name="T66" fmla="*/ 849 w 990"/>
                                          <a:gd name="T67" fmla="*/ 1226 h 1276"/>
                                          <a:gd name="T68" fmla="*/ 760 w 990"/>
                                          <a:gd name="T69" fmla="*/ 1159 h 1276"/>
                                          <a:gd name="T70" fmla="*/ 654 w 990"/>
                                          <a:gd name="T71" fmla="*/ 1052 h 1276"/>
                                          <a:gd name="T72" fmla="*/ 549 w 990"/>
                                          <a:gd name="T73" fmla="*/ 933 h 1276"/>
                                          <a:gd name="T74" fmla="*/ 406 w 990"/>
                                          <a:gd name="T75" fmla="*/ 792 h 1276"/>
                                          <a:gd name="T76" fmla="*/ 307 w 990"/>
                                          <a:gd name="T77" fmla="*/ 696 h 1276"/>
                                          <a:gd name="T78" fmla="*/ 284 w 990"/>
                                          <a:gd name="T79" fmla="*/ 638 h 1276"/>
                                          <a:gd name="T80" fmla="*/ 322 w 990"/>
                                          <a:gd name="T81" fmla="*/ 605 h 1276"/>
                                          <a:gd name="T82" fmla="*/ 383 w 990"/>
                                          <a:gd name="T83" fmla="*/ 566 h 1276"/>
                                          <a:gd name="T84" fmla="*/ 445 w 990"/>
                                          <a:gd name="T85" fmla="*/ 543 h 1276"/>
                                          <a:gd name="T86" fmla="*/ 484 w 990"/>
                                          <a:gd name="T87" fmla="*/ 524 h 1276"/>
                                          <a:gd name="T88" fmla="*/ 445 w 990"/>
                                          <a:gd name="T89" fmla="*/ 517 h 1276"/>
                                          <a:gd name="T90" fmla="*/ 359 w 990"/>
                                          <a:gd name="T91" fmla="*/ 535 h 1276"/>
                                          <a:gd name="T92" fmla="*/ 308 w 990"/>
                                          <a:gd name="T93" fmla="*/ 569 h 1276"/>
                                          <a:gd name="T94" fmla="*/ 245 w 990"/>
                                          <a:gd name="T95" fmla="*/ 596 h 1276"/>
                                          <a:gd name="T96" fmla="*/ 192 w 990"/>
                                          <a:gd name="T97" fmla="*/ 585 h 1276"/>
                                          <a:gd name="T98" fmla="*/ 149 w 990"/>
                                          <a:gd name="T99" fmla="*/ 549 h 1276"/>
                                          <a:gd name="T100" fmla="*/ 103 w 990"/>
                                          <a:gd name="T101" fmla="*/ 491 h 1276"/>
                                          <a:gd name="T102" fmla="*/ 46 w 990"/>
                                          <a:gd name="T103" fmla="*/ 431 h 1276"/>
                                          <a:gd name="T104" fmla="*/ 19 w 990"/>
                                          <a:gd name="T105" fmla="*/ 380 h 1276"/>
                                          <a:gd name="T106" fmla="*/ 0 w 990"/>
                                          <a:gd name="T107" fmla="*/ 303 h 1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0"/>
                                          <a:gd name="T163" fmla="*/ 0 h 1276"/>
                                          <a:gd name="T164" fmla="*/ 990 w 990"/>
                                          <a:gd name="T165" fmla="*/ 1276 h 1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0" h="1276">
                                            <a:moveTo>
                                              <a:pt x="2" y="283"/>
                                            </a:moveTo>
                                            <a:lnTo>
                                              <a:pt x="11" y="261"/>
                                            </a:lnTo>
                                            <a:lnTo>
                                              <a:pt x="21" y="239"/>
                                            </a:lnTo>
                                            <a:lnTo>
                                              <a:pt x="33" y="217"/>
                                            </a:lnTo>
                                            <a:lnTo>
                                              <a:pt x="47" y="201"/>
                                            </a:lnTo>
                                            <a:lnTo>
                                              <a:pt x="61" y="188"/>
                                            </a:lnTo>
                                            <a:lnTo>
                                              <a:pt x="78" y="168"/>
                                            </a:lnTo>
                                            <a:lnTo>
                                              <a:pt x="100" y="145"/>
                                            </a:lnTo>
                                            <a:lnTo>
                                              <a:pt x="116" y="122"/>
                                            </a:lnTo>
                                            <a:lnTo>
                                              <a:pt x="132" y="101"/>
                                            </a:lnTo>
                                            <a:lnTo>
                                              <a:pt x="151" y="84"/>
                                            </a:lnTo>
                                            <a:lnTo>
                                              <a:pt x="172" y="66"/>
                                            </a:lnTo>
                                            <a:lnTo>
                                              <a:pt x="194" y="50"/>
                                            </a:lnTo>
                                            <a:lnTo>
                                              <a:pt x="216" y="36"/>
                                            </a:lnTo>
                                            <a:lnTo>
                                              <a:pt x="243" y="23"/>
                                            </a:lnTo>
                                            <a:lnTo>
                                              <a:pt x="273" y="12"/>
                                            </a:lnTo>
                                            <a:lnTo>
                                              <a:pt x="304" y="5"/>
                                            </a:lnTo>
                                            <a:lnTo>
                                              <a:pt x="342" y="1"/>
                                            </a:lnTo>
                                            <a:lnTo>
                                              <a:pt x="377" y="0"/>
                                            </a:lnTo>
                                            <a:lnTo>
                                              <a:pt x="406" y="2"/>
                                            </a:lnTo>
                                            <a:lnTo>
                                              <a:pt x="435" y="7"/>
                                            </a:lnTo>
                                            <a:lnTo>
                                              <a:pt x="462" y="12"/>
                                            </a:lnTo>
                                            <a:lnTo>
                                              <a:pt x="497" y="21"/>
                                            </a:lnTo>
                                            <a:lnTo>
                                              <a:pt x="526" y="34"/>
                                            </a:lnTo>
                                            <a:lnTo>
                                              <a:pt x="550" y="45"/>
                                            </a:lnTo>
                                            <a:lnTo>
                                              <a:pt x="576" y="59"/>
                                            </a:lnTo>
                                            <a:lnTo>
                                              <a:pt x="596" y="78"/>
                                            </a:lnTo>
                                            <a:lnTo>
                                              <a:pt x="615" y="98"/>
                                            </a:lnTo>
                                            <a:lnTo>
                                              <a:pt x="632" y="118"/>
                                            </a:lnTo>
                                            <a:lnTo>
                                              <a:pt x="649" y="142"/>
                                            </a:lnTo>
                                            <a:lnTo>
                                              <a:pt x="665" y="166"/>
                                            </a:lnTo>
                                            <a:lnTo>
                                              <a:pt x="675" y="189"/>
                                            </a:lnTo>
                                            <a:lnTo>
                                              <a:pt x="681" y="217"/>
                                            </a:lnTo>
                                            <a:lnTo>
                                              <a:pt x="687" y="243"/>
                                            </a:lnTo>
                                            <a:lnTo>
                                              <a:pt x="690" y="263"/>
                                            </a:lnTo>
                                            <a:lnTo>
                                              <a:pt x="689" y="285"/>
                                            </a:lnTo>
                                            <a:lnTo>
                                              <a:pt x="683" y="301"/>
                                            </a:lnTo>
                                            <a:lnTo>
                                              <a:pt x="673" y="325"/>
                                            </a:lnTo>
                                            <a:lnTo>
                                              <a:pt x="657" y="357"/>
                                            </a:lnTo>
                                            <a:lnTo>
                                              <a:pt x="645" y="384"/>
                                            </a:lnTo>
                                            <a:lnTo>
                                              <a:pt x="634" y="406"/>
                                            </a:lnTo>
                                            <a:lnTo>
                                              <a:pt x="626" y="430"/>
                                            </a:lnTo>
                                            <a:lnTo>
                                              <a:pt x="618" y="455"/>
                                            </a:lnTo>
                                            <a:lnTo>
                                              <a:pt x="611" y="477"/>
                                            </a:lnTo>
                                            <a:lnTo>
                                              <a:pt x="608" y="489"/>
                                            </a:lnTo>
                                            <a:lnTo>
                                              <a:pt x="609" y="497"/>
                                            </a:lnTo>
                                            <a:lnTo>
                                              <a:pt x="614" y="500"/>
                                            </a:lnTo>
                                            <a:lnTo>
                                              <a:pt x="622" y="500"/>
                                            </a:lnTo>
                                            <a:lnTo>
                                              <a:pt x="628" y="493"/>
                                            </a:lnTo>
                                            <a:lnTo>
                                              <a:pt x="636" y="483"/>
                                            </a:lnTo>
                                            <a:lnTo>
                                              <a:pt x="646" y="461"/>
                                            </a:lnTo>
                                            <a:lnTo>
                                              <a:pt x="659" y="432"/>
                                            </a:lnTo>
                                            <a:lnTo>
                                              <a:pt x="675" y="405"/>
                                            </a:lnTo>
                                            <a:lnTo>
                                              <a:pt x="690" y="381"/>
                                            </a:lnTo>
                                            <a:lnTo>
                                              <a:pt x="704" y="361"/>
                                            </a:lnTo>
                                            <a:lnTo>
                                              <a:pt x="712" y="351"/>
                                            </a:lnTo>
                                            <a:lnTo>
                                              <a:pt x="721" y="346"/>
                                            </a:lnTo>
                                            <a:lnTo>
                                              <a:pt x="732" y="344"/>
                                            </a:lnTo>
                                            <a:lnTo>
                                              <a:pt x="739" y="350"/>
                                            </a:lnTo>
                                            <a:lnTo>
                                              <a:pt x="749" y="369"/>
                                            </a:lnTo>
                                            <a:lnTo>
                                              <a:pt x="759" y="386"/>
                                            </a:lnTo>
                                            <a:lnTo>
                                              <a:pt x="771" y="408"/>
                                            </a:lnTo>
                                            <a:lnTo>
                                              <a:pt x="784" y="431"/>
                                            </a:lnTo>
                                            <a:lnTo>
                                              <a:pt x="793" y="450"/>
                                            </a:lnTo>
                                            <a:lnTo>
                                              <a:pt x="802" y="473"/>
                                            </a:lnTo>
                                            <a:lnTo>
                                              <a:pt x="812" y="492"/>
                                            </a:lnTo>
                                            <a:lnTo>
                                              <a:pt x="820" y="516"/>
                                            </a:lnTo>
                                            <a:lnTo>
                                              <a:pt x="835" y="531"/>
                                            </a:lnTo>
                                            <a:lnTo>
                                              <a:pt x="852" y="551"/>
                                            </a:lnTo>
                                            <a:lnTo>
                                              <a:pt x="864" y="569"/>
                                            </a:lnTo>
                                            <a:lnTo>
                                              <a:pt x="868" y="589"/>
                                            </a:lnTo>
                                            <a:lnTo>
                                              <a:pt x="866" y="611"/>
                                            </a:lnTo>
                                            <a:lnTo>
                                              <a:pt x="861" y="639"/>
                                            </a:lnTo>
                                            <a:lnTo>
                                              <a:pt x="856" y="665"/>
                                            </a:lnTo>
                                            <a:lnTo>
                                              <a:pt x="850" y="693"/>
                                            </a:lnTo>
                                            <a:lnTo>
                                              <a:pt x="861" y="709"/>
                                            </a:lnTo>
                                            <a:lnTo>
                                              <a:pt x="872" y="726"/>
                                            </a:lnTo>
                                            <a:lnTo>
                                              <a:pt x="882" y="744"/>
                                            </a:lnTo>
                                            <a:lnTo>
                                              <a:pt x="892" y="766"/>
                                            </a:lnTo>
                                            <a:lnTo>
                                              <a:pt x="910" y="800"/>
                                            </a:lnTo>
                                            <a:lnTo>
                                              <a:pt x="925" y="829"/>
                                            </a:lnTo>
                                            <a:lnTo>
                                              <a:pt x="941" y="859"/>
                                            </a:lnTo>
                                            <a:lnTo>
                                              <a:pt x="954" y="885"/>
                                            </a:lnTo>
                                            <a:lnTo>
                                              <a:pt x="960" y="905"/>
                                            </a:lnTo>
                                            <a:lnTo>
                                              <a:pt x="967" y="933"/>
                                            </a:lnTo>
                                            <a:lnTo>
                                              <a:pt x="972" y="964"/>
                                            </a:lnTo>
                                            <a:lnTo>
                                              <a:pt x="978" y="988"/>
                                            </a:lnTo>
                                            <a:lnTo>
                                              <a:pt x="983" y="1020"/>
                                            </a:lnTo>
                                            <a:lnTo>
                                              <a:pt x="985" y="1052"/>
                                            </a:lnTo>
                                            <a:lnTo>
                                              <a:pt x="984" y="1075"/>
                                            </a:lnTo>
                                            <a:lnTo>
                                              <a:pt x="984" y="1100"/>
                                            </a:lnTo>
                                            <a:lnTo>
                                              <a:pt x="985" y="1151"/>
                                            </a:lnTo>
                                            <a:lnTo>
                                              <a:pt x="990" y="1211"/>
                                            </a:lnTo>
                                            <a:lnTo>
                                              <a:pt x="988" y="1239"/>
                                            </a:lnTo>
                                            <a:lnTo>
                                              <a:pt x="985" y="1256"/>
                                            </a:lnTo>
                                            <a:lnTo>
                                              <a:pt x="974" y="1267"/>
                                            </a:lnTo>
                                            <a:lnTo>
                                              <a:pt x="955" y="1275"/>
                                            </a:lnTo>
                                            <a:lnTo>
                                              <a:pt x="936" y="1276"/>
                                            </a:lnTo>
                                            <a:lnTo>
                                              <a:pt x="921" y="1269"/>
                                            </a:lnTo>
                                            <a:lnTo>
                                              <a:pt x="909" y="1259"/>
                                            </a:lnTo>
                                            <a:lnTo>
                                              <a:pt x="878" y="1241"/>
                                            </a:lnTo>
                                            <a:lnTo>
                                              <a:pt x="849" y="1226"/>
                                            </a:lnTo>
                                            <a:lnTo>
                                              <a:pt x="821" y="1213"/>
                                            </a:lnTo>
                                            <a:lnTo>
                                              <a:pt x="799" y="1193"/>
                                            </a:lnTo>
                                            <a:lnTo>
                                              <a:pt x="760" y="1159"/>
                                            </a:lnTo>
                                            <a:lnTo>
                                              <a:pt x="724" y="1122"/>
                                            </a:lnTo>
                                            <a:lnTo>
                                              <a:pt x="689" y="1090"/>
                                            </a:lnTo>
                                            <a:lnTo>
                                              <a:pt x="654" y="1052"/>
                                            </a:lnTo>
                                            <a:lnTo>
                                              <a:pt x="613" y="1002"/>
                                            </a:lnTo>
                                            <a:lnTo>
                                              <a:pt x="583" y="964"/>
                                            </a:lnTo>
                                            <a:lnTo>
                                              <a:pt x="549" y="933"/>
                                            </a:lnTo>
                                            <a:lnTo>
                                              <a:pt x="507" y="890"/>
                                            </a:lnTo>
                                            <a:lnTo>
                                              <a:pt x="464" y="847"/>
                                            </a:lnTo>
                                            <a:lnTo>
                                              <a:pt x="406" y="792"/>
                                            </a:lnTo>
                                            <a:lnTo>
                                              <a:pt x="352" y="747"/>
                                            </a:lnTo>
                                            <a:lnTo>
                                              <a:pt x="326" y="719"/>
                                            </a:lnTo>
                                            <a:lnTo>
                                              <a:pt x="307" y="696"/>
                                            </a:lnTo>
                                            <a:lnTo>
                                              <a:pt x="295" y="675"/>
                                            </a:lnTo>
                                            <a:lnTo>
                                              <a:pt x="285" y="651"/>
                                            </a:lnTo>
                                            <a:lnTo>
                                              <a:pt x="284" y="638"/>
                                            </a:lnTo>
                                            <a:lnTo>
                                              <a:pt x="290" y="629"/>
                                            </a:lnTo>
                                            <a:lnTo>
                                              <a:pt x="303" y="619"/>
                                            </a:lnTo>
                                            <a:lnTo>
                                              <a:pt x="322" y="605"/>
                                            </a:lnTo>
                                            <a:lnTo>
                                              <a:pt x="345" y="590"/>
                                            </a:lnTo>
                                            <a:lnTo>
                                              <a:pt x="365" y="575"/>
                                            </a:lnTo>
                                            <a:lnTo>
                                              <a:pt x="383" y="566"/>
                                            </a:lnTo>
                                            <a:lnTo>
                                              <a:pt x="402" y="558"/>
                                            </a:lnTo>
                                            <a:lnTo>
                                              <a:pt x="423" y="551"/>
                                            </a:lnTo>
                                            <a:lnTo>
                                              <a:pt x="445" y="543"/>
                                            </a:lnTo>
                                            <a:lnTo>
                                              <a:pt x="467" y="535"/>
                                            </a:lnTo>
                                            <a:lnTo>
                                              <a:pt x="482" y="530"/>
                                            </a:lnTo>
                                            <a:lnTo>
                                              <a:pt x="484" y="524"/>
                                            </a:lnTo>
                                            <a:lnTo>
                                              <a:pt x="478" y="516"/>
                                            </a:lnTo>
                                            <a:lnTo>
                                              <a:pt x="469" y="514"/>
                                            </a:lnTo>
                                            <a:lnTo>
                                              <a:pt x="445" y="517"/>
                                            </a:lnTo>
                                            <a:lnTo>
                                              <a:pt x="419" y="521"/>
                                            </a:lnTo>
                                            <a:lnTo>
                                              <a:pt x="389" y="528"/>
                                            </a:lnTo>
                                            <a:lnTo>
                                              <a:pt x="359" y="535"/>
                                            </a:lnTo>
                                            <a:lnTo>
                                              <a:pt x="345" y="541"/>
                                            </a:lnTo>
                                            <a:lnTo>
                                              <a:pt x="328" y="554"/>
                                            </a:lnTo>
                                            <a:lnTo>
                                              <a:pt x="308" y="569"/>
                                            </a:lnTo>
                                            <a:lnTo>
                                              <a:pt x="282" y="590"/>
                                            </a:lnTo>
                                            <a:lnTo>
                                              <a:pt x="267" y="594"/>
                                            </a:lnTo>
                                            <a:lnTo>
                                              <a:pt x="245" y="596"/>
                                            </a:lnTo>
                                            <a:lnTo>
                                              <a:pt x="222" y="597"/>
                                            </a:lnTo>
                                            <a:lnTo>
                                              <a:pt x="208" y="593"/>
                                            </a:lnTo>
                                            <a:lnTo>
                                              <a:pt x="192" y="585"/>
                                            </a:lnTo>
                                            <a:lnTo>
                                              <a:pt x="171" y="576"/>
                                            </a:lnTo>
                                            <a:lnTo>
                                              <a:pt x="160" y="567"/>
                                            </a:lnTo>
                                            <a:lnTo>
                                              <a:pt x="149" y="549"/>
                                            </a:lnTo>
                                            <a:lnTo>
                                              <a:pt x="136" y="530"/>
                                            </a:lnTo>
                                            <a:lnTo>
                                              <a:pt x="125" y="514"/>
                                            </a:lnTo>
                                            <a:lnTo>
                                              <a:pt x="103" y="491"/>
                                            </a:lnTo>
                                            <a:lnTo>
                                              <a:pt x="87" y="472"/>
                                            </a:lnTo>
                                            <a:lnTo>
                                              <a:pt x="64" y="449"/>
                                            </a:lnTo>
                                            <a:lnTo>
                                              <a:pt x="46" y="431"/>
                                            </a:lnTo>
                                            <a:lnTo>
                                              <a:pt x="34" y="418"/>
                                            </a:lnTo>
                                            <a:lnTo>
                                              <a:pt x="28" y="403"/>
                                            </a:lnTo>
                                            <a:lnTo>
                                              <a:pt x="19" y="380"/>
                                            </a:lnTo>
                                            <a:lnTo>
                                              <a:pt x="9" y="356"/>
                                            </a:lnTo>
                                            <a:lnTo>
                                              <a:pt x="4" y="330"/>
                                            </a:lnTo>
                                            <a:lnTo>
                                              <a:pt x="0" y="303"/>
                                            </a:lnTo>
                                            <a:lnTo>
                                              <a:pt x="2" y="283"/>
                                            </a:lnTo>
                                            <a:close/>
                                          </a:path>
                                        </a:pathLst>
                                      </a:custGeom>
                                      <a:solidFill>
                                        <a:srgbClr val="FF8080"/>
                                      </a:solidFill>
                                      <a:ln w="9525">
                                        <a:noFill/>
                                        <a:round/>
                                        <a:headEnd/>
                                        <a:tailEnd/>
                                      </a:ln>
                                    </p:spPr>
                                    <p:txBody>
                                      <a:bodyPr/>
                                      <a:lstStyle/>
                                      <a:p>
                                        <a:endParaRPr lang="fr-FR" dirty="0"/>
                                      </a:p>
                                    </p:txBody>
                                  </p:sp>
                                  <p:grpSp>
                                    <p:nvGrpSpPr>
                                      <p:cNvPr id="354" name="Group 124"/>
                                      <p:cNvGrpSpPr>
                                        <a:grpSpLocks/>
                                      </p:cNvGrpSpPr>
                                      <p:nvPr/>
                                    </p:nvGrpSpPr>
                                    <p:grpSpPr bwMode="auto">
                                      <a:xfrm>
                                        <a:off x="3837" y="1299"/>
                                        <a:ext cx="198" cy="255"/>
                                        <a:chOff x="3837" y="1299"/>
                                        <a:chExt cx="198" cy="255"/>
                                      </a:xfrm>
                                    </p:grpSpPr>
                                    <p:sp>
                                      <p:nvSpPr>
                                        <p:cNvPr id="355" name="Freeform 125"/>
                                        <p:cNvSpPr>
                                          <a:spLocks/>
                                        </p:cNvSpPr>
                                        <p:nvPr/>
                                      </p:nvSpPr>
                                      <p:spPr bwMode="auto">
                                        <a:xfrm>
                                          <a:off x="3894" y="1368"/>
                                          <a:ext cx="141" cy="186"/>
                                        </a:xfrm>
                                        <a:custGeom>
                                          <a:avLst/>
                                          <a:gdLst>
                                            <a:gd name="T0" fmla="*/ 400 w 705"/>
                                            <a:gd name="T1" fmla="*/ 71 h 931"/>
                                            <a:gd name="T2" fmla="*/ 390 w 705"/>
                                            <a:gd name="T3" fmla="*/ 61 h 931"/>
                                            <a:gd name="T4" fmla="*/ 427 w 705"/>
                                            <a:gd name="T5" fmla="*/ 7 h 931"/>
                                            <a:gd name="T6" fmla="*/ 454 w 705"/>
                                            <a:gd name="T7" fmla="*/ 6 h 931"/>
                                            <a:gd name="T8" fmla="*/ 487 w 705"/>
                                            <a:gd name="T9" fmla="*/ 64 h 931"/>
                                            <a:gd name="T10" fmla="*/ 518 w 705"/>
                                            <a:gd name="T11" fmla="*/ 129 h 931"/>
                                            <a:gd name="T12" fmla="*/ 550 w 705"/>
                                            <a:gd name="T13" fmla="*/ 187 h 931"/>
                                            <a:gd name="T14" fmla="*/ 583 w 705"/>
                                            <a:gd name="T15" fmla="*/ 244 h 931"/>
                                            <a:gd name="T16" fmla="*/ 571 w 705"/>
                                            <a:gd name="T17" fmla="*/ 320 h 931"/>
                                            <a:gd name="T18" fmla="*/ 587 w 705"/>
                                            <a:gd name="T19" fmla="*/ 381 h 931"/>
                                            <a:gd name="T20" fmla="*/ 625 w 705"/>
                                            <a:gd name="T21" fmla="*/ 455 h 931"/>
                                            <a:gd name="T22" fmla="*/ 669 w 705"/>
                                            <a:gd name="T23" fmla="*/ 540 h 931"/>
                                            <a:gd name="T24" fmla="*/ 687 w 705"/>
                                            <a:gd name="T25" fmla="*/ 620 h 931"/>
                                            <a:gd name="T26" fmla="*/ 700 w 705"/>
                                            <a:gd name="T27" fmla="*/ 707 h 931"/>
                                            <a:gd name="T28" fmla="*/ 700 w 705"/>
                                            <a:gd name="T29" fmla="*/ 806 h 931"/>
                                            <a:gd name="T30" fmla="*/ 700 w 705"/>
                                            <a:gd name="T31" fmla="*/ 911 h 931"/>
                                            <a:gd name="T32" fmla="*/ 651 w 705"/>
                                            <a:gd name="T33" fmla="*/ 931 h 931"/>
                                            <a:gd name="T34" fmla="*/ 593 w 705"/>
                                            <a:gd name="T35" fmla="*/ 896 h 931"/>
                                            <a:gd name="T36" fmla="*/ 515 w 705"/>
                                            <a:gd name="T37" fmla="*/ 848 h 931"/>
                                            <a:gd name="T38" fmla="*/ 404 w 705"/>
                                            <a:gd name="T39" fmla="*/ 745 h 931"/>
                                            <a:gd name="T40" fmla="*/ 298 w 705"/>
                                            <a:gd name="T41" fmla="*/ 620 h 931"/>
                                            <a:gd name="T42" fmla="*/ 179 w 705"/>
                                            <a:gd name="T43" fmla="*/ 502 h 931"/>
                                            <a:gd name="T44" fmla="*/ 43 w 705"/>
                                            <a:gd name="T45" fmla="*/ 373 h 931"/>
                                            <a:gd name="T46" fmla="*/ 2 w 705"/>
                                            <a:gd name="T47" fmla="*/ 306 h 931"/>
                                            <a:gd name="T48" fmla="*/ 19 w 705"/>
                                            <a:gd name="T49" fmla="*/ 274 h 931"/>
                                            <a:gd name="T50" fmla="*/ 81 w 705"/>
                                            <a:gd name="T51" fmla="*/ 231 h 931"/>
                                            <a:gd name="T52" fmla="*/ 76 w 705"/>
                                            <a:gd name="T53" fmla="*/ 271 h 931"/>
                                            <a:gd name="T54" fmla="*/ 59 w 705"/>
                                            <a:gd name="T55" fmla="*/ 323 h 931"/>
                                            <a:gd name="T56" fmla="*/ 96 w 705"/>
                                            <a:gd name="T57" fmla="*/ 384 h 931"/>
                                            <a:gd name="T58" fmla="*/ 176 w 705"/>
                                            <a:gd name="T59" fmla="*/ 457 h 931"/>
                                            <a:gd name="T60" fmla="*/ 253 w 705"/>
                                            <a:gd name="T61" fmla="*/ 520 h 931"/>
                                            <a:gd name="T62" fmla="*/ 324 w 705"/>
                                            <a:gd name="T63" fmla="*/ 587 h 931"/>
                                            <a:gd name="T64" fmla="*/ 378 w 705"/>
                                            <a:gd name="T65" fmla="*/ 659 h 931"/>
                                            <a:gd name="T66" fmla="*/ 444 w 705"/>
                                            <a:gd name="T67" fmla="*/ 732 h 931"/>
                                            <a:gd name="T68" fmla="*/ 523 w 705"/>
                                            <a:gd name="T69" fmla="*/ 798 h 931"/>
                                            <a:gd name="T70" fmla="*/ 576 w 705"/>
                                            <a:gd name="T71" fmla="*/ 831 h 931"/>
                                            <a:gd name="T72" fmla="*/ 627 w 705"/>
                                            <a:gd name="T73" fmla="*/ 842 h 931"/>
                                            <a:gd name="T74" fmla="*/ 654 w 705"/>
                                            <a:gd name="T75" fmla="*/ 818 h 931"/>
                                            <a:gd name="T76" fmla="*/ 652 w 705"/>
                                            <a:gd name="T77" fmla="*/ 739 h 931"/>
                                            <a:gd name="T78" fmla="*/ 641 w 705"/>
                                            <a:gd name="T79" fmla="*/ 648 h 931"/>
                                            <a:gd name="T80" fmla="*/ 618 w 705"/>
                                            <a:gd name="T81" fmla="*/ 566 h 931"/>
                                            <a:gd name="T82" fmla="*/ 596 w 705"/>
                                            <a:gd name="T83" fmla="*/ 505 h 931"/>
                                            <a:gd name="T84" fmla="*/ 560 w 705"/>
                                            <a:gd name="T85" fmla="*/ 438 h 931"/>
                                            <a:gd name="T86" fmla="*/ 519 w 705"/>
                                            <a:gd name="T87" fmla="*/ 364 h 931"/>
                                            <a:gd name="T88" fmla="*/ 514 w 705"/>
                                            <a:gd name="T89" fmla="*/ 328 h 931"/>
                                            <a:gd name="T90" fmla="*/ 529 w 705"/>
                                            <a:gd name="T91" fmla="*/ 266 h 931"/>
                                            <a:gd name="T92" fmla="*/ 514 w 705"/>
                                            <a:gd name="T93" fmla="*/ 205 h 931"/>
                                            <a:gd name="T94" fmla="*/ 474 w 705"/>
                                            <a:gd name="T95" fmla="*/ 107 h 931"/>
                                            <a:gd name="T96" fmla="*/ 441 w 705"/>
                                            <a:gd name="T97" fmla="*/ 55 h 9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5"/>
                                            <a:gd name="T148" fmla="*/ 0 h 931"/>
                                            <a:gd name="T149" fmla="*/ 705 w 705"/>
                                            <a:gd name="T150" fmla="*/ 931 h 9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5" h="931">
                                              <a:moveTo>
                                                <a:pt x="431" y="56"/>
                                              </a:moveTo>
                                              <a:lnTo>
                                                <a:pt x="417" y="60"/>
                                              </a:lnTo>
                                              <a:lnTo>
                                                <a:pt x="400" y="71"/>
                                              </a:lnTo>
                                              <a:lnTo>
                                                <a:pt x="385" y="81"/>
                                              </a:lnTo>
                                              <a:lnTo>
                                                <a:pt x="374" y="88"/>
                                              </a:lnTo>
                                              <a:lnTo>
                                                <a:pt x="390" y="61"/>
                                              </a:lnTo>
                                              <a:lnTo>
                                                <a:pt x="405" y="37"/>
                                              </a:lnTo>
                                              <a:lnTo>
                                                <a:pt x="419" y="17"/>
                                              </a:lnTo>
                                              <a:lnTo>
                                                <a:pt x="427" y="7"/>
                                              </a:lnTo>
                                              <a:lnTo>
                                                <a:pt x="436" y="2"/>
                                              </a:lnTo>
                                              <a:lnTo>
                                                <a:pt x="447" y="0"/>
                                              </a:lnTo>
                                              <a:lnTo>
                                                <a:pt x="454" y="6"/>
                                              </a:lnTo>
                                              <a:lnTo>
                                                <a:pt x="465" y="25"/>
                                              </a:lnTo>
                                              <a:lnTo>
                                                <a:pt x="475" y="42"/>
                                              </a:lnTo>
                                              <a:lnTo>
                                                <a:pt x="487" y="64"/>
                                              </a:lnTo>
                                              <a:lnTo>
                                                <a:pt x="500" y="87"/>
                                              </a:lnTo>
                                              <a:lnTo>
                                                <a:pt x="509" y="106"/>
                                              </a:lnTo>
                                              <a:lnTo>
                                                <a:pt x="518" y="129"/>
                                              </a:lnTo>
                                              <a:lnTo>
                                                <a:pt x="528" y="148"/>
                                              </a:lnTo>
                                              <a:lnTo>
                                                <a:pt x="535" y="172"/>
                                              </a:lnTo>
                                              <a:lnTo>
                                                <a:pt x="550" y="187"/>
                                              </a:lnTo>
                                              <a:lnTo>
                                                <a:pt x="567" y="207"/>
                                              </a:lnTo>
                                              <a:lnTo>
                                                <a:pt x="579" y="225"/>
                                              </a:lnTo>
                                              <a:lnTo>
                                                <a:pt x="583" y="244"/>
                                              </a:lnTo>
                                              <a:lnTo>
                                                <a:pt x="581" y="266"/>
                                              </a:lnTo>
                                              <a:lnTo>
                                                <a:pt x="576" y="294"/>
                                              </a:lnTo>
                                              <a:lnTo>
                                                <a:pt x="571" y="320"/>
                                              </a:lnTo>
                                              <a:lnTo>
                                                <a:pt x="565" y="348"/>
                                              </a:lnTo>
                                              <a:lnTo>
                                                <a:pt x="576" y="364"/>
                                              </a:lnTo>
                                              <a:lnTo>
                                                <a:pt x="587" y="381"/>
                                              </a:lnTo>
                                              <a:lnTo>
                                                <a:pt x="597" y="399"/>
                                              </a:lnTo>
                                              <a:lnTo>
                                                <a:pt x="607" y="421"/>
                                              </a:lnTo>
                                              <a:lnTo>
                                                <a:pt x="625" y="455"/>
                                              </a:lnTo>
                                              <a:lnTo>
                                                <a:pt x="640" y="484"/>
                                              </a:lnTo>
                                              <a:lnTo>
                                                <a:pt x="656" y="513"/>
                                              </a:lnTo>
                                              <a:lnTo>
                                                <a:pt x="669" y="540"/>
                                              </a:lnTo>
                                              <a:lnTo>
                                                <a:pt x="675" y="560"/>
                                              </a:lnTo>
                                              <a:lnTo>
                                                <a:pt x="682" y="588"/>
                                              </a:lnTo>
                                              <a:lnTo>
                                                <a:pt x="687" y="620"/>
                                              </a:lnTo>
                                              <a:lnTo>
                                                <a:pt x="693" y="644"/>
                                              </a:lnTo>
                                              <a:lnTo>
                                                <a:pt x="698" y="676"/>
                                              </a:lnTo>
                                              <a:lnTo>
                                                <a:pt x="700" y="707"/>
                                              </a:lnTo>
                                              <a:lnTo>
                                                <a:pt x="699" y="730"/>
                                              </a:lnTo>
                                              <a:lnTo>
                                                <a:pt x="699" y="755"/>
                                              </a:lnTo>
                                              <a:lnTo>
                                                <a:pt x="700" y="806"/>
                                              </a:lnTo>
                                              <a:lnTo>
                                                <a:pt x="705" y="866"/>
                                              </a:lnTo>
                                              <a:lnTo>
                                                <a:pt x="703" y="894"/>
                                              </a:lnTo>
                                              <a:lnTo>
                                                <a:pt x="700" y="911"/>
                                              </a:lnTo>
                                              <a:lnTo>
                                                <a:pt x="689" y="922"/>
                                              </a:lnTo>
                                              <a:lnTo>
                                                <a:pt x="670" y="930"/>
                                              </a:lnTo>
                                              <a:lnTo>
                                                <a:pt x="651" y="931"/>
                                              </a:lnTo>
                                              <a:lnTo>
                                                <a:pt x="636" y="924"/>
                                              </a:lnTo>
                                              <a:lnTo>
                                                <a:pt x="624" y="914"/>
                                              </a:lnTo>
                                              <a:lnTo>
                                                <a:pt x="593" y="896"/>
                                              </a:lnTo>
                                              <a:lnTo>
                                                <a:pt x="564" y="881"/>
                                              </a:lnTo>
                                              <a:lnTo>
                                                <a:pt x="536" y="868"/>
                                              </a:lnTo>
                                              <a:lnTo>
                                                <a:pt x="515" y="848"/>
                                              </a:lnTo>
                                              <a:lnTo>
                                                <a:pt x="476" y="814"/>
                                              </a:lnTo>
                                              <a:lnTo>
                                                <a:pt x="439" y="777"/>
                                              </a:lnTo>
                                              <a:lnTo>
                                                <a:pt x="404" y="745"/>
                                              </a:lnTo>
                                              <a:lnTo>
                                                <a:pt x="369" y="707"/>
                                              </a:lnTo>
                                              <a:lnTo>
                                                <a:pt x="328" y="658"/>
                                              </a:lnTo>
                                              <a:lnTo>
                                                <a:pt x="298" y="620"/>
                                              </a:lnTo>
                                              <a:lnTo>
                                                <a:pt x="264" y="588"/>
                                              </a:lnTo>
                                              <a:lnTo>
                                                <a:pt x="222" y="545"/>
                                              </a:lnTo>
                                              <a:lnTo>
                                                <a:pt x="179" y="502"/>
                                              </a:lnTo>
                                              <a:lnTo>
                                                <a:pt x="122" y="447"/>
                                              </a:lnTo>
                                              <a:lnTo>
                                                <a:pt x="68" y="401"/>
                                              </a:lnTo>
                                              <a:lnTo>
                                                <a:pt x="43" y="373"/>
                                              </a:lnTo>
                                              <a:lnTo>
                                                <a:pt x="23" y="351"/>
                                              </a:lnTo>
                                              <a:lnTo>
                                                <a:pt x="11" y="330"/>
                                              </a:lnTo>
                                              <a:lnTo>
                                                <a:pt x="2" y="306"/>
                                              </a:lnTo>
                                              <a:lnTo>
                                                <a:pt x="0" y="293"/>
                                              </a:lnTo>
                                              <a:lnTo>
                                                <a:pt x="6" y="284"/>
                                              </a:lnTo>
                                              <a:lnTo>
                                                <a:pt x="19" y="274"/>
                                              </a:lnTo>
                                              <a:lnTo>
                                                <a:pt x="38" y="260"/>
                                              </a:lnTo>
                                              <a:lnTo>
                                                <a:pt x="61" y="245"/>
                                              </a:lnTo>
                                              <a:lnTo>
                                                <a:pt x="81" y="231"/>
                                              </a:lnTo>
                                              <a:lnTo>
                                                <a:pt x="99" y="222"/>
                                              </a:lnTo>
                                              <a:lnTo>
                                                <a:pt x="87" y="249"/>
                                              </a:lnTo>
                                              <a:lnTo>
                                                <a:pt x="76" y="271"/>
                                              </a:lnTo>
                                              <a:lnTo>
                                                <a:pt x="64" y="294"/>
                                              </a:lnTo>
                                              <a:lnTo>
                                                <a:pt x="58" y="310"/>
                                              </a:lnTo>
                                              <a:lnTo>
                                                <a:pt x="59" y="323"/>
                                              </a:lnTo>
                                              <a:lnTo>
                                                <a:pt x="66" y="341"/>
                                              </a:lnTo>
                                              <a:lnTo>
                                                <a:pt x="78" y="364"/>
                                              </a:lnTo>
                                              <a:lnTo>
                                                <a:pt x="96" y="384"/>
                                              </a:lnTo>
                                              <a:lnTo>
                                                <a:pt x="116" y="409"/>
                                              </a:lnTo>
                                              <a:lnTo>
                                                <a:pt x="146" y="432"/>
                                              </a:lnTo>
                                              <a:lnTo>
                                                <a:pt x="176" y="457"/>
                                              </a:lnTo>
                                              <a:lnTo>
                                                <a:pt x="201" y="478"/>
                                              </a:lnTo>
                                              <a:lnTo>
                                                <a:pt x="227" y="498"/>
                                              </a:lnTo>
                                              <a:lnTo>
                                                <a:pt x="253" y="520"/>
                                              </a:lnTo>
                                              <a:lnTo>
                                                <a:pt x="279" y="541"/>
                                              </a:lnTo>
                                              <a:lnTo>
                                                <a:pt x="300" y="567"/>
                                              </a:lnTo>
                                              <a:lnTo>
                                                <a:pt x="324" y="587"/>
                                              </a:lnTo>
                                              <a:lnTo>
                                                <a:pt x="340" y="606"/>
                                              </a:lnTo>
                                              <a:lnTo>
                                                <a:pt x="361" y="633"/>
                                              </a:lnTo>
                                              <a:lnTo>
                                                <a:pt x="378" y="659"/>
                                              </a:lnTo>
                                              <a:lnTo>
                                                <a:pt x="398" y="688"/>
                                              </a:lnTo>
                                              <a:lnTo>
                                                <a:pt x="419" y="712"/>
                                              </a:lnTo>
                                              <a:lnTo>
                                                <a:pt x="444" y="732"/>
                                              </a:lnTo>
                                              <a:lnTo>
                                                <a:pt x="478" y="760"/>
                                              </a:lnTo>
                                              <a:lnTo>
                                                <a:pt x="502" y="779"/>
                                              </a:lnTo>
                                              <a:lnTo>
                                                <a:pt x="523" y="798"/>
                                              </a:lnTo>
                                              <a:lnTo>
                                                <a:pt x="537" y="815"/>
                                              </a:lnTo>
                                              <a:lnTo>
                                                <a:pt x="557" y="821"/>
                                              </a:lnTo>
                                              <a:lnTo>
                                                <a:pt x="576" y="831"/>
                                              </a:lnTo>
                                              <a:lnTo>
                                                <a:pt x="596" y="838"/>
                                              </a:lnTo>
                                              <a:lnTo>
                                                <a:pt x="614" y="843"/>
                                              </a:lnTo>
                                              <a:lnTo>
                                                <a:pt x="627" y="842"/>
                                              </a:lnTo>
                                              <a:lnTo>
                                                <a:pt x="638" y="838"/>
                                              </a:lnTo>
                                              <a:lnTo>
                                                <a:pt x="647" y="831"/>
                                              </a:lnTo>
                                              <a:lnTo>
                                                <a:pt x="654" y="818"/>
                                              </a:lnTo>
                                              <a:lnTo>
                                                <a:pt x="657" y="804"/>
                                              </a:lnTo>
                                              <a:lnTo>
                                                <a:pt x="654" y="775"/>
                                              </a:lnTo>
                                              <a:lnTo>
                                                <a:pt x="652" y="739"/>
                                              </a:lnTo>
                                              <a:lnTo>
                                                <a:pt x="647" y="706"/>
                                              </a:lnTo>
                                              <a:lnTo>
                                                <a:pt x="644" y="672"/>
                                              </a:lnTo>
                                              <a:lnTo>
                                                <a:pt x="641" y="648"/>
                                              </a:lnTo>
                                              <a:lnTo>
                                                <a:pt x="634" y="624"/>
                                              </a:lnTo>
                                              <a:lnTo>
                                                <a:pt x="628" y="594"/>
                                              </a:lnTo>
                                              <a:lnTo>
                                                <a:pt x="618" y="566"/>
                                              </a:lnTo>
                                              <a:lnTo>
                                                <a:pt x="615" y="547"/>
                                              </a:lnTo>
                                              <a:lnTo>
                                                <a:pt x="609" y="526"/>
                                              </a:lnTo>
                                              <a:lnTo>
                                                <a:pt x="596" y="505"/>
                                              </a:lnTo>
                                              <a:lnTo>
                                                <a:pt x="586" y="482"/>
                                              </a:lnTo>
                                              <a:lnTo>
                                                <a:pt x="573" y="462"/>
                                              </a:lnTo>
                                              <a:lnTo>
                                                <a:pt x="560" y="438"/>
                                              </a:lnTo>
                                              <a:lnTo>
                                                <a:pt x="548" y="414"/>
                                              </a:lnTo>
                                              <a:lnTo>
                                                <a:pt x="534" y="389"/>
                                              </a:lnTo>
                                              <a:lnTo>
                                                <a:pt x="519" y="364"/>
                                              </a:lnTo>
                                              <a:lnTo>
                                                <a:pt x="512" y="351"/>
                                              </a:lnTo>
                                              <a:lnTo>
                                                <a:pt x="509" y="341"/>
                                              </a:lnTo>
                                              <a:lnTo>
                                                <a:pt x="514" y="328"/>
                                              </a:lnTo>
                                              <a:lnTo>
                                                <a:pt x="519" y="306"/>
                                              </a:lnTo>
                                              <a:lnTo>
                                                <a:pt x="526" y="280"/>
                                              </a:lnTo>
                                              <a:lnTo>
                                                <a:pt x="529" y="266"/>
                                              </a:lnTo>
                                              <a:lnTo>
                                                <a:pt x="534" y="254"/>
                                              </a:lnTo>
                                              <a:lnTo>
                                                <a:pt x="524" y="232"/>
                                              </a:lnTo>
                                              <a:lnTo>
                                                <a:pt x="514" y="205"/>
                                              </a:lnTo>
                                              <a:lnTo>
                                                <a:pt x="502" y="173"/>
                                              </a:lnTo>
                                              <a:lnTo>
                                                <a:pt x="489" y="142"/>
                                              </a:lnTo>
                                              <a:lnTo>
                                                <a:pt x="474" y="107"/>
                                              </a:lnTo>
                                              <a:lnTo>
                                                <a:pt x="462" y="82"/>
                                              </a:lnTo>
                                              <a:lnTo>
                                                <a:pt x="451" y="60"/>
                                              </a:lnTo>
                                              <a:lnTo>
                                                <a:pt x="441" y="55"/>
                                              </a:lnTo>
                                              <a:lnTo>
                                                <a:pt x="431" y="56"/>
                                              </a:lnTo>
                                              <a:close/>
                                            </a:path>
                                          </a:pathLst>
                                        </a:custGeom>
                                        <a:solidFill>
                                          <a:srgbClr val="FF4040"/>
                                        </a:solidFill>
                                        <a:ln w="9525">
                                          <a:noFill/>
                                          <a:round/>
                                          <a:headEnd/>
                                          <a:tailEnd/>
                                        </a:ln>
                                      </p:spPr>
                                      <p:txBody>
                                        <a:bodyPr/>
                                        <a:lstStyle/>
                                        <a:p>
                                          <a:endParaRPr lang="fr-FR" dirty="0"/>
                                        </a:p>
                                      </p:txBody>
                                    </p:sp>
                                    <p:sp>
                                      <p:nvSpPr>
                                        <p:cNvPr id="356" name="Freeform 126"/>
                                        <p:cNvSpPr>
                                          <a:spLocks/>
                                        </p:cNvSpPr>
                                        <p:nvPr/>
                                      </p:nvSpPr>
                                      <p:spPr bwMode="auto">
                                        <a:xfrm>
                                          <a:off x="3837" y="1299"/>
                                          <a:ext cx="138" cy="119"/>
                                        </a:xfrm>
                                        <a:custGeom>
                                          <a:avLst/>
                                          <a:gdLst>
                                            <a:gd name="T0" fmla="*/ 10 w 689"/>
                                            <a:gd name="T1" fmla="*/ 260 h 596"/>
                                            <a:gd name="T2" fmla="*/ 33 w 689"/>
                                            <a:gd name="T3" fmla="*/ 216 h 596"/>
                                            <a:gd name="T4" fmla="*/ 61 w 689"/>
                                            <a:gd name="T5" fmla="*/ 187 h 596"/>
                                            <a:gd name="T6" fmla="*/ 100 w 689"/>
                                            <a:gd name="T7" fmla="*/ 145 h 596"/>
                                            <a:gd name="T8" fmla="*/ 132 w 689"/>
                                            <a:gd name="T9" fmla="*/ 101 h 596"/>
                                            <a:gd name="T10" fmla="*/ 172 w 689"/>
                                            <a:gd name="T11" fmla="*/ 66 h 596"/>
                                            <a:gd name="T12" fmla="*/ 215 w 689"/>
                                            <a:gd name="T13" fmla="*/ 36 h 596"/>
                                            <a:gd name="T14" fmla="*/ 272 w 689"/>
                                            <a:gd name="T15" fmla="*/ 12 h 596"/>
                                            <a:gd name="T16" fmla="*/ 341 w 689"/>
                                            <a:gd name="T17" fmla="*/ 1 h 596"/>
                                            <a:gd name="T18" fmla="*/ 406 w 689"/>
                                            <a:gd name="T19" fmla="*/ 2 h 596"/>
                                            <a:gd name="T20" fmla="*/ 462 w 689"/>
                                            <a:gd name="T21" fmla="*/ 12 h 596"/>
                                            <a:gd name="T22" fmla="*/ 525 w 689"/>
                                            <a:gd name="T23" fmla="*/ 34 h 596"/>
                                            <a:gd name="T24" fmla="*/ 574 w 689"/>
                                            <a:gd name="T25" fmla="*/ 59 h 596"/>
                                            <a:gd name="T26" fmla="*/ 614 w 689"/>
                                            <a:gd name="T27" fmla="*/ 98 h 596"/>
                                            <a:gd name="T28" fmla="*/ 648 w 689"/>
                                            <a:gd name="T29" fmla="*/ 142 h 596"/>
                                            <a:gd name="T30" fmla="*/ 674 w 689"/>
                                            <a:gd name="T31" fmla="*/ 188 h 596"/>
                                            <a:gd name="T32" fmla="*/ 685 w 689"/>
                                            <a:gd name="T33" fmla="*/ 241 h 596"/>
                                            <a:gd name="T34" fmla="*/ 668 w 689"/>
                                            <a:gd name="T35" fmla="*/ 219 h 596"/>
                                            <a:gd name="T36" fmla="*/ 643 w 689"/>
                                            <a:gd name="T37" fmla="*/ 170 h 596"/>
                                            <a:gd name="T38" fmla="*/ 617 w 689"/>
                                            <a:gd name="T39" fmla="*/ 132 h 596"/>
                                            <a:gd name="T40" fmla="*/ 582 w 689"/>
                                            <a:gd name="T41" fmla="*/ 94 h 596"/>
                                            <a:gd name="T42" fmla="*/ 550 w 689"/>
                                            <a:gd name="T43" fmla="*/ 69 h 596"/>
                                            <a:gd name="T44" fmla="*/ 512 w 689"/>
                                            <a:gd name="T45" fmla="*/ 54 h 596"/>
                                            <a:gd name="T46" fmla="*/ 469 w 689"/>
                                            <a:gd name="T47" fmla="*/ 40 h 596"/>
                                            <a:gd name="T48" fmla="*/ 418 w 689"/>
                                            <a:gd name="T49" fmla="*/ 28 h 596"/>
                                            <a:gd name="T50" fmla="*/ 367 w 689"/>
                                            <a:gd name="T51" fmla="*/ 24 h 596"/>
                                            <a:gd name="T52" fmla="*/ 321 w 689"/>
                                            <a:gd name="T53" fmla="*/ 30 h 596"/>
                                            <a:gd name="T54" fmla="*/ 274 w 689"/>
                                            <a:gd name="T55" fmla="*/ 42 h 596"/>
                                            <a:gd name="T56" fmla="*/ 226 w 689"/>
                                            <a:gd name="T57" fmla="*/ 65 h 596"/>
                                            <a:gd name="T58" fmla="*/ 193 w 689"/>
                                            <a:gd name="T59" fmla="*/ 86 h 596"/>
                                            <a:gd name="T60" fmla="*/ 147 w 689"/>
                                            <a:gd name="T61" fmla="*/ 126 h 596"/>
                                            <a:gd name="T62" fmla="*/ 105 w 689"/>
                                            <a:gd name="T63" fmla="*/ 173 h 596"/>
                                            <a:gd name="T64" fmla="*/ 68 w 689"/>
                                            <a:gd name="T65" fmla="*/ 222 h 596"/>
                                            <a:gd name="T66" fmla="*/ 54 w 689"/>
                                            <a:gd name="T67" fmla="*/ 257 h 596"/>
                                            <a:gd name="T68" fmla="*/ 39 w 689"/>
                                            <a:gd name="T69" fmla="*/ 288 h 596"/>
                                            <a:gd name="T70" fmla="*/ 43 w 689"/>
                                            <a:gd name="T71" fmla="*/ 337 h 596"/>
                                            <a:gd name="T72" fmla="*/ 58 w 689"/>
                                            <a:gd name="T73" fmla="*/ 374 h 596"/>
                                            <a:gd name="T74" fmla="*/ 76 w 689"/>
                                            <a:gd name="T75" fmla="*/ 413 h 596"/>
                                            <a:gd name="T76" fmla="*/ 118 w 689"/>
                                            <a:gd name="T77" fmla="*/ 461 h 596"/>
                                            <a:gd name="T78" fmla="*/ 157 w 689"/>
                                            <a:gd name="T79" fmla="*/ 509 h 596"/>
                                            <a:gd name="T80" fmla="*/ 185 w 689"/>
                                            <a:gd name="T81" fmla="*/ 543 h 596"/>
                                            <a:gd name="T82" fmla="*/ 205 w 689"/>
                                            <a:gd name="T83" fmla="*/ 560 h 596"/>
                                            <a:gd name="T84" fmla="*/ 237 w 689"/>
                                            <a:gd name="T85" fmla="*/ 568 h 596"/>
                                            <a:gd name="T86" fmla="*/ 269 w 689"/>
                                            <a:gd name="T87" fmla="*/ 581 h 596"/>
                                            <a:gd name="T88" fmla="*/ 267 w 689"/>
                                            <a:gd name="T89" fmla="*/ 593 h 596"/>
                                            <a:gd name="T90" fmla="*/ 221 w 689"/>
                                            <a:gd name="T91" fmla="*/ 596 h 596"/>
                                            <a:gd name="T92" fmla="*/ 191 w 689"/>
                                            <a:gd name="T93" fmla="*/ 584 h 596"/>
                                            <a:gd name="T94" fmla="*/ 160 w 689"/>
                                            <a:gd name="T95" fmla="*/ 566 h 596"/>
                                            <a:gd name="T96" fmla="*/ 136 w 689"/>
                                            <a:gd name="T97" fmla="*/ 529 h 596"/>
                                            <a:gd name="T98" fmla="*/ 103 w 689"/>
                                            <a:gd name="T99" fmla="*/ 490 h 596"/>
                                            <a:gd name="T100" fmla="*/ 64 w 689"/>
                                            <a:gd name="T101" fmla="*/ 448 h 596"/>
                                            <a:gd name="T102" fmla="*/ 34 w 689"/>
                                            <a:gd name="T103" fmla="*/ 418 h 596"/>
                                            <a:gd name="T104" fmla="*/ 19 w 689"/>
                                            <a:gd name="T105" fmla="*/ 380 h 596"/>
                                            <a:gd name="T106" fmla="*/ 4 w 689"/>
                                            <a:gd name="T107" fmla="*/ 330 h 596"/>
                                            <a:gd name="T108" fmla="*/ 2 w 689"/>
                                            <a:gd name="T109" fmla="*/ 282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596"/>
                                            <a:gd name="T167" fmla="*/ 689 w 689"/>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596">
                                              <a:moveTo>
                                                <a:pt x="2" y="282"/>
                                              </a:moveTo>
                                              <a:lnTo>
                                                <a:pt x="10" y="260"/>
                                              </a:lnTo>
                                              <a:lnTo>
                                                <a:pt x="21" y="238"/>
                                              </a:lnTo>
                                              <a:lnTo>
                                                <a:pt x="33" y="216"/>
                                              </a:lnTo>
                                              <a:lnTo>
                                                <a:pt x="47" y="199"/>
                                              </a:lnTo>
                                              <a:lnTo>
                                                <a:pt x="61" y="187"/>
                                              </a:lnTo>
                                              <a:lnTo>
                                                <a:pt x="78" y="167"/>
                                              </a:lnTo>
                                              <a:lnTo>
                                                <a:pt x="100" y="145"/>
                                              </a:lnTo>
                                              <a:lnTo>
                                                <a:pt x="116" y="122"/>
                                              </a:lnTo>
                                              <a:lnTo>
                                                <a:pt x="132" y="101"/>
                                              </a:lnTo>
                                              <a:lnTo>
                                                <a:pt x="151" y="84"/>
                                              </a:lnTo>
                                              <a:lnTo>
                                                <a:pt x="172" y="66"/>
                                              </a:lnTo>
                                              <a:lnTo>
                                                <a:pt x="193" y="50"/>
                                              </a:lnTo>
                                              <a:lnTo>
                                                <a:pt x="215" y="36"/>
                                              </a:lnTo>
                                              <a:lnTo>
                                                <a:pt x="242" y="23"/>
                                              </a:lnTo>
                                              <a:lnTo>
                                                <a:pt x="272" y="12"/>
                                              </a:lnTo>
                                              <a:lnTo>
                                                <a:pt x="304" y="5"/>
                                              </a:lnTo>
                                              <a:lnTo>
                                                <a:pt x="341" y="1"/>
                                              </a:lnTo>
                                              <a:lnTo>
                                                <a:pt x="377" y="0"/>
                                              </a:lnTo>
                                              <a:lnTo>
                                                <a:pt x="406" y="2"/>
                                              </a:lnTo>
                                              <a:lnTo>
                                                <a:pt x="435" y="7"/>
                                              </a:lnTo>
                                              <a:lnTo>
                                                <a:pt x="462" y="12"/>
                                              </a:lnTo>
                                              <a:lnTo>
                                                <a:pt x="497" y="21"/>
                                              </a:lnTo>
                                              <a:lnTo>
                                                <a:pt x="525" y="34"/>
                                              </a:lnTo>
                                              <a:lnTo>
                                                <a:pt x="548" y="45"/>
                                              </a:lnTo>
                                              <a:lnTo>
                                                <a:pt x="574" y="59"/>
                                              </a:lnTo>
                                              <a:lnTo>
                                                <a:pt x="595" y="78"/>
                                              </a:lnTo>
                                              <a:lnTo>
                                                <a:pt x="614" y="98"/>
                                              </a:lnTo>
                                              <a:lnTo>
                                                <a:pt x="630" y="118"/>
                                              </a:lnTo>
                                              <a:lnTo>
                                                <a:pt x="648" y="142"/>
                                              </a:lnTo>
                                              <a:lnTo>
                                                <a:pt x="664" y="165"/>
                                              </a:lnTo>
                                              <a:lnTo>
                                                <a:pt x="674" y="188"/>
                                              </a:lnTo>
                                              <a:lnTo>
                                                <a:pt x="680" y="216"/>
                                              </a:lnTo>
                                              <a:lnTo>
                                                <a:pt x="685" y="241"/>
                                              </a:lnTo>
                                              <a:lnTo>
                                                <a:pt x="689" y="262"/>
                                              </a:lnTo>
                                              <a:lnTo>
                                                <a:pt x="668" y="219"/>
                                              </a:lnTo>
                                              <a:lnTo>
                                                <a:pt x="656" y="197"/>
                                              </a:lnTo>
                                              <a:lnTo>
                                                <a:pt x="643" y="170"/>
                                              </a:lnTo>
                                              <a:lnTo>
                                                <a:pt x="631" y="150"/>
                                              </a:lnTo>
                                              <a:lnTo>
                                                <a:pt x="617" y="132"/>
                                              </a:lnTo>
                                              <a:lnTo>
                                                <a:pt x="601" y="111"/>
                                              </a:lnTo>
                                              <a:lnTo>
                                                <a:pt x="582" y="94"/>
                                              </a:lnTo>
                                              <a:lnTo>
                                                <a:pt x="566" y="79"/>
                                              </a:lnTo>
                                              <a:lnTo>
                                                <a:pt x="550" y="69"/>
                                              </a:lnTo>
                                              <a:lnTo>
                                                <a:pt x="530" y="63"/>
                                              </a:lnTo>
                                              <a:lnTo>
                                                <a:pt x="512" y="54"/>
                                              </a:lnTo>
                                              <a:lnTo>
                                                <a:pt x="489" y="45"/>
                                              </a:lnTo>
                                              <a:lnTo>
                                                <a:pt x="469" y="40"/>
                                              </a:lnTo>
                                              <a:lnTo>
                                                <a:pt x="445" y="34"/>
                                              </a:lnTo>
                                              <a:lnTo>
                                                <a:pt x="418" y="28"/>
                                              </a:lnTo>
                                              <a:lnTo>
                                                <a:pt x="391" y="26"/>
                                              </a:lnTo>
                                              <a:lnTo>
                                                <a:pt x="367" y="24"/>
                                              </a:lnTo>
                                              <a:lnTo>
                                                <a:pt x="349" y="26"/>
                                              </a:lnTo>
                                              <a:lnTo>
                                                <a:pt x="321" y="30"/>
                                              </a:lnTo>
                                              <a:lnTo>
                                                <a:pt x="295" y="37"/>
                                              </a:lnTo>
                                              <a:lnTo>
                                                <a:pt x="274" y="42"/>
                                              </a:lnTo>
                                              <a:lnTo>
                                                <a:pt x="253" y="52"/>
                                              </a:lnTo>
                                              <a:lnTo>
                                                <a:pt x="226" y="65"/>
                                              </a:lnTo>
                                              <a:lnTo>
                                                <a:pt x="210" y="72"/>
                                              </a:lnTo>
                                              <a:lnTo>
                                                <a:pt x="193" y="86"/>
                                              </a:lnTo>
                                              <a:lnTo>
                                                <a:pt x="170" y="105"/>
                                              </a:lnTo>
                                              <a:lnTo>
                                                <a:pt x="147" y="126"/>
                                              </a:lnTo>
                                              <a:lnTo>
                                                <a:pt x="125" y="149"/>
                                              </a:lnTo>
                                              <a:lnTo>
                                                <a:pt x="105" y="173"/>
                                              </a:lnTo>
                                              <a:lnTo>
                                                <a:pt x="86" y="198"/>
                                              </a:lnTo>
                                              <a:lnTo>
                                                <a:pt x="68" y="222"/>
                                              </a:lnTo>
                                              <a:lnTo>
                                                <a:pt x="59" y="237"/>
                                              </a:lnTo>
                                              <a:lnTo>
                                                <a:pt x="54" y="257"/>
                                              </a:lnTo>
                                              <a:lnTo>
                                                <a:pt x="45" y="275"/>
                                              </a:lnTo>
                                              <a:lnTo>
                                                <a:pt x="39" y="288"/>
                                              </a:lnTo>
                                              <a:lnTo>
                                                <a:pt x="42" y="314"/>
                                              </a:lnTo>
                                              <a:lnTo>
                                                <a:pt x="43" y="337"/>
                                              </a:lnTo>
                                              <a:lnTo>
                                                <a:pt x="49" y="353"/>
                                              </a:lnTo>
                                              <a:lnTo>
                                                <a:pt x="58" y="374"/>
                                              </a:lnTo>
                                              <a:lnTo>
                                                <a:pt x="67" y="394"/>
                                              </a:lnTo>
                                              <a:lnTo>
                                                <a:pt x="76" y="413"/>
                                              </a:lnTo>
                                              <a:lnTo>
                                                <a:pt x="96" y="436"/>
                                              </a:lnTo>
                                              <a:lnTo>
                                                <a:pt x="118" y="461"/>
                                              </a:lnTo>
                                              <a:lnTo>
                                                <a:pt x="140" y="487"/>
                                              </a:lnTo>
                                              <a:lnTo>
                                                <a:pt x="157" y="509"/>
                                              </a:lnTo>
                                              <a:lnTo>
                                                <a:pt x="172" y="528"/>
                                              </a:lnTo>
                                              <a:lnTo>
                                                <a:pt x="185" y="543"/>
                                              </a:lnTo>
                                              <a:lnTo>
                                                <a:pt x="194" y="556"/>
                                              </a:lnTo>
                                              <a:lnTo>
                                                <a:pt x="205" y="560"/>
                                              </a:lnTo>
                                              <a:lnTo>
                                                <a:pt x="220" y="563"/>
                                              </a:lnTo>
                                              <a:lnTo>
                                                <a:pt x="237" y="568"/>
                                              </a:lnTo>
                                              <a:lnTo>
                                                <a:pt x="255" y="573"/>
                                              </a:lnTo>
                                              <a:lnTo>
                                                <a:pt x="269" y="581"/>
                                              </a:lnTo>
                                              <a:lnTo>
                                                <a:pt x="282" y="589"/>
                                              </a:lnTo>
                                              <a:lnTo>
                                                <a:pt x="267" y="593"/>
                                              </a:lnTo>
                                              <a:lnTo>
                                                <a:pt x="243" y="595"/>
                                              </a:lnTo>
                                              <a:lnTo>
                                                <a:pt x="221" y="596"/>
                                              </a:lnTo>
                                              <a:lnTo>
                                                <a:pt x="207" y="591"/>
                                              </a:lnTo>
                                              <a:lnTo>
                                                <a:pt x="191" y="584"/>
                                              </a:lnTo>
                                              <a:lnTo>
                                                <a:pt x="171" y="575"/>
                                              </a:lnTo>
                                              <a:lnTo>
                                                <a:pt x="160" y="566"/>
                                              </a:lnTo>
                                              <a:lnTo>
                                                <a:pt x="148" y="548"/>
                                              </a:lnTo>
                                              <a:lnTo>
                                                <a:pt x="136" y="529"/>
                                              </a:lnTo>
                                              <a:lnTo>
                                                <a:pt x="125" y="513"/>
                                              </a:lnTo>
                                              <a:lnTo>
                                                <a:pt x="103" y="490"/>
                                              </a:lnTo>
                                              <a:lnTo>
                                                <a:pt x="87" y="471"/>
                                              </a:lnTo>
                                              <a:lnTo>
                                                <a:pt x="64" y="448"/>
                                              </a:lnTo>
                                              <a:lnTo>
                                                <a:pt x="46" y="431"/>
                                              </a:lnTo>
                                              <a:lnTo>
                                                <a:pt x="34" y="418"/>
                                              </a:lnTo>
                                              <a:lnTo>
                                                <a:pt x="28" y="403"/>
                                              </a:lnTo>
                                              <a:lnTo>
                                                <a:pt x="19" y="380"/>
                                              </a:lnTo>
                                              <a:lnTo>
                                                <a:pt x="9" y="356"/>
                                              </a:lnTo>
                                              <a:lnTo>
                                                <a:pt x="4" y="330"/>
                                              </a:lnTo>
                                              <a:lnTo>
                                                <a:pt x="0" y="302"/>
                                              </a:lnTo>
                                              <a:lnTo>
                                                <a:pt x="2" y="282"/>
                                              </a:lnTo>
                                              <a:close/>
                                            </a:path>
                                          </a:pathLst>
                                        </a:custGeom>
                                        <a:solidFill>
                                          <a:srgbClr val="FF4040"/>
                                        </a:solidFill>
                                        <a:ln w="9525">
                                          <a:noFill/>
                                          <a:round/>
                                          <a:headEnd/>
                                          <a:tailEnd/>
                                        </a:ln>
                                      </p:spPr>
                                      <p:txBody>
                                        <a:bodyPr/>
                                        <a:lstStyle/>
                                        <a:p>
                                          <a:endParaRPr lang="fr-FR" dirty="0"/>
                                        </a:p>
                                      </p:txBody>
                                    </p:sp>
                                  </p:grpSp>
                                </p:grpSp>
                                <p:sp>
                                  <p:nvSpPr>
                                    <p:cNvPr id="352" name="Freeform 127"/>
                                    <p:cNvSpPr>
                                      <a:spLocks/>
                                    </p:cNvSpPr>
                                    <p:nvPr/>
                                  </p:nvSpPr>
                                  <p:spPr bwMode="auto">
                                    <a:xfrm>
                                      <a:off x="3932" y="1406"/>
                                      <a:ext cx="82" cy="105"/>
                                    </a:xfrm>
                                    <a:custGeom>
                                      <a:avLst/>
                                      <a:gdLst>
                                        <a:gd name="T0" fmla="*/ 109 w 412"/>
                                        <a:gd name="T1" fmla="*/ 68 h 527"/>
                                        <a:gd name="T2" fmla="*/ 139 w 412"/>
                                        <a:gd name="T3" fmla="*/ 52 h 527"/>
                                        <a:gd name="T4" fmla="*/ 161 w 412"/>
                                        <a:gd name="T5" fmla="*/ 34 h 527"/>
                                        <a:gd name="T6" fmla="*/ 188 w 412"/>
                                        <a:gd name="T7" fmla="*/ 13 h 527"/>
                                        <a:gd name="T8" fmla="*/ 209 w 412"/>
                                        <a:gd name="T9" fmla="*/ 4 h 527"/>
                                        <a:gd name="T10" fmla="*/ 229 w 412"/>
                                        <a:gd name="T11" fmla="*/ 0 h 527"/>
                                        <a:gd name="T12" fmla="*/ 242 w 412"/>
                                        <a:gd name="T13" fmla="*/ 4 h 527"/>
                                        <a:gd name="T14" fmla="*/ 255 w 412"/>
                                        <a:gd name="T15" fmla="*/ 14 h 527"/>
                                        <a:gd name="T16" fmla="*/ 263 w 412"/>
                                        <a:gd name="T17" fmla="*/ 34 h 527"/>
                                        <a:gd name="T18" fmla="*/ 273 w 412"/>
                                        <a:gd name="T19" fmla="*/ 66 h 527"/>
                                        <a:gd name="T20" fmla="*/ 276 w 412"/>
                                        <a:gd name="T21" fmla="*/ 101 h 527"/>
                                        <a:gd name="T22" fmla="*/ 277 w 412"/>
                                        <a:gd name="T23" fmla="*/ 138 h 527"/>
                                        <a:gd name="T24" fmla="*/ 284 w 412"/>
                                        <a:gd name="T25" fmla="*/ 174 h 527"/>
                                        <a:gd name="T26" fmla="*/ 299 w 412"/>
                                        <a:gd name="T27" fmla="*/ 208 h 527"/>
                                        <a:gd name="T28" fmla="*/ 317 w 412"/>
                                        <a:gd name="T29" fmla="*/ 250 h 527"/>
                                        <a:gd name="T30" fmla="*/ 336 w 412"/>
                                        <a:gd name="T31" fmla="*/ 292 h 527"/>
                                        <a:gd name="T32" fmla="*/ 359 w 412"/>
                                        <a:gd name="T33" fmla="*/ 335 h 527"/>
                                        <a:gd name="T34" fmla="*/ 385 w 412"/>
                                        <a:gd name="T35" fmla="*/ 387 h 527"/>
                                        <a:gd name="T36" fmla="*/ 404 w 412"/>
                                        <a:gd name="T37" fmla="*/ 430 h 527"/>
                                        <a:gd name="T38" fmla="*/ 412 w 412"/>
                                        <a:gd name="T39" fmla="*/ 457 h 527"/>
                                        <a:gd name="T40" fmla="*/ 412 w 412"/>
                                        <a:gd name="T41" fmla="*/ 482 h 527"/>
                                        <a:gd name="T42" fmla="*/ 405 w 412"/>
                                        <a:gd name="T43" fmla="*/ 504 h 527"/>
                                        <a:gd name="T44" fmla="*/ 391 w 412"/>
                                        <a:gd name="T45" fmla="*/ 519 h 527"/>
                                        <a:gd name="T46" fmla="*/ 369 w 412"/>
                                        <a:gd name="T47" fmla="*/ 527 h 527"/>
                                        <a:gd name="T48" fmla="*/ 344 w 412"/>
                                        <a:gd name="T49" fmla="*/ 524 h 527"/>
                                        <a:gd name="T50" fmla="*/ 315 w 412"/>
                                        <a:gd name="T51" fmla="*/ 515 h 527"/>
                                        <a:gd name="T52" fmla="*/ 289 w 412"/>
                                        <a:gd name="T53" fmla="*/ 493 h 527"/>
                                        <a:gd name="T54" fmla="*/ 263 w 412"/>
                                        <a:gd name="T55" fmla="*/ 469 h 527"/>
                                        <a:gd name="T56" fmla="*/ 239 w 412"/>
                                        <a:gd name="T57" fmla="*/ 438 h 527"/>
                                        <a:gd name="T58" fmla="*/ 209 w 412"/>
                                        <a:gd name="T59" fmla="*/ 398 h 527"/>
                                        <a:gd name="T60" fmla="*/ 187 w 412"/>
                                        <a:gd name="T61" fmla="*/ 364 h 527"/>
                                        <a:gd name="T62" fmla="*/ 151 w 412"/>
                                        <a:gd name="T63" fmla="*/ 334 h 527"/>
                                        <a:gd name="T64" fmla="*/ 119 w 412"/>
                                        <a:gd name="T65" fmla="*/ 303 h 527"/>
                                        <a:gd name="T66" fmla="*/ 94 w 412"/>
                                        <a:gd name="T67" fmla="*/ 273 h 527"/>
                                        <a:gd name="T68" fmla="*/ 68 w 412"/>
                                        <a:gd name="T69" fmla="*/ 234 h 527"/>
                                        <a:gd name="T70" fmla="*/ 37 w 412"/>
                                        <a:gd name="T71" fmla="*/ 196 h 527"/>
                                        <a:gd name="T72" fmla="*/ 16 w 412"/>
                                        <a:gd name="T73" fmla="*/ 172 h 527"/>
                                        <a:gd name="T74" fmla="*/ 3 w 412"/>
                                        <a:gd name="T75" fmla="*/ 151 h 527"/>
                                        <a:gd name="T76" fmla="*/ 0 w 412"/>
                                        <a:gd name="T77" fmla="*/ 132 h 527"/>
                                        <a:gd name="T78" fmla="*/ 4 w 412"/>
                                        <a:gd name="T79" fmla="*/ 108 h 527"/>
                                        <a:gd name="T80" fmla="*/ 17 w 412"/>
                                        <a:gd name="T81" fmla="*/ 92 h 527"/>
                                        <a:gd name="T82" fmla="*/ 36 w 412"/>
                                        <a:gd name="T83" fmla="*/ 84 h 527"/>
                                        <a:gd name="T84" fmla="*/ 58 w 412"/>
                                        <a:gd name="T85" fmla="*/ 79 h 527"/>
                                        <a:gd name="T86" fmla="*/ 84 w 412"/>
                                        <a:gd name="T87" fmla="*/ 73 h 527"/>
                                        <a:gd name="T88" fmla="*/ 109 w 412"/>
                                        <a:gd name="T89" fmla="*/ 68 h 5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
                                        <a:gd name="T136" fmla="*/ 0 h 527"/>
                                        <a:gd name="T137" fmla="*/ 412 w 412"/>
                                        <a:gd name="T138" fmla="*/ 527 h 5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 h="527">
                                          <a:moveTo>
                                            <a:pt x="109" y="68"/>
                                          </a:moveTo>
                                          <a:lnTo>
                                            <a:pt x="139" y="52"/>
                                          </a:lnTo>
                                          <a:lnTo>
                                            <a:pt x="161" y="34"/>
                                          </a:lnTo>
                                          <a:lnTo>
                                            <a:pt x="188" y="13"/>
                                          </a:lnTo>
                                          <a:lnTo>
                                            <a:pt x="209" y="4"/>
                                          </a:lnTo>
                                          <a:lnTo>
                                            <a:pt x="229" y="0"/>
                                          </a:lnTo>
                                          <a:lnTo>
                                            <a:pt x="242" y="4"/>
                                          </a:lnTo>
                                          <a:lnTo>
                                            <a:pt x="255" y="14"/>
                                          </a:lnTo>
                                          <a:lnTo>
                                            <a:pt x="263" y="34"/>
                                          </a:lnTo>
                                          <a:lnTo>
                                            <a:pt x="273" y="66"/>
                                          </a:lnTo>
                                          <a:lnTo>
                                            <a:pt x="276" y="101"/>
                                          </a:lnTo>
                                          <a:lnTo>
                                            <a:pt x="277" y="138"/>
                                          </a:lnTo>
                                          <a:lnTo>
                                            <a:pt x="284" y="174"/>
                                          </a:lnTo>
                                          <a:lnTo>
                                            <a:pt x="299" y="208"/>
                                          </a:lnTo>
                                          <a:lnTo>
                                            <a:pt x="317" y="250"/>
                                          </a:lnTo>
                                          <a:lnTo>
                                            <a:pt x="336" y="292"/>
                                          </a:lnTo>
                                          <a:lnTo>
                                            <a:pt x="359" y="335"/>
                                          </a:lnTo>
                                          <a:lnTo>
                                            <a:pt x="385" y="387"/>
                                          </a:lnTo>
                                          <a:lnTo>
                                            <a:pt x="404" y="430"/>
                                          </a:lnTo>
                                          <a:lnTo>
                                            <a:pt x="412" y="457"/>
                                          </a:lnTo>
                                          <a:lnTo>
                                            <a:pt x="412" y="482"/>
                                          </a:lnTo>
                                          <a:lnTo>
                                            <a:pt x="405" y="504"/>
                                          </a:lnTo>
                                          <a:lnTo>
                                            <a:pt x="391" y="519"/>
                                          </a:lnTo>
                                          <a:lnTo>
                                            <a:pt x="369" y="527"/>
                                          </a:lnTo>
                                          <a:lnTo>
                                            <a:pt x="344" y="524"/>
                                          </a:lnTo>
                                          <a:lnTo>
                                            <a:pt x="315" y="515"/>
                                          </a:lnTo>
                                          <a:lnTo>
                                            <a:pt x="289" y="493"/>
                                          </a:lnTo>
                                          <a:lnTo>
                                            <a:pt x="263" y="469"/>
                                          </a:lnTo>
                                          <a:lnTo>
                                            <a:pt x="239" y="438"/>
                                          </a:lnTo>
                                          <a:lnTo>
                                            <a:pt x="209" y="398"/>
                                          </a:lnTo>
                                          <a:lnTo>
                                            <a:pt x="187" y="364"/>
                                          </a:lnTo>
                                          <a:lnTo>
                                            <a:pt x="151" y="334"/>
                                          </a:lnTo>
                                          <a:lnTo>
                                            <a:pt x="119" y="303"/>
                                          </a:lnTo>
                                          <a:lnTo>
                                            <a:pt x="94" y="273"/>
                                          </a:lnTo>
                                          <a:lnTo>
                                            <a:pt x="68" y="234"/>
                                          </a:lnTo>
                                          <a:lnTo>
                                            <a:pt x="37" y="196"/>
                                          </a:lnTo>
                                          <a:lnTo>
                                            <a:pt x="16" y="172"/>
                                          </a:lnTo>
                                          <a:lnTo>
                                            <a:pt x="3" y="151"/>
                                          </a:lnTo>
                                          <a:lnTo>
                                            <a:pt x="0" y="132"/>
                                          </a:lnTo>
                                          <a:lnTo>
                                            <a:pt x="4" y="108"/>
                                          </a:lnTo>
                                          <a:lnTo>
                                            <a:pt x="17" y="92"/>
                                          </a:lnTo>
                                          <a:lnTo>
                                            <a:pt x="36" y="84"/>
                                          </a:lnTo>
                                          <a:lnTo>
                                            <a:pt x="58" y="79"/>
                                          </a:lnTo>
                                          <a:lnTo>
                                            <a:pt x="84" y="73"/>
                                          </a:lnTo>
                                          <a:lnTo>
                                            <a:pt x="109" y="68"/>
                                          </a:lnTo>
                                          <a:close/>
                                        </a:path>
                                      </a:pathLst>
                                    </a:custGeom>
                                    <a:solidFill>
                                      <a:srgbClr val="FF0000"/>
                                    </a:solidFill>
                                    <a:ln w="9525">
                                      <a:noFill/>
                                      <a:round/>
                                      <a:headEnd/>
                                      <a:tailEnd/>
                                    </a:ln>
                                  </p:spPr>
                                  <p:txBody>
                                    <a:bodyPr/>
                                    <a:lstStyle/>
                                    <a:p>
                                      <a:endParaRPr lang="fr-FR" dirty="0"/>
                                    </a:p>
                                  </p:txBody>
                                </p:sp>
                              </p:grpSp>
                              <p:grpSp>
                                <p:nvGrpSpPr>
                                  <p:cNvPr id="346" name="Group 128"/>
                                  <p:cNvGrpSpPr>
                                    <a:grpSpLocks/>
                                  </p:cNvGrpSpPr>
                                  <p:nvPr/>
                                </p:nvGrpSpPr>
                                <p:grpSpPr bwMode="auto">
                                  <a:xfrm>
                                    <a:off x="3850" y="1310"/>
                                    <a:ext cx="114" cy="99"/>
                                    <a:chOff x="3850" y="1310"/>
                                    <a:chExt cx="114" cy="99"/>
                                  </a:xfrm>
                                </p:grpSpPr>
                                <p:sp>
                                  <p:nvSpPr>
                                    <p:cNvPr id="347" name="Freeform 129"/>
                                    <p:cNvSpPr>
                                      <a:spLocks/>
                                    </p:cNvSpPr>
                                    <p:nvPr/>
                                  </p:nvSpPr>
                                  <p:spPr bwMode="auto">
                                    <a:xfrm>
                                      <a:off x="3850" y="1310"/>
                                      <a:ext cx="114" cy="99"/>
                                    </a:xfrm>
                                    <a:custGeom>
                                      <a:avLst/>
                                      <a:gdLst>
                                        <a:gd name="T0" fmla="*/ 8 w 571"/>
                                        <a:gd name="T1" fmla="*/ 215 h 494"/>
                                        <a:gd name="T2" fmla="*/ 26 w 571"/>
                                        <a:gd name="T3" fmla="*/ 178 h 494"/>
                                        <a:gd name="T4" fmla="*/ 50 w 571"/>
                                        <a:gd name="T5" fmla="*/ 154 h 494"/>
                                        <a:gd name="T6" fmla="*/ 83 w 571"/>
                                        <a:gd name="T7" fmla="*/ 120 h 494"/>
                                        <a:gd name="T8" fmla="*/ 109 w 571"/>
                                        <a:gd name="T9" fmla="*/ 83 h 494"/>
                                        <a:gd name="T10" fmla="*/ 143 w 571"/>
                                        <a:gd name="T11" fmla="*/ 54 h 494"/>
                                        <a:gd name="T12" fmla="*/ 178 w 571"/>
                                        <a:gd name="T13" fmla="*/ 28 h 494"/>
                                        <a:gd name="T14" fmla="*/ 226 w 571"/>
                                        <a:gd name="T15" fmla="*/ 9 h 494"/>
                                        <a:gd name="T16" fmla="*/ 283 w 571"/>
                                        <a:gd name="T17" fmla="*/ 0 h 494"/>
                                        <a:gd name="T18" fmla="*/ 337 w 571"/>
                                        <a:gd name="T19" fmla="*/ 1 h 494"/>
                                        <a:gd name="T20" fmla="*/ 383 w 571"/>
                                        <a:gd name="T21" fmla="*/ 9 h 494"/>
                                        <a:gd name="T22" fmla="*/ 435 w 571"/>
                                        <a:gd name="T23" fmla="*/ 26 h 494"/>
                                        <a:gd name="T24" fmla="*/ 476 w 571"/>
                                        <a:gd name="T25" fmla="*/ 48 h 494"/>
                                        <a:gd name="T26" fmla="*/ 509 w 571"/>
                                        <a:gd name="T27" fmla="*/ 81 h 494"/>
                                        <a:gd name="T28" fmla="*/ 537 w 571"/>
                                        <a:gd name="T29" fmla="*/ 118 h 494"/>
                                        <a:gd name="T30" fmla="*/ 559 w 571"/>
                                        <a:gd name="T31" fmla="*/ 155 h 494"/>
                                        <a:gd name="T32" fmla="*/ 569 w 571"/>
                                        <a:gd name="T33" fmla="*/ 200 h 494"/>
                                        <a:gd name="T34" fmla="*/ 571 w 571"/>
                                        <a:gd name="T35" fmla="*/ 235 h 494"/>
                                        <a:gd name="T36" fmla="*/ 557 w 571"/>
                                        <a:gd name="T37" fmla="*/ 270 h 494"/>
                                        <a:gd name="T38" fmla="*/ 534 w 571"/>
                                        <a:gd name="T39" fmla="*/ 318 h 494"/>
                                        <a:gd name="T40" fmla="*/ 518 w 571"/>
                                        <a:gd name="T41" fmla="*/ 357 h 494"/>
                                        <a:gd name="T42" fmla="*/ 506 w 571"/>
                                        <a:gd name="T43" fmla="*/ 395 h 494"/>
                                        <a:gd name="T44" fmla="*/ 502 w 571"/>
                                        <a:gd name="T45" fmla="*/ 419 h 494"/>
                                        <a:gd name="T46" fmla="*/ 410 w 571"/>
                                        <a:gd name="T47" fmla="*/ 463 h 494"/>
                                        <a:gd name="T48" fmla="*/ 405 w 571"/>
                                        <a:gd name="T49" fmla="*/ 438 h 494"/>
                                        <a:gd name="T50" fmla="*/ 389 w 571"/>
                                        <a:gd name="T51" fmla="*/ 425 h 494"/>
                                        <a:gd name="T52" fmla="*/ 348 w 571"/>
                                        <a:gd name="T53" fmla="*/ 431 h 494"/>
                                        <a:gd name="T54" fmla="*/ 298 w 571"/>
                                        <a:gd name="T55" fmla="*/ 443 h 494"/>
                                        <a:gd name="T56" fmla="*/ 272 w 571"/>
                                        <a:gd name="T57" fmla="*/ 458 h 494"/>
                                        <a:gd name="T58" fmla="*/ 234 w 571"/>
                                        <a:gd name="T59" fmla="*/ 488 h 494"/>
                                        <a:gd name="T60" fmla="*/ 202 w 571"/>
                                        <a:gd name="T61" fmla="*/ 494 h 494"/>
                                        <a:gd name="T62" fmla="*/ 172 w 571"/>
                                        <a:gd name="T63" fmla="*/ 490 h 494"/>
                                        <a:gd name="T64" fmla="*/ 142 w 571"/>
                                        <a:gd name="T65" fmla="*/ 477 h 494"/>
                                        <a:gd name="T66" fmla="*/ 123 w 571"/>
                                        <a:gd name="T67" fmla="*/ 455 h 494"/>
                                        <a:gd name="T68" fmla="*/ 104 w 571"/>
                                        <a:gd name="T69" fmla="*/ 425 h 494"/>
                                        <a:gd name="T70" fmla="*/ 73 w 571"/>
                                        <a:gd name="T71" fmla="*/ 390 h 494"/>
                                        <a:gd name="T72" fmla="*/ 37 w 571"/>
                                        <a:gd name="T73" fmla="*/ 357 h 494"/>
                                        <a:gd name="T74" fmla="*/ 22 w 571"/>
                                        <a:gd name="T75" fmla="*/ 335 h 494"/>
                                        <a:gd name="T76" fmla="*/ 7 w 571"/>
                                        <a:gd name="T77" fmla="*/ 294 h 494"/>
                                        <a:gd name="T78" fmla="*/ 0 w 571"/>
                                        <a:gd name="T79" fmla="*/ 250 h 4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1"/>
                                        <a:gd name="T121" fmla="*/ 0 h 494"/>
                                        <a:gd name="T122" fmla="*/ 571 w 571"/>
                                        <a:gd name="T123" fmla="*/ 494 h 4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1" h="494">
                                          <a:moveTo>
                                            <a:pt x="2" y="234"/>
                                          </a:moveTo>
                                          <a:lnTo>
                                            <a:pt x="8" y="215"/>
                                          </a:lnTo>
                                          <a:lnTo>
                                            <a:pt x="17" y="197"/>
                                          </a:lnTo>
                                          <a:lnTo>
                                            <a:pt x="26" y="178"/>
                                          </a:lnTo>
                                          <a:lnTo>
                                            <a:pt x="38" y="165"/>
                                          </a:lnTo>
                                          <a:lnTo>
                                            <a:pt x="50" y="154"/>
                                          </a:lnTo>
                                          <a:lnTo>
                                            <a:pt x="65" y="138"/>
                                          </a:lnTo>
                                          <a:lnTo>
                                            <a:pt x="83" y="120"/>
                                          </a:lnTo>
                                          <a:lnTo>
                                            <a:pt x="96" y="101"/>
                                          </a:lnTo>
                                          <a:lnTo>
                                            <a:pt x="109" y="83"/>
                                          </a:lnTo>
                                          <a:lnTo>
                                            <a:pt x="126" y="69"/>
                                          </a:lnTo>
                                          <a:lnTo>
                                            <a:pt x="143" y="54"/>
                                          </a:lnTo>
                                          <a:lnTo>
                                            <a:pt x="160" y="40"/>
                                          </a:lnTo>
                                          <a:lnTo>
                                            <a:pt x="178" y="28"/>
                                          </a:lnTo>
                                          <a:lnTo>
                                            <a:pt x="201" y="18"/>
                                          </a:lnTo>
                                          <a:lnTo>
                                            <a:pt x="226" y="9"/>
                                          </a:lnTo>
                                          <a:lnTo>
                                            <a:pt x="252" y="4"/>
                                          </a:lnTo>
                                          <a:lnTo>
                                            <a:pt x="283" y="0"/>
                                          </a:lnTo>
                                          <a:lnTo>
                                            <a:pt x="313" y="0"/>
                                          </a:lnTo>
                                          <a:lnTo>
                                            <a:pt x="337" y="1"/>
                                          </a:lnTo>
                                          <a:lnTo>
                                            <a:pt x="361" y="5"/>
                                          </a:lnTo>
                                          <a:lnTo>
                                            <a:pt x="383" y="9"/>
                                          </a:lnTo>
                                          <a:lnTo>
                                            <a:pt x="412" y="15"/>
                                          </a:lnTo>
                                          <a:lnTo>
                                            <a:pt x="435" y="26"/>
                                          </a:lnTo>
                                          <a:lnTo>
                                            <a:pt x="454" y="36"/>
                                          </a:lnTo>
                                          <a:lnTo>
                                            <a:pt x="476" y="48"/>
                                          </a:lnTo>
                                          <a:lnTo>
                                            <a:pt x="493" y="64"/>
                                          </a:lnTo>
                                          <a:lnTo>
                                            <a:pt x="509" y="81"/>
                                          </a:lnTo>
                                          <a:lnTo>
                                            <a:pt x="523" y="97"/>
                                          </a:lnTo>
                                          <a:lnTo>
                                            <a:pt x="537" y="118"/>
                                          </a:lnTo>
                                          <a:lnTo>
                                            <a:pt x="550" y="136"/>
                                          </a:lnTo>
                                          <a:lnTo>
                                            <a:pt x="559" y="155"/>
                                          </a:lnTo>
                                          <a:lnTo>
                                            <a:pt x="564" y="178"/>
                                          </a:lnTo>
                                          <a:lnTo>
                                            <a:pt x="569" y="200"/>
                                          </a:lnTo>
                                          <a:lnTo>
                                            <a:pt x="571" y="217"/>
                                          </a:lnTo>
                                          <a:lnTo>
                                            <a:pt x="571" y="235"/>
                                          </a:lnTo>
                                          <a:lnTo>
                                            <a:pt x="565" y="248"/>
                                          </a:lnTo>
                                          <a:lnTo>
                                            <a:pt x="557" y="270"/>
                                          </a:lnTo>
                                          <a:lnTo>
                                            <a:pt x="544" y="295"/>
                                          </a:lnTo>
                                          <a:lnTo>
                                            <a:pt x="534" y="318"/>
                                          </a:lnTo>
                                          <a:lnTo>
                                            <a:pt x="524" y="336"/>
                                          </a:lnTo>
                                          <a:lnTo>
                                            <a:pt x="518" y="357"/>
                                          </a:lnTo>
                                          <a:lnTo>
                                            <a:pt x="512" y="376"/>
                                          </a:lnTo>
                                          <a:lnTo>
                                            <a:pt x="506" y="395"/>
                                          </a:lnTo>
                                          <a:lnTo>
                                            <a:pt x="503" y="404"/>
                                          </a:lnTo>
                                          <a:lnTo>
                                            <a:pt x="502" y="419"/>
                                          </a:lnTo>
                                          <a:lnTo>
                                            <a:pt x="501" y="442"/>
                                          </a:lnTo>
                                          <a:lnTo>
                                            <a:pt x="410" y="463"/>
                                          </a:lnTo>
                                          <a:lnTo>
                                            <a:pt x="408" y="448"/>
                                          </a:lnTo>
                                          <a:lnTo>
                                            <a:pt x="405" y="438"/>
                                          </a:lnTo>
                                          <a:lnTo>
                                            <a:pt x="399" y="430"/>
                                          </a:lnTo>
                                          <a:lnTo>
                                            <a:pt x="389" y="425"/>
                                          </a:lnTo>
                                          <a:lnTo>
                                            <a:pt x="369" y="428"/>
                                          </a:lnTo>
                                          <a:lnTo>
                                            <a:pt x="348" y="431"/>
                                          </a:lnTo>
                                          <a:lnTo>
                                            <a:pt x="323" y="437"/>
                                          </a:lnTo>
                                          <a:lnTo>
                                            <a:pt x="298" y="443"/>
                                          </a:lnTo>
                                          <a:lnTo>
                                            <a:pt x="286" y="447"/>
                                          </a:lnTo>
                                          <a:lnTo>
                                            <a:pt x="272" y="458"/>
                                          </a:lnTo>
                                          <a:lnTo>
                                            <a:pt x="256" y="471"/>
                                          </a:lnTo>
                                          <a:lnTo>
                                            <a:pt x="234" y="488"/>
                                          </a:lnTo>
                                          <a:lnTo>
                                            <a:pt x="221" y="491"/>
                                          </a:lnTo>
                                          <a:lnTo>
                                            <a:pt x="202" y="494"/>
                                          </a:lnTo>
                                          <a:lnTo>
                                            <a:pt x="183" y="494"/>
                                          </a:lnTo>
                                          <a:lnTo>
                                            <a:pt x="172" y="490"/>
                                          </a:lnTo>
                                          <a:lnTo>
                                            <a:pt x="158" y="484"/>
                                          </a:lnTo>
                                          <a:lnTo>
                                            <a:pt x="142" y="477"/>
                                          </a:lnTo>
                                          <a:lnTo>
                                            <a:pt x="133" y="469"/>
                                          </a:lnTo>
                                          <a:lnTo>
                                            <a:pt x="123" y="455"/>
                                          </a:lnTo>
                                          <a:lnTo>
                                            <a:pt x="113" y="439"/>
                                          </a:lnTo>
                                          <a:lnTo>
                                            <a:pt x="104" y="425"/>
                                          </a:lnTo>
                                          <a:lnTo>
                                            <a:pt x="86" y="406"/>
                                          </a:lnTo>
                                          <a:lnTo>
                                            <a:pt x="73" y="390"/>
                                          </a:lnTo>
                                          <a:lnTo>
                                            <a:pt x="52" y="372"/>
                                          </a:lnTo>
                                          <a:lnTo>
                                            <a:pt x="37" y="357"/>
                                          </a:lnTo>
                                          <a:lnTo>
                                            <a:pt x="27" y="346"/>
                                          </a:lnTo>
                                          <a:lnTo>
                                            <a:pt x="22" y="335"/>
                                          </a:lnTo>
                                          <a:lnTo>
                                            <a:pt x="14" y="316"/>
                                          </a:lnTo>
                                          <a:lnTo>
                                            <a:pt x="7" y="294"/>
                                          </a:lnTo>
                                          <a:lnTo>
                                            <a:pt x="3" y="273"/>
                                          </a:lnTo>
                                          <a:lnTo>
                                            <a:pt x="0" y="250"/>
                                          </a:lnTo>
                                          <a:lnTo>
                                            <a:pt x="2" y="234"/>
                                          </a:lnTo>
                                          <a:close/>
                                        </a:path>
                                      </a:pathLst>
                                    </a:custGeom>
                                    <a:solidFill>
                                      <a:srgbClr val="FF4040"/>
                                    </a:solidFill>
                                    <a:ln w="9525">
                                      <a:noFill/>
                                      <a:round/>
                                      <a:headEnd/>
                                      <a:tailEnd/>
                                    </a:ln>
                                  </p:spPr>
                                  <p:txBody>
                                    <a:bodyPr/>
                                    <a:lstStyle/>
                                    <a:p>
                                      <a:endParaRPr lang="fr-FR" dirty="0"/>
                                    </a:p>
                                  </p:txBody>
                                </p:sp>
                                <p:sp>
                                  <p:nvSpPr>
                                    <p:cNvPr id="348" name="Freeform 130"/>
                                    <p:cNvSpPr>
                                      <a:spLocks/>
                                    </p:cNvSpPr>
                                    <p:nvPr/>
                                  </p:nvSpPr>
                                  <p:spPr bwMode="auto">
                                    <a:xfrm>
                                      <a:off x="3858" y="1318"/>
                                      <a:ext cx="104" cy="90"/>
                                    </a:xfrm>
                                    <a:custGeom>
                                      <a:avLst/>
                                      <a:gdLst>
                                        <a:gd name="T0" fmla="*/ 8 w 519"/>
                                        <a:gd name="T1" fmla="*/ 196 h 449"/>
                                        <a:gd name="T2" fmla="*/ 24 w 519"/>
                                        <a:gd name="T3" fmla="*/ 163 h 449"/>
                                        <a:gd name="T4" fmla="*/ 45 w 519"/>
                                        <a:gd name="T5" fmla="*/ 141 h 449"/>
                                        <a:gd name="T6" fmla="*/ 76 w 519"/>
                                        <a:gd name="T7" fmla="*/ 110 h 449"/>
                                        <a:gd name="T8" fmla="*/ 99 w 519"/>
                                        <a:gd name="T9" fmla="*/ 77 h 449"/>
                                        <a:gd name="T10" fmla="*/ 130 w 519"/>
                                        <a:gd name="T11" fmla="*/ 50 h 449"/>
                                        <a:gd name="T12" fmla="*/ 162 w 519"/>
                                        <a:gd name="T13" fmla="*/ 26 h 449"/>
                                        <a:gd name="T14" fmla="*/ 205 w 519"/>
                                        <a:gd name="T15" fmla="*/ 9 h 449"/>
                                        <a:gd name="T16" fmla="*/ 258 w 519"/>
                                        <a:gd name="T17" fmla="*/ 0 h 449"/>
                                        <a:gd name="T18" fmla="*/ 306 w 519"/>
                                        <a:gd name="T19" fmla="*/ 0 h 449"/>
                                        <a:gd name="T20" fmla="*/ 348 w 519"/>
                                        <a:gd name="T21" fmla="*/ 9 h 449"/>
                                        <a:gd name="T22" fmla="*/ 396 w 519"/>
                                        <a:gd name="T23" fmla="*/ 24 h 449"/>
                                        <a:gd name="T24" fmla="*/ 433 w 519"/>
                                        <a:gd name="T25" fmla="*/ 44 h 449"/>
                                        <a:gd name="T26" fmla="*/ 464 w 519"/>
                                        <a:gd name="T27" fmla="*/ 74 h 449"/>
                                        <a:gd name="T28" fmla="*/ 489 w 519"/>
                                        <a:gd name="T29" fmla="*/ 108 h 449"/>
                                        <a:gd name="T30" fmla="*/ 508 w 519"/>
                                        <a:gd name="T31" fmla="*/ 142 h 449"/>
                                        <a:gd name="T32" fmla="*/ 518 w 519"/>
                                        <a:gd name="T33" fmla="*/ 182 h 449"/>
                                        <a:gd name="T34" fmla="*/ 519 w 519"/>
                                        <a:gd name="T35" fmla="*/ 214 h 449"/>
                                        <a:gd name="T36" fmla="*/ 507 w 519"/>
                                        <a:gd name="T37" fmla="*/ 246 h 449"/>
                                        <a:gd name="T38" fmla="*/ 486 w 519"/>
                                        <a:gd name="T39" fmla="*/ 290 h 449"/>
                                        <a:gd name="T40" fmla="*/ 471 w 519"/>
                                        <a:gd name="T41" fmla="*/ 325 h 449"/>
                                        <a:gd name="T42" fmla="*/ 461 w 519"/>
                                        <a:gd name="T43" fmla="*/ 360 h 449"/>
                                        <a:gd name="T44" fmla="*/ 456 w 519"/>
                                        <a:gd name="T45" fmla="*/ 382 h 449"/>
                                        <a:gd name="T46" fmla="*/ 373 w 519"/>
                                        <a:gd name="T47" fmla="*/ 422 h 449"/>
                                        <a:gd name="T48" fmla="*/ 368 w 519"/>
                                        <a:gd name="T49" fmla="*/ 399 h 449"/>
                                        <a:gd name="T50" fmla="*/ 354 w 519"/>
                                        <a:gd name="T51" fmla="*/ 387 h 449"/>
                                        <a:gd name="T52" fmla="*/ 316 w 519"/>
                                        <a:gd name="T53" fmla="*/ 393 h 449"/>
                                        <a:gd name="T54" fmla="*/ 271 w 519"/>
                                        <a:gd name="T55" fmla="*/ 404 h 449"/>
                                        <a:gd name="T56" fmla="*/ 248 w 519"/>
                                        <a:gd name="T57" fmla="*/ 417 h 449"/>
                                        <a:gd name="T58" fmla="*/ 214 w 519"/>
                                        <a:gd name="T59" fmla="*/ 445 h 449"/>
                                        <a:gd name="T60" fmla="*/ 183 w 519"/>
                                        <a:gd name="T61" fmla="*/ 449 h 449"/>
                                        <a:gd name="T62" fmla="*/ 157 w 519"/>
                                        <a:gd name="T63" fmla="*/ 447 h 449"/>
                                        <a:gd name="T64" fmla="*/ 130 w 519"/>
                                        <a:gd name="T65" fmla="*/ 435 h 449"/>
                                        <a:gd name="T66" fmla="*/ 112 w 519"/>
                                        <a:gd name="T67" fmla="*/ 415 h 449"/>
                                        <a:gd name="T68" fmla="*/ 95 w 519"/>
                                        <a:gd name="T69" fmla="*/ 387 h 449"/>
                                        <a:gd name="T70" fmla="*/ 66 w 519"/>
                                        <a:gd name="T71" fmla="*/ 355 h 449"/>
                                        <a:gd name="T72" fmla="*/ 34 w 519"/>
                                        <a:gd name="T73" fmla="*/ 325 h 449"/>
                                        <a:gd name="T74" fmla="*/ 21 w 519"/>
                                        <a:gd name="T75" fmla="*/ 305 h 449"/>
                                        <a:gd name="T76" fmla="*/ 7 w 519"/>
                                        <a:gd name="T77" fmla="*/ 268 h 449"/>
                                        <a:gd name="T78" fmla="*/ 0 w 519"/>
                                        <a:gd name="T79" fmla="*/ 228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449"/>
                                        <a:gd name="T122" fmla="*/ 519 w 519"/>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449">
                                          <a:moveTo>
                                            <a:pt x="0" y="213"/>
                                          </a:moveTo>
                                          <a:lnTo>
                                            <a:pt x="8" y="196"/>
                                          </a:lnTo>
                                          <a:lnTo>
                                            <a:pt x="15" y="180"/>
                                          </a:lnTo>
                                          <a:lnTo>
                                            <a:pt x="24" y="163"/>
                                          </a:lnTo>
                                          <a:lnTo>
                                            <a:pt x="35" y="151"/>
                                          </a:lnTo>
                                          <a:lnTo>
                                            <a:pt x="45" y="141"/>
                                          </a:lnTo>
                                          <a:lnTo>
                                            <a:pt x="59" y="126"/>
                                          </a:lnTo>
                                          <a:lnTo>
                                            <a:pt x="76" y="110"/>
                                          </a:lnTo>
                                          <a:lnTo>
                                            <a:pt x="88" y="92"/>
                                          </a:lnTo>
                                          <a:lnTo>
                                            <a:pt x="99" y="77"/>
                                          </a:lnTo>
                                          <a:lnTo>
                                            <a:pt x="114" y="64"/>
                                          </a:lnTo>
                                          <a:lnTo>
                                            <a:pt x="130" y="50"/>
                                          </a:lnTo>
                                          <a:lnTo>
                                            <a:pt x="146" y="37"/>
                                          </a:lnTo>
                                          <a:lnTo>
                                            <a:pt x="162" y="26"/>
                                          </a:lnTo>
                                          <a:lnTo>
                                            <a:pt x="183" y="16"/>
                                          </a:lnTo>
                                          <a:lnTo>
                                            <a:pt x="205" y="9"/>
                                          </a:lnTo>
                                          <a:lnTo>
                                            <a:pt x="229" y="2"/>
                                          </a:lnTo>
                                          <a:lnTo>
                                            <a:pt x="258" y="0"/>
                                          </a:lnTo>
                                          <a:lnTo>
                                            <a:pt x="285" y="0"/>
                                          </a:lnTo>
                                          <a:lnTo>
                                            <a:pt x="306" y="0"/>
                                          </a:lnTo>
                                          <a:lnTo>
                                            <a:pt x="328" y="3"/>
                                          </a:lnTo>
                                          <a:lnTo>
                                            <a:pt x="348" y="9"/>
                                          </a:lnTo>
                                          <a:lnTo>
                                            <a:pt x="375" y="14"/>
                                          </a:lnTo>
                                          <a:lnTo>
                                            <a:pt x="396" y="24"/>
                                          </a:lnTo>
                                          <a:lnTo>
                                            <a:pt x="413" y="32"/>
                                          </a:lnTo>
                                          <a:lnTo>
                                            <a:pt x="433" y="44"/>
                                          </a:lnTo>
                                          <a:lnTo>
                                            <a:pt x="449" y="58"/>
                                          </a:lnTo>
                                          <a:lnTo>
                                            <a:pt x="464" y="74"/>
                                          </a:lnTo>
                                          <a:lnTo>
                                            <a:pt x="476" y="88"/>
                                          </a:lnTo>
                                          <a:lnTo>
                                            <a:pt x="489" y="108"/>
                                          </a:lnTo>
                                          <a:lnTo>
                                            <a:pt x="500" y="124"/>
                                          </a:lnTo>
                                          <a:lnTo>
                                            <a:pt x="508" y="142"/>
                                          </a:lnTo>
                                          <a:lnTo>
                                            <a:pt x="513" y="163"/>
                                          </a:lnTo>
                                          <a:lnTo>
                                            <a:pt x="518" y="182"/>
                                          </a:lnTo>
                                          <a:lnTo>
                                            <a:pt x="519" y="197"/>
                                          </a:lnTo>
                                          <a:lnTo>
                                            <a:pt x="519" y="214"/>
                                          </a:lnTo>
                                          <a:lnTo>
                                            <a:pt x="514" y="226"/>
                                          </a:lnTo>
                                          <a:lnTo>
                                            <a:pt x="507" y="246"/>
                                          </a:lnTo>
                                          <a:lnTo>
                                            <a:pt x="495" y="269"/>
                                          </a:lnTo>
                                          <a:lnTo>
                                            <a:pt x="486" y="290"/>
                                          </a:lnTo>
                                          <a:lnTo>
                                            <a:pt x="477" y="307"/>
                                          </a:lnTo>
                                          <a:lnTo>
                                            <a:pt x="471" y="325"/>
                                          </a:lnTo>
                                          <a:lnTo>
                                            <a:pt x="465" y="343"/>
                                          </a:lnTo>
                                          <a:lnTo>
                                            <a:pt x="461" y="360"/>
                                          </a:lnTo>
                                          <a:lnTo>
                                            <a:pt x="457" y="368"/>
                                          </a:lnTo>
                                          <a:lnTo>
                                            <a:pt x="456" y="382"/>
                                          </a:lnTo>
                                          <a:lnTo>
                                            <a:pt x="455" y="403"/>
                                          </a:lnTo>
                                          <a:lnTo>
                                            <a:pt x="373" y="422"/>
                                          </a:lnTo>
                                          <a:lnTo>
                                            <a:pt x="371" y="408"/>
                                          </a:lnTo>
                                          <a:lnTo>
                                            <a:pt x="368" y="399"/>
                                          </a:lnTo>
                                          <a:lnTo>
                                            <a:pt x="364" y="392"/>
                                          </a:lnTo>
                                          <a:lnTo>
                                            <a:pt x="354" y="387"/>
                                          </a:lnTo>
                                          <a:lnTo>
                                            <a:pt x="336" y="390"/>
                                          </a:lnTo>
                                          <a:lnTo>
                                            <a:pt x="316" y="393"/>
                                          </a:lnTo>
                                          <a:lnTo>
                                            <a:pt x="292" y="397"/>
                                          </a:lnTo>
                                          <a:lnTo>
                                            <a:pt x="271" y="404"/>
                                          </a:lnTo>
                                          <a:lnTo>
                                            <a:pt x="260" y="407"/>
                                          </a:lnTo>
                                          <a:lnTo>
                                            <a:pt x="248" y="417"/>
                                          </a:lnTo>
                                          <a:lnTo>
                                            <a:pt x="233" y="429"/>
                                          </a:lnTo>
                                          <a:lnTo>
                                            <a:pt x="214" y="445"/>
                                          </a:lnTo>
                                          <a:lnTo>
                                            <a:pt x="202" y="448"/>
                                          </a:lnTo>
                                          <a:lnTo>
                                            <a:pt x="183" y="449"/>
                                          </a:lnTo>
                                          <a:lnTo>
                                            <a:pt x="166" y="449"/>
                                          </a:lnTo>
                                          <a:lnTo>
                                            <a:pt x="157" y="447"/>
                                          </a:lnTo>
                                          <a:lnTo>
                                            <a:pt x="144" y="441"/>
                                          </a:lnTo>
                                          <a:lnTo>
                                            <a:pt x="130" y="435"/>
                                          </a:lnTo>
                                          <a:lnTo>
                                            <a:pt x="121" y="428"/>
                                          </a:lnTo>
                                          <a:lnTo>
                                            <a:pt x="112" y="415"/>
                                          </a:lnTo>
                                          <a:lnTo>
                                            <a:pt x="103" y="400"/>
                                          </a:lnTo>
                                          <a:lnTo>
                                            <a:pt x="95" y="387"/>
                                          </a:lnTo>
                                          <a:lnTo>
                                            <a:pt x="78" y="371"/>
                                          </a:lnTo>
                                          <a:lnTo>
                                            <a:pt x="66" y="355"/>
                                          </a:lnTo>
                                          <a:lnTo>
                                            <a:pt x="48" y="339"/>
                                          </a:lnTo>
                                          <a:lnTo>
                                            <a:pt x="34" y="325"/>
                                          </a:lnTo>
                                          <a:lnTo>
                                            <a:pt x="25" y="316"/>
                                          </a:lnTo>
                                          <a:lnTo>
                                            <a:pt x="21" y="305"/>
                                          </a:lnTo>
                                          <a:lnTo>
                                            <a:pt x="13" y="288"/>
                                          </a:lnTo>
                                          <a:lnTo>
                                            <a:pt x="7" y="268"/>
                                          </a:lnTo>
                                          <a:lnTo>
                                            <a:pt x="2" y="249"/>
                                          </a:lnTo>
                                          <a:lnTo>
                                            <a:pt x="0" y="228"/>
                                          </a:lnTo>
                                          <a:lnTo>
                                            <a:pt x="0" y="213"/>
                                          </a:lnTo>
                                          <a:close/>
                                        </a:path>
                                      </a:pathLst>
                                    </a:custGeom>
                                    <a:solidFill>
                                      <a:srgbClr val="FF0000"/>
                                    </a:solidFill>
                                    <a:ln w="9525">
                                      <a:noFill/>
                                      <a:round/>
                                      <a:headEnd/>
                                      <a:tailEnd/>
                                    </a:ln>
                                  </p:spPr>
                                  <p:txBody>
                                    <a:bodyPr/>
                                    <a:lstStyle/>
                                    <a:p>
                                      <a:endParaRPr lang="fr-FR" dirty="0"/>
                                    </a:p>
                                  </p:txBody>
                                </p:sp>
                                <p:sp>
                                  <p:nvSpPr>
                                    <p:cNvPr id="349" name="Freeform 131"/>
                                    <p:cNvSpPr>
                                      <a:spLocks/>
                                    </p:cNvSpPr>
                                    <p:nvPr/>
                                  </p:nvSpPr>
                                  <p:spPr bwMode="auto">
                                    <a:xfrm>
                                      <a:off x="3865" y="1324"/>
                                      <a:ext cx="93" cy="81"/>
                                    </a:xfrm>
                                    <a:custGeom>
                                      <a:avLst/>
                                      <a:gdLst>
                                        <a:gd name="T0" fmla="*/ 6 w 465"/>
                                        <a:gd name="T1" fmla="*/ 176 h 403"/>
                                        <a:gd name="T2" fmla="*/ 20 w 465"/>
                                        <a:gd name="T3" fmla="*/ 146 h 403"/>
                                        <a:gd name="T4" fmla="*/ 40 w 465"/>
                                        <a:gd name="T5" fmla="*/ 126 h 403"/>
                                        <a:gd name="T6" fmla="*/ 67 w 465"/>
                                        <a:gd name="T7" fmla="*/ 98 h 403"/>
                                        <a:gd name="T8" fmla="*/ 88 w 465"/>
                                        <a:gd name="T9" fmla="*/ 68 h 403"/>
                                        <a:gd name="T10" fmla="*/ 116 w 465"/>
                                        <a:gd name="T11" fmla="*/ 45 h 403"/>
                                        <a:gd name="T12" fmla="*/ 144 w 465"/>
                                        <a:gd name="T13" fmla="*/ 23 h 403"/>
                                        <a:gd name="T14" fmla="*/ 183 w 465"/>
                                        <a:gd name="T15" fmla="*/ 8 h 403"/>
                                        <a:gd name="T16" fmla="*/ 231 w 465"/>
                                        <a:gd name="T17" fmla="*/ 0 h 403"/>
                                        <a:gd name="T18" fmla="*/ 275 w 465"/>
                                        <a:gd name="T19" fmla="*/ 0 h 403"/>
                                        <a:gd name="T20" fmla="*/ 313 w 465"/>
                                        <a:gd name="T21" fmla="*/ 8 h 403"/>
                                        <a:gd name="T22" fmla="*/ 355 w 465"/>
                                        <a:gd name="T23" fmla="*/ 21 h 403"/>
                                        <a:gd name="T24" fmla="*/ 388 w 465"/>
                                        <a:gd name="T25" fmla="*/ 39 h 403"/>
                                        <a:gd name="T26" fmla="*/ 416 w 465"/>
                                        <a:gd name="T27" fmla="*/ 67 h 403"/>
                                        <a:gd name="T28" fmla="*/ 438 w 465"/>
                                        <a:gd name="T29" fmla="*/ 96 h 403"/>
                                        <a:gd name="T30" fmla="*/ 456 w 465"/>
                                        <a:gd name="T31" fmla="*/ 127 h 403"/>
                                        <a:gd name="T32" fmla="*/ 465 w 465"/>
                                        <a:gd name="T33" fmla="*/ 163 h 403"/>
                                        <a:gd name="T34" fmla="*/ 465 w 465"/>
                                        <a:gd name="T35" fmla="*/ 192 h 403"/>
                                        <a:gd name="T36" fmla="*/ 455 w 465"/>
                                        <a:gd name="T37" fmla="*/ 221 h 403"/>
                                        <a:gd name="T38" fmla="*/ 437 w 465"/>
                                        <a:gd name="T39" fmla="*/ 260 h 403"/>
                                        <a:gd name="T40" fmla="*/ 423 w 465"/>
                                        <a:gd name="T41" fmla="*/ 292 h 403"/>
                                        <a:gd name="T42" fmla="*/ 413 w 465"/>
                                        <a:gd name="T43" fmla="*/ 323 h 403"/>
                                        <a:gd name="T44" fmla="*/ 409 w 465"/>
                                        <a:gd name="T45" fmla="*/ 344 h 403"/>
                                        <a:gd name="T46" fmla="*/ 334 w 465"/>
                                        <a:gd name="T47" fmla="*/ 379 h 403"/>
                                        <a:gd name="T48" fmla="*/ 330 w 465"/>
                                        <a:gd name="T49" fmla="*/ 358 h 403"/>
                                        <a:gd name="T50" fmla="*/ 317 w 465"/>
                                        <a:gd name="T51" fmla="*/ 347 h 403"/>
                                        <a:gd name="T52" fmla="*/ 283 w 465"/>
                                        <a:gd name="T53" fmla="*/ 354 h 403"/>
                                        <a:gd name="T54" fmla="*/ 243 w 465"/>
                                        <a:gd name="T55" fmla="*/ 363 h 403"/>
                                        <a:gd name="T56" fmla="*/ 222 w 465"/>
                                        <a:gd name="T57" fmla="*/ 374 h 403"/>
                                        <a:gd name="T58" fmla="*/ 191 w 465"/>
                                        <a:gd name="T59" fmla="*/ 400 h 403"/>
                                        <a:gd name="T60" fmla="*/ 164 w 465"/>
                                        <a:gd name="T61" fmla="*/ 403 h 403"/>
                                        <a:gd name="T62" fmla="*/ 140 w 465"/>
                                        <a:gd name="T63" fmla="*/ 402 h 403"/>
                                        <a:gd name="T64" fmla="*/ 115 w 465"/>
                                        <a:gd name="T65" fmla="*/ 391 h 403"/>
                                        <a:gd name="T66" fmla="*/ 100 w 465"/>
                                        <a:gd name="T67" fmla="*/ 373 h 403"/>
                                        <a:gd name="T68" fmla="*/ 85 w 465"/>
                                        <a:gd name="T69" fmla="*/ 347 h 403"/>
                                        <a:gd name="T70" fmla="*/ 58 w 465"/>
                                        <a:gd name="T71" fmla="*/ 319 h 403"/>
                                        <a:gd name="T72" fmla="*/ 29 w 465"/>
                                        <a:gd name="T73" fmla="*/ 292 h 403"/>
                                        <a:gd name="T74" fmla="*/ 18 w 465"/>
                                        <a:gd name="T75" fmla="*/ 274 h 403"/>
                                        <a:gd name="T76" fmla="*/ 5 w 465"/>
                                        <a:gd name="T77" fmla="*/ 241 h 403"/>
                                        <a:gd name="T78" fmla="*/ 0 w 465"/>
                                        <a:gd name="T79" fmla="*/ 205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403"/>
                                        <a:gd name="T122" fmla="*/ 465 w 465"/>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403">
                                          <a:moveTo>
                                            <a:pt x="0" y="192"/>
                                          </a:moveTo>
                                          <a:lnTo>
                                            <a:pt x="6" y="176"/>
                                          </a:lnTo>
                                          <a:lnTo>
                                            <a:pt x="13" y="162"/>
                                          </a:lnTo>
                                          <a:lnTo>
                                            <a:pt x="20" y="146"/>
                                          </a:lnTo>
                                          <a:lnTo>
                                            <a:pt x="30" y="135"/>
                                          </a:lnTo>
                                          <a:lnTo>
                                            <a:pt x="40" y="126"/>
                                          </a:lnTo>
                                          <a:lnTo>
                                            <a:pt x="53" y="113"/>
                                          </a:lnTo>
                                          <a:lnTo>
                                            <a:pt x="67" y="98"/>
                                          </a:lnTo>
                                          <a:lnTo>
                                            <a:pt x="78" y="82"/>
                                          </a:lnTo>
                                          <a:lnTo>
                                            <a:pt x="88" y="68"/>
                                          </a:lnTo>
                                          <a:lnTo>
                                            <a:pt x="102" y="57"/>
                                          </a:lnTo>
                                          <a:lnTo>
                                            <a:pt x="116" y="45"/>
                                          </a:lnTo>
                                          <a:lnTo>
                                            <a:pt x="130" y="33"/>
                                          </a:lnTo>
                                          <a:lnTo>
                                            <a:pt x="144" y="23"/>
                                          </a:lnTo>
                                          <a:lnTo>
                                            <a:pt x="164" y="14"/>
                                          </a:lnTo>
                                          <a:lnTo>
                                            <a:pt x="183" y="8"/>
                                          </a:lnTo>
                                          <a:lnTo>
                                            <a:pt x="205" y="1"/>
                                          </a:lnTo>
                                          <a:lnTo>
                                            <a:pt x="231" y="0"/>
                                          </a:lnTo>
                                          <a:lnTo>
                                            <a:pt x="254" y="0"/>
                                          </a:lnTo>
                                          <a:lnTo>
                                            <a:pt x="275" y="0"/>
                                          </a:lnTo>
                                          <a:lnTo>
                                            <a:pt x="294" y="3"/>
                                          </a:lnTo>
                                          <a:lnTo>
                                            <a:pt x="313" y="8"/>
                                          </a:lnTo>
                                          <a:lnTo>
                                            <a:pt x="336" y="12"/>
                                          </a:lnTo>
                                          <a:lnTo>
                                            <a:pt x="355" y="21"/>
                                          </a:lnTo>
                                          <a:lnTo>
                                            <a:pt x="370" y="28"/>
                                          </a:lnTo>
                                          <a:lnTo>
                                            <a:pt x="388" y="39"/>
                                          </a:lnTo>
                                          <a:lnTo>
                                            <a:pt x="402" y="52"/>
                                          </a:lnTo>
                                          <a:lnTo>
                                            <a:pt x="416" y="67"/>
                                          </a:lnTo>
                                          <a:lnTo>
                                            <a:pt x="427" y="79"/>
                                          </a:lnTo>
                                          <a:lnTo>
                                            <a:pt x="438" y="96"/>
                                          </a:lnTo>
                                          <a:lnTo>
                                            <a:pt x="448" y="111"/>
                                          </a:lnTo>
                                          <a:lnTo>
                                            <a:pt x="456" y="127"/>
                                          </a:lnTo>
                                          <a:lnTo>
                                            <a:pt x="460" y="146"/>
                                          </a:lnTo>
                                          <a:lnTo>
                                            <a:pt x="465" y="163"/>
                                          </a:lnTo>
                                          <a:lnTo>
                                            <a:pt x="465" y="177"/>
                                          </a:lnTo>
                                          <a:lnTo>
                                            <a:pt x="465" y="192"/>
                                          </a:lnTo>
                                          <a:lnTo>
                                            <a:pt x="461" y="203"/>
                                          </a:lnTo>
                                          <a:lnTo>
                                            <a:pt x="455" y="221"/>
                                          </a:lnTo>
                                          <a:lnTo>
                                            <a:pt x="444" y="242"/>
                                          </a:lnTo>
                                          <a:lnTo>
                                            <a:pt x="437" y="260"/>
                                          </a:lnTo>
                                          <a:lnTo>
                                            <a:pt x="427" y="276"/>
                                          </a:lnTo>
                                          <a:lnTo>
                                            <a:pt x="423" y="292"/>
                                          </a:lnTo>
                                          <a:lnTo>
                                            <a:pt x="417" y="307"/>
                                          </a:lnTo>
                                          <a:lnTo>
                                            <a:pt x="413" y="323"/>
                                          </a:lnTo>
                                          <a:lnTo>
                                            <a:pt x="410" y="331"/>
                                          </a:lnTo>
                                          <a:lnTo>
                                            <a:pt x="409" y="344"/>
                                          </a:lnTo>
                                          <a:lnTo>
                                            <a:pt x="407" y="362"/>
                                          </a:lnTo>
                                          <a:lnTo>
                                            <a:pt x="334" y="379"/>
                                          </a:lnTo>
                                          <a:lnTo>
                                            <a:pt x="332" y="367"/>
                                          </a:lnTo>
                                          <a:lnTo>
                                            <a:pt x="330" y="358"/>
                                          </a:lnTo>
                                          <a:lnTo>
                                            <a:pt x="326" y="353"/>
                                          </a:lnTo>
                                          <a:lnTo>
                                            <a:pt x="317" y="347"/>
                                          </a:lnTo>
                                          <a:lnTo>
                                            <a:pt x="301" y="350"/>
                                          </a:lnTo>
                                          <a:lnTo>
                                            <a:pt x="283" y="354"/>
                                          </a:lnTo>
                                          <a:lnTo>
                                            <a:pt x="262" y="357"/>
                                          </a:lnTo>
                                          <a:lnTo>
                                            <a:pt x="243" y="363"/>
                                          </a:lnTo>
                                          <a:lnTo>
                                            <a:pt x="233" y="365"/>
                                          </a:lnTo>
                                          <a:lnTo>
                                            <a:pt x="222" y="374"/>
                                          </a:lnTo>
                                          <a:lnTo>
                                            <a:pt x="209" y="385"/>
                                          </a:lnTo>
                                          <a:lnTo>
                                            <a:pt x="191" y="400"/>
                                          </a:lnTo>
                                          <a:lnTo>
                                            <a:pt x="180" y="403"/>
                                          </a:lnTo>
                                          <a:lnTo>
                                            <a:pt x="164" y="403"/>
                                          </a:lnTo>
                                          <a:lnTo>
                                            <a:pt x="149" y="403"/>
                                          </a:lnTo>
                                          <a:lnTo>
                                            <a:pt x="140" y="402"/>
                                          </a:lnTo>
                                          <a:lnTo>
                                            <a:pt x="128" y="396"/>
                                          </a:lnTo>
                                          <a:lnTo>
                                            <a:pt x="115" y="391"/>
                                          </a:lnTo>
                                          <a:lnTo>
                                            <a:pt x="108" y="384"/>
                                          </a:lnTo>
                                          <a:lnTo>
                                            <a:pt x="100" y="373"/>
                                          </a:lnTo>
                                          <a:lnTo>
                                            <a:pt x="92" y="359"/>
                                          </a:lnTo>
                                          <a:lnTo>
                                            <a:pt x="85" y="347"/>
                                          </a:lnTo>
                                          <a:lnTo>
                                            <a:pt x="69" y="333"/>
                                          </a:lnTo>
                                          <a:lnTo>
                                            <a:pt x="58" y="319"/>
                                          </a:lnTo>
                                          <a:lnTo>
                                            <a:pt x="42" y="305"/>
                                          </a:lnTo>
                                          <a:lnTo>
                                            <a:pt x="29" y="292"/>
                                          </a:lnTo>
                                          <a:lnTo>
                                            <a:pt x="21" y="284"/>
                                          </a:lnTo>
                                          <a:lnTo>
                                            <a:pt x="18" y="274"/>
                                          </a:lnTo>
                                          <a:lnTo>
                                            <a:pt x="11" y="259"/>
                                          </a:lnTo>
                                          <a:lnTo>
                                            <a:pt x="5" y="241"/>
                                          </a:lnTo>
                                          <a:lnTo>
                                            <a:pt x="1" y="223"/>
                                          </a:lnTo>
                                          <a:lnTo>
                                            <a:pt x="0" y="205"/>
                                          </a:lnTo>
                                          <a:lnTo>
                                            <a:pt x="0" y="192"/>
                                          </a:lnTo>
                                          <a:close/>
                                        </a:path>
                                      </a:pathLst>
                                    </a:custGeom>
                                    <a:solidFill>
                                      <a:srgbClr val="E00000"/>
                                    </a:solidFill>
                                    <a:ln w="9525">
                                      <a:noFill/>
                                      <a:round/>
                                      <a:headEnd/>
                                      <a:tailEnd/>
                                    </a:ln>
                                  </p:spPr>
                                  <p:txBody>
                                    <a:bodyPr/>
                                    <a:lstStyle/>
                                    <a:p>
                                      <a:endParaRPr lang="fr-FR" dirty="0"/>
                                    </a:p>
                                  </p:txBody>
                                </p:sp>
                                <p:sp>
                                  <p:nvSpPr>
                                    <p:cNvPr id="350" name="Freeform 132"/>
                                    <p:cNvSpPr>
                                      <a:spLocks/>
                                    </p:cNvSpPr>
                                    <p:nvPr/>
                                  </p:nvSpPr>
                                  <p:spPr bwMode="auto">
                                    <a:xfrm>
                                      <a:off x="3872" y="1331"/>
                                      <a:ext cx="84" cy="72"/>
                                    </a:xfrm>
                                    <a:custGeom>
                                      <a:avLst/>
                                      <a:gdLst>
                                        <a:gd name="T0" fmla="*/ 6 w 419"/>
                                        <a:gd name="T1" fmla="*/ 158 h 362"/>
                                        <a:gd name="T2" fmla="*/ 19 w 419"/>
                                        <a:gd name="T3" fmla="*/ 131 h 362"/>
                                        <a:gd name="T4" fmla="*/ 36 w 419"/>
                                        <a:gd name="T5" fmla="*/ 113 h 362"/>
                                        <a:gd name="T6" fmla="*/ 60 w 419"/>
                                        <a:gd name="T7" fmla="*/ 88 h 362"/>
                                        <a:gd name="T8" fmla="*/ 80 w 419"/>
                                        <a:gd name="T9" fmla="*/ 60 h 362"/>
                                        <a:gd name="T10" fmla="*/ 105 w 419"/>
                                        <a:gd name="T11" fmla="*/ 39 h 362"/>
                                        <a:gd name="T12" fmla="*/ 130 w 419"/>
                                        <a:gd name="T13" fmla="*/ 19 h 362"/>
                                        <a:gd name="T14" fmla="*/ 165 w 419"/>
                                        <a:gd name="T15" fmla="*/ 6 h 362"/>
                                        <a:gd name="T16" fmla="*/ 208 w 419"/>
                                        <a:gd name="T17" fmla="*/ 0 h 362"/>
                                        <a:gd name="T18" fmla="*/ 248 w 419"/>
                                        <a:gd name="T19" fmla="*/ 0 h 362"/>
                                        <a:gd name="T20" fmla="*/ 282 w 419"/>
                                        <a:gd name="T21" fmla="*/ 6 h 362"/>
                                        <a:gd name="T22" fmla="*/ 319 w 419"/>
                                        <a:gd name="T23" fmla="*/ 18 h 362"/>
                                        <a:gd name="T24" fmla="*/ 350 w 419"/>
                                        <a:gd name="T25" fmla="*/ 34 h 362"/>
                                        <a:gd name="T26" fmla="*/ 375 w 419"/>
                                        <a:gd name="T27" fmla="*/ 60 h 362"/>
                                        <a:gd name="T28" fmla="*/ 395 w 419"/>
                                        <a:gd name="T29" fmla="*/ 86 h 362"/>
                                        <a:gd name="T30" fmla="*/ 411 w 419"/>
                                        <a:gd name="T31" fmla="*/ 114 h 362"/>
                                        <a:gd name="T32" fmla="*/ 419 w 419"/>
                                        <a:gd name="T33" fmla="*/ 146 h 362"/>
                                        <a:gd name="T34" fmla="*/ 419 w 419"/>
                                        <a:gd name="T35" fmla="*/ 172 h 362"/>
                                        <a:gd name="T36" fmla="*/ 410 w 419"/>
                                        <a:gd name="T37" fmla="*/ 199 h 362"/>
                                        <a:gd name="T38" fmla="*/ 394 w 419"/>
                                        <a:gd name="T39" fmla="*/ 233 h 362"/>
                                        <a:gd name="T40" fmla="*/ 381 w 419"/>
                                        <a:gd name="T41" fmla="*/ 262 h 362"/>
                                        <a:gd name="T42" fmla="*/ 372 w 419"/>
                                        <a:gd name="T43" fmla="*/ 291 h 362"/>
                                        <a:gd name="T44" fmla="*/ 369 w 419"/>
                                        <a:gd name="T45" fmla="*/ 310 h 362"/>
                                        <a:gd name="T46" fmla="*/ 301 w 419"/>
                                        <a:gd name="T47" fmla="*/ 342 h 362"/>
                                        <a:gd name="T48" fmla="*/ 298 w 419"/>
                                        <a:gd name="T49" fmla="*/ 323 h 362"/>
                                        <a:gd name="T50" fmla="*/ 286 w 419"/>
                                        <a:gd name="T51" fmla="*/ 312 h 362"/>
                                        <a:gd name="T52" fmla="*/ 256 w 419"/>
                                        <a:gd name="T53" fmla="*/ 318 h 362"/>
                                        <a:gd name="T54" fmla="*/ 218 w 419"/>
                                        <a:gd name="T55" fmla="*/ 327 h 362"/>
                                        <a:gd name="T56" fmla="*/ 200 w 419"/>
                                        <a:gd name="T57" fmla="*/ 337 h 362"/>
                                        <a:gd name="T58" fmla="*/ 172 w 419"/>
                                        <a:gd name="T59" fmla="*/ 360 h 362"/>
                                        <a:gd name="T60" fmla="*/ 148 w 419"/>
                                        <a:gd name="T61" fmla="*/ 362 h 362"/>
                                        <a:gd name="T62" fmla="*/ 126 w 419"/>
                                        <a:gd name="T63" fmla="*/ 362 h 362"/>
                                        <a:gd name="T64" fmla="*/ 104 w 419"/>
                                        <a:gd name="T65" fmla="*/ 353 h 362"/>
                                        <a:gd name="T66" fmla="*/ 90 w 419"/>
                                        <a:gd name="T67" fmla="*/ 336 h 362"/>
                                        <a:gd name="T68" fmla="*/ 77 w 419"/>
                                        <a:gd name="T69" fmla="*/ 312 h 362"/>
                                        <a:gd name="T70" fmla="*/ 52 w 419"/>
                                        <a:gd name="T71" fmla="*/ 287 h 362"/>
                                        <a:gd name="T72" fmla="*/ 26 w 419"/>
                                        <a:gd name="T73" fmla="*/ 262 h 362"/>
                                        <a:gd name="T74" fmla="*/ 16 w 419"/>
                                        <a:gd name="T75" fmla="*/ 246 h 362"/>
                                        <a:gd name="T76" fmla="*/ 5 w 419"/>
                                        <a:gd name="T77" fmla="*/ 216 h 362"/>
                                        <a:gd name="T78" fmla="*/ 0 w 419"/>
                                        <a:gd name="T79" fmla="*/ 184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9"/>
                                        <a:gd name="T121" fmla="*/ 0 h 362"/>
                                        <a:gd name="T122" fmla="*/ 419 w 41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9" h="362">
                                          <a:moveTo>
                                            <a:pt x="0" y="172"/>
                                          </a:moveTo>
                                          <a:lnTo>
                                            <a:pt x="6" y="158"/>
                                          </a:lnTo>
                                          <a:lnTo>
                                            <a:pt x="11" y="145"/>
                                          </a:lnTo>
                                          <a:lnTo>
                                            <a:pt x="19" y="131"/>
                                          </a:lnTo>
                                          <a:lnTo>
                                            <a:pt x="27" y="120"/>
                                          </a:lnTo>
                                          <a:lnTo>
                                            <a:pt x="36" y="113"/>
                                          </a:lnTo>
                                          <a:lnTo>
                                            <a:pt x="48" y="101"/>
                                          </a:lnTo>
                                          <a:lnTo>
                                            <a:pt x="60" y="88"/>
                                          </a:lnTo>
                                          <a:lnTo>
                                            <a:pt x="70" y="73"/>
                                          </a:lnTo>
                                          <a:lnTo>
                                            <a:pt x="80" y="60"/>
                                          </a:lnTo>
                                          <a:lnTo>
                                            <a:pt x="92" y="50"/>
                                          </a:lnTo>
                                          <a:lnTo>
                                            <a:pt x="105" y="39"/>
                                          </a:lnTo>
                                          <a:lnTo>
                                            <a:pt x="118" y="29"/>
                                          </a:lnTo>
                                          <a:lnTo>
                                            <a:pt x="130" y="19"/>
                                          </a:lnTo>
                                          <a:lnTo>
                                            <a:pt x="148" y="11"/>
                                          </a:lnTo>
                                          <a:lnTo>
                                            <a:pt x="165" y="6"/>
                                          </a:lnTo>
                                          <a:lnTo>
                                            <a:pt x="185" y="0"/>
                                          </a:lnTo>
                                          <a:lnTo>
                                            <a:pt x="208" y="0"/>
                                          </a:lnTo>
                                          <a:lnTo>
                                            <a:pt x="229" y="0"/>
                                          </a:lnTo>
                                          <a:lnTo>
                                            <a:pt x="248" y="0"/>
                                          </a:lnTo>
                                          <a:lnTo>
                                            <a:pt x="266" y="1"/>
                                          </a:lnTo>
                                          <a:lnTo>
                                            <a:pt x="282" y="6"/>
                                          </a:lnTo>
                                          <a:lnTo>
                                            <a:pt x="303" y="9"/>
                                          </a:lnTo>
                                          <a:lnTo>
                                            <a:pt x="319" y="18"/>
                                          </a:lnTo>
                                          <a:lnTo>
                                            <a:pt x="333" y="24"/>
                                          </a:lnTo>
                                          <a:lnTo>
                                            <a:pt x="350" y="34"/>
                                          </a:lnTo>
                                          <a:lnTo>
                                            <a:pt x="363" y="46"/>
                                          </a:lnTo>
                                          <a:lnTo>
                                            <a:pt x="375" y="60"/>
                                          </a:lnTo>
                                          <a:lnTo>
                                            <a:pt x="385" y="71"/>
                                          </a:lnTo>
                                          <a:lnTo>
                                            <a:pt x="395" y="86"/>
                                          </a:lnTo>
                                          <a:lnTo>
                                            <a:pt x="405" y="100"/>
                                          </a:lnTo>
                                          <a:lnTo>
                                            <a:pt x="411" y="114"/>
                                          </a:lnTo>
                                          <a:lnTo>
                                            <a:pt x="415" y="131"/>
                                          </a:lnTo>
                                          <a:lnTo>
                                            <a:pt x="419" y="146"/>
                                          </a:lnTo>
                                          <a:lnTo>
                                            <a:pt x="419" y="159"/>
                                          </a:lnTo>
                                          <a:lnTo>
                                            <a:pt x="419" y="172"/>
                                          </a:lnTo>
                                          <a:lnTo>
                                            <a:pt x="416" y="182"/>
                                          </a:lnTo>
                                          <a:lnTo>
                                            <a:pt x="410" y="199"/>
                                          </a:lnTo>
                                          <a:lnTo>
                                            <a:pt x="400" y="217"/>
                                          </a:lnTo>
                                          <a:lnTo>
                                            <a:pt x="394" y="233"/>
                                          </a:lnTo>
                                          <a:lnTo>
                                            <a:pt x="385" y="248"/>
                                          </a:lnTo>
                                          <a:lnTo>
                                            <a:pt x="381" y="262"/>
                                          </a:lnTo>
                                          <a:lnTo>
                                            <a:pt x="377" y="276"/>
                                          </a:lnTo>
                                          <a:lnTo>
                                            <a:pt x="372" y="291"/>
                                          </a:lnTo>
                                          <a:lnTo>
                                            <a:pt x="369" y="298"/>
                                          </a:lnTo>
                                          <a:lnTo>
                                            <a:pt x="369" y="310"/>
                                          </a:lnTo>
                                          <a:lnTo>
                                            <a:pt x="368" y="326"/>
                                          </a:lnTo>
                                          <a:lnTo>
                                            <a:pt x="301" y="342"/>
                                          </a:lnTo>
                                          <a:lnTo>
                                            <a:pt x="299" y="330"/>
                                          </a:lnTo>
                                          <a:lnTo>
                                            <a:pt x="298" y="323"/>
                                          </a:lnTo>
                                          <a:lnTo>
                                            <a:pt x="294" y="317"/>
                                          </a:lnTo>
                                          <a:lnTo>
                                            <a:pt x="286" y="312"/>
                                          </a:lnTo>
                                          <a:lnTo>
                                            <a:pt x="271" y="315"/>
                                          </a:lnTo>
                                          <a:lnTo>
                                            <a:pt x="256" y="318"/>
                                          </a:lnTo>
                                          <a:lnTo>
                                            <a:pt x="236" y="322"/>
                                          </a:lnTo>
                                          <a:lnTo>
                                            <a:pt x="218" y="327"/>
                                          </a:lnTo>
                                          <a:lnTo>
                                            <a:pt x="209" y="329"/>
                                          </a:lnTo>
                                          <a:lnTo>
                                            <a:pt x="200" y="337"/>
                                          </a:lnTo>
                                          <a:lnTo>
                                            <a:pt x="189" y="346"/>
                                          </a:lnTo>
                                          <a:lnTo>
                                            <a:pt x="172" y="360"/>
                                          </a:lnTo>
                                          <a:lnTo>
                                            <a:pt x="162" y="362"/>
                                          </a:lnTo>
                                          <a:lnTo>
                                            <a:pt x="148" y="362"/>
                                          </a:lnTo>
                                          <a:lnTo>
                                            <a:pt x="134" y="362"/>
                                          </a:lnTo>
                                          <a:lnTo>
                                            <a:pt x="126" y="362"/>
                                          </a:lnTo>
                                          <a:lnTo>
                                            <a:pt x="116" y="356"/>
                                          </a:lnTo>
                                          <a:lnTo>
                                            <a:pt x="104" y="353"/>
                                          </a:lnTo>
                                          <a:lnTo>
                                            <a:pt x="97" y="345"/>
                                          </a:lnTo>
                                          <a:lnTo>
                                            <a:pt x="90" y="336"/>
                                          </a:lnTo>
                                          <a:lnTo>
                                            <a:pt x="82" y="323"/>
                                          </a:lnTo>
                                          <a:lnTo>
                                            <a:pt x="77" y="312"/>
                                          </a:lnTo>
                                          <a:lnTo>
                                            <a:pt x="62" y="300"/>
                                          </a:lnTo>
                                          <a:lnTo>
                                            <a:pt x="52" y="287"/>
                                          </a:lnTo>
                                          <a:lnTo>
                                            <a:pt x="38" y="274"/>
                                          </a:lnTo>
                                          <a:lnTo>
                                            <a:pt x="26" y="262"/>
                                          </a:lnTo>
                                          <a:lnTo>
                                            <a:pt x="20" y="255"/>
                                          </a:lnTo>
                                          <a:lnTo>
                                            <a:pt x="16" y="246"/>
                                          </a:lnTo>
                                          <a:lnTo>
                                            <a:pt x="10" y="232"/>
                                          </a:lnTo>
                                          <a:lnTo>
                                            <a:pt x="5" y="216"/>
                                          </a:lnTo>
                                          <a:lnTo>
                                            <a:pt x="0" y="201"/>
                                          </a:lnTo>
                                          <a:lnTo>
                                            <a:pt x="0" y="184"/>
                                          </a:lnTo>
                                          <a:lnTo>
                                            <a:pt x="0" y="172"/>
                                          </a:lnTo>
                                          <a:close/>
                                        </a:path>
                                      </a:pathLst>
                                    </a:custGeom>
                                    <a:solidFill>
                                      <a:srgbClr val="C00000"/>
                                    </a:solidFill>
                                    <a:ln w="9525">
                                      <a:noFill/>
                                      <a:round/>
                                      <a:headEnd/>
                                      <a:tailEnd/>
                                    </a:ln>
                                  </p:spPr>
                                  <p:txBody>
                                    <a:bodyPr/>
                                    <a:lstStyle/>
                                    <a:p>
                                      <a:endParaRPr lang="fr-FR" dirty="0"/>
                                    </a:p>
                                  </p:txBody>
                                </p:sp>
                              </p:grpSp>
                            </p:grpSp>
                            <p:grpSp>
                              <p:nvGrpSpPr>
                                <p:cNvPr id="340" name="Group 133"/>
                                <p:cNvGrpSpPr>
                                  <a:grpSpLocks/>
                                </p:cNvGrpSpPr>
                                <p:nvPr/>
                              </p:nvGrpSpPr>
                              <p:grpSpPr bwMode="auto">
                                <a:xfrm>
                                  <a:off x="3889" y="1308"/>
                                  <a:ext cx="77" cy="37"/>
                                  <a:chOff x="3889" y="1308"/>
                                  <a:chExt cx="77" cy="37"/>
                                </a:xfrm>
                              </p:grpSpPr>
                              <p:sp>
                                <p:nvSpPr>
                                  <p:cNvPr id="341" name="Freeform 134"/>
                                  <p:cNvSpPr>
                                    <a:spLocks/>
                                  </p:cNvSpPr>
                                  <p:nvPr/>
                                </p:nvSpPr>
                                <p:spPr bwMode="auto">
                                  <a:xfrm>
                                    <a:off x="3889" y="1310"/>
                                    <a:ext cx="19" cy="11"/>
                                  </a:xfrm>
                                  <a:custGeom>
                                    <a:avLst/>
                                    <a:gdLst>
                                      <a:gd name="T0" fmla="*/ 38 w 92"/>
                                      <a:gd name="T1" fmla="*/ 2 h 52"/>
                                      <a:gd name="T2" fmla="*/ 50 w 92"/>
                                      <a:gd name="T3" fmla="*/ 0 h 52"/>
                                      <a:gd name="T4" fmla="*/ 62 w 92"/>
                                      <a:gd name="T5" fmla="*/ 0 h 52"/>
                                      <a:gd name="T6" fmla="*/ 71 w 92"/>
                                      <a:gd name="T7" fmla="*/ 1 h 52"/>
                                      <a:gd name="T8" fmla="*/ 83 w 92"/>
                                      <a:gd name="T9" fmla="*/ 7 h 52"/>
                                      <a:gd name="T10" fmla="*/ 89 w 92"/>
                                      <a:gd name="T11" fmla="*/ 11 h 52"/>
                                      <a:gd name="T12" fmla="*/ 92 w 92"/>
                                      <a:gd name="T13" fmla="*/ 20 h 52"/>
                                      <a:gd name="T14" fmla="*/ 89 w 92"/>
                                      <a:gd name="T15" fmla="*/ 30 h 52"/>
                                      <a:gd name="T16" fmla="*/ 83 w 92"/>
                                      <a:gd name="T17" fmla="*/ 39 h 52"/>
                                      <a:gd name="T18" fmla="*/ 73 w 92"/>
                                      <a:gd name="T19" fmla="*/ 43 h 52"/>
                                      <a:gd name="T20" fmla="*/ 63 w 92"/>
                                      <a:gd name="T21" fmla="*/ 48 h 52"/>
                                      <a:gd name="T22" fmla="*/ 50 w 92"/>
                                      <a:gd name="T23" fmla="*/ 50 h 52"/>
                                      <a:gd name="T24" fmla="*/ 37 w 92"/>
                                      <a:gd name="T25" fmla="*/ 52 h 52"/>
                                      <a:gd name="T26" fmla="*/ 23 w 92"/>
                                      <a:gd name="T27" fmla="*/ 52 h 52"/>
                                      <a:gd name="T28" fmla="*/ 11 w 92"/>
                                      <a:gd name="T29" fmla="*/ 50 h 52"/>
                                      <a:gd name="T30" fmla="*/ 3 w 92"/>
                                      <a:gd name="T31" fmla="*/ 44 h 52"/>
                                      <a:gd name="T32" fmla="*/ 0 w 92"/>
                                      <a:gd name="T33" fmla="*/ 37 h 52"/>
                                      <a:gd name="T34" fmla="*/ 1 w 92"/>
                                      <a:gd name="T35" fmla="*/ 26 h 52"/>
                                      <a:gd name="T36" fmla="*/ 6 w 92"/>
                                      <a:gd name="T37" fmla="*/ 16 h 52"/>
                                      <a:gd name="T38" fmla="*/ 16 w 92"/>
                                      <a:gd name="T39" fmla="*/ 10 h 52"/>
                                      <a:gd name="T40" fmla="*/ 25 w 92"/>
                                      <a:gd name="T41" fmla="*/ 6 h 52"/>
                                      <a:gd name="T42" fmla="*/ 38 w 92"/>
                                      <a:gd name="T43" fmla="*/ 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2"/>
                                      <a:gd name="T68" fmla="*/ 92 w 92"/>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2">
                                        <a:moveTo>
                                          <a:pt x="38" y="2"/>
                                        </a:moveTo>
                                        <a:lnTo>
                                          <a:pt x="50" y="0"/>
                                        </a:lnTo>
                                        <a:lnTo>
                                          <a:pt x="62" y="0"/>
                                        </a:lnTo>
                                        <a:lnTo>
                                          <a:pt x="71" y="1"/>
                                        </a:lnTo>
                                        <a:lnTo>
                                          <a:pt x="83" y="7"/>
                                        </a:lnTo>
                                        <a:lnTo>
                                          <a:pt x="89" y="11"/>
                                        </a:lnTo>
                                        <a:lnTo>
                                          <a:pt x="92" y="20"/>
                                        </a:lnTo>
                                        <a:lnTo>
                                          <a:pt x="89" y="30"/>
                                        </a:lnTo>
                                        <a:lnTo>
                                          <a:pt x="83" y="39"/>
                                        </a:lnTo>
                                        <a:lnTo>
                                          <a:pt x="73" y="43"/>
                                        </a:lnTo>
                                        <a:lnTo>
                                          <a:pt x="63" y="48"/>
                                        </a:lnTo>
                                        <a:lnTo>
                                          <a:pt x="50" y="50"/>
                                        </a:lnTo>
                                        <a:lnTo>
                                          <a:pt x="37" y="52"/>
                                        </a:lnTo>
                                        <a:lnTo>
                                          <a:pt x="23" y="52"/>
                                        </a:lnTo>
                                        <a:lnTo>
                                          <a:pt x="11" y="50"/>
                                        </a:lnTo>
                                        <a:lnTo>
                                          <a:pt x="3" y="44"/>
                                        </a:lnTo>
                                        <a:lnTo>
                                          <a:pt x="0" y="37"/>
                                        </a:lnTo>
                                        <a:lnTo>
                                          <a:pt x="1" y="26"/>
                                        </a:lnTo>
                                        <a:lnTo>
                                          <a:pt x="6" y="16"/>
                                        </a:lnTo>
                                        <a:lnTo>
                                          <a:pt x="16" y="10"/>
                                        </a:lnTo>
                                        <a:lnTo>
                                          <a:pt x="25" y="6"/>
                                        </a:lnTo>
                                        <a:lnTo>
                                          <a:pt x="38" y="2"/>
                                        </a:lnTo>
                                        <a:close/>
                                      </a:path>
                                    </a:pathLst>
                                  </a:custGeom>
                                  <a:solidFill>
                                    <a:srgbClr val="A000A0"/>
                                  </a:solidFill>
                                  <a:ln w="9525">
                                    <a:noFill/>
                                    <a:round/>
                                    <a:headEnd/>
                                    <a:tailEnd/>
                                  </a:ln>
                                </p:spPr>
                                <p:txBody>
                                  <a:bodyPr/>
                                  <a:lstStyle/>
                                  <a:p>
                                    <a:endParaRPr lang="fr-FR" dirty="0"/>
                                  </a:p>
                                </p:txBody>
                              </p:sp>
                              <p:sp>
                                <p:nvSpPr>
                                  <p:cNvPr id="342" name="Freeform 135"/>
                                  <p:cNvSpPr>
                                    <a:spLocks/>
                                  </p:cNvSpPr>
                                  <p:nvPr/>
                                </p:nvSpPr>
                                <p:spPr bwMode="auto">
                                  <a:xfrm>
                                    <a:off x="3914" y="1308"/>
                                    <a:ext cx="18" cy="11"/>
                                  </a:xfrm>
                                  <a:custGeom>
                                    <a:avLst/>
                                    <a:gdLst>
                                      <a:gd name="T0" fmla="*/ 38 w 92"/>
                                      <a:gd name="T1" fmla="*/ 49 h 51"/>
                                      <a:gd name="T2" fmla="*/ 50 w 92"/>
                                      <a:gd name="T3" fmla="*/ 51 h 51"/>
                                      <a:gd name="T4" fmla="*/ 62 w 92"/>
                                      <a:gd name="T5" fmla="*/ 51 h 51"/>
                                      <a:gd name="T6" fmla="*/ 71 w 92"/>
                                      <a:gd name="T7" fmla="*/ 50 h 51"/>
                                      <a:gd name="T8" fmla="*/ 82 w 92"/>
                                      <a:gd name="T9" fmla="*/ 45 h 51"/>
                                      <a:gd name="T10" fmla="*/ 89 w 92"/>
                                      <a:gd name="T11" fmla="*/ 39 h 51"/>
                                      <a:gd name="T12" fmla="*/ 92 w 92"/>
                                      <a:gd name="T13" fmla="*/ 31 h 51"/>
                                      <a:gd name="T14" fmla="*/ 89 w 92"/>
                                      <a:gd name="T15" fmla="*/ 20 h 51"/>
                                      <a:gd name="T16" fmla="*/ 82 w 92"/>
                                      <a:gd name="T17" fmla="*/ 13 h 51"/>
                                      <a:gd name="T18" fmla="*/ 73 w 92"/>
                                      <a:gd name="T19" fmla="*/ 8 h 51"/>
                                      <a:gd name="T20" fmla="*/ 63 w 92"/>
                                      <a:gd name="T21" fmla="*/ 4 h 51"/>
                                      <a:gd name="T22" fmla="*/ 50 w 92"/>
                                      <a:gd name="T23" fmla="*/ 2 h 51"/>
                                      <a:gd name="T24" fmla="*/ 37 w 92"/>
                                      <a:gd name="T25" fmla="*/ 0 h 51"/>
                                      <a:gd name="T26" fmla="*/ 23 w 92"/>
                                      <a:gd name="T27" fmla="*/ 0 h 51"/>
                                      <a:gd name="T28" fmla="*/ 11 w 92"/>
                                      <a:gd name="T29" fmla="*/ 2 h 51"/>
                                      <a:gd name="T30" fmla="*/ 4 w 92"/>
                                      <a:gd name="T31" fmla="*/ 7 h 51"/>
                                      <a:gd name="T32" fmla="*/ 0 w 92"/>
                                      <a:gd name="T33" fmla="*/ 15 h 51"/>
                                      <a:gd name="T34" fmla="*/ 2 w 92"/>
                                      <a:gd name="T35" fmla="*/ 24 h 51"/>
                                      <a:gd name="T36" fmla="*/ 7 w 92"/>
                                      <a:gd name="T37" fmla="*/ 34 h 51"/>
                                      <a:gd name="T38" fmla="*/ 16 w 92"/>
                                      <a:gd name="T39" fmla="*/ 41 h 51"/>
                                      <a:gd name="T40" fmla="*/ 25 w 92"/>
                                      <a:gd name="T41" fmla="*/ 46 h 51"/>
                                      <a:gd name="T42" fmla="*/ 38 w 92"/>
                                      <a:gd name="T43" fmla="*/ 4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1"/>
                                      <a:gd name="T68" fmla="*/ 92 w 9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1">
                                        <a:moveTo>
                                          <a:pt x="38" y="49"/>
                                        </a:moveTo>
                                        <a:lnTo>
                                          <a:pt x="50" y="51"/>
                                        </a:lnTo>
                                        <a:lnTo>
                                          <a:pt x="62" y="51"/>
                                        </a:lnTo>
                                        <a:lnTo>
                                          <a:pt x="71" y="50"/>
                                        </a:lnTo>
                                        <a:lnTo>
                                          <a:pt x="82" y="45"/>
                                        </a:lnTo>
                                        <a:lnTo>
                                          <a:pt x="89" y="39"/>
                                        </a:lnTo>
                                        <a:lnTo>
                                          <a:pt x="92" y="31"/>
                                        </a:lnTo>
                                        <a:lnTo>
                                          <a:pt x="89" y="20"/>
                                        </a:lnTo>
                                        <a:lnTo>
                                          <a:pt x="82" y="13"/>
                                        </a:lnTo>
                                        <a:lnTo>
                                          <a:pt x="73" y="8"/>
                                        </a:lnTo>
                                        <a:lnTo>
                                          <a:pt x="63" y="4"/>
                                        </a:lnTo>
                                        <a:lnTo>
                                          <a:pt x="50" y="2"/>
                                        </a:lnTo>
                                        <a:lnTo>
                                          <a:pt x="37" y="0"/>
                                        </a:lnTo>
                                        <a:lnTo>
                                          <a:pt x="23" y="0"/>
                                        </a:lnTo>
                                        <a:lnTo>
                                          <a:pt x="11" y="2"/>
                                        </a:lnTo>
                                        <a:lnTo>
                                          <a:pt x="4" y="7"/>
                                        </a:lnTo>
                                        <a:lnTo>
                                          <a:pt x="0" y="15"/>
                                        </a:lnTo>
                                        <a:lnTo>
                                          <a:pt x="2" y="24"/>
                                        </a:lnTo>
                                        <a:lnTo>
                                          <a:pt x="7" y="34"/>
                                        </a:lnTo>
                                        <a:lnTo>
                                          <a:pt x="16" y="41"/>
                                        </a:lnTo>
                                        <a:lnTo>
                                          <a:pt x="25" y="46"/>
                                        </a:lnTo>
                                        <a:lnTo>
                                          <a:pt x="38" y="49"/>
                                        </a:lnTo>
                                        <a:close/>
                                      </a:path>
                                    </a:pathLst>
                                  </a:custGeom>
                                  <a:solidFill>
                                    <a:srgbClr val="A000A0"/>
                                  </a:solidFill>
                                  <a:ln w="9525">
                                    <a:noFill/>
                                    <a:round/>
                                    <a:headEnd/>
                                    <a:tailEnd/>
                                  </a:ln>
                                </p:spPr>
                                <p:txBody>
                                  <a:bodyPr/>
                                  <a:lstStyle/>
                                  <a:p>
                                    <a:endParaRPr lang="fr-FR" dirty="0"/>
                                  </a:p>
                                </p:txBody>
                              </p:sp>
                              <p:sp>
                                <p:nvSpPr>
                                  <p:cNvPr id="343" name="Freeform 136"/>
                                  <p:cNvSpPr>
                                    <a:spLocks/>
                                  </p:cNvSpPr>
                                  <p:nvPr/>
                                </p:nvSpPr>
                                <p:spPr bwMode="auto">
                                  <a:xfrm>
                                    <a:off x="3938" y="1316"/>
                                    <a:ext cx="14" cy="12"/>
                                  </a:xfrm>
                                  <a:custGeom>
                                    <a:avLst/>
                                    <a:gdLst>
                                      <a:gd name="T0" fmla="*/ 36 w 71"/>
                                      <a:gd name="T1" fmla="*/ 56 h 60"/>
                                      <a:gd name="T2" fmla="*/ 48 w 71"/>
                                      <a:gd name="T3" fmla="*/ 60 h 60"/>
                                      <a:gd name="T4" fmla="*/ 55 w 71"/>
                                      <a:gd name="T5" fmla="*/ 60 h 60"/>
                                      <a:gd name="T6" fmla="*/ 64 w 71"/>
                                      <a:gd name="T7" fmla="*/ 57 h 60"/>
                                      <a:gd name="T8" fmla="*/ 68 w 71"/>
                                      <a:gd name="T9" fmla="*/ 51 h 60"/>
                                      <a:gd name="T10" fmla="*/ 71 w 71"/>
                                      <a:gd name="T11" fmla="*/ 42 h 60"/>
                                      <a:gd name="T12" fmla="*/ 69 w 71"/>
                                      <a:gd name="T13" fmla="*/ 33 h 60"/>
                                      <a:gd name="T14" fmla="*/ 63 w 71"/>
                                      <a:gd name="T15" fmla="*/ 21 h 60"/>
                                      <a:gd name="T16" fmla="*/ 54 w 71"/>
                                      <a:gd name="T17" fmla="*/ 12 h 60"/>
                                      <a:gd name="T18" fmla="*/ 43 w 71"/>
                                      <a:gd name="T19" fmla="*/ 6 h 60"/>
                                      <a:gd name="T20" fmla="*/ 30 w 71"/>
                                      <a:gd name="T21" fmla="*/ 1 h 60"/>
                                      <a:gd name="T22" fmla="*/ 21 w 71"/>
                                      <a:gd name="T23" fmla="*/ 0 h 60"/>
                                      <a:gd name="T24" fmla="*/ 12 w 71"/>
                                      <a:gd name="T25" fmla="*/ 3 h 60"/>
                                      <a:gd name="T26" fmla="*/ 3 w 71"/>
                                      <a:gd name="T27" fmla="*/ 8 h 60"/>
                                      <a:gd name="T28" fmla="*/ 0 w 71"/>
                                      <a:gd name="T29" fmla="*/ 15 h 60"/>
                                      <a:gd name="T30" fmla="*/ 1 w 71"/>
                                      <a:gd name="T31" fmla="*/ 26 h 60"/>
                                      <a:gd name="T32" fmla="*/ 7 w 71"/>
                                      <a:gd name="T33" fmla="*/ 36 h 60"/>
                                      <a:gd name="T34" fmla="*/ 16 w 71"/>
                                      <a:gd name="T35" fmla="*/ 43 h 60"/>
                                      <a:gd name="T36" fmla="*/ 26 w 71"/>
                                      <a:gd name="T37" fmla="*/ 50 h 60"/>
                                      <a:gd name="T38" fmla="*/ 36 w 71"/>
                                      <a:gd name="T39" fmla="*/ 5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60"/>
                                      <a:gd name="T62" fmla="*/ 71 w 71"/>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60">
                                        <a:moveTo>
                                          <a:pt x="36" y="56"/>
                                        </a:moveTo>
                                        <a:lnTo>
                                          <a:pt x="48" y="60"/>
                                        </a:lnTo>
                                        <a:lnTo>
                                          <a:pt x="55" y="60"/>
                                        </a:lnTo>
                                        <a:lnTo>
                                          <a:pt x="64" y="57"/>
                                        </a:lnTo>
                                        <a:lnTo>
                                          <a:pt x="68" y="51"/>
                                        </a:lnTo>
                                        <a:lnTo>
                                          <a:pt x="71" y="42"/>
                                        </a:lnTo>
                                        <a:lnTo>
                                          <a:pt x="69" y="33"/>
                                        </a:lnTo>
                                        <a:lnTo>
                                          <a:pt x="63" y="21"/>
                                        </a:lnTo>
                                        <a:lnTo>
                                          <a:pt x="54" y="12"/>
                                        </a:lnTo>
                                        <a:lnTo>
                                          <a:pt x="43" y="6"/>
                                        </a:lnTo>
                                        <a:lnTo>
                                          <a:pt x="30" y="1"/>
                                        </a:lnTo>
                                        <a:lnTo>
                                          <a:pt x="21" y="0"/>
                                        </a:lnTo>
                                        <a:lnTo>
                                          <a:pt x="12" y="3"/>
                                        </a:lnTo>
                                        <a:lnTo>
                                          <a:pt x="3" y="8"/>
                                        </a:lnTo>
                                        <a:lnTo>
                                          <a:pt x="0" y="15"/>
                                        </a:lnTo>
                                        <a:lnTo>
                                          <a:pt x="1" y="26"/>
                                        </a:lnTo>
                                        <a:lnTo>
                                          <a:pt x="7" y="36"/>
                                        </a:lnTo>
                                        <a:lnTo>
                                          <a:pt x="16" y="43"/>
                                        </a:lnTo>
                                        <a:lnTo>
                                          <a:pt x="26" y="50"/>
                                        </a:lnTo>
                                        <a:lnTo>
                                          <a:pt x="36" y="56"/>
                                        </a:lnTo>
                                        <a:close/>
                                      </a:path>
                                    </a:pathLst>
                                  </a:custGeom>
                                  <a:solidFill>
                                    <a:srgbClr val="A000A0"/>
                                  </a:solidFill>
                                  <a:ln w="9525">
                                    <a:noFill/>
                                    <a:round/>
                                    <a:headEnd/>
                                    <a:tailEnd/>
                                  </a:ln>
                                </p:spPr>
                                <p:txBody>
                                  <a:bodyPr/>
                                  <a:lstStyle/>
                                  <a:p>
                                    <a:endParaRPr lang="fr-FR" dirty="0"/>
                                  </a:p>
                                </p:txBody>
                              </p:sp>
                              <p:sp>
                                <p:nvSpPr>
                                  <p:cNvPr id="344" name="Freeform 137"/>
                                  <p:cNvSpPr>
                                    <a:spLocks/>
                                  </p:cNvSpPr>
                                  <p:nvPr/>
                                </p:nvSpPr>
                                <p:spPr bwMode="auto">
                                  <a:xfrm>
                                    <a:off x="3954" y="1331"/>
                                    <a:ext cx="12" cy="14"/>
                                  </a:xfrm>
                                  <a:custGeom>
                                    <a:avLst/>
                                    <a:gdLst>
                                      <a:gd name="T0" fmla="*/ 25 w 60"/>
                                      <a:gd name="T1" fmla="*/ 64 h 69"/>
                                      <a:gd name="T2" fmla="*/ 37 w 60"/>
                                      <a:gd name="T3" fmla="*/ 69 h 69"/>
                                      <a:gd name="T4" fmla="*/ 47 w 60"/>
                                      <a:gd name="T5" fmla="*/ 68 h 69"/>
                                      <a:gd name="T6" fmla="*/ 55 w 60"/>
                                      <a:gd name="T7" fmla="*/ 62 h 69"/>
                                      <a:gd name="T8" fmla="*/ 60 w 60"/>
                                      <a:gd name="T9" fmla="*/ 50 h 69"/>
                                      <a:gd name="T10" fmla="*/ 58 w 60"/>
                                      <a:gd name="T11" fmla="*/ 35 h 69"/>
                                      <a:gd name="T12" fmla="*/ 55 w 60"/>
                                      <a:gd name="T13" fmla="*/ 25 h 69"/>
                                      <a:gd name="T14" fmla="*/ 49 w 60"/>
                                      <a:gd name="T15" fmla="*/ 15 h 69"/>
                                      <a:gd name="T16" fmla="*/ 42 w 60"/>
                                      <a:gd name="T17" fmla="*/ 6 h 69"/>
                                      <a:gd name="T18" fmla="*/ 30 w 60"/>
                                      <a:gd name="T19" fmla="*/ 1 h 69"/>
                                      <a:gd name="T20" fmla="*/ 22 w 60"/>
                                      <a:gd name="T21" fmla="*/ 0 h 69"/>
                                      <a:gd name="T22" fmla="*/ 12 w 60"/>
                                      <a:gd name="T23" fmla="*/ 2 h 69"/>
                                      <a:gd name="T24" fmla="*/ 3 w 60"/>
                                      <a:gd name="T25" fmla="*/ 7 h 69"/>
                                      <a:gd name="T26" fmla="*/ 0 w 60"/>
                                      <a:gd name="T27" fmla="*/ 16 h 69"/>
                                      <a:gd name="T28" fmla="*/ 1 w 60"/>
                                      <a:gd name="T29" fmla="*/ 26 h 69"/>
                                      <a:gd name="T30" fmla="*/ 3 w 60"/>
                                      <a:gd name="T31" fmla="*/ 35 h 69"/>
                                      <a:gd name="T32" fmla="*/ 10 w 60"/>
                                      <a:gd name="T33" fmla="*/ 46 h 69"/>
                                      <a:gd name="T34" fmla="*/ 17 w 60"/>
                                      <a:gd name="T35" fmla="*/ 56 h 69"/>
                                      <a:gd name="T36" fmla="*/ 25 w 60"/>
                                      <a:gd name="T37" fmla="*/ 64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9"/>
                                      <a:gd name="T59" fmla="*/ 60 w 60"/>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9">
                                        <a:moveTo>
                                          <a:pt x="25" y="64"/>
                                        </a:moveTo>
                                        <a:lnTo>
                                          <a:pt x="37" y="69"/>
                                        </a:lnTo>
                                        <a:lnTo>
                                          <a:pt x="47" y="68"/>
                                        </a:lnTo>
                                        <a:lnTo>
                                          <a:pt x="55" y="62"/>
                                        </a:lnTo>
                                        <a:lnTo>
                                          <a:pt x="60" y="50"/>
                                        </a:lnTo>
                                        <a:lnTo>
                                          <a:pt x="58" y="35"/>
                                        </a:lnTo>
                                        <a:lnTo>
                                          <a:pt x="55" y="25"/>
                                        </a:lnTo>
                                        <a:lnTo>
                                          <a:pt x="49" y="15"/>
                                        </a:lnTo>
                                        <a:lnTo>
                                          <a:pt x="42" y="6"/>
                                        </a:lnTo>
                                        <a:lnTo>
                                          <a:pt x="30" y="1"/>
                                        </a:lnTo>
                                        <a:lnTo>
                                          <a:pt x="22" y="0"/>
                                        </a:lnTo>
                                        <a:lnTo>
                                          <a:pt x="12" y="2"/>
                                        </a:lnTo>
                                        <a:lnTo>
                                          <a:pt x="3" y="7"/>
                                        </a:lnTo>
                                        <a:lnTo>
                                          <a:pt x="0" y="16"/>
                                        </a:lnTo>
                                        <a:lnTo>
                                          <a:pt x="1" y="26"/>
                                        </a:lnTo>
                                        <a:lnTo>
                                          <a:pt x="3" y="35"/>
                                        </a:lnTo>
                                        <a:lnTo>
                                          <a:pt x="10" y="46"/>
                                        </a:lnTo>
                                        <a:lnTo>
                                          <a:pt x="17" y="56"/>
                                        </a:lnTo>
                                        <a:lnTo>
                                          <a:pt x="25" y="64"/>
                                        </a:lnTo>
                                        <a:close/>
                                      </a:path>
                                    </a:pathLst>
                                  </a:custGeom>
                                  <a:solidFill>
                                    <a:srgbClr val="A000A0"/>
                                  </a:solidFill>
                                  <a:ln w="9525">
                                    <a:noFill/>
                                    <a:round/>
                                    <a:headEnd/>
                                    <a:tailEnd/>
                                  </a:ln>
                                </p:spPr>
                                <p:txBody>
                                  <a:bodyPr/>
                                  <a:lstStyle/>
                                  <a:p>
                                    <a:endParaRPr lang="fr-FR" dirty="0"/>
                                  </a:p>
                                </p:txBody>
                              </p:sp>
                            </p:grpSp>
                          </p:grpSp>
                          <p:grpSp>
                            <p:nvGrpSpPr>
                              <p:cNvPr id="335" name="Group 138"/>
                              <p:cNvGrpSpPr>
                                <a:grpSpLocks/>
                              </p:cNvGrpSpPr>
                              <p:nvPr/>
                            </p:nvGrpSpPr>
                            <p:grpSpPr bwMode="auto">
                              <a:xfrm>
                                <a:off x="3915" y="1363"/>
                                <a:ext cx="86" cy="138"/>
                                <a:chOff x="3915" y="1363"/>
                                <a:chExt cx="86" cy="138"/>
                              </a:xfrm>
                            </p:grpSpPr>
                            <p:sp>
                              <p:nvSpPr>
                                <p:cNvPr id="336" name="Freeform 139"/>
                                <p:cNvSpPr>
                                  <a:spLocks/>
                                </p:cNvSpPr>
                                <p:nvPr/>
                              </p:nvSpPr>
                              <p:spPr bwMode="auto">
                                <a:xfrm>
                                  <a:off x="3952" y="1364"/>
                                  <a:ext cx="49" cy="86"/>
                                </a:xfrm>
                                <a:custGeom>
                                  <a:avLst/>
                                  <a:gdLst>
                                    <a:gd name="T0" fmla="*/ 28 w 242"/>
                                    <a:gd name="T1" fmla="*/ 0 h 431"/>
                                    <a:gd name="T2" fmla="*/ 19 w 242"/>
                                    <a:gd name="T3" fmla="*/ 31 h 431"/>
                                    <a:gd name="T4" fmla="*/ 9 w 242"/>
                                    <a:gd name="T5" fmla="*/ 68 h 431"/>
                                    <a:gd name="T6" fmla="*/ 4 w 242"/>
                                    <a:gd name="T7" fmla="*/ 109 h 431"/>
                                    <a:gd name="T8" fmla="*/ 0 w 242"/>
                                    <a:gd name="T9" fmla="*/ 145 h 431"/>
                                    <a:gd name="T10" fmla="*/ 6 w 242"/>
                                    <a:gd name="T11" fmla="*/ 175 h 431"/>
                                    <a:gd name="T12" fmla="*/ 16 w 242"/>
                                    <a:gd name="T13" fmla="*/ 201 h 431"/>
                                    <a:gd name="T14" fmla="*/ 32 w 242"/>
                                    <a:gd name="T15" fmla="*/ 227 h 431"/>
                                    <a:gd name="T16" fmla="*/ 55 w 242"/>
                                    <a:gd name="T17" fmla="*/ 258 h 431"/>
                                    <a:gd name="T18" fmla="*/ 87 w 242"/>
                                    <a:gd name="T19" fmla="*/ 287 h 431"/>
                                    <a:gd name="T20" fmla="*/ 129 w 242"/>
                                    <a:gd name="T21" fmla="*/ 320 h 431"/>
                                    <a:gd name="T22" fmla="*/ 161 w 242"/>
                                    <a:gd name="T23" fmla="*/ 346 h 431"/>
                                    <a:gd name="T24" fmla="*/ 186 w 242"/>
                                    <a:gd name="T25" fmla="*/ 366 h 431"/>
                                    <a:gd name="T26" fmla="*/ 203 w 242"/>
                                    <a:gd name="T27" fmla="*/ 385 h 431"/>
                                    <a:gd name="T28" fmla="*/ 225 w 242"/>
                                    <a:gd name="T29" fmla="*/ 410 h 431"/>
                                    <a:gd name="T30" fmla="*/ 242 w 242"/>
                                    <a:gd name="T31" fmla="*/ 431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431"/>
                                    <a:gd name="T50" fmla="*/ 242 w 242"/>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431">
                                      <a:moveTo>
                                        <a:pt x="28" y="0"/>
                                      </a:moveTo>
                                      <a:lnTo>
                                        <a:pt x="19" y="31"/>
                                      </a:lnTo>
                                      <a:lnTo>
                                        <a:pt x="9" y="68"/>
                                      </a:lnTo>
                                      <a:lnTo>
                                        <a:pt x="4" y="109"/>
                                      </a:lnTo>
                                      <a:lnTo>
                                        <a:pt x="0" y="145"/>
                                      </a:lnTo>
                                      <a:lnTo>
                                        <a:pt x="6" y="175"/>
                                      </a:lnTo>
                                      <a:lnTo>
                                        <a:pt x="16" y="201"/>
                                      </a:lnTo>
                                      <a:lnTo>
                                        <a:pt x="32" y="227"/>
                                      </a:lnTo>
                                      <a:lnTo>
                                        <a:pt x="55" y="258"/>
                                      </a:lnTo>
                                      <a:lnTo>
                                        <a:pt x="87" y="287"/>
                                      </a:lnTo>
                                      <a:lnTo>
                                        <a:pt x="129" y="320"/>
                                      </a:lnTo>
                                      <a:lnTo>
                                        <a:pt x="161" y="346"/>
                                      </a:lnTo>
                                      <a:lnTo>
                                        <a:pt x="186" y="366"/>
                                      </a:lnTo>
                                      <a:lnTo>
                                        <a:pt x="203" y="385"/>
                                      </a:lnTo>
                                      <a:lnTo>
                                        <a:pt x="225" y="410"/>
                                      </a:lnTo>
                                      <a:lnTo>
                                        <a:pt x="242" y="431"/>
                                      </a:lnTo>
                                    </a:path>
                                  </a:pathLst>
                                </a:custGeom>
                                <a:noFill/>
                                <a:ln w="4763">
                                  <a:solidFill>
                                    <a:srgbClr val="FFC0C0"/>
                                  </a:solidFill>
                                  <a:prstDash val="solid"/>
                                  <a:round/>
                                  <a:headEnd/>
                                  <a:tailEnd/>
                                </a:ln>
                              </p:spPr>
                              <p:txBody>
                                <a:bodyPr/>
                                <a:lstStyle/>
                                <a:p>
                                  <a:endParaRPr lang="fr-FR" dirty="0"/>
                                </a:p>
                              </p:txBody>
                            </p:sp>
                            <p:sp>
                              <p:nvSpPr>
                                <p:cNvPr id="337" name="Freeform 140"/>
                                <p:cNvSpPr>
                                  <a:spLocks/>
                                </p:cNvSpPr>
                                <p:nvPr/>
                              </p:nvSpPr>
                              <p:spPr bwMode="auto">
                                <a:xfrm>
                                  <a:off x="3915" y="1393"/>
                                  <a:ext cx="45" cy="82"/>
                                </a:xfrm>
                                <a:custGeom>
                                  <a:avLst/>
                                  <a:gdLst>
                                    <a:gd name="T0" fmla="*/ 0 w 227"/>
                                    <a:gd name="T1" fmla="*/ 0 h 410"/>
                                    <a:gd name="T2" fmla="*/ 25 w 227"/>
                                    <a:gd name="T3" fmla="*/ 4 h 410"/>
                                    <a:gd name="T4" fmla="*/ 50 w 227"/>
                                    <a:gd name="T5" fmla="*/ 9 h 410"/>
                                    <a:gd name="T6" fmla="*/ 76 w 227"/>
                                    <a:gd name="T7" fmla="*/ 19 h 410"/>
                                    <a:gd name="T8" fmla="*/ 98 w 227"/>
                                    <a:gd name="T9" fmla="*/ 30 h 410"/>
                                    <a:gd name="T10" fmla="*/ 117 w 227"/>
                                    <a:gd name="T11" fmla="*/ 43 h 410"/>
                                    <a:gd name="T12" fmla="*/ 135 w 227"/>
                                    <a:gd name="T13" fmla="*/ 68 h 410"/>
                                    <a:gd name="T14" fmla="*/ 150 w 227"/>
                                    <a:gd name="T15" fmla="*/ 91 h 410"/>
                                    <a:gd name="T16" fmla="*/ 161 w 227"/>
                                    <a:gd name="T17" fmla="*/ 119 h 410"/>
                                    <a:gd name="T18" fmla="*/ 170 w 227"/>
                                    <a:gd name="T19" fmla="*/ 153 h 410"/>
                                    <a:gd name="T20" fmla="*/ 180 w 227"/>
                                    <a:gd name="T21" fmla="*/ 190 h 410"/>
                                    <a:gd name="T22" fmla="*/ 183 w 227"/>
                                    <a:gd name="T23" fmla="*/ 232 h 410"/>
                                    <a:gd name="T24" fmla="*/ 186 w 227"/>
                                    <a:gd name="T25" fmla="*/ 289 h 410"/>
                                    <a:gd name="T26" fmla="*/ 190 w 227"/>
                                    <a:gd name="T27" fmla="*/ 329 h 410"/>
                                    <a:gd name="T28" fmla="*/ 198 w 227"/>
                                    <a:gd name="T29" fmla="*/ 364 h 410"/>
                                    <a:gd name="T30" fmla="*/ 211 w 227"/>
                                    <a:gd name="T31" fmla="*/ 391 h 410"/>
                                    <a:gd name="T32" fmla="*/ 227 w 227"/>
                                    <a:gd name="T33" fmla="*/ 410 h 410"/>
                                    <a:gd name="T34" fmla="*/ 225 w 227"/>
                                    <a:gd name="T35" fmla="*/ 409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410"/>
                                    <a:gd name="T56" fmla="*/ 227 w 227"/>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410">
                                      <a:moveTo>
                                        <a:pt x="0" y="0"/>
                                      </a:moveTo>
                                      <a:lnTo>
                                        <a:pt x="25" y="4"/>
                                      </a:lnTo>
                                      <a:lnTo>
                                        <a:pt x="50" y="9"/>
                                      </a:lnTo>
                                      <a:lnTo>
                                        <a:pt x="76" y="19"/>
                                      </a:lnTo>
                                      <a:lnTo>
                                        <a:pt x="98" y="30"/>
                                      </a:lnTo>
                                      <a:lnTo>
                                        <a:pt x="117" y="43"/>
                                      </a:lnTo>
                                      <a:lnTo>
                                        <a:pt x="135" y="68"/>
                                      </a:lnTo>
                                      <a:lnTo>
                                        <a:pt x="150" y="91"/>
                                      </a:lnTo>
                                      <a:lnTo>
                                        <a:pt x="161" y="119"/>
                                      </a:lnTo>
                                      <a:lnTo>
                                        <a:pt x="170" y="153"/>
                                      </a:lnTo>
                                      <a:lnTo>
                                        <a:pt x="180" y="190"/>
                                      </a:lnTo>
                                      <a:lnTo>
                                        <a:pt x="183" y="232"/>
                                      </a:lnTo>
                                      <a:lnTo>
                                        <a:pt x="186" y="289"/>
                                      </a:lnTo>
                                      <a:lnTo>
                                        <a:pt x="190" y="329"/>
                                      </a:lnTo>
                                      <a:lnTo>
                                        <a:pt x="198" y="364"/>
                                      </a:lnTo>
                                      <a:lnTo>
                                        <a:pt x="211" y="391"/>
                                      </a:lnTo>
                                      <a:lnTo>
                                        <a:pt x="227" y="410"/>
                                      </a:lnTo>
                                      <a:lnTo>
                                        <a:pt x="225" y="409"/>
                                      </a:lnTo>
                                    </a:path>
                                  </a:pathLst>
                                </a:custGeom>
                                <a:noFill/>
                                <a:ln w="4763">
                                  <a:solidFill>
                                    <a:srgbClr val="FFC0C0"/>
                                  </a:solidFill>
                                  <a:prstDash val="solid"/>
                                  <a:round/>
                                  <a:headEnd/>
                                  <a:tailEnd/>
                                </a:ln>
                              </p:spPr>
                              <p:txBody>
                                <a:bodyPr/>
                                <a:lstStyle/>
                                <a:p>
                                  <a:endParaRPr lang="fr-FR" dirty="0"/>
                                </a:p>
                              </p:txBody>
                            </p:sp>
                            <p:sp>
                              <p:nvSpPr>
                                <p:cNvPr id="338" name="Freeform 141"/>
                                <p:cNvSpPr>
                                  <a:spLocks/>
                                </p:cNvSpPr>
                                <p:nvPr/>
                              </p:nvSpPr>
                              <p:spPr bwMode="auto">
                                <a:xfrm>
                                  <a:off x="3916" y="1363"/>
                                  <a:ext cx="79" cy="138"/>
                                </a:xfrm>
                                <a:custGeom>
                                  <a:avLst/>
                                  <a:gdLst>
                                    <a:gd name="T0" fmla="*/ 0 w 392"/>
                                    <a:gd name="T1" fmla="*/ 0 h 689"/>
                                    <a:gd name="T2" fmla="*/ 27 w 392"/>
                                    <a:gd name="T3" fmla="*/ 26 h 689"/>
                                    <a:gd name="T4" fmla="*/ 63 w 392"/>
                                    <a:gd name="T5" fmla="*/ 58 h 689"/>
                                    <a:gd name="T6" fmla="*/ 89 w 392"/>
                                    <a:gd name="T7" fmla="*/ 90 h 689"/>
                                    <a:gd name="T8" fmla="*/ 114 w 392"/>
                                    <a:gd name="T9" fmla="*/ 126 h 689"/>
                                    <a:gd name="T10" fmla="*/ 139 w 392"/>
                                    <a:gd name="T11" fmla="*/ 167 h 689"/>
                                    <a:gd name="T12" fmla="*/ 162 w 392"/>
                                    <a:gd name="T13" fmla="*/ 206 h 689"/>
                                    <a:gd name="T14" fmla="*/ 186 w 392"/>
                                    <a:gd name="T15" fmla="*/ 248 h 689"/>
                                    <a:gd name="T16" fmla="*/ 205 w 392"/>
                                    <a:gd name="T17" fmla="*/ 286 h 689"/>
                                    <a:gd name="T18" fmla="*/ 225 w 392"/>
                                    <a:gd name="T19" fmla="*/ 329 h 689"/>
                                    <a:gd name="T20" fmla="*/ 243 w 392"/>
                                    <a:gd name="T21" fmla="*/ 375 h 689"/>
                                    <a:gd name="T22" fmla="*/ 260 w 392"/>
                                    <a:gd name="T23" fmla="*/ 429 h 689"/>
                                    <a:gd name="T24" fmla="*/ 275 w 392"/>
                                    <a:gd name="T25" fmla="*/ 474 h 689"/>
                                    <a:gd name="T26" fmla="*/ 293 w 392"/>
                                    <a:gd name="T27" fmla="*/ 520 h 689"/>
                                    <a:gd name="T28" fmla="*/ 308 w 392"/>
                                    <a:gd name="T29" fmla="*/ 559 h 689"/>
                                    <a:gd name="T30" fmla="*/ 329 w 392"/>
                                    <a:gd name="T31" fmla="*/ 605 h 689"/>
                                    <a:gd name="T32" fmla="*/ 356 w 392"/>
                                    <a:gd name="T33" fmla="*/ 646 h 689"/>
                                    <a:gd name="T34" fmla="*/ 392 w 392"/>
                                    <a:gd name="T35" fmla="*/ 689 h 6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2"/>
                                    <a:gd name="T55" fmla="*/ 0 h 689"/>
                                    <a:gd name="T56" fmla="*/ 392 w 392"/>
                                    <a:gd name="T57" fmla="*/ 689 h 6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2" h="689">
                                      <a:moveTo>
                                        <a:pt x="0" y="0"/>
                                      </a:moveTo>
                                      <a:lnTo>
                                        <a:pt x="27" y="26"/>
                                      </a:lnTo>
                                      <a:lnTo>
                                        <a:pt x="63" y="58"/>
                                      </a:lnTo>
                                      <a:lnTo>
                                        <a:pt x="89" y="90"/>
                                      </a:lnTo>
                                      <a:lnTo>
                                        <a:pt x="114" y="126"/>
                                      </a:lnTo>
                                      <a:lnTo>
                                        <a:pt x="139" y="167"/>
                                      </a:lnTo>
                                      <a:lnTo>
                                        <a:pt x="162" y="206"/>
                                      </a:lnTo>
                                      <a:lnTo>
                                        <a:pt x="186" y="248"/>
                                      </a:lnTo>
                                      <a:lnTo>
                                        <a:pt x="205" y="286"/>
                                      </a:lnTo>
                                      <a:lnTo>
                                        <a:pt x="225" y="329"/>
                                      </a:lnTo>
                                      <a:lnTo>
                                        <a:pt x="243" y="375"/>
                                      </a:lnTo>
                                      <a:lnTo>
                                        <a:pt x="260" y="429"/>
                                      </a:lnTo>
                                      <a:lnTo>
                                        <a:pt x="275" y="474"/>
                                      </a:lnTo>
                                      <a:lnTo>
                                        <a:pt x="293" y="520"/>
                                      </a:lnTo>
                                      <a:lnTo>
                                        <a:pt x="308" y="559"/>
                                      </a:lnTo>
                                      <a:lnTo>
                                        <a:pt x="329" y="605"/>
                                      </a:lnTo>
                                      <a:lnTo>
                                        <a:pt x="356" y="646"/>
                                      </a:lnTo>
                                      <a:lnTo>
                                        <a:pt x="392" y="689"/>
                                      </a:lnTo>
                                    </a:path>
                                  </a:pathLst>
                                </a:custGeom>
                                <a:noFill/>
                                <a:ln w="4763">
                                  <a:solidFill>
                                    <a:srgbClr val="FFC0C0"/>
                                  </a:solidFill>
                                  <a:prstDash val="solid"/>
                                  <a:round/>
                                  <a:headEnd/>
                                  <a:tailEnd/>
                                </a:ln>
                              </p:spPr>
                              <p:txBody>
                                <a:bodyPr/>
                                <a:lstStyle/>
                                <a:p>
                                  <a:endParaRPr lang="fr-FR" dirty="0"/>
                                </a:p>
                              </p:txBody>
                            </p:sp>
                          </p:grpSp>
                        </p:grpSp>
                        <p:grpSp>
                          <p:nvGrpSpPr>
                            <p:cNvPr id="309" name="Group 142"/>
                            <p:cNvGrpSpPr>
                              <a:grpSpLocks/>
                            </p:cNvGrpSpPr>
                            <p:nvPr/>
                          </p:nvGrpSpPr>
                          <p:grpSpPr bwMode="auto">
                            <a:xfrm>
                              <a:off x="3727" y="1358"/>
                              <a:ext cx="258" cy="226"/>
                              <a:chOff x="3727" y="1358"/>
                              <a:chExt cx="258" cy="226"/>
                            </a:xfrm>
                          </p:grpSpPr>
                          <p:grpSp>
                            <p:nvGrpSpPr>
                              <p:cNvPr id="310" name="Group 143"/>
                              <p:cNvGrpSpPr>
                                <a:grpSpLocks/>
                              </p:cNvGrpSpPr>
                              <p:nvPr/>
                            </p:nvGrpSpPr>
                            <p:grpSpPr bwMode="auto">
                              <a:xfrm>
                                <a:off x="3727" y="1358"/>
                                <a:ext cx="258" cy="226"/>
                                <a:chOff x="3727" y="1358"/>
                                <a:chExt cx="258" cy="226"/>
                              </a:xfrm>
                            </p:grpSpPr>
                            <p:grpSp>
                              <p:nvGrpSpPr>
                                <p:cNvPr id="315" name="Group 144"/>
                                <p:cNvGrpSpPr>
                                  <a:grpSpLocks/>
                                </p:cNvGrpSpPr>
                                <p:nvPr/>
                              </p:nvGrpSpPr>
                              <p:grpSpPr bwMode="auto">
                                <a:xfrm>
                                  <a:off x="3727" y="1358"/>
                                  <a:ext cx="258" cy="226"/>
                                  <a:chOff x="3727" y="1358"/>
                                  <a:chExt cx="258" cy="226"/>
                                </a:xfrm>
                              </p:grpSpPr>
                              <p:grpSp>
                                <p:nvGrpSpPr>
                                  <p:cNvPr id="322" name="Group 145"/>
                                  <p:cNvGrpSpPr>
                                    <a:grpSpLocks/>
                                  </p:cNvGrpSpPr>
                                  <p:nvPr/>
                                </p:nvGrpSpPr>
                                <p:grpSpPr bwMode="auto">
                                  <a:xfrm>
                                    <a:off x="3727" y="1358"/>
                                    <a:ext cx="258" cy="226"/>
                                    <a:chOff x="3727" y="1358"/>
                                    <a:chExt cx="258" cy="226"/>
                                  </a:xfrm>
                                </p:grpSpPr>
                                <p:grpSp>
                                  <p:nvGrpSpPr>
                                    <p:cNvPr id="328" name="Group 146"/>
                                    <p:cNvGrpSpPr>
                                      <a:grpSpLocks/>
                                    </p:cNvGrpSpPr>
                                    <p:nvPr/>
                                  </p:nvGrpSpPr>
                                  <p:grpSpPr bwMode="auto">
                                    <a:xfrm>
                                      <a:off x="3727" y="1358"/>
                                      <a:ext cx="258" cy="226"/>
                                      <a:chOff x="3727" y="1358"/>
                                      <a:chExt cx="258" cy="226"/>
                                    </a:xfrm>
                                  </p:grpSpPr>
                                  <p:sp>
                                    <p:nvSpPr>
                                      <p:cNvPr id="330" name="Freeform 147"/>
                                      <p:cNvSpPr>
                                        <a:spLocks/>
                                      </p:cNvSpPr>
                                      <p:nvPr/>
                                    </p:nvSpPr>
                                    <p:spPr bwMode="auto">
                                      <a:xfrm>
                                        <a:off x="3727" y="1358"/>
                                        <a:ext cx="258" cy="226"/>
                                      </a:xfrm>
                                      <a:custGeom>
                                        <a:avLst/>
                                        <a:gdLst>
                                          <a:gd name="T0" fmla="*/ 133 w 1290"/>
                                          <a:gd name="T1" fmla="*/ 64 h 1130"/>
                                          <a:gd name="T2" fmla="*/ 203 w 1290"/>
                                          <a:gd name="T3" fmla="*/ 20 h 1130"/>
                                          <a:gd name="T4" fmla="*/ 283 w 1290"/>
                                          <a:gd name="T5" fmla="*/ 3 h 1130"/>
                                          <a:gd name="T6" fmla="*/ 387 w 1290"/>
                                          <a:gd name="T7" fmla="*/ 6 h 1130"/>
                                          <a:gd name="T8" fmla="*/ 485 w 1290"/>
                                          <a:gd name="T9" fmla="*/ 45 h 1130"/>
                                          <a:gd name="T10" fmla="*/ 539 w 1290"/>
                                          <a:gd name="T11" fmla="*/ 125 h 1130"/>
                                          <a:gd name="T12" fmla="*/ 597 w 1290"/>
                                          <a:gd name="T13" fmla="*/ 203 h 1130"/>
                                          <a:gd name="T14" fmla="*/ 662 w 1290"/>
                                          <a:gd name="T15" fmla="*/ 274 h 1130"/>
                                          <a:gd name="T16" fmla="*/ 680 w 1290"/>
                                          <a:gd name="T17" fmla="*/ 343 h 1130"/>
                                          <a:gd name="T18" fmla="*/ 667 w 1290"/>
                                          <a:gd name="T19" fmla="*/ 389 h 1130"/>
                                          <a:gd name="T20" fmla="*/ 628 w 1290"/>
                                          <a:gd name="T21" fmla="*/ 446 h 1130"/>
                                          <a:gd name="T22" fmla="*/ 575 w 1290"/>
                                          <a:gd name="T23" fmla="*/ 514 h 1130"/>
                                          <a:gd name="T24" fmla="*/ 546 w 1290"/>
                                          <a:gd name="T25" fmla="*/ 566 h 1130"/>
                                          <a:gd name="T26" fmla="*/ 551 w 1290"/>
                                          <a:gd name="T27" fmla="*/ 587 h 1130"/>
                                          <a:gd name="T28" fmla="*/ 571 w 1290"/>
                                          <a:gd name="T29" fmla="*/ 589 h 1130"/>
                                          <a:gd name="T30" fmla="*/ 595 w 1290"/>
                                          <a:gd name="T31" fmla="*/ 559 h 1130"/>
                                          <a:gd name="T32" fmla="*/ 641 w 1290"/>
                                          <a:gd name="T33" fmla="*/ 494 h 1130"/>
                                          <a:gd name="T34" fmla="*/ 687 w 1290"/>
                                          <a:gd name="T35" fmla="*/ 439 h 1130"/>
                                          <a:gd name="T36" fmla="*/ 724 w 1290"/>
                                          <a:gd name="T37" fmla="*/ 407 h 1130"/>
                                          <a:gd name="T38" fmla="*/ 752 w 1290"/>
                                          <a:gd name="T39" fmla="*/ 410 h 1130"/>
                                          <a:gd name="T40" fmla="*/ 776 w 1290"/>
                                          <a:gd name="T41" fmla="*/ 443 h 1130"/>
                                          <a:gd name="T42" fmla="*/ 822 w 1290"/>
                                          <a:gd name="T43" fmla="*/ 546 h 1130"/>
                                          <a:gd name="T44" fmla="*/ 869 w 1290"/>
                                          <a:gd name="T45" fmla="*/ 645 h 1130"/>
                                          <a:gd name="T46" fmla="*/ 951 w 1290"/>
                                          <a:gd name="T47" fmla="*/ 771 h 1130"/>
                                          <a:gd name="T48" fmla="*/ 1036 w 1290"/>
                                          <a:gd name="T49" fmla="*/ 881 h 1130"/>
                                          <a:gd name="T50" fmla="*/ 1126 w 1290"/>
                                          <a:gd name="T51" fmla="*/ 956 h 1130"/>
                                          <a:gd name="T52" fmla="*/ 1211 w 1290"/>
                                          <a:gd name="T53" fmla="*/ 1021 h 1130"/>
                                          <a:gd name="T54" fmla="*/ 1278 w 1290"/>
                                          <a:gd name="T55" fmla="*/ 1073 h 1130"/>
                                          <a:gd name="T56" fmla="*/ 1290 w 1290"/>
                                          <a:gd name="T57" fmla="*/ 1098 h 1130"/>
                                          <a:gd name="T58" fmla="*/ 1274 w 1290"/>
                                          <a:gd name="T59" fmla="*/ 1120 h 1130"/>
                                          <a:gd name="T60" fmla="*/ 1224 w 1290"/>
                                          <a:gd name="T61" fmla="*/ 1129 h 1130"/>
                                          <a:gd name="T62" fmla="*/ 1119 w 1290"/>
                                          <a:gd name="T63" fmla="*/ 1125 h 1130"/>
                                          <a:gd name="T64" fmla="*/ 1002 w 1290"/>
                                          <a:gd name="T65" fmla="*/ 1110 h 1130"/>
                                          <a:gd name="T66" fmla="*/ 870 w 1290"/>
                                          <a:gd name="T67" fmla="*/ 1077 h 1130"/>
                                          <a:gd name="T68" fmla="*/ 774 w 1290"/>
                                          <a:gd name="T69" fmla="*/ 1031 h 1130"/>
                                          <a:gd name="T70" fmla="*/ 635 w 1290"/>
                                          <a:gd name="T71" fmla="*/ 967 h 1130"/>
                                          <a:gd name="T72" fmla="*/ 523 w 1290"/>
                                          <a:gd name="T73" fmla="*/ 900 h 1130"/>
                                          <a:gd name="T74" fmla="*/ 435 w 1290"/>
                                          <a:gd name="T75" fmla="*/ 836 h 1130"/>
                                          <a:gd name="T76" fmla="*/ 358 w 1290"/>
                                          <a:gd name="T77" fmla="*/ 756 h 1130"/>
                                          <a:gd name="T78" fmla="*/ 322 w 1290"/>
                                          <a:gd name="T79" fmla="*/ 709 h 1130"/>
                                          <a:gd name="T80" fmla="*/ 334 w 1290"/>
                                          <a:gd name="T81" fmla="*/ 673 h 1130"/>
                                          <a:gd name="T82" fmla="*/ 377 w 1290"/>
                                          <a:gd name="T83" fmla="*/ 652 h 1130"/>
                                          <a:gd name="T84" fmla="*/ 443 w 1290"/>
                                          <a:gd name="T85" fmla="*/ 653 h 1130"/>
                                          <a:gd name="T86" fmla="*/ 491 w 1290"/>
                                          <a:gd name="T87" fmla="*/ 667 h 1130"/>
                                          <a:gd name="T88" fmla="*/ 511 w 1290"/>
                                          <a:gd name="T89" fmla="*/ 666 h 1130"/>
                                          <a:gd name="T90" fmla="*/ 514 w 1290"/>
                                          <a:gd name="T91" fmla="*/ 648 h 1130"/>
                                          <a:gd name="T92" fmla="*/ 478 w 1290"/>
                                          <a:gd name="T93" fmla="*/ 623 h 1130"/>
                                          <a:gd name="T94" fmla="*/ 416 w 1290"/>
                                          <a:gd name="T95" fmla="*/ 613 h 1130"/>
                                          <a:gd name="T96" fmla="*/ 345 w 1290"/>
                                          <a:gd name="T97" fmla="*/ 629 h 1130"/>
                                          <a:gd name="T98" fmla="*/ 262 w 1290"/>
                                          <a:gd name="T99" fmla="*/ 655 h 1130"/>
                                          <a:gd name="T100" fmla="*/ 206 w 1290"/>
                                          <a:gd name="T101" fmla="*/ 656 h 1130"/>
                                          <a:gd name="T102" fmla="*/ 149 w 1290"/>
                                          <a:gd name="T103" fmla="*/ 633 h 1130"/>
                                          <a:gd name="T104" fmla="*/ 105 w 1290"/>
                                          <a:gd name="T105" fmla="*/ 589 h 1130"/>
                                          <a:gd name="T106" fmla="*/ 43 w 1290"/>
                                          <a:gd name="T107" fmla="*/ 501 h 1130"/>
                                          <a:gd name="T108" fmla="*/ 3 w 1290"/>
                                          <a:gd name="T109" fmla="*/ 406 h 1130"/>
                                          <a:gd name="T110" fmla="*/ 4 w 1290"/>
                                          <a:gd name="T111" fmla="*/ 344 h 1130"/>
                                          <a:gd name="T112" fmla="*/ 23 w 1290"/>
                                          <a:gd name="T113" fmla="*/ 216 h 1130"/>
                                          <a:gd name="T114" fmla="*/ 72 w 1290"/>
                                          <a:gd name="T115" fmla="*/ 122 h 1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0"/>
                                          <a:gd name="T175" fmla="*/ 0 h 1130"/>
                                          <a:gd name="T176" fmla="*/ 1290 w 1290"/>
                                          <a:gd name="T177" fmla="*/ 1130 h 1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0" h="1130">
                                            <a:moveTo>
                                              <a:pt x="100" y="91"/>
                                            </a:moveTo>
                                            <a:lnTo>
                                              <a:pt x="133" y="64"/>
                                            </a:lnTo>
                                            <a:lnTo>
                                              <a:pt x="166" y="39"/>
                                            </a:lnTo>
                                            <a:lnTo>
                                              <a:pt x="203" y="20"/>
                                            </a:lnTo>
                                            <a:lnTo>
                                              <a:pt x="246" y="7"/>
                                            </a:lnTo>
                                            <a:lnTo>
                                              <a:pt x="283" y="3"/>
                                            </a:lnTo>
                                            <a:lnTo>
                                              <a:pt x="325" y="0"/>
                                            </a:lnTo>
                                            <a:lnTo>
                                              <a:pt x="387" y="6"/>
                                            </a:lnTo>
                                            <a:lnTo>
                                              <a:pt x="446" y="19"/>
                                            </a:lnTo>
                                            <a:lnTo>
                                              <a:pt x="485" y="45"/>
                                            </a:lnTo>
                                            <a:lnTo>
                                              <a:pt x="514" y="81"/>
                                            </a:lnTo>
                                            <a:lnTo>
                                              <a:pt x="539" y="125"/>
                                            </a:lnTo>
                                            <a:lnTo>
                                              <a:pt x="566" y="167"/>
                                            </a:lnTo>
                                            <a:lnTo>
                                              <a:pt x="597" y="203"/>
                                            </a:lnTo>
                                            <a:lnTo>
                                              <a:pt x="625" y="232"/>
                                            </a:lnTo>
                                            <a:lnTo>
                                              <a:pt x="662" y="274"/>
                                            </a:lnTo>
                                            <a:lnTo>
                                              <a:pt x="677" y="313"/>
                                            </a:lnTo>
                                            <a:lnTo>
                                              <a:pt x="680" y="343"/>
                                            </a:lnTo>
                                            <a:lnTo>
                                              <a:pt x="677" y="360"/>
                                            </a:lnTo>
                                            <a:lnTo>
                                              <a:pt x="667" y="389"/>
                                            </a:lnTo>
                                            <a:lnTo>
                                              <a:pt x="651" y="416"/>
                                            </a:lnTo>
                                            <a:lnTo>
                                              <a:pt x="628" y="446"/>
                                            </a:lnTo>
                                            <a:lnTo>
                                              <a:pt x="600" y="485"/>
                                            </a:lnTo>
                                            <a:lnTo>
                                              <a:pt x="575" y="514"/>
                                            </a:lnTo>
                                            <a:lnTo>
                                              <a:pt x="555" y="546"/>
                                            </a:lnTo>
                                            <a:lnTo>
                                              <a:pt x="546" y="566"/>
                                            </a:lnTo>
                                            <a:lnTo>
                                              <a:pt x="545" y="578"/>
                                            </a:lnTo>
                                            <a:lnTo>
                                              <a:pt x="551" y="587"/>
                                            </a:lnTo>
                                            <a:lnTo>
                                              <a:pt x="561" y="592"/>
                                            </a:lnTo>
                                            <a:lnTo>
                                              <a:pt x="571" y="589"/>
                                            </a:lnTo>
                                            <a:lnTo>
                                              <a:pt x="582" y="580"/>
                                            </a:lnTo>
                                            <a:lnTo>
                                              <a:pt x="595" y="559"/>
                                            </a:lnTo>
                                            <a:lnTo>
                                              <a:pt x="616" y="528"/>
                                            </a:lnTo>
                                            <a:lnTo>
                                              <a:pt x="641" y="494"/>
                                            </a:lnTo>
                                            <a:lnTo>
                                              <a:pt x="665" y="465"/>
                                            </a:lnTo>
                                            <a:lnTo>
                                              <a:pt x="687" y="439"/>
                                            </a:lnTo>
                                            <a:lnTo>
                                              <a:pt x="712" y="415"/>
                                            </a:lnTo>
                                            <a:lnTo>
                                              <a:pt x="724" y="407"/>
                                            </a:lnTo>
                                            <a:lnTo>
                                              <a:pt x="738" y="405"/>
                                            </a:lnTo>
                                            <a:lnTo>
                                              <a:pt x="752" y="410"/>
                                            </a:lnTo>
                                            <a:lnTo>
                                              <a:pt x="761" y="415"/>
                                            </a:lnTo>
                                            <a:lnTo>
                                              <a:pt x="776" y="443"/>
                                            </a:lnTo>
                                            <a:lnTo>
                                              <a:pt x="799" y="490"/>
                                            </a:lnTo>
                                            <a:lnTo>
                                              <a:pt x="822" y="546"/>
                                            </a:lnTo>
                                            <a:lnTo>
                                              <a:pt x="846" y="600"/>
                                            </a:lnTo>
                                            <a:lnTo>
                                              <a:pt x="869" y="645"/>
                                            </a:lnTo>
                                            <a:lnTo>
                                              <a:pt x="910" y="708"/>
                                            </a:lnTo>
                                            <a:lnTo>
                                              <a:pt x="951" y="771"/>
                                            </a:lnTo>
                                            <a:lnTo>
                                              <a:pt x="995" y="833"/>
                                            </a:lnTo>
                                            <a:lnTo>
                                              <a:pt x="1036" y="881"/>
                                            </a:lnTo>
                                            <a:lnTo>
                                              <a:pt x="1082" y="918"/>
                                            </a:lnTo>
                                            <a:lnTo>
                                              <a:pt x="1126" y="956"/>
                                            </a:lnTo>
                                            <a:lnTo>
                                              <a:pt x="1167" y="989"/>
                                            </a:lnTo>
                                            <a:lnTo>
                                              <a:pt x="1211" y="1021"/>
                                            </a:lnTo>
                                            <a:lnTo>
                                              <a:pt x="1266" y="1060"/>
                                            </a:lnTo>
                                            <a:lnTo>
                                              <a:pt x="1278" y="1073"/>
                                            </a:lnTo>
                                            <a:lnTo>
                                              <a:pt x="1289" y="1087"/>
                                            </a:lnTo>
                                            <a:lnTo>
                                              <a:pt x="1290" y="1098"/>
                                            </a:lnTo>
                                            <a:lnTo>
                                              <a:pt x="1285" y="1113"/>
                                            </a:lnTo>
                                            <a:lnTo>
                                              <a:pt x="1274" y="1120"/>
                                            </a:lnTo>
                                            <a:lnTo>
                                              <a:pt x="1258" y="1126"/>
                                            </a:lnTo>
                                            <a:lnTo>
                                              <a:pt x="1224" y="1129"/>
                                            </a:lnTo>
                                            <a:lnTo>
                                              <a:pt x="1186" y="1130"/>
                                            </a:lnTo>
                                            <a:lnTo>
                                              <a:pt x="1119" y="1125"/>
                                            </a:lnTo>
                                            <a:lnTo>
                                              <a:pt x="1057" y="1117"/>
                                            </a:lnTo>
                                            <a:lnTo>
                                              <a:pt x="1002" y="1110"/>
                                            </a:lnTo>
                                            <a:lnTo>
                                              <a:pt x="935" y="1097"/>
                                            </a:lnTo>
                                            <a:lnTo>
                                              <a:pt x="870" y="1077"/>
                                            </a:lnTo>
                                            <a:lnTo>
                                              <a:pt x="820" y="1057"/>
                                            </a:lnTo>
                                            <a:lnTo>
                                              <a:pt x="774" y="1031"/>
                                            </a:lnTo>
                                            <a:lnTo>
                                              <a:pt x="706" y="1002"/>
                                            </a:lnTo>
                                            <a:lnTo>
                                              <a:pt x="635" y="967"/>
                                            </a:lnTo>
                                            <a:lnTo>
                                              <a:pt x="571" y="935"/>
                                            </a:lnTo>
                                            <a:lnTo>
                                              <a:pt x="523" y="900"/>
                                            </a:lnTo>
                                            <a:lnTo>
                                              <a:pt x="477" y="867"/>
                                            </a:lnTo>
                                            <a:lnTo>
                                              <a:pt x="435" y="836"/>
                                            </a:lnTo>
                                            <a:lnTo>
                                              <a:pt x="393" y="791"/>
                                            </a:lnTo>
                                            <a:lnTo>
                                              <a:pt x="358" y="756"/>
                                            </a:lnTo>
                                            <a:lnTo>
                                              <a:pt x="327" y="724"/>
                                            </a:lnTo>
                                            <a:lnTo>
                                              <a:pt x="322" y="709"/>
                                            </a:lnTo>
                                            <a:lnTo>
                                              <a:pt x="322" y="692"/>
                                            </a:lnTo>
                                            <a:lnTo>
                                              <a:pt x="334" y="673"/>
                                            </a:lnTo>
                                            <a:lnTo>
                                              <a:pt x="352" y="661"/>
                                            </a:lnTo>
                                            <a:lnTo>
                                              <a:pt x="377" y="652"/>
                                            </a:lnTo>
                                            <a:lnTo>
                                              <a:pt x="407" y="648"/>
                                            </a:lnTo>
                                            <a:lnTo>
                                              <a:pt x="443" y="653"/>
                                            </a:lnTo>
                                            <a:lnTo>
                                              <a:pt x="477" y="663"/>
                                            </a:lnTo>
                                            <a:lnTo>
                                              <a:pt x="491" y="667"/>
                                            </a:lnTo>
                                            <a:lnTo>
                                              <a:pt x="503" y="669"/>
                                            </a:lnTo>
                                            <a:lnTo>
                                              <a:pt x="511" y="666"/>
                                            </a:lnTo>
                                            <a:lnTo>
                                              <a:pt x="516" y="657"/>
                                            </a:lnTo>
                                            <a:lnTo>
                                              <a:pt x="514" y="648"/>
                                            </a:lnTo>
                                            <a:lnTo>
                                              <a:pt x="506" y="637"/>
                                            </a:lnTo>
                                            <a:lnTo>
                                              <a:pt x="478" y="623"/>
                                            </a:lnTo>
                                            <a:lnTo>
                                              <a:pt x="447" y="615"/>
                                            </a:lnTo>
                                            <a:lnTo>
                                              <a:pt x="416" y="613"/>
                                            </a:lnTo>
                                            <a:lnTo>
                                              <a:pt x="385" y="619"/>
                                            </a:lnTo>
                                            <a:lnTo>
                                              <a:pt x="345" y="629"/>
                                            </a:lnTo>
                                            <a:lnTo>
                                              <a:pt x="298" y="644"/>
                                            </a:lnTo>
                                            <a:lnTo>
                                              <a:pt x="262" y="655"/>
                                            </a:lnTo>
                                            <a:lnTo>
                                              <a:pt x="234" y="659"/>
                                            </a:lnTo>
                                            <a:lnTo>
                                              <a:pt x="206" y="656"/>
                                            </a:lnTo>
                                            <a:lnTo>
                                              <a:pt x="179" y="648"/>
                                            </a:lnTo>
                                            <a:lnTo>
                                              <a:pt x="149" y="633"/>
                                            </a:lnTo>
                                            <a:lnTo>
                                              <a:pt x="128" y="614"/>
                                            </a:lnTo>
                                            <a:lnTo>
                                              <a:pt x="105" y="589"/>
                                            </a:lnTo>
                                            <a:lnTo>
                                              <a:pt x="75" y="552"/>
                                            </a:lnTo>
                                            <a:lnTo>
                                              <a:pt x="43" y="501"/>
                                            </a:lnTo>
                                            <a:lnTo>
                                              <a:pt x="18" y="453"/>
                                            </a:lnTo>
                                            <a:lnTo>
                                              <a:pt x="3" y="406"/>
                                            </a:lnTo>
                                            <a:lnTo>
                                              <a:pt x="0" y="374"/>
                                            </a:lnTo>
                                            <a:lnTo>
                                              <a:pt x="4" y="344"/>
                                            </a:lnTo>
                                            <a:lnTo>
                                              <a:pt x="14" y="283"/>
                                            </a:lnTo>
                                            <a:lnTo>
                                              <a:pt x="23" y="216"/>
                                            </a:lnTo>
                                            <a:lnTo>
                                              <a:pt x="46" y="161"/>
                                            </a:lnTo>
                                            <a:lnTo>
                                              <a:pt x="72" y="122"/>
                                            </a:lnTo>
                                            <a:lnTo>
                                              <a:pt x="100" y="91"/>
                                            </a:lnTo>
                                            <a:close/>
                                          </a:path>
                                        </a:pathLst>
                                      </a:custGeom>
                                      <a:solidFill>
                                        <a:srgbClr val="FF8080"/>
                                      </a:solidFill>
                                      <a:ln w="9525">
                                        <a:noFill/>
                                        <a:round/>
                                        <a:headEnd/>
                                        <a:tailEnd/>
                                      </a:ln>
                                    </p:spPr>
                                    <p:txBody>
                                      <a:bodyPr/>
                                      <a:lstStyle/>
                                      <a:p>
                                        <a:endParaRPr lang="fr-FR" dirty="0"/>
                                      </a:p>
                                    </p:txBody>
                                  </p:sp>
                                  <p:grpSp>
                                    <p:nvGrpSpPr>
                                      <p:cNvPr id="331" name="Group 148"/>
                                      <p:cNvGrpSpPr>
                                        <a:grpSpLocks/>
                                      </p:cNvGrpSpPr>
                                      <p:nvPr/>
                                    </p:nvGrpSpPr>
                                    <p:grpSpPr bwMode="auto">
                                      <a:xfrm>
                                        <a:off x="3727" y="1358"/>
                                        <a:ext cx="257" cy="226"/>
                                        <a:chOff x="3727" y="1358"/>
                                        <a:chExt cx="257" cy="226"/>
                                      </a:xfrm>
                                    </p:grpSpPr>
                                    <p:sp>
                                      <p:nvSpPr>
                                        <p:cNvPr id="332" name="Freeform 149"/>
                                        <p:cNvSpPr>
                                          <a:spLocks/>
                                        </p:cNvSpPr>
                                        <p:nvPr/>
                                      </p:nvSpPr>
                                      <p:spPr bwMode="auto">
                                        <a:xfrm>
                                          <a:off x="3791" y="1439"/>
                                          <a:ext cx="193" cy="145"/>
                                        </a:xfrm>
                                        <a:custGeom>
                                          <a:avLst/>
                                          <a:gdLst>
                                            <a:gd name="T0" fmla="*/ 344 w 969"/>
                                            <a:gd name="T1" fmla="*/ 60 h 724"/>
                                            <a:gd name="T2" fmla="*/ 391 w 969"/>
                                            <a:gd name="T3" fmla="*/ 10 h 724"/>
                                            <a:gd name="T4" fmla="*/ 417 w 969"/>
                                            <a:gd name="T5" fmla="*/ 0 h 724"/>
                                            <a:gd name="T6" fmla="*/ 440 w 969"/>
                                            <a:gd name="T7" fmla="*/ 10 h 724"/>
                                            <a:gd name="T8" fmla="*/ 477 w 969"/>
                                            <a:gd name="T9" fmla="*/ 85 h 724"/>
                                            <a:gd name="T10" fmla="*/ 525 w 969"/>
                                            <a:gd name="T11" fmla="*/ 194 h 724"/>
                                            <a:gd name="T12" fmla="*/ 588 w 969"/>
                                            <a:gd name="T13" fmla="*/ 302 h 724"/>
                                            <a:gd name="T14" fmla="*/ 675 w 969"/>
                                            <a:gd name="T15" fmla="*/ 427 h 724"/>
                                            <a:gd name="T16" fmla="*/ 761 w 969"/>
                                            <a:gd name="T17" fmla="*/ 513 h 724"/>
                                            <a:gd name="T18" fmla="*/ 846 w 969"/>
                                            <a:gd name="T19" fmla="*/ 583 h 724"/>
                                            <a:gd name="T20" fmla="*/ 945 w 969"/>
                                            <a:gd name="T21" fmla="*/ 654 h 724"/>
                                            <a:gd name="T22" fmla="*/ 968 w 969"/>
                                            <a:gd name="T23" fmla="*/ 681 h 724"/>
                                            <a:gd name="T24" fmla="*/ 964 w 969"/>
                                            <a:gd name="T25" fmla="*/ 707 h 724"/>
                                            <a:gd name="T26" fmla="*/ 937 w 969"/>
                                            <a:gd name="T27" fmla="*/ 720 h 724"/>
                                            <a:gd name="T28" fmla="*/ 864 w 969"/>
                                            <a:gd name="T29" fmla="*/ 724 h 724"/>
                                            <a:gd name="T30" fmla="*/ 736 w 969"/>
                                            <a:gd name="T31" fmla="*/ 711 h 724"/>
                                            <a:gd name="T32" fmla="*/ 614 w 969"/>
                                            <a:gd name="T33" fmla="*/ 691 h 724"/>
                                            <a:gd name="T34" fmla="*/ 499 w 969"/>
                                            <a:gd name="T35" fmla="*/ 651 h 724"/>
                                            <a:gd name="T36" fmla="*/ 385 w 969"/>
                                            <a:gd name="T37" fmla="*/ 596 h 724"/>
                                            <a:gd name="T38" fmla="*/ 250 w 969"/>
                                            <a:gd name="T39" fmla="*/ 530 h 724"/>
                                            <a:gd name="T40" fmla="*/ 157 w 969"/>
                                            <a:gd name="T41" fmla="*/ 462 h 724"/>
                                            <a:gd name="T42" fmla="*/ 73 w 969"/>
                                            <a:gd name="T43" fmla="*/ 385 h 724"/>
                                            <a:gd name="T44" fmla="*/ 7 w 969"/>
                                            <a:gd name="T45" fmla="*/ 318 h 724"/>
                                            <a:gd name="T46" fmla="*/ 3 w 969"/>
                                            <a:gd name="T47" fmla="*/ 286 h 724"/>
                                            <a:gd name="T48" fmla="*/ 32 w 969"/>
                                            <a:gd name="T49" fmla="*/ 255 h 724"/>
                                            <a:gd name="T50" fmla="*/ 87 w 969"/>
                                            <a:gd name="T51" fmla="*/ 242 h 724"/>
                                            <a:gd name="T52" fmla="*/ 138 w 969"/>
                                            <a:gd name="T53" fmla="*/ 249 h 724"/>
                                            <a:gd name="T54" fmla="*/ 179 w 969"/>
                                            <a:gd name="T55" fmla="*/ 262 h 724"/>
                                            <a:gd name="T56" fmla="*/ 132 w 969"/>
                                            <a:gd name="T57" fmla="*/ 260 h 724"/>
                                            <a:gd name="T58" fmla="*/ 94 w 969"/>
                                            <a:gd name="T59" fmla="*/ 264 h 724"/>
                                            <a:gd name="T60" fmla="*/ 60 w 969"/>
                                            <a:gd name="T61" fmla="*/ 279 h 724"/>
                                            <a:gd name="T62" fmla="*/ 42 w 969"/>
                                            <a:gd name="T63" fmla="*/ 303 h 724"/>
                                            <a:gd name="T64" fmla="*/ 48 w 969"/>
                                            <a:gd name="T65" fmla="*/ 318 h 724"/>
                                            <a:gd name="T66" fmla="*/ 79 w 969"/>
                                            <a:gd name="T67" fmla="*/ 357 h 724"/>
                                            <a:gd name="T68" fmla="*/ 135 w 969"/>
                                            <a:gd name="T69" fmla="*/ 412 h 724"/>
                                            <a:gd name="T70" fmla="*/ 204 w 969"/>
                                            <a:gd name="T71" fmla="*/ 468 h 724"/>
                                            <a:gd name="T72" fmla="*/ 254 w 969"/>
                                            <a:gd name="T73" fmla="*/ 502 h 724"/>
                                            <a:gd name="T74" fmla="*/ 308 w 969"/>
                                            <a:gd name="T75" fmla="*/ 533 h 724"/>
                                            <a:gd name="T76" fmla="*/ 352 w 969"/>
                                            <a:gd name="T77" fmla="*/ 546 h 724"/>
                                            <a:gd name="T78" fmla="*/ 397 w 969"/>
                                            <a:gd name="T79" fmla="*/ 565 h 724"/>
                                            <a:gd name="T80" fmla="*/ 472 w 969"/>
                                            <a:gd name="T81" fmla="*/ 601 h 724"/>
                                            <a:gd name="T82" fmla="*/ 540 w 969"/>
                                            <a:gd name="T83" fmla="*/ 635 h 724"/>
                                            <a:gd name="T84" fmla="*/ 600 w 969"/>
                                            <a:gd name="T85" fmla="*/ 657 h 724"/>
                                            <a:gd name="T86" fmla="*/ 662 w 969"/>
                                            <a:gd name="T87" fmla="*/ 675 h 724"/>
                                            <a:gd name="T88" fmla="*/ 731 w 969"/>
                                            <a:gd name="T89" fmla="*/ 682 h 724"/>
                                            <a:gd name="T90" fmla="*/ 805 w 969"/>
                                            <a:gd name="T91" fmla="*/ 689 h 724"/>
                                            <a:gd name="T92" fmla="*/ 833 w 969"/>
                                            <a:gd name="T93" fmla="*/ 680 h 724"/>
                                            <a:gd name="T94" fmla="*/ 846 w 969"/>
                                            <a:gd name="T95" fmla="*/ 653 h 724"/>
                                            <a:gd name="T96" fmla="*/ 830 w 969"/>
                                            <a:gd name="T97" fmla="*/ 620 h 724"/>
                                            <a:gd name="T98" fmla="*/ 779 w 969"/>
                                            <a:gd name="T99" fmla="*/ 568 h 724"/>
                                            <a:gd name="T100" fmla="*/ 725 w 969"/>
                                            <a:gd name="T101" fmla="*/ 528 h 724"/>
                                            <a:gd name="T102" fmla="*/ 669 w 969"/>
                                            <a:gd name="T103" fmla="*/ 485 h 724"/>
                                            <a:gd name="T104" fmla="*/ 629 w 969"/>
                                            <a:gd name="T105" fmla="*/ 433 h 724"/>
                                            <a:gd name="T106" fmla="*/ 592 w 969"/>
                                            <a:gd name="T107" fmla="*/ 374 h 724"/>
                                            <a:gd name="T108" fmla="*/ 554 w 969"/>
                                            <a:gd name="T109" fmla="*/ 315 h 724"/>
                                            <a:gd name="T110" fmla="*/ 519 w 969"/>
                                            <a:gd name="T111" fmla="*/ 252 h 724"/>
                                            <a:gd name="T112" fmla="*/ 488 w 969"/>
                                            <a:gd name="T113" fmla="*/ 191 h 724"/>
                                            <a:gd name="T114" fmla="*/ 459 w 969"/>
                                            <a:gd name="T115" fmla="*/ 135 h 724"/>
                                            <a:gd name="T116" fmla="*/ 442 w 969"/>
                                            <a:gd name="T117" fmla="*/ 84 h 724"/>
                                            <a:gd name="T118" fmla="*/ 422 w 969"/>
                                            <a:gd name="T119" fmla="*/ 63 h 724"/>
                                            <a:gd name="T120" fmla="*/ 395 w 969"/>
                                            <a:gd name="T121" fmla="*/ 60 h 724"/>
                                            <a:gd name="T122" fmla="*/ 362 w 969"/>
                                            <a:gd name="T123" fmla="*/ 75 h 724"/>
                                            <a:gd name="T124" fmla="*/ 320 w 969"/>
                                            <a:gd name="T125" fmla="*/ 89 h 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724"/>
                                            <a:gd name="T191" fmla="*/ 969 w 969"/>
                                            <a:gd name="T192" fmla="*/ 724 h 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724">
                                              <a:moveTo>
                                                <a:pt x="320" y="89"/>
                                              </a:moveTo>
                                              <a:lnTo>
                                                <a:pt x="344" y="60"/>
                                              </a:lnTo>
                                              <a:lnTo>
                                                <a:pt x="366" y="34"/>
                                              </a:lnTo>
                                              <a:lnTo>
                                                <a:pt x="391" y="10"/>
                                              </a:lnTo>
                                              <a:lnTo>
                                                <a:pt x="403" y="3"/>
                                              </a:lnTo>
                                              <a:lnTo>
                                                <a:pt x="417" y="0"/>
                                              </a:lnTo>
                                              <a:lnTo>
                                                <a:pt x="431" y="5"/>
                                              </a:lnTo>
                                              <a:lnTo>
                                                <a:pt x="440" y="10"/>
                                              </a:lnTo>
                                              <a:lnTo>
                                                <a:pt x="455" y="38"/>
                                              </a:lnTo>
                                              <a:lnTo>
                                                <a:pt x="477" y="85"/>
                                              </a:lnTo>
                                              <a:lnTo>
                                                <a:pt x="501" y="141"/>
                                              </a:lnTo>
                                              <a:lnTo>
                                                <a:pt x="525" y="194"/>
                                              </a:lnTo>
                                              <a:lnTo>
                                                <a:pt x="548" y="239"/>
                                              </a:lnTo>
                                              <a:lnTo>
                                                <a:pt x="588" y="302"/>
                                              </a:lnTo>
                                              <a:lnTo>
                                                <a:pt x="629" y="365"/>
                                              </a:lnTo>
                                              <a:lnTo>
                                                <a:pt x="675" y="427"/>
                                              </a:lnTo>
                                              <a:lnTo>
                                                <a:pt x="716" y="476"/>
                                              </a:lnTo>
                                              <a:lnTo>
                                                <a:pt x="761" y="513"/>
                                              </a:lnTo>
                                              <a:lnTo>
                                                <a:pt x="805" y="550"/>
                                              </a:lnTo>
                                              <a:lnTo>
                                                <a:pt x="846" y="583"/>
                                              </a:lnTo>
                                              <a:lnTo>
                                                <a:pt x="890" y="615"/>
                                              </a:lnTo>
                                              <a:lnTo>
                                                <a:pt x="945" y="654"/>
                                              </a:lnTo>
                                              <a:lnTo>
                                                <a:pt x="957" y="667"/>
                                              </a:lnTo>
                                              <a:lnTo>
                                                <a:pt x="968" y="681"/>
                                              </a:lnTo>
                                              <a:lnTo>
                                                <a:pt x="969" y="692"/>
                                              </a:lnTo>
                                              <a:lnTo>
                                                <a:pt x="964" y="707"/>
                                              </a:lnTo>
                                              <a:lnTo>
                                                <a:pt x="953" y="714"/>
                                              </a:lnTo>
                                              <a:lnTo>
                                                <a:pt x="937" y="720"/>
                                              </a:lnTo>
                                              <a:lnTo>
                                                <a:pt x="903" y="723"/>
                                              </a:lnTo>
                                              <a:lnTo>
                                                <a:pt x="864" y="724"/>
                                              </a:lnTo>
                                              <a:lnTo>
                                                <a:pt x="798" y="719"/>
                                              </a:lnTo>
                                              <a:lnTo>
                                                <a:pt x="736" y="711"/>
                                              </a:lnTo>
                                              <a:lnTo>
                                                <a:pt x="682" y="704"/>
                                              </a:lnTo>
                                              <a:lnTo>
                                                <a:pt x="614" y="691"/>
                                              </a:lnTo>
                                              <a:lnTo>
                                                <a:pt x="549" y="671"/>
                                              </a:lnTo>
                                              <a:lnTo>
                                                <a:pt x="499" y="651"/>
                                              </a:lnTo>
                                              <a:lnTo>
                                                <a:pt x="453" y="625"/>
                                              </a:lnTo>
                                              <a:lnTo>
                                                <a:pt x="385" y="596"/>
                                              </a:lnTo>
                                              <a:lnTo>
                                                <a:pt x="314" y="561"/>
                                              </a:lnTo>
                                              <a:lnTo>
                                                <a:pt x="250" y="530"/>
                                              </a:lnTo>
                                              <a:lnTo>
                                                <a:pt x="203" y="495"/>
                                              </a:lnTo>
                                              <a:lnTo>
                                                <a:pt x="157" y="462"/>
                                              </a:lnTo>
                                              <a:lnTo>
                                                <a:pt x="115" y="430"/>
                                              </a:lnTo>
                                              <a:lnTo>
                                                <a:pt x="73" y="385"/>
                                              </a:lnTo>
                                              <a:lnTo>
                                                <a:pt x="38" y="350"/>
                                              </a:lnTo>
                                              <a:lnTo>
                                                <a:pt x="7" y="318"/>
                                              </a:lnTo>
                                              <a:lnTo>
                                                <a:pt x="0" y="303"/>
                                              </a:lnTo>
                                              <a:lnTo>
                                                <a:pt x="3" y="286"/>
                                              </a:lnTo>
                                              <a:lnTo>
                                                <a:pt x="14" y="267"/>
                                              </a:lnTo>
                                              <a:lnTo>
                                                <a:pt x="32" y="255"/>
                                              </a:lnTo>
                                              <a:lnTo>
                                                <a:pt x="57" y="246"/>
                                              </a:lnTo>
                                              <a:lnTo>
                                                <a:pt x="87" y="242"/>
                                              </a:lnTo>
                                              <a:lnTo>
                                                <a:pt x="116" y="244"/>
                                              </a:lnTo>
                                              <a:lnTo>
                                                <a:pt x="138" y="249"/>
                                              </a:lnTo>
                                              <a:lnTo>
                                                <a:pt x="165" y="258"/>
                                              </a:lnTo>
                                              <a:lnTo>
                                                <a:pt x="179" y="262"/>
                                              </a:lnTo>
                                              <a:lnTo>
                                                <a:pt x="156" y="262"/>
                                              </a:lnTo>
                                              <a:lnTo>
                                                <a:pt x="132" y="260"/>
                                              </a:lnTo>
                                              <a:lnTo>
                                                <a:pt x="113" y="261"/>
                                              </a:lnTo>
                                              <a:lnTo>
                                                <a:pt x="94" y="264"/>
                                              </a:lnTo>
                                              <a:lnTo>
                                                <a:pt x="76" y="271"/>
                                              </a:lnTo>
                                              <a:lnTo>
                                                <a:pt x="60" y="279"/>
                                              </a:lnTo>
                                              <a:lnTo>
                                                <a:pt x="48" y="292"/>
                                              </a:lnTo>
                                              <a:lnTo>
                                                <a:pt x="42" y="303"/>
                                              </a:lnTo>
                                              <a:lnTo>
                                                <a:pt x="43" y="309"/>
                                              </a:lnTo>
                                              <a:lnTo>
                                                <a:pt x="48" y="318"/>
                                              </a:lnTo>
                                              <a:lnTo>
                                                <a:pt x="59" y="332"/>
                                              </a:lnTo>
                                              <a:lnTo>
                                                <a:pt x="79" y="357"/>
                                              </a:lnTo>
                                              <a:lnTo>
                                                <a:pt x="104" y="387"/>
                                              </a:lnTo>
                                              <a:lnTo>
                                                <a:pt x="135" y="412"/>
                                              </a:lnTo>
                                              <a:lnTo>
                                                <a:pt x="168" y="442"/>
                                              </a:lnTo>
                                              <a:lnTo>
                                                <a:pt x="204" y="468"/>
                                              </a:lnTo>
                                              <a:lnTo>
                                                <a:pt x="231" y="486"/>
                                              </a:lnTo>
                                              <a:lnTo>
                                                <a:pt x="254" y="502"/>
                                              </a:lnTo>
                                              <a:lnTo>
                                                <a:pt x="284" y="518"/>
                                              </a:lnTo>
                                              <a:lnTo>
                                                <a:pt x="308" y="533"/>
                                              </a:lnTo>
                                              <a:lnTo>
                                                <a:pt x="332" y="543"/>
                                              </a:lnTo>
                                              <a:lnTo>
                                                <a:pt x="352" y="546"/>
                                              </a:lnTo>
                                              <a:lnTo>
                                                <a:pt x="374" y="553"/>
                                              </a:lnTo>
                                              <a:lnTo>
                                                <a:pt x="397" y="565"/>
                                              </a:lnTo>
                                              <a:lnTo>
                                                <a:pt x="433" y="583"/>
                                              </a:lnTo>
                                              <a:lnTo>
                                                <a:pt x="472" y="601"/>
                                              </a:lnTo>
                                              <a:lnTo>
                                                <a:pt x="507" y="617"/>
                                              </a:lnTo>
                                              <a:lnTo>
                                                <a:pt x="540" y="635"/>
                                              </a:lnTo>
                                              <a:lnTo>
                                                <a:pt x="572" y="652"/>
                                              </a:lnTo>
                                              <a:lnTo>
                                                <a:pt x="600" y="657"/>
                                              </a:lnTo>
                                              <a:lnTo>
                                                <a:pt x="631" y="666"/>
                                              </a:lnTo>
                                              <a:lnTo>
                                                <a:pt x="662" y="675"/>
                                              </a:lnTo>
                                              <a:lnTo>
                                                <a:pt x="692" y="678"/>
                                              </a:lnTo>
                                              <a:lnTo>
                                                <a:pt x="731" y="682"/>
                                              </a:lnTo>
                                              <a:lnTo>
                                                <a:pt x="770" y="685"/>
                                              </a:lnTo>
                                              <a:lnTo>
                                                <a:pt x="805" y="689"/>
                                              </a:lnTo>
                                              <a:lnTo>
                                                <a:pt x="819" y="686"/>
                                              </a:lnTo>
                                              <a:lnTo>
                                                <a:pt x="833" y="680"/>
                                              </a:lnTo>
                                              <a:lnTo>
                                                <a:pt x="842" y="668"/>
                                              </a:lnTo>
                                              <a:lnTo>
                                                <a:pt x="846" y="653"/>
                                              </a:lnTo>
                                              <a:lnTo>
                                                <a:pt x="844" y="640"/>
                                              </a:lnTo>
                                              <a:lnTo>
                                                <a:pt x="830" y="620"/>
                                              </a:lnTo>
                                              <a:lnTo>
                                                <a:pt x="805" y="591"/>
                                              </a:lnTo>
                                              <a:lnTo>
                                                <a:pt x="779" y="568"/>
                                              </a:lnTo>
                                              <a:lnTo>
                                                <a:pt x="755" y="546"/>
                                              </a:lnTo>
                                              <a:lnTo>
                                                <a:pt x="725" y="528"/>
                                              </a:lnTo>
                                              <a:lnTo>
                                                <a:pt x="696" y="508"/>
                                              </a:lnTo>
                                              <a:lnTo>
                                                <a:pt x="669" y="485"/>
                                              </a:lnTo>
                                              <a:lnTo>
                                                <a:pt x="649" y="460"/>
                                              </a:lnTo>
                                              <a:lnTo>
                                                <a:pt x="629" y="433"/>
                                              </a:lnTo>
                                              <a:lnTo>
                                                <a:pt x="608" y="400"/>
                                              </a:lnTo>
                                              <a:lnTo>
                                                <a:pt x="592" y="374"/>
                                              </a:lnTo>
                                              <a:lnTo>
                                                <a:pt x="574" y="347"/>
                                              </a:lnTo>
                                              <a:lnTo>
                                                <a:pt x="554" y="315"/>
                                              </a:lnTo>
                                              <a:lnTo>
                                                <a:pt x="536" y="283"/>
                                              </a:lnTo>
                                              <a:lnTo>
                                                <a:pt x="519" y="252"/>
                                              </a:lnTo>
                                              <a:lnTo>
                                                <a:pt x="503" y="222"/>
                                              </a:lnTo>
                                              <a:lnTo>
                                                <a:pt x="488" y="191"/>
                                              </a:lnTo>
                                              <a:lnTo>
                                                <a:pt x="473" y="163"/>
                                              </a:lnTo>
                                              <a:lnTo>
                                                <a:pt x="459" y="135"/>
                                              </a:lnTo>
                                              <a:lnTo>
                                                <a:pt x="449" y="105"/>
                                              </a:lnTo>
                                              <a:lnTo>
                                                <a:pt x="442" y="84"/>
                                              </a:lnTo>
                                              <a:lnTo>
                                                <a:pt x="434" y="73"/>
                                              </a:lnTo>
                                              <a:lnTo>
                                                <a:pt x="422" y="63"/>
                                              </a:lnTo>
                                              <a:lnTo>
                                                <a:pt x="410" y="59"/>
                                              </a:lnTo>
                                              <a:lnTo>
                                                <a:pt x="395" y="60"/>
                                              </a:lnTo>
                                              <a:lnTo>
                                                <a:pt x="379" y="65"/>
                                              </a:lnTo>
                                              <a:lnTo>
                                                <a:pt x="362" y="75"/>
                                              </a:lnTo>
                                              <a:lnTo>
                                                <a:pt x="343" y="82"/>
                                              </a:lnTo>
                                              <a:lnTo>
                                                <a:pt x="320" y="89"/>
                                              </a:lnTo>
                                              <a:close/>
                                            </a:path>
                                          </a:pathLst>
                                        </a:custGeom>
                                        <a:solidFill>
                                          <a:srgbClr val="FF4040"/>
                                        </a:solidFill>
                                        <a:ln w="9525">
                                          <a:noFill/>
                                          <a:round/>
                                          <a:headEnd/>
                                          <a:tailEnd/>
                                        </a:ln>
                                      </p:spPr>
                                      <p:txBody>
                                        <a:bodyPr/>
                                        <a:lstStyle/>
                                        <a:p>
                                          <a:endParaRPr lang="fr-FR" dirty="0"/>
                                        </a:p>
                                      </p:txBody>
                                    </p:sp>
                                    <p:sp>
                                      <p:nvSpPr>
                                        <p:cNvPr id="333" name="Freeform 150"/>
                                        <p:cNvSpPr>
                                          <a:spLocks/>
                                        </p:cNvSpPr>
                                        <p:nvPr/>
                                      </p:nvSpPr>
                                      <p:spPr bwMode="auto">
                                        <a:xfrm>
                                          <a:off x="3727" y="1358"/>
                                          <a:ext cx="135" cy="132"/>
                                        </a:xfrm>
                                        <a:custGeom>
                                          <a:avLst/>
                                          <a:gdLst>
                                            <a:gd name="T0" fmla="*/ 133 w 679"/>
                                            <a:gd name="T1" fmla="*/ 64 h 658"/>
                                            <a:gd name="T2" fmla="*/ 202 w 679"/>
                                            <a:gd name="T3" fmla="*/ 20 h 658"/>
                                            <a:gd name="T4" fmla="*/ 282 w 679"/>
                                            <a:gd name="T5" fmla="*/ 3 h 658"/>
                                            <a:gd name="T6" fmla="*/ 387 w 679"/>
                                            <a:gd name="T7" fmla="*/ 6 h 658"/>
                                            <a:gd name="T8" fmla="*/ 485 w 679"/>
                                            <a:gd name="T9" fmla="*/ 45 h 658"/>
                                            <a:gd name="T10" fmla="*/ 538 w 679"/>
                                            <a:gd name="T11" fmla="*/ 125 h 658"/>
                                            <a:gd name="T12" fmla="*/ 596 w 679"/>
                                            <a:gd name="T13" fmla="*/ 202 h 658"/>
                                            <a:gd name="T14" fmla="*/ 661 w 679"/>
                                            <a:gd name="T15" fmla="*/ 273 h 658"/>
                                            <a:gd name="T16" fmla="*/ 679 w 679"/>
                                            <a:gd name="T17" fmla="*/ 343 h 658"/>
                                            <a:gd name="T18" fmla="*/ 666 w 679"/>
                                            <a:gd name="T19" fmla="*/ 389 h 658"/>
                                            <a:gd name="T20" fmla="*/ 627 w 679"/>
                                            <a:gd name="T21" fmla="*/ 446 h 658"/>
                                            <a:gd name="T22" fmla="*/ 574 w 679"/>
                                            <a:gd name="T23" fmla="*/ 513 h 658"/>
                                            <a:gd name="T24" fmla="*/ 599 w 679"/>
                                            <a:gd name="T25" fmla="*/ 468 h 658"/>
                                            <a:gd name="T26" fmla="*/ 623 w 679"/>
                                            <a:gd name="T27" fmla="*/ 428 h 658"/>
                                            <a:gd name="T28" fmla="*/ 643 w 679"/>
                                            <a:gd name="T29" fmla="*/ 373 h 658"/>
                                            <a:gd name="T30" fmla="*/ 653 w 679"/>
                                            <a:gd name="T31" fmla="*/ 328 h 658"/>
                                            <a:gd name="T32" fmla="*/ 640 w 679"/>
                                            <a:gd name="T33" fmla="*/ 293 h 658"/>
                                            <a:gd name="T34" fmla="*/ 621 w 679"/>
                                            <a:gd name="T35" fmla="*/ 264 h 658"/>
                                            <a:gd name="T36" fmla="*/ 592 w 679"/>
                                            <a:gd name="T37" fmla="*/ 233 h 658"/>
                                            <a:gd name="T38" fmla="*/ 559 w 679"/>
                                            <a:gd name="T39" fmla="*/ 191 h 658"/>
                                            <a:gd name="T40" fmla="*/ 527 w 679"/>
                                            <a:gd name="T41" fmla="*/ 149 h 658"/>
                                            <a:gd name="T42" fmla="*/ 502 w 679"/>
                                            <a:gd name="T43" fmla="*/ 103 h 658"/>
                                            <a:gd name="T44" fmla="*/ 477 w 679"/>
                                            <a:gd name="T45" fmla="*/ 71 h 658"/>
                                            <a:gd name="T46" fmla="*/ 443 w 679"/>
                                            <a:gd name="T47" fmla="*/ 46 h 658"/>
                                            <a:gd name="T48" fmla="*/ 405 w 679"/>
                                            <a:gd name="T49" fmla="*/ 33 h 658"/>
                                            <a:gd name="T50" fmla="*/ 342 w 679"/>
                                            <a:gd name="T51" fmla="*/ 31 h 658"/>
                                            <a:gd name="T52" fmla="*/ 295 w 679"/>
                                            <a:gd name="T53" fmla="*/ 31 h 658"/>
                                            <a:gd name="T54" fmla="*/ 249 w 679"/>
                                            <a:gd name="T55" fmla="*/ 38 h 658"/>
                                            <a:gd name="T56" fmla="*/ 204 w 679"/>
                                            <a:gd name="T57" fmla="*/ 52 h 658"/>
                                            <a:gd name="T58" fmla="*/ 166 w 679"/>
                                            <a:gd name="T59" fmla="*/ 78 h 658"/>
                                            <a:gd name="T60" fmla="*/ 125 w 679"/>
                                            <a:gd name="T61" fmla="*/ 109 h 658"/>
                                            <a:gd name="T62" fmla="*/ 87 w 679"/>
                                            <a:gd name="T63" fmla="*/ 151 h 658"/>
                                            <a:gd name="T64" fmla="*/ 68 w 679"/>
                                            <a:gd name="T65" fmla="*/ 191 h 658"/>
                                            <a:gd name="T66" fmla="*/ 49 w 679"/>
                                            <a:gd name="T67" fmla="*/ 235 h 658"/>
                                            <a:gd name="T68" fmla="*/ 36 w 679"/>
                                            <a:gd name="T69" fmla="*/ 289 h 658"/>
                                            <a:gd name="T70" fmla="*/ 30 w 679"/>
                                            <a:gd name="T71" fmla="*/ 341 h 658"/>
                                            <a:gd name="T72" fmla="*/ 32 w 679"/>
                                            <a:gd name="T73" fmla="*/ 379 h 658"/>
                                            <a:gd name="T74" fmla="*/ 42 w 679"/>
                                            <a:gd name="T75" fmla="*/ 429 h 658"/>
                                            <a:gd name="T76" fmla="*/ 63 w 679"/>
                                            <a:gd name="T77" fmla="*/ 486 h 658"/>
                                            <a:gd name="T78" fmla="*/ 84 w 679"/>
                                            <a:gd name="T79" fmla="*/ 522 h 658"/>
                                            <a:gd name="T80" fmla="*/ 113 w 679"/>
                                            <a:gd name="T81" fmla="*/ 563 h 658"/>
                                            <a:gd name="T82" fmla="*/ 143 w 679"/>
                                            <a:gd name="T83" fmla="*/ 595 h 658"/>
                                            <a:gd name="T84" fmla="*/ 179 w 679"/>
                                            <a:gd name="T85" fmla="*/ 623 h 658"/>
                                            <a:gd name="T86" fmla="*/ 212 w 679"/>
                                            <a:gd name="T87" fmla="*/ 638 h 658"/>
                                            <a:gd name="T88" fmla="*/ 248 w 679"/>
                                            <a:gd name="T89" fmla="*/ 645 h 658"/>
                                            <a:gd name="T90" fmla="*/ 297 w 679"/>
                                            <a:gd name="T91" fmla="*/ 643 h 658"/>
                                            <a:gd name="T92" fmla="*/ 232 w 679"/>
                                            <a:gd name="T93" fmla="*/ 658 h 658"/>
                                            <a:gd name="T94" fmla="*/ 177 w 679"/>
                                            <a:gd name="T95" fmla="*/ 647 h 658"/>
                                            <a:gd name="T96" fmla="*/ 128 w 679"/>
                                            <a:gd name="T97" fmla="*/ 613 h 658"/>
                                            <a:gd name="T98" fmla="*/ 75 w 679"/>
                                            <a:gd name="T99" fmla="*/ 551 h 658"/>
                                            <a:gd name="T100" fmla="*/ 18 w 679"/>
                                            <a:gd name="T101" fmla="*/ 453 h 658"/>
                                            <a:gd name="T102" fmla="*/ 0 w 679"/>
                                            <a:gd name="T103" fmla="*/ 374 h 658"/>
                                            <a:gd name="T104" fmla="*/ 14 w 679"/>
                                            <a:gd name="T105" fmla="*/ 283 h 658"/>
                                            <a:gd name="T106" fmla="*/ 46 w 679"/>
                                            <a:gd name="T107" fmla="*/ 161 h 658"/>
                                            <a:gd name="T108" fmla="*/ 100 w 679"/>
                                            <a:gd name="T109" fmla="*/ 91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658"/>
                                            <a:gd name="T167" fmla="*/ 679 w 679"/>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658">
                                              <a:moveTo>
                                                <a:pt x="100" y="91"/>
                                              </a:moveTo>
                                              <a:lnTo>
                                                <a:pt x="133" y="64"/>
                                              </a:lnTo>
                                              <a:lnTo>
                                                <a:pt x="166" y="39"/>
                                              </a:lnTo>
                                              <a:lnTo>
                                                <a:pt x="202" y="20"/>
                                              </a:lnTo>
                                              <a:lnTo>
                                                <a:pt x="245" y="7"/>
                                              </a:lnTo>
                                              <a:lnTo>
                                                <a:pt x="282" y="3"/>
                                              </a:lnTo>
                                              <a:lnTo>
                                                <a:pt x="325" y="0"/>
                                              </a:lnTo>
                                              <a:lnTo>
                                                <a:pt x="387" y="6"/>
                                              </a:lnTo>
                                              <a:lnTo>
                                                <a:pt x="446" y="19"/>
                                              </a:lnTo>
                                              <a:lnTo>
                                                <a:pt x="485" y="45"/>
                                              </a:lnTo>
                                              <a:lnTo>
                                                <a:pt x="513" y="81"/>
                                              </a:lnTo>
                                              <a:lnTo>
                                                <a:pt x="538" y="125"/>
                                              </a:lnTo>
                                              <a:lnTo>
                                                <a:pt x="565" y="166"/>
                                              </a:lnTo>
                                              <a:lnTo>
                                                <a:pt x="596" y="202"/>
                                              </a:lnTo>
                                              <a:lnTo>
                                                <a:pt x="624" y="231"/>
                                              </a:lnTo>
                                              <a:lnTo>
                                                <a:pt x="661" y="273"/>
                                              </a:lnTo>
                                              <a:lnTo>
                                                <a:pt x="676" y="313"/>
                                              </a:lnTo>
                                              <a:lnTo>
                                                <a:pt x="679" y="343"/>
                                              </a:lnTo>
                                              <a:lnTo>
                                                <a:pt x="676" y="360"/>
                                              </a:lnTo>
                                              <a:lnTo>
                                                <a:pt x="666" y="389"/>
                                              </a:lnTo>
                                              <a:lnTo>
                                                <a:pt x="650" y="416"/>
                                              </a:lnTo>
                                              <a:lnTo>
                                                <a:pt x="627" y="446"/>
                                              </a:lnTo>
                                              <a:lnTo>
                                                <a:pt x="599" y="485"/>
                                              </a:lnTo>
                                              <a:lnTo>
                                                <a:pt x="574" y="513"/>
                                              </a:lnTo>
                                              <a:lnTo>
                                                <a:pt x="588" y="486"/>
                                              </a:lnTo>
                                              <a:lnTo>
                                                <a:pt x="599" y="468"/>
                                              </a:lnTo>
                                              <a:lnTo>
                                                <a:pt x="613" y="446"/>
                                              </a:lnTo>
                                              <a:lnTo>
                                                <a:pt x="623" y="428"/>
                                              </a:lnTo>
                                              <a:lnTo>
                                                <a:pt x="636" y="401"/>
                                              </a:lnTo>
                                              <a:lnTo>
                                                <a:pt x="643" y="373"/>
                                              </a:lnTo>
                                              <a:lnTo>
                                                <a:pt x="651" y="344"/>
                                              </a:lnTo>
                                              <a:lnTo>
                                                <a:pt x="653" y="328"/>
                                              </a:lnTo>
                                              <a:lnTo>
                                                <a:pt x="649" y="313"/>
                                              </a:lnTo>
                                              <a:lnTo>
                                                <a:pt x="640" y="293"/>
                                              </a:lnTo>
                                              <a:lnTo>
                                                <a:pt x="634" y="277"/>
                                              </a:lnTo>
                                              <a:lnTo>
                                                <a:pt x="621" y="264"/>
                                              </a:lnTo>
                                              <a:lnTo>
                                                <a:pt x="604" y="250"/>
                                              </a:lnTo>
                                              <a:lnTo>
                                                <a:pt x="592" y="233"/>
                                              </a:lnTo>
                                              <a:lnTo>
                                                <a:pt x="575" y="214"/>
                                              </a:lnTo>
                                              <a:lnTo>
                                                <a:pt x="559" y="191"/>
                                              </a:lnTo>
                                              <a:lnTo>
                                                <a:pt x="542" y="167"/>
                                              </a:lnTo>
                                              <a:lnTo>
                                                <a:pt x="527" y="149"/>
                                              </a:lnTo>
                                              <a:lnTo>
                                                <a:pt x="514" y="126"/>
                                              </a:lnTo>
                                              <a:lnTo>
                                                <a:pt x="502" y="103"/>
                                              </a:lnTo>
                                              <a:lnTo>
                                                <a:pt x="492" y="85"/>
                                              </a:lnTo>
                                              <a:lnTo>
                                                <a:pt x="477" y="71"/>
                                              </a:lnTo>
                                              <a:lnTo>
                                                <a:pt x="460" y="59"/>
                                              </a:lnTo>
                                              <a:lnTo>
                                                <a:pt x="443" y="46"/>
                                              </a:lnTo>
                                              <a:lnTo>
                                                <a:pt x="424" y="37"/>
                                              </a:lnTo>
                                              <a:lnTo>
                                                <a:pt x="405" y="33"/>
                                              </a:lnTo>
                                              <a:lnTo>
                                                <a:pt x="374" y="31"/>
                                              </a:lnTo>
                                              <a:lnTo>
                                                <a:pt x="342" y="31"/>
                                              </a:lnTo>
                                              <a:lnTo>
                                                <a:pt x="318" y="32"/>
                                              </a:lnTo>
                                              <a:lnTo>
                                                <a:pt x="295" y="31"/>
                                              </a:lnTo>
                                              <a:lnTo>
                                                <a:pt x="272" y="33"/>
                                              </a:lnTo>
                                              <a:lnTo>
                                                <a:pt x="249" y="38"/>
                                              </a:lnTo>
                                              <a:lnTo>
                                                <a:pt x="226" y="43"/>
                                              </a:lnTo>
                                              <a:lnTo>
                                                <a:pt x="204" y="52"/>
                                              </a:lnTo>
                                              <a:lnTo>
                                                <a:pt x="185" y="64"/>
                                              </a:lnTo>
                                              <a:lnTo>
                                                <a:pt x="166" y="78"/>
                                              </a:lnTo>
                                              <a:lnTo>
                                                <a:pt x="145" y="92"/>
                                              </a:lnTo>
                                              <a:lnTo>
                                                <a:pt x="125" y="109"/>
                                              </a:lnTo>
                                              <a:lnTo>
                                                <a:pt x="104" y="131"/>
                                              </a:lnTo>
                                              <a:lnTo>
                                                <a:pt x="87" y="151"/>
                                              </a:lnTo>
                                              <a:lnTo>
                                                <a:pt x="75" y="168"/>
                                              </a:lnTo>
                                              <a:lnTo>
                                                <a:pt x="68" y="191"/>
                                              </a:lnTo>
                                              <a:lnTo>
                                                <a:pt x="59" y="213"/>
                                              </a:lnTo>
                                              <a:lnTo>
                                                <a:pt x="49" y="235"/>
                                              </a:lnTo>
                                              <a:lnTo>
                                                <a:pt x="38" y="260"/>
                                              </a:lnTo>
                                              <a:lnTo>
                                                <a:pt x="36" y="289"/>
                                              </a:lnTo>
                                              <a:lnTo>
                                                <a:pt x="33" y="316"/>
                                              </a:lnTo>
                                              <a:lnTo>
                                                <a:pt x="30" y="341"/>
                                              </a:lnTo>
                                              <a:lnTo>
                                                <a:pt x="30" y="358"/>
                                              </a:lnTo>
                                              <a:lnTo>
                                                <a:pt x="32" y="379"/>
                                              </a:lnTo>
                                              <a:lnTo>
                                                <a:pt x="37" y="404"/>
                                              </a:lnTo>
                                              <a:lnTo>
                                                <a:pt x="42" y="429"/>
                                              </a:lnTo>
                                              <a:lnTo>
                                                <a:pt x="54" y="458"/>
                                              </a:lnTo>
                                              <a:lnTo>
                                                <a:pt x="63" y="486"/>
                                              </a:lnTo>
                                              <a:lnTo>
                                                <a:pt x="71" y="501"/>
                                              </a:lnTo>
                                              <a:lnTo>
                                                <a:pt x="84" y="522"/>
                                              </a:lnTo>
                                              <a:lnTo>
                                                <a:pt x="100" y="545"/>
                                              </a:lnTo>
                                              <a:lnTo>
                                                <a:pt x="113" y="563"/>
                                              </a:lnTo>
                                              <a:lnTo>
                                                <a:pt x="126" y="579"/>
                                              </a:lnTo>
                                              <a:lnTo>
                                                <a:pt x="143" y="595"/>
                                              </a:lnTo>
                                              <a:lnTo>
                                                <a:pt x="162" y="611"/>
                                              </a:lnTo>
                                              <a:lnTo>
                                                <a:pt x="179" y="623"/>
                                              </a:lnTo>
                                              <a:lnTo>
                                                <a:pt x="193" y="630"/>
                                              </a:lnTo>
                                              <a:lnTo>
                                                <a:pt x="212" y="638"/>
                                              </a:lnTo>
                                              <a:lnTo>
                                                <a:pt x="229" y="642"/>
                                              </a:lnTo>
                                              <a:lnTo>
                                                <a:pt x="248" y="645"/>
                                              </a:lnTo>
                                              <a:lnTo>
                                                <a:pt x="266" y="647"/>
                                              </a:lnTo>
                                              <a:lnTo>
                                                <a:pt x="297" y="643"/>
                                              </a:lnTo>
                                              <a:lnTo>
                                                <a:pt x="261" y="654"/>
                                              </a:lnTo>
                                              <a:lnTo>
                                                <a:pt x="232" y="658"/>
                                              </a:lnTo>
                                              <a:lnTo>
                                                <a:pt x="204" y="655"/>
                                              </a:lnTo>
                                              <a:lnTo>
                                                <a:pt x="177" y="647"/>
                                              </a:lnTo>
                                              <a:lnTo>
                                                <a:pt x="149" y="631"/>
                                              </a:lnTo>
                                              <a:lnTo>
                                                <a:pt x="128" y="613"/>
                                              </a:lnTo>
                                              <a:lnTo>
                                                <a:pt x="105" y="588"/>
                                              </a:lnTo>
                                              <a:lnTo>
                                                <a:pt x="75" y="551"/>
                                              </a:lnTo>
                                              <a:lnTo>
                                                <a:pt x="43" y="500"/>
                                              </a:lnTo>
                                              <a:lnTo>
                                                <a:pt x="18" y="453"/>
                                              </a:lnTo>
                                              <a:lnTo>
                                                <a:pt x="3" y="406"/>
                                              </a:lnTo>
                                              <a:lnTo>
                                                <a:pt x="0" y="374"/>
                                              </a:lnTo>
                                              <a:lnTo>
                                                <a:pt x="4" y="344"/>
                                              </a:lnTo>
                                              <a:lnTo>
                                                <a:pt x="14" y="283"/>
                                              </a:lnTo>
                                              <a:lnTo>
                                                <a:pt x="23" y="215"/>
                                              </a:lnTo>
                                              <a:lnTo>
                                                <a:pt x="46" y="161"/>
                                              </a:lnTo>
                                              <a:lnTo>
                                                <a:pt x="72" y="122"/>
                                              </a:lnTo>
                                              <a:lnTo>
                                                <a:pt x="100" y="91"/>
                                              </a:lnTo>
                                              <a:close/>
                                            </a:path>
                                          </a:pathLst>
                                        </a:custGeom>
                                        <a:solidFill>
                                          <a:srgbClr val="FF4040"/>
                                        </a:solidFill>
                                        <a:ln w="9525">
                                          <a:noFill/>
                                          <a:round/>
                                          <a:headEnd/>
                                          <a:tailEnd/>
                                        </a:ln>
                                      </p:spPr>
                                      <p:txBody>
                                        <a:bodyPr/>
                                        <a:lstStyle/>
                                        <a:p>
                                          <a:endParaRPr lang="fr-FR" dirty="0"/>
                                        </a:p>
                                      </p:txBody>
                                    </p:sp>
                                  </p:grpSp>
                                </p:grpSp>
                                <p:sp>
                                  <p:nvSpPr>
                                    <p:cNvPr id="329" name="Freeform 151"/>
                                    <p:cNvSpPr>
                                      <a:spLocks/>
                                    </p:cNvSpPr>
                                    <p:nvPr/>
                                  </p:nvSpPr>
                                  <p:spPr bwMode="auto">
                                    <a:xfrm>
                                      <a:off x="3835" y="1479"/>
                                      <a:ext cx="94" cy="85"/>
                                    </a:xfrm>
                                    <a:custGeom>
                                      <a:avLst/>
                                      <a:gdLst>
                                        <a:gd name="T0" fmla="*/ 51 w 471"/>
                                        <a:gd name="T1" fmla="*/ 58 h 428"/>
                                        <a:gd name="T2" fmla="*/ 75 w 471"/>
                                        <a:gd name="T3" fmla="*/ 37 h 428"/>
                                        <a:gd name="T4" fmla="*/ 100 w 471"/>
                                        <a:gd name="T5" fmla="*/ 19 h 428"/>
                                        <a:gd name="T6" fmla="*/ 117 w 471"/>
                                        <a:gd name="T7" fmla="*/ 8 h 428"/>
                                        <a:gd name="T8" fmla="*/ 131 w 471"/>
                                        <a:gd name="T9" fmla="*/ 3 h 428"/>
                                        <a:gd name="T10" fmla="*/ 146 w 471"/>
                                        <a:gd name="T11" fmla="*/ 0 h 428"/>
                                        <a:gd name="T12" fmla="*/ 163 w 471"/>
                                        <a:gd name="T13" fmla="*/ 2 h 428"/>
                                        <a:gd name="T14" fmla="*/ 181 w 471"/>
                                        <a:gd name="T15" fmla="*/ 9 h 428"/>
                                        <a:gd name="T16" fmla="*/ 206 w 471"/>
                                        <a:gd name="T17" fmla="*/ 25 h 428"/>
                                        <a:gd name="T18" fmla="*/ 231 w 471"/>
                                        <a:gd name="T19" fmla="*/ 46 h 428"/>
                                        <a:gd name="T20" fmla="*/ 252 w 471"/>
                                        <a:gd name="T21" fmla="*/ 73 h 428"/>
                                        <a:gd name="T22" fmla="*/ 270 w 471"/>
                                        <a:gd name="T23" fmla="*/ 101 h 428"/>
                                        <a:gd name="T24" fmla="*/ 293 w 471"/>
                                        <a:gd name="T25" fmla="*/ 140 h 428"/>
                                        <a:gd name="T26" fmla="*/ 318 w 471"/>
                                        <a:gd name="T27" fmla="*/ 182 h 428"/>
                                        <a:gd name="T28" fmla="*/ 338 w 471"/>
                                        <a:gd name="T29" fmla="*/ 218 h 428"/>
                                        <a:gd name="T30" fmla="*/ 360 w 471"/>
                                        <a:gd name="T31" fmla="*/ 252 h 428"/>
                                        <a:gd name="T32" fmla="*/ 380 w 471"/>
                                        <a:gd name="T33" fmla="*/ 278 h 428"/>
                                        <a:gd name="T34" fmla="*/ 402 w 471"/>
                                        <a:gd name="T35" fmla="*/ 305 h 428"/>
                                        <a:gd name="T36" fmla="*/ 432 w 471"/>
                                        <a:gd name="T37" fmla="*/ 329 h 428"/>
                                        <a:gd name="T38" fmla="*/ 456 w 471"/>
                                        <a:gd name="T39" fmla="*/ 355 h 428"/>
                                        <a:gd name="T40" fmla="*/ 469 w 471"/>
                                        <a:gd name="T41" fmla="*/ 375 h 428"/>
                                        <a:gd name="T42" fmla="*/ 471 w 471"/>
                                        <a:gd name="T43" fmla="*/ 394 h 428"/>
                                        <a:gd name="T44" fmla="*/ 467 w 471"/>
                                        <a:gd name="T45" fmla="*/ 409 h 428"/>
                                        <a:gd name="T46" fmla="*/ 457 w 471"/>
                                        <a:gd name="T47" fmla="*/ 419 h 428"/>
                                        <a:gd name="T48" fmla="*/ 439 w 471"/>
                                        <a:gd name="T49" fmla="*/ 426 h 428"/>
                                        <a:gd name="T50" fmla="*/ 416 w 471"/>
                                        <a:gd name="T51" fmla="*/ 428 h 428"/>
                                        <a:gd name="T52" fmla="*/ 394 w 471"/>
                                        <a:gd name="T53" fmla="*/ 426 h 428"/>
                                        <a:gd name="T54" fmla="*/ 357 w 471"/>
                                        <a:gd name="T55" fmla="*/ 417 h 428"/>
                                        <a:gd name="T56" fmla="*/ 332 w 471"/>
                                        <a:gd name="T57" fmla="*/ 410 h 428"/>
                                        <a:gd name="T58" fmla="*/ 303 w 471"/>
                                        <a:gd name="T59" fmla="*/ 398 h 428"/>
                                        <a:gd name="T60" fmla="*/ 276 w 471"/>
                                        <a:gd name="T61" fmla="*/ 384 h 428"/>
                                        <a:gd name="T62" fmla="*/ 248 w 471"/>
                                        <a:gd name="T63" fmla="*/ 368 h 428"/>
                                        <a:gd name="T64" fmla="*/ 214 w 471"/>
                                        <a:gd name="T65" fmla="*/ 348 h 428"/>
                                        <a:gd name="T66" fmla="*/ 171 w 471"/>
                                        <a:gd name="T67" fmla="*/ 325 h 428"/>
                                        <a:gd name="T68" fmla="*/ 131 w 471"/>
                                        <a:gd name="T69" fmla="*/ 303 h 428"/>
                                        <a:gd name="T70" fmla="*/ 99 w 471"/>
                                        <a:gd name="T71" fmla="*/ 283 h 428"/>
                                        <a:gd name="T72" fmla="*/ 68 w 471"/>
                                        <a:gd name="T73" fmla="*/ 261 h 428"/>
                                        <a:gd name="T74" fmla="*/ 41 w 471"/>
                                        <a:gd name="T75" fmla="*/ 238 h 428"/>
                                        <a:gd name="T76" fmla="*/ 22 w 471"/>
                                        <a:gd name="T77" fmla="*/ 215 h 428"/>
                                        <a:gd name="T78" fmla="*/ 10 w 471"/>
                                        <a:gd name="T79" fmla="*/ 192 h 428"/>
                                        <a:gd name="T80" fmla="*/ 3 w 471"/>
                                        <a:gd name="T81" fmla="*/ 170 h 428"/>
                                        <a:gd name="T82" fmla="*/ 0 w 471"/>
                                        <a:gd name="T83" fmla="*/ 148 h 428"/>
                                        <a:gd name="T84" fmla="*/ 3 w 471"/>
                                        <a:gd name="T85" fmla="*/ 132 h 428"/>
                                        <a:gd name="T86" fmla="*/ 8 w 471"/>
                                        <a:gd name="T87" fmla="*/ 114 h 428"/>
                                        <a:gd name="T88" fmla="*/ 19 w 471"/>
                                        <a:gd name="T89" fmla="*/ 95 h 428"/>
                                        <a:gd name="T90" fmla="*/ 33 w 471"/>
                                        <a:gd name="T91" fmla="*/ 77 h 428"/>
                                        <a:gd name="T92" fmla="*/ 51 w 471"/>
                                        <a:gd name="T93" fmla="*/ 58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1"/>
                                        <a:gd name="T142" fmla="*/ 0 h 428"/>
                                        <a:gd name="T143" fmla="*/ 471 w 471"/>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1" h="428">
                                          <a:moveTo>
                                            <a:pt x="51" y="58"/>
                                          </a:moveTo>
                                          <a:lnTo>
                                            <a:pt x="75" y="37"/>
                                          </a:lnTo>
                                          <a:lnTo>
                                            <a:pt x="100" y="19"/>
                                          </a:lnTo>
                                          <a:lnTo>
                                            <a:pt x="117" y="8"/>
                                          </a:lnTo>
                                          <a:lnTo>
                                            <a:pt x="131" y="3"/>
                                          </a:lnTo>
                                          <a:lnTo>
                                            <a:pt x="146" y="0"/>
                                          </a:lnTo>
                                          <a:lnTo>
                                            <a:pt x="163" y="2"/>
                                          </a:lnTo>
                                          <a:lnTo>
                                            <a:pt x="181" y="9"/>
                                          </a:lnTo>
                                          <a:lnTo>
                                            <a:pt x="206" y="25"/>
                                          </a:lnTo>
                                          <a:lnTo>
                                            <a:pt x="231" y="46"/>
                                          </a:lnTo>
                                          <a:lnTo>
                                            <a:pt x="252" y="73"/>
                                          </a:lnTo>
                                          <a:lnTo>
                                            <a:pt x="270" y="101"/>
                                          </a:lnTo>
                                          <a:lnTo>
                                            <a:pt x="293" y="140"/>
                                          </a:lnTo>
                                          <a:lnTo>
                                            <a:pt x="318" y="182"/>
                                          </a:lnTo>
                                          <a:lnTo>
                                            <a:pt x="338" y="218"/>
                                          </a:lnTo>
                                          <a:lnTo>
                                            <a:pt x="360" y="252"/>
                                          </a:lnTo>
                                          <a:lnTo>
                                            <a:pt x="380" y="278"/>
                                          </a:lnTo>
                                          <a:lnTo>
                                            <a:pt x="402" y="305"/>
                                          </a:lnTo>
                                          <a:lnTo>
                                            <a:pt x="432" y="329"/>
                                          </a:lnTo>
                                          <a:lnTo>
                                            <a:pt x="456" y="355"/>
                                          </a:lnTo>
                                          <a:lnTo>
                                            <a:pt x="469" y="375"/>
                                          </a:lnTo>
                                          <a:lnTo>
                                            <a:pt x="471" y="394"/>
                                          </a:lnTo>
                                          <a:lnTo>
                                            <a:pt x="467" y="409"/>
                                          </a:lnTo>
                                          <a:lnTo>
                                            <a:pt x="457" y="419"/>
                                          </a:lnTo>
                                          <a:lnTo>
                                            <a:pt x="439" y="426"/>
                                          </a:lnTo>
                                          <a:lnTo>
                                            <a:pt x="416" y="428"/>
                                          </a:lnTo>
                                          <a:lnTo>
                                            <a:pt x="394" y="426"/>
                                          </a:lnTo>
                                          <a:lnTo>
                                            <a:pt x="357" y="417"/>
                                          </a:lnTo>
                                          <a:lnTo>
                                            <a:pt x="332" y="410"/>
                                          </a:lnTo>
                                          <a:lnTo>
                                            <a:pt x="303" y="398"/>
                                          </a:lnTo>
                                          <a:lnTo>
                                            <a:pt x="276" y="384"/>
                                          </a:lnTo>
                                          <a:lnTo>
                                            <a:pt x="248" y="368"/>
                                          </a:lnTo>
                                          <a:lnTo>
                                            <a:pt x="214" y="348"/>
                                          </a:lnTo>
                                          <a:lnTo>
                                            <a:pt x="171" y="325"/>
                                          </a:lnTo>
                                          <a:lnTo>
                                            <a:pt x="131" y="303"/>
                                          </a:lnTo>
                                          <a:lnTo>
                                            <a:pt x="99" y="283"/>
                                          </a:lnTo>
                                          <a:lnTo>
                                            <a:pt x="68" y="261"/>
                                          </a:lnTo>
                                          <a:lnTo>
                                            <a:pt x="41" y="238"/>
                                          </a:lnTo>
                                          <a:lnTo>
                                            <a:pt x="22" y="215"/>
                                          </a:lnTo>
                                          <a:lnTo>
                                            <a:pt x="10" y="192"/>
                                          </a:lnTo>
                                          <a:lnTo>
                                            <a:pt x="3" y="170"/>
                                          </a:lnTo>
                                          <a:lnTo>
                                            <a:pt x="0" y="148"/>
                                          </a:lnTo>
                                          <a:lnTo>
                                            <a:pt x="3" y="132"/>
                                          </a:lnTo>
                                          <a:lnTo>
                                            <a:pt x="8" y="114"/>
                                          </a:lnTo>
                                          <a:lnTo>
                                            <a:pt x="19" y="95"/>
                                          </a:lnTo>
                                          <a:lnTo>
                                            <a:pt x="33" y="77"/>
                                          </a:lnTo>
                                          <a:lnTo>
                                            <a:pt x="51" y="58"/>
                                          </a:lnTo>
                                          <a:close/>
                                        </a:path>
                                      </a:pathLst>
                                    </a:custGeom>
                                    <a:solidFill>
                                      <a:srgbClr val="FF0000"/>
                                    </a:solidFill>
                                    <a:ln w="9525">
                                      <a:noFill/>
                                      <a:round/>
                                      <a:headEnd/>
                                      <a:tailEnd/>
                                    </a:ln>
                                  </p:spPr>
                                  <p:txBody>
                                    <a:bodyPr/>
                                    <a:lstStyle/>
                                    <a:p>
                                      <a:endParaRPr lang="fr-FR" dirty="0"/>
                                    </a:p>
                                  </p:txBody>
                                </p:sp>
                              </p:grpSp>
                              <p:grpSp>
                                <p:nvGrpSpPr>
                                  <p:cNvPr id="323" name="Group 152"/>
                                  <p:cNvGrpSpPr>
                                    <a:grpSpLocks/>
                                  </p:cNvGrpSpPr>
                                  <p:nvPr/>
                                </p:nvGrpSpPr>
                                <p:grpSpPr bwMode="auto">
                                  <a:xfrm>
                                    <a:off x="3738" y="1371"/>
                                    <a:ext cx="113" cy="110"/>
                                    <a:chOff x="3738" y="1371"/>
                                    <a:chExt cx="113" cy="110"/>
                                  </a:xfrm>
                                </p:grpSpPr>
                                <p:sp>
                                  <p:nvSpPr>
                                    <p:cNvPr id="324" name="Freeform 153"/>
                                    <p:cNvSpPr>
                                      <a:spLocks/>
                                    </p:cNvSpPr>
                                    <p:nvPr/>
                                  </p:nvSpPr>
                                  <p:spPr bwMode="auto">
                                    <a:xfrm>
                                      <a:off x="3738" y="1371"/>
                                      <a:ext cx="113" cy="110"/>
                                    </a:xfrm>
                                    <a:custGeom>
                                      <a:avLst/>
                                      <a:gdLst>
                                        <a:gd name="T0" fmla="*/ 83 w 564"/>
                                        <a:gd name="T1" fmla="*/ 74 h 548"/>
                                        <a:gd name="T2" fmla="*/ 111 w 564"/>
                                        <a:gd name="T3" fmla="*/ 52 h 548"/>
                                        <a:gd name="T4" fmla="*/ 138 w 564"/>
                                        <a:gd name="T5" fmla="*/ 32 h 548"/>
                                        <a:gd name="T6" fmla="*/ 168 w 564"/>
                                        <a:gd name="T7" fmla="*/ 16 h 548"/>
                                        <a:gd name="T8" fmla="*/ 204 w 564"/>
                                        <a:gd name="T9" fmla="*/ 5 h 548"/>
                                        <a:gd name="T10" fmla="*/ 234 w 564"/>
                                        <a:gd name="T11" fmla="*/ 1 h 548"/>
                                        <a:gd name="T12" fmla="*/ 270 w 564"/>
                                        <a:gd name="T13" fmla="*/ 0 h 548"/>
                                        <a:gd name="T14" fmla="*/ 321 w 564"/>
                                        <a:gd name="T15" fmla="*/ 4 h 548"/>
                                        <a:gd name="T16" fmla="*/ 371 w 564"/>
                                        <a:gd name="T17" fmla="*/ 15 h 548"/>
                                        <a:gd name="T18" fmla="*/ 403 w 564"/>
                                        <a:gd name="T19" fmla="*/ 36 h 548"/>
                                        <a:gd name="T20" fmla="*/ 426 w 564"/>
                                        <a:gd name="T21" fmla="*/ 66 h 548"/>
                                        <a:gd name="T22" fmla="*/ 446 w 564"/>
                                        <a:gd name="T23" fmla="*/ 103 h 548"/>
                                        <a:gd name="T24" fmla="*/ 469 w 564"/>
                                        <a:gd name="T25" fmla="*/ 138 h 548"/>
                                        <a:gd name="T26" fmla="*/ 495 w 564"/>
                                        <a:gd name="T27" fmla="*/ 167 h 548"/>
                                        <a:gd name="T28" fmla="*/ 519 w 564"/>
                                        <a:gd name="T29" fmla="*/ 192 h 548"/>
                                        <a:gd name="T30" fmla="*/ 550 w 564"/>
                                        <a:gd name="T31" fmla="*/ 227 h 548"/>
                                        <a:gd name="T32" fmla="*/ 562 w 564"/>
                                        <a:gd name="T33" fmla="*/ 261 h 548"/>
                                        <a:gd name="T34" fmla="*/ 564 w 564"/>
                                        <a:gd name="T35" fmla="*/ 285 h 548"/>
                                        <a:gd name="T36" fmla="*/ 562 w 564"/>
                                        <a:gd name="T37" fmla="*/ 299 h 548"/>
                                        <a:gd name="T38" fmla="*/ 554 w 564"/>
                                        <a:gd name="T39" fmla="*/ 324 h 548"/>
                                        <a:gd name="T40" fmla="*/ 541 w 564"/>
                                        <a:gd name="T41" fmla="*/ 347 h 548"/>
                                        <a:gd name="T42" fmla="*/ 522 w 564"/>
                                        <a:gd name="T43" fmla="*/ 372 h 548"/>
                                        <a:gd name="T44" fmla="*/ 498 w 564"/>
                                        <a:gd name="T45" fmla="*/ 404 h 548"/>
                                        <a:gd name="T46" fmla="*/ 477 w 564"/>
                                        <a:gd name="T47" fmla="*/ 428 h 548"/>
                                        <a:gd name="T48" fmla="*/ 460 w 564"/>
                                        <a:gd name="T49" fmla="*/ 454 h 548"/>
                                        <a:gd name="T50" fmla="*/ 453 w 564"/>
                                        <a:gd name="T51" fmla="*/ 471 h 548"/>
                                        <a:gd name="T52" fmla="*/ 452 w 564"/>
                                        <a:gd name="T53" fmla="*/ 480 h 548"/>
                                        <a:gd name="T54" fmla="*/ 457 w 564"/>
                                        <a:gd name="T55" fmla="*/ 488 h 548"/>
                                        <a:gd name="T56" fmla="*/ 466 w 564"/>
                                        <a:gd name="T57" fmla="*/ 492 h 548"/>
                                        <a:gd name="T58" fmla="*/ 426 w 564"/>
                                        <a:gd name="T59" fmla="*/ 538 h 548"/>
                                        <a:gd name="T60" fmla="*/ 421 w 564"/>
                                        <a:gd name="T61" fmla="*/ 530 h 548"/>
                                        <a:gd name="T62" fmla="*/ 398 w 564"/>
                                        <a:gd name="T63" fmla="*/ 518 h 548"/>
                                        <a:gd name="T64" fmla="*/ 372 w 564"/>
                                        <a:gd name="T65" fmla="*/ 512 h 548"/>
                                        <a:gd name="T66" fmla="*/ 346 w 564"/>
                                        <a:gd name="T67" fmla="*/ 509 h 548"/>
                                        <a:gd name="T68" fmla="*/ 319 w 564"/>
                                        <a:gd name="T69" fmla="*/ 515 h 548"/>
                                        <a:gd name="T70" fmla="*/ 287 w 564"/>
                                        <a:gd name="T71" fmla="*/ 523 h 548"/>
                                        <a:gd name="T72" fmla="*/ 247 w 564"/>
                                        <a:gd name="T73" fmla="*/ 536 h 548"/>
                                        <a:gd name="T74" fmla="*/ 217 w 564"/>
                                        <a:gd name="T75" fmla="*/ 545 h 548"/>
                                        <a:gd name="T76" fmla="*/ 193 w 564"/>
                                        <a:gd name="T77" fmla="*/ 548 h 548"/>
                                        <a:gd name="T78" fmla="*/ 170 w 564"/>
                                        <a:gd name="T79" fmla="*/ 546 h 548"/>
                                        <a:gd name="T80" fmla="*/ 148 w 564"/>
                                        <a:gd name="T81" fmla="*/ 538 h 548"/>
                                        <a:gd name="T82" fmla="*/ 124 w 564"/>
                                        <a:gd name="T83" fmla="*/ 527 h 548"/>
                                        <a:gd name="T84" fmla="*/ 107 w 564"/>
                                        <a:gd name="T85" fmla="*/ 510 h 548"/>
                                        <a:gd name="T86" fmla="*/ 87 w 564"/>
                                        <a:gd name="T87" fmla="*/ 490 h 548"/>
                                        <a:gd name="T88" fmla="*/ 62 w 564"/>
                                        <a:gd name="T89" fmla="*/ 459 h 548"/>
                                        <a:gd name="T90" fmla="*/ 35 w 564"/>
                                        <a:gd name="T91" fmla="*/ 417 h 548"/>
                                        <a:gd name="T92" fmla="*/ 15 w 564"/>
                                        <a:gd name="T93" fmla="*/ 377 h 548"/>
                                        <a:gd name="T94" fmla="*/ 2 w 564"/>
                                        <a:gd name="T95" fmla="*/ 338 h 548"/>
                                        <a:gd name="T96" fmla="*/ 0 w 564"/>
                                        <a:gd name="T97" fmla="*/ 311 h 548"/>
                                        <a:gd name="T98" fmla="*/ 3 w 564"/>
                                        <a:gd name="T99" fmla="*/ 286 h 548"/>
                                        <a:gd name="T100" fmla="*/ 11 w 564"/>
                                        <a:gd name="T101" fmla="*/ 235 h 548"/>
                                        <a:gd name="T102" fmla="*/ 19 w 564"/>
                                        <a:gd name="T103" fmla="*/ 178 h 548"/>
                                        <a:gd name="T104" fmla="*/ 38 w 564"/>
                                        <a:gd name="T105" fmla="*/ 134 h 548"/>
                                        <a:gd name="T106" fmla="*/ 59 w 564"/>
                                        <a:gd name="T107" fmla="*/ 101 h 548"/>
                                        <a:gd name="T108" fmla="*/ 83 w 564"/>
                                        <a:gd name="T109" fmla="*/ 74 h 5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548"/>
                                        <a:gd name="T167" fmla="*/ 564 w 564"/>
                                        <a:gd name="T168" fmla="*/ 548 h 5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548">
                                          <a:moveTo>
                                            <a:pt x="83" y="74"/>
                                          </a:moveTo>
                                          <a:lnTo>
                                            <a:pt x="111" y="52"/>
                                          </a:lnTo>
                                          <a:lnTo>
                                            <a:pt x="138" y="32"/>
                                          </a:lnTo>
                                          <a:lnTo>
                                            <a:pt x="168" y="16"/>
                                          </a:lnTo>
                                          <a:lnTo>
                                            <a:pt x="204" y="5"/>
                                          </a:lnTo>
                                          <a:lnTo>
                                            <a:pt x="234" y="1"/>
                                          </a:lnTo>
                                          <a:lnTo>
                                            <a:pt x="270" y="0"/>
                                          </a:lnTo>
                                          <a:lnTo>
                                            <a:pt x="321" y="4"/>
                                          </a:lnTo>
                                          <a:lnTo>
                                            <a:pt x="371" y="15"/>
                                          </a:lnTo>
                                          <a:lnTo>
                                            <a:pt x="403" y="36"/>
                                          </a:lnTo>
                                          <a:lnTo>
                                            <a:pt x="426" y="66"/>
                                          </a:lnTo>
                                          <a:lnTo>
                                            <a:pt x="446" y="103"/>
                                          </a:lnTo>
                                          <a:lnTo>
                                            <a:pt x="469" y="138"/>
                                          </a:lnTo>
                                          <a:lnTo>
                                            <a:pt x="495" y="167"/>
                                          </a:lnTo>
                                          <a:lnTo>
                                            <a:pt x="519" y="192"/>
                                          </a:lnTo>
                                          <a:lnTo>
                                            <a:pt x="550" y="227"/>
                                          </a:lnTo>
                                          <a:lnTo>
                                            <a:pt x="562" y="261"/>
                                          </a:lnTo>
                                          <a:lnTo>
                                            <a:pt x="564" y="285"/>
                                          </a:lnTo>
                                          <a:lnTo>
                                            <a:pt x="562" y="299"/>
                                          </a:lnTo>
                                          <a:lnTo>
                                            <a:pt x="554" y="324"/>
                                          </a:lnTo>
                                          <a:lnTo>
                                            <a:pt x="541" y="347"/>
                                          </a:lnTo>
                                          <a:lnTo>
                                            <a:pt x="522" y="372"/>
                                          </a:lnTo>
                                          <a:lnTo>
                                            <a:pt x="498" y="404"/>
                                          </a:lnTo>
                                          <a:lnTo>
                                            <a:pt x="477" y="428"/>
                                          </a:lnTo>
                                          <a:lnTo>
                                            <a:pt x="460" y="454"/>
                                          </a:lnTo>
                                          <a:lnTo>
                                            <a:pt x="453" y="471"/>
                                          </a:lnTo>
                                          <a:lnTo>
                                            <a:pt x="452" y="480"/>
                                          </a:lnTo>
                                          <a:lnTo>
                                            <a:pt x="457" y="488"/>
                                          </a:lnTo>
                                          <a:lnTo>
                                            <a:pt x="466" y="492"/>
                                          </a:lnTo>
                                          <a:lnTo>
                                            <a:pt x="426" y="538"/>
                                          </a:lnTo>
                                          <a:lnTo>
                                            <a:pt x="421" y="530"/>
                                          </a:lnTo>
                                          <a:lnTo>
                                            <a:pt x="398" y="518"/>
                                          </a:lnTo>
                                          <a:lnTo>
                                            <a:pt x="372" y="512"/>
                                          </a:lnTo>
                                          <a:lnTo>
                                            <a:pt x="346" y="509"/>
                                          </a:lnTo>
                                          <a:lnTo>
                                            <a:pt x="319" y="515"/>
                                          </a:lnTo>
                                          <a:lnTo>
                                            <a:pt x="287" y="523"/>
                                          </a:lnTo>
                                          <a:lnTo>
                                            <a:pt x="247" y="536"/>
                                          </a:lnTo>
                                          <a:lnTo>
                                            <a:pt x="217" y="545"/>
                                          </a:lnTo>
                                          <a:lnTo>
                                            <a:pt x="193" y="548"/>
                                          </a:lnTo>
                                          <a:lnTo>
                                            <a:pt x="170" y="546"/>
                                          </a:lnTo>
                                          <a:lnTo>
                                            <a:pt x="148" y="538"/>
                                          </a:lnTo>
                                          <a:lnTo>
                                            <a:pt x="124" y="527"/>
                                          </a:lnTo>
                                          <a:lnTo>
                                            <a:pt x="107" y="510"/>
                                          </a:lnTo>
                                          <a:lnTo>
                                            <a:pt x="87" y="490"/>
                                          </a:lnTo>
                                          <a:lnTo>
                                            <a:pt x="62" y="459"/>
                                          </a:lnTo>
                                          <a:lnTo>
                                            <a:pt x="35" y="417"/>
                                          </a:lnTo>
                                          <a:lnTo>
                                            <a:pt x="15" y="377"/>
                                          </a:lnTo>
                                          <a:lnTo>
                                            <a:pt x="2" y="338"/>
                                          </a:lnTo>
                                          <a:lnTo>
                                            <a:pt x="0" y="311"/>
                                          </a:lnTo>
                                          <a:lnTo>
                                            <a:pt x="3" y="286"/>
                                          </a:lnTo>
                                          <a:lnTo>
                                            <a:pt x="11" y="235"/>
                                          </a:lnTo>
                                          <a:lnTo>
                                            <a:pt x="19" y="178"/>
                                          </a:lnTo>
                                          <a:lnTo>
                                            <a:pt x="38" y="134"/>
                                          </a:lnTo>
                                          <a:lnTo>
                                            <a:pt x="59" y="101"/>
                                          </a:lnTo>
                                          <a:lnTo>
                                            <a:pt x="83" y="74"/>
                                          </a:lnTo>
                                          <a:close/>
                                        </a:path>
                                      </a:pathLst>
                                    </a:custGeom>
                                    <a:solidFill>
                                      <a:srgbClr val="FF4040"/>
                                    </a:solidFill>
                                    <a:ln w="9525">
                                      <a:noFill/>
                                      <a:round/>
                                      <a:headEnd/>
                                      <a:tailEnd/>
                                    </a:ln>
                                  </p:spPr>
                                  <p:txBody>
                                    <a:bodyPr/>
                                    <a:lstStyle/>
                                    <a:p>
                                      <a:endParaRPr lang="fr-FR" dirty="0"/>
                                    </a:p>
                                  </p:txBody>
                                </p:sp>
                                <p:sp>
                                  <p:nvSpPr>
                                    <p:cNvPr id="325" name="Freeform 154"/>
                                    <p:cNvSpPr>
                                      <a:spLocks/>
                                    </p:cNvSpPr>
                                    <p:nvPr/>
                                  </p:nvSpPr>
                                  <p:spPr bwMode="auto">
                                    <a:xfrm>
                                      <a:off x="3745" y="1379"/>
                                      <a:ext cx="98" cy="95"/>
                                    </a:xfrm>
                                    <a:custGeom>
                                      <a:avLst/>
                                      <a:gdLst>
                                        <a:gd name="T0" fmla="*/ 72 w 492"/>
                                        <a:gd name="T1" fmla="*/ 65 h 479"/>
                                        <a:gd name="T2" fmla="*/ 96 w 492"/>
                                        <a:gd name="T3" fmla="*/ 45 h 479"/>
                                        <a:gd name="T4" fmla="*/ 120 w 492"/>
                                        <a:gd name="T5" fmla="*/ 28 h 479"/>
                                        <a:gd name="T6" fmla="*/ 147 w 492"/>
                                        <a:gd name="T7" fmla="*/ 14 h 479"/>
                                        <a:gd name="T8" fmla="*/ 177 w 492"/>
                                        <a:gd name="T9" fmla="*/ 4 h 479"/>
                                        <a:gd name="T10" fmla="*/ 203 w 492"/>
                                        <a:gd name="T11" fmla="*/ 0 h 479"/>
                                        <a:gd name="T12" fmla="*/ 235 w 492"/>
                                        <a:gd name="T13" fmla="*/ 0 h 479"/>
                                        <a:gd name="T14" fmla="*/ 279 w 492"/>
                                        <a:gd name="T15" fmla="*/ 3 h 479"/>
                                        <a:gd name="T16" fmla="*/ 323 w 492"/>
                                        <a:gd name="T17" fmla="*/ 13 h 479"/>
                                        <a:gd name="T18" fmla="*/ 352 w 492"/>
                                        <a:gd name="T19" fmla="*/ 31 h 479"/>
                                        <a:gd name="T20" fmla="*/ 371 w 492"/>
                                        <a:gd name="T21" fmla="*/ 58 h 479"/>
                                        <a:gd name="T22" fmla="*/ 388 w 492"/>
                                        <a:gd name="T23" fmla="*/ 90 h 479"/>
                                        <a:gd name="T24" fmla="*/ 409 w 492"/>
                                        <a:gd name="T25" fmla="*/ 120 h 479"/>
                                        <a:gd name="T26" fmla="*/ 431 w 492"/>
                                        <a:gd name="T27" fmla="*/ 146 h 479"/>
                                        <a:gd name="T28" fmla="*/ 453 w 492"/>
                                        <a:gd name="T29" fmla="*/ 168 h 479"/>
                                        <a:gd name="T30" fmla="*/ 479 w 492"/>
                                        <a:gd name="T31" fmla="*/ 199 h 479"/>
                                        <a:gd name="T32" fmla="*/ 491 w 492"/>
                                        <a:gd name="T33" fmla="*/ 228 h 479"/>
                                        <a:gd name="T34" fmla="*/ 492 w 492"/>
                                        <a:gd name="T35" fmla="*/ 250 h 479"/>
                                        <a:gd name="T36" fmla="*/ 491 w 492"/>
                                        <a:gd name="T37" fmla="*/ 262 h 479"/>
                                        <a:gd name="T38" fmla="*/ 483 w 492"/>
                                        <a:gd name="T39" fmla="*/ 284 h 479"/>
                                        <a:gd name="T40" fmla="*/ 471 w 492"/>
                                        <a:gd name="T41" fmla="*/ 303 h 479"/>
                                        <a:gd name="T42" fmla="*/ 455 w 492"/>
                                        <a:gd name="T43" fmla="*/ 326 h 479"/>
                                        <a:gd name="T44" fmla="*/ 434 w 492"/>
                                        <a:gd name="T45" fmla="*/ 353 h 479"/>
                                        <a:gd name="T46" fmla="*/ 416 w 492"/>
                                        <a:gd name="T47" fmla="*/ 373 h 479"/>
                                        <a:gd name="T48" fmla="*/ 401 w 492"/>
                                        <a:gd name="T49" fmla="*/ 397 h 479"/>
                                        <a:gd name="T50" fmla="*/ 395 w 492"/>
                                        <a:gd name="T51" fmla="*/ 411 h 479"/>
                                        <a:gd name="T52" fmla="*/ 394 w 492"/>
                                        <a:gd name="T53" fmla="*/ 420 h 479"/>
                                        <a:gd name="T54" fmla="*/ 398 w 492"/>
                                        <a:gd name="T55" fmla="*/ 426 h 479"/>
                                        <a:gd name="T56" fmla="*/ 406 w 492"/>
                                        <a:gd name="T57" fmla="*/ 430 h 479"/>
                                        <a:gd name="T58" fmla="*/ 371 w 492"/>
                                        <a:gd name="T59" fmla="*/ 471 h 479"/>
                                        <a:gd name="T60" fmla="*/ 367 w 492"/>
                                        <a:gd name="T61" fmla="*/ 464 h 479"/>
                                        <a:gd name="T62" fmla="*/ 346 w 492"/>
                                        <a:gd name="T63" fmla="*/ 453 h 479"/>
                                        <a:gd name="T64" fmla="*/ 324 w 492"/>
                                        <a:gd name="T65" fmla="*/ 448 h 479"/>
                                        <a:gd name="T66" fmla="*/ 301 w 492"/>
                                        <a:gd name="T67" fmla="*/ 446 h 479"/>
                                        <a:gd name="T68" fmla="*/ 278 w 492"/>
                                        <a:gd name="T69" fmla="*/ 450 h 479"/>
                                        <a:gd name="T70" fmla="*/ 249 w 492"/>
                                        <a:gd name="T71" fmla="*/ 457 h 479"/>
                                        <a:gd name="T72" fmla="*/ 215 w 492"/>
                                        <a:gd name="T73" fmla="*/ 469 h 479"/>
                                        <a:gd name="T74" fmla="*/ 189 w 492"/>
                                        <a:gd name="T75" fmla="*/ 477 h 479"/>
                                        <a:gd name="T76" fmla="*/ 168 w 492"/>
                                        <a:gd name="T77" fmla="*/ 479 h 479"/>
                                        <a:gd name="T78" fmla="*/ 148 w 492"/>
                                        <a:gd name="T79" fmla="*/ 478 h 479"/>
                                        <a:gd name="T80" fmla="*/ 128 w 492"/>
                                        <a:gd name="T81" fmla="*/ 471 h 479"/>
                                        <a:gd name="T82" fmla="*/ 108 w 492"/>
                                        <a:gd name="T83" fmla="*/ 461 h 479"/>
                                        <a:gd name="T84" fmla="*/ 93 w 492"/>
                                        <a:gd name="T85" fmla="*/ 447 h 479"/>
                                        <a:gd name="T86" fmla="*/ 76 w 492"/>
                                        <a:gd name="T87" fmla="*/ 428 h 479"/>
                                        <a:gd name="T88" fmla="*/ 54 w 492"/>
                                        <a:gd name="T89" fmla="*/ 401 h 479"/>
                                        <a:gd name="T90" fmla="*/ 30 w 492"/>
                                        <a:gd name="T91" fmla="*/ 365 h 479"/>
                                        <a:gd name="T92" fmla="*/ 13 w 492"/>
                                        <a:gd name="T93" fmla="*/ 329 h 479"/>
                                        <a:gd name="T94" fmla="*/ 1 w 492"/>
                                        <a:gd name="T95" fmla="*/ 296 h 479"/>
                                        <a:gd name="T96" fmla="*/ 0 w 492"/>
                                        <a:gd name="T97" fmla="*/ 272 h 479"/>
                                        <a:gd name="T98" fmla="*/ 2 w 492"/>
                                        <a:gd name="T99" fmla="*/ 251 h 479"/>
                                        <a:gd name="T100" fmla="*/ 9 w 492"/>
                                        <a:gd name="T101" fmla="*/ 205 h 479"/>
                                        <a:gd name="T102" fmla="*/ 16 w 492"/>
                                        <a:gd name="T103" fmla="*/ 156 h 479"/>
                                        <a:gd name="T104" fmla="*/ 33 w 492"/>
                                        <a:gd name="T105" fmla="*/ 117 h 479"/>
                                        <a:gd name="T106" fmla="*/ 52 w 492"/>
                                        <a:gd name="T107" fmla="*/ 89 h 479"/>
                                        <a:gd name="T108" fmla="*/ 72 w 492"/>
                                        <a:gd name="T109" fmla="*/ 65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79"/>
                                        <a:gd name="T167" fmla="*/ 492 w 492"/>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79">
                                          <a:moveTo>
                                            <a:pt x="72" y="65"/>
                                          </a:moveTo>
                                          <a:lnTo>
                                            <a:pt x="96" y="45"/>
                                          </a:lnTo>
                                          <a:lnTo>
                                            <a:pt x="120" y="28"/>
                                          </a:lnTo>
                                          <a:lnTo>
                                            <a:pt x="147" y="14"/>
                                          </a:lnTo>
                                          <a:lnTo>
                                            <a:pt x="177" y="4"/>
                                          </a:lnTo>
                                          <a:lnTo>
                                            <a:pt x="203" y="0"/>
                                          </a:lnTo>
                                          <a:lnTo>
                                            <a:pt x="235" y="0"/>
                                          </a:lnTo>
                                          <a:lnTo>
                                            <a:pt x="279" y="3"/>
                                          </a:lnTo>
                                          <a:lnTo>
                                            <a:pt x="323" y="13"/>
                                          </a:lnTo>
                                          <a:lnTo>
                                            <a:pt x="352" y="31"/>
                                          </a:lnTo>
                                          <a:lnTo>
                                            <a:pt x="371" y="58"/>
                                          </a:lnTo>
                                          <a:lnTo>
                                            <a:pt x="388" y="90"/>
                                          </a:lnTo>
                                          <a:lnTo>
                                            <a:pt x="409" y="120"/>
                                          </a:lnTo>
                                          <a:lnTo>
                                            <a:pt x="431" y="146"/>
                                          </a:lnTo>
                                          <a:lnTo>
                                            <a:pt x="453" y="168"/>
                                          </a:lnTo>
                                          <a:lnTo>
                                            <a:pt x="479" y="199"/>
                                          </a:lnTo>
                                          <a:lnTo>
                                            <a:pt x="491" y="228"/>
                                          </a:lnTo>
                                          <a:lnTo>
                                            <a:pt x="492" y="250"/>
                                          </a:lnTo>
                                          <a:lnTo>
                                            <a:pt x="491" y="262"/>
                                          </a:lnTo>
                                          <a:lnTo>
                                            <a:pt x="483" y="284"/>
                                          </a:lnTo>
                                          <a:lnTo>
                                            <a:pt x="471" y="303"/>
                                          </a:lnTo>
                                          <a:lnTo>
                                            <a:pt x="455" y="326"/>
                                          </a:lnTo>
                                          <a:lnTo>
                                            <a:pt x="434" y="353"/>
                                          </a:lnTo>
                                          <a:lnTo>
                                            <a:pt x="416" y="373"/>
                                          </a:lnTo>
                                          <a:lnTo>
                                            <a:pt x="401" y="397"/>
                                          </a:lnTo>
                                          <a:lnTo>
                                            <a:pt x="395" y="411"/>
                                          </a:lnTo>
                                          <a:lnTo>
                                            <a:pt x="394" y="420"/>
                                          </a:lnTo>
                                          <a:lnTo>
                                            <a:pt x="398" y="426"/>
                                          </a:lnTo>
                                          <a:lnTo>
                                            <a:pt x="406" y="430"/>
                                          </a:lnTo>
                                          <a:lnTo>
                                            <a:pt x="371" y="471"/>
                                          </a:lnTo>
                                          <a:lnTo>
                                            <a:pt x="367" y="464"/>
                                          </a:lnTo>
                                          <a:lnTo>
                                            <a:pt x="346" y="453"/>
                                          </a:lnTo>
                                          <a:lnTo>
                                            <a:pt x="324" y="448"/>
                                          </a:lnTo>
                                          <a:lnTo>
                                            <a:pt x="301" y="446"/>
                                          </a:lnTo>
                                          <a:lnTo>
                                            <a:pt x="278" y="450"/>
                                          </a:lnTo>
                                          <a:lnTo>
                                            <a:pt x="249" y="457"/>
                                          </a:lnTo>
                                          <a:lnTo>
                                            <a:pt x="215" y="469"/>
                                          </a:lnTo>
                                          <a:lnTo>
                                            <a:pt x="189" y="477"/>
                                          </a:lnTo>
                                          <a:lnTo>
                                            <a:pt x="168" y="479"/>
                                          </a:lnTo>
                                          <a:lnTo>
                                            <a:pt x="148" y="478"/>
                                          </a:lnTo>
                                          <a:lnTo>
                                            <a:pt x="128" y="471"/>
                                          </a:lnTo>
                                          <a:lnTo>
                                            <a:pt x="108" y="461"/>
                                          </a:lnTo>
                                          <a:lnTo>
                                            <a:pt x="93" y="447"/>
                                          </a:lnTo>
                                          <a:lnTo>
                                            <a:pt x="76" y="428"/>
                                          </a:lnTo>
                                          <a:lnTo>
                                            <a:pt x="54" y="401"/>
                                          </a:lnTo>
                                          <a:lnTo>
                                            <a:pt x="30" y="365"/>
                                          </a:lnTo>
                                          <a:lnTo>
                                            <a:pt x="13" y="329"/>
                                          </a:lnTo>
                                          <a:lnTo>
                                            <a:pt x="1" y="296"/>
                                          </a:lnTo>
                                          <a:lnTo>
                                            <a:pt x="0" y="272"/>
                                          </a:lnTo>
                                          <a:lnTo>
                                            <a:pt x="2" y="251"/>
                                          </a:lnTo>
                                          <a:lnTo>
                                            <a:pt x="9" y="205"/>
                                          </a:lnTo>
                                          <a:lnTo>
                                            <a:pt x="16" y="156"/>
                                          </a:lnTo>
                                          <a:lnTo>
                                            <a:pt x="33" y="117"/>
                                          </a:lnTo>
                                          <a:lnTo>
                                            <a:pt x="52" y="89"/>
                                          </a:lnTo>
                                          <a:lnTo>
                                            <a:pt x="72" y="65"/>
                                          </a:lnTo>
                                          <a:close/>
                                        </a:path>
                                      </a:pathLst>
                                    </a:custGeom>
                                    <a:solidFill>
                                      <a:srgbClr val="FF0000"/>
                                    </a:solidFill>
                                    <a:ln w="9525">
                                      <a:noFill/>
                                      <a:round/>
                                      <a:headEnd/>
                                      <a:tailEnd/>
                                    </a:ln>
                                  </p:spPr>
                                  <p:txBody>
                                    <a:bodyPr/>
                                    <a:lstStyle/>
                                    <a:p>
                                      <a:endParaRPr lang="fr-FR" dirty="0"/>
                                    </a:p>
                                  </p:txBody>
                                </p:sp>
                                <p:sp>
                                  <p:nvSpPr>
                                    <p:cNvPr id="326" name="Freeform 155"/>
                                    <p:cNvSpPr>
                                      <a:spLocks/>
                                    </p:cNvSpPr>
                                    <p:nvPr/>
                                  </p:nvSpPr>
                                  <p:spPr bwMode="auto">
                                    <a:xfrm>
                                      <a:off x="3752" y="1388"/>
                                      <a:ext cx="83" cy="80"/>
                                    </a:xfrm>
                                    <a:custGeom>
                                      <a:avLst/>
                                      <a:gdLst>
                                        <a:gd name="T0" fmla="*/ 60 w 411"/>
                                        <a:gd name="T1" fmla="*/ 55 h 402"/>
                                        <a:gd name="T2" fmla="*/ 80 w 411"/>
                                        <a:gd name="T3" fmla="*/ 38 h 402"/>
                                        <a:gd name="T4" fmla="*/ 100 w 411"/>
                                        <a:gd name="T5" fmla="*/ 23 h 402"/>
                                        <a:gd name="T6" fmla="*/ 122 w 411"/>
                                        <a:gd name="T7" fmla="*/ 11 h 402"/>
                                        <a:gd name="T8" fmla="*/ 148 w 411"/>
                                        <a:gd name="T9" fmla="*/ 3 h 402"/>
                                        <a:gd name="T10" fmla="*/ 169 w 411"/>
                                        <a:gd name="T11" fmla="*/ 0 h 402"/>
                                        <a:gd name="T12" fmla="*/ 196 w 411"/>
                                        <a:gd name="T13" fmla="*/ 0 h 402"/>
                                        <a:gd name="T14" fmla="*/ 233 w 411"/>
                                        <a:gd name="T15" fmla="*/ 2 h 402"/>
                                        <a:gd name="T16" fmla="*/ 270 w 411"/>
                                        <a:gd name="T17" fmla="*/ 11 h 402"/>
                                        <a:gd name="T18" fmla="*/ 294 w 411"/>
                                        <a:gd name="T19" fmla="*/ 26 h 402"/>
                                        <a:gd name="T20" fmla="*/ 309 w 411"/>
                                        <a:gd name="T21" fmla="*/ 48 h 402"/>
                                        <a:gd name="T22" fmla="*/ 325 w 411"/>
                                        <a:gd name="T23" fmla="*/ 75 h 402"/>
                                        <a:gd name="T24" fmla="*/ 342 w 411"/>
                                        <a:gd name="T25" fmla="*/ 101 h 402"/>
                                        <a:gd name="T26" fmla="*/ 360 w 411"/>
                                        <a:gd name="T27" fmla="*/ 123 h 402"/>
                                        <a:gd name="T28" fmla="*/ 378 w 411"/>
                                        <a:gd name="T29" fmla="*/ 141 h 402"/>
                                        <a:gd name="T30" fmla="*/ 400 w 411"/>
                                        <a:gd name="T31" fmla="*/ 167 h 402"/>
                                        <a:gd name="T32" fmla="*/ 411 w 411"/>
                                        <a:gd name="T33" fmla="*/ 192 h 402"/>
                                        <a:gd name="T34" fmla="*/ 411 w 411"/>
                                        <a:gd name="T35" fmla="*/ 210 h 402"/>
                                        <a:gd name="T36" fmla="*/ 411 w 411"/>
                                        <a:gd name="T37" fmla="*/ 221 h 402"/>
                                        <a:gd name="T38" fmla="*/ 404 w 411"/>
                                        <a:gd name="T39" fmla="*/ 238 h 402"/>
                                        <a:gd name="T40" fmla="*/ 394 w 411"/>
                                        <a:gd name="T41" fmla="*/ 255 h 402"/>
                                        <a:gd name="T42" fmla="*/ 381 w 411"/>
                                        <a:gd name="T43" fmla="*/ 273 h 402"/>
                                        <a:gd name="T44" fmla="*/ 362 w 411"/>
                                        <a:gd name="T45" fmla="*/ 296 h 402"/>
                                        <a:gd name="T46" fmla="*/ 348 w 411"/>
                                        <a:gd name="T47" fmla="*/ 313 h 402"/>
                                        <a:gd name="T48" fmla="*/ 335 w 411"/>
                                        <a:gd name="T49" fmla="*/ 333 h 402"/>
                                        <a:gd name="T50" fmla="*/ 330 w 411"/>
                                        <a:gd name="T51" fmla="*/ 345 h 402"/>
                                        <a:gd name="T52" fmla="*/ 329 w 411"/>
                                        <a:gd name="T53" fmla="*/ 352 h 402"/>
                                        <a:gd name="T54" fmla="*/ 332 w 411"/>
                                        <a:gd name="T55" fmla="*/ 357 h 402"/>
                                        <a:gd name="T56" fmla="*/ 339 w 411"/>
                                        <a:gd name="T57" fmla="*/ 362 h 402"/>
                                        <a:gd name="T58" fmla="*/ 309 w 411"/>
                                        <a:gd name="T59" fmla="*/ 396 h 402"/>
                                        <a:gd name="T60" fmla="*/ 306 w 411"/>
                                        <a:gd name="T61" fmla="*/ 390 h 402"/>
                                        <a:gd name="T62" fmla="*/ 289 w 411"/>
                                        <a:gd name="T63" fmla="*/ 380 h 402"/>
                                        <a:gd name="T64" fmla="*/ 271 w 411"/>
                                        <a:gd name="T65" fmla="*/ 376 h 402"/>
                                        <a:gd name="T66" fmla="*/ 251 w 411"/>
                                        <a:gd name="T67" fmla="*/ 374 h 402"/>
                                        <a:gd name="T68" fmla="*/ 233 w 411"/>
                                        <a:gd name="T69" fmla="*/ 378 h 402"/>
                                        <a:gd name="T70" fmla="*/ 208 w 411"/>
                                        <a:gd name="T71" fmla="*/ 384 h 402"/>
                                        <a:gd name="T72" fmla="*/ 179 w 411"/>
                                        <a:gd name="T73" fmla="*/ 394 h 402"/>
                                        <a:gd name="T74" fmla="*/ 157 w 411"/>
                                        <a:gd name="T75" fmla="*/ 401 h 402"/>
                                        <a:gd name="T76" fmla="*/ 140 w 411"/>
                                        <a:gd name="T77" fmla="*/ 402 h 402"/>
                                        <a:gd name="T78" fmla="*/ 123 w 411"/>
                                        <a:gd name="T79" fmla="*/ 402 h 402"/>
                                        <a:gd name="T80" fmla="*/ 107 w 411"/>
                                        <a:gd name="T81" fmla="*/ 396 h 402"/>
                                        <a:gd name="T82" fmla="*/ 89 w 411"/>
                                        <a:gd name="T83" fmla="*/ 387 h 402"/>
                                        <a:gd name="T84" fmla="*/ 78 w 411"/>
                                        <a:gd name="T85" fmla="*/ 375 h 402"/>
                                        <a:gd name="T86" fmla="*/ 63 w 411"/>
                                        <a:gd name="T87" fmla="*/ 360 h 402"/>
                                        <a:gd name="T88" fmla="*/ 44 w 411"/>
                                        <a:gd name="T89" fmla="*/ 337 h 402"/>
                                        <a:gd name="T90" fmla="*/ 25 w 411"/>
                                        <a:gd name="T91" fmla="*/ 306 h 402"/>
                                        <a:gd name="T92" fmla="*/ 11 w 411"/>
                                        <a:gd name="T93" fmla="*/ 278 h 402"/>
                                        <a:gd name="T94" fmla="*/ 0 w 411"/>
                                        <a:gd name="T95" fmla="*/ 249 h 402"/>
                                        <a:gd name="T96" fmla="*/ 0 w 411"/>
                                        <a:gd name="T97" fmla="*/ 228 h 402"/>
                                        <a:gd name="T98" fmla="*/ 1 w 411"/>
                                        <a:gd name="T99" fmla="*/ 210 h 402"/>
                                        <a:gd name="T100" fmla="*/ 6 w 411"/>
                                        <a:gd name="T101" fmla="*/ 172 h 402"/>
                                        <a:gd name="T102" fmla="*/ 13 w 411"/>
                                        <a:gd name="T103" fmla="*/ 130 h 402"/>
                                        <a:gd name="T104" fmla="*/ 27 w 411"/>
                                        <a:gd name="T105" fmla="*/ 98 h 402"/>
                                        <a:gd name="T106" fmla="*/ 43 w 411"/>
                                        <a:gd name="T107" fmla="*/ 74 h 402"/>
                                        <a:gd name="T108" fmla="*/ 60 w 411"/>
                                        <a:gd name="T109" fmla="*/ 55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402"/>
                                        <a:gd name="T167" fmla="*/ 411 w 411"/>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402">
                                          <a:moveTo>
                                            <a:pt x="60" y="55"/>
                                          </a:moveTo>
                                          <a:lnTo>
                                            <a:pt x="80" y="38"/>
                                          </a:lnTo>
                                          <a:lnTo>
                                            <a:pt x="100" y="23"/>
                                          </a:lnTo>
                                          <a:lnTo>
                                            <a:pt x="122" y="11"/>
                                          </a:lnTo>
                                          <a:lnTo>
                                            <a:pt x="148" y="3"/>
                                          </a:lnTo>
                                          <a:lnTo>
                                            <a:pt x="169" y="0"/>
                                          </a:lnTo>
                                          <a:lnTo>
                                            <a:pt x="196" y="0"/>
                                          </a:lnTo>
                                          <a:lnTo>
                                            <a:pt x="233" y="2"/>
                                          </a:lnTo>
                                          <a:lnTo>
                                            <a:pt x="270" y="11"/>
                                          </a:lnTo>
                                          <a:lnTo>
                                            <a:pt x="294" y="26"/>
                                          </a:lnTo>
                                          <a:lnTo>
                                            <a:pt x="309" y="48"/>
                                          </a:lnTo>
                                          <a:lnTo>
                                            <a:pt x="325" y="75"/>
                                          </a:lnTo>
                                          <a:lnTo>
                                            <a:pt x="342" y="101"/>
                                          </a:lnTo>
                                          <a:lnTo>
                                            <a:pt x="360" y="123"/>
                                          </a:lnTo>
                                          <a:lnTo>
                                            <a:pt x="378" y="141"/>
                                          </a:lnTo>
                                          <a:lnTo>
                                            <a:pt x="400" y="167"/>
                                          </a:lnTo>
                                          <a:lnTo>
                                            <a:pt x="411" y="192"/>
                                          </a:lnTo>
                                          <a:lnTo>
                                            <a:pt x="411" y="210"/>
                                          </a:lnTo>
                                          <a:lnTo>
                                            <a:pt x="411" y="221"/>
                                          </a:lnTo>
                                          <a:lnTo>
                                            <a:pt x="404" y="238"/>
                                          </a:lnTo>
                                          <a:lnTo>
                                            <a:pt x="394" y="255"/>
                                          </a:lnTo>
                                          <a:lnTo>
                                            <a:pt x="381" y="273"/>
                                          </a:lnTo>
                                          <a:lnTo>
                                            <a:pt x="362" y="296"/>
                                          </a:lnTo>
                                          <a:lnTo>
                                            <a:pt x="348" y="313"/>
                                          </a:lnTo>
                                          <a:lnTo>
                                            <a:pt x="335" y="333"/>
                                          </a:lnTo>
                                          <a:lnTo>
                                            <a:pt x="330" y="345"/>
                                          </a:lnTo>
                                          <a:lnTo>
                                            <a:pt x="329" y="352"/>
                                          </a:lnTo>
                                          <a:lnTo>
                                            <a:pt x="332" y="357"/>
                                          </a:lnTo>
                                          <a:lnTo>
                                            <a:pt x="339" y="362"/>
                                          </a:lnTo>
                                          <a:lnTo>
                                            <a:pt x="309" y="396"/>
                                          </a:lnTo>
                                          <a:lnTo>
                                            <a:pt x="306" y="390"/>
                                          </a:lnTo>
                                          <a:lnTo>
                                            <a:pt x="289" y="380"/>
                                          </a:lnTo>
                                          <a:lnTo>
                                            <a:pt x="271" y="376"/>
                                          </a:lnTo>
                                          <a:lnTo>
                                            <a:pt x="251" y="374"/>
                                          </a:lnTo>
                                          <a:lnTo>
                                            <a:pt x="233" y="378"/>
                                          </a:lnTo>
                                          <a:lnTo>
                                            <a:pt x="208" y="384"/>
                                          </a:lnTo>
                                          <a:lnTo>
                                            <a:pt x="179" y="394"/>
                                          </a:lnTo>
                                          <a:lnTo>
                                            <a:pt x="157" y="401"/>
                                          </a:lnTo>
                                          <a:lnTo>
                                            <a:pt x="140" y="402"/>
                                          </a:lnTo>
                                          <a:lnTo>
                                            <a:pt x="123" y="402"/>
                                          </a:lnTo>
                                          <a:lnTo>
                                            <a:pt x="107" y="396"/>
                                          </a:lnTo>
                                          <a:lnTo>
                                            <a:pt x="89" y="387"/>
                                          </a:lnTo>
                                          <a:lnTo>
                                            <a:pt x="78" y="375"/>
                                          </a:lnTo>
                                          <a:lnTo>
                                            <a:pt x="63" y="360"/>
                                          </a:lnTo>
                                          <a:lnTo>
                                            <a:pt x="44" y="337"/>
                                          </a:lnTo>
                                          <a:lnTo>
                                            <a:pt x="25" y="306"/>
                                          </a:lnTo>
                                          <a:lnTo>
                                            <a:pt x="11" y="278"/>
                                          </a:lnTo>
                                          <a:lnTo>
                                            <a:pt x="0" y="249"/>
                                          </a:lnTo>
                                          <a:lnTo>
                                            <a:pt x="0" y="228"/>
                                          </a:lnTo>
                                          <a:lnTo>
                                            <a:pt x="1" y="210"/>
                                          </a:lnTo>
                                          <a:lnTo>
                                            <a:pt x="6" y="172"/>
                                          </a:lnTo>
                                          <a:lnTo>
                                            <a:pt x="13" y="130"/>
                                          </a:lnTo>
                                          <a:lnTo>
                                            <a:pt x="27" y="98"/>
                                          </a:lnTo>
                                          <a:lnTo>
                                            <a:pt x="43" y="74"/>
                                          </a:lnTo>
                                          <a:lnTo>
                                            <a:pt x="60" y="55"/>
                                          </a:lnTo>
                                          <a:close/>
                                        </a:path>
                                      </a:pathLst>
                                    </a:custGeom>
                                    <a:solidFill>
                                      <a:srgbClr val="E00000"/>
                                    </a:solidFill>
                                    <a:ln w="9525">
                                      <a:noFill/>
                                      <a:round/>
                                      <a:headEnd/>
                                      <a:tailEnd/>
                                    </a:ln>
                                  </p:spPr>
                                  <p:txBody>
                                    <a:bodyPr/>
                                    <a:lstStyle/>
                                    <a:p>
                                      <a:endParaRPr lang="fr-FR" dirty="0"/>
                                    </a:p>
                                  </p:txBody>
                                </p:sp>
                                <p:sp>
                                  <p:nvSpPr>
                                    <p:cNvPr id="327" name="Freeform 156"/>
                                    <p:cNvSpPr>
                                      <a:spLocks/>
                                    </p:cNvSpPr>
                                    <p:nvPr/>
                                  </p:nvSpPr>
                                  <p:spPr bwMode="auto">
                                    <a:xfrm>
                                      <a:off x="3758" y="1395"/>
                                      <a:ext cx="75" cy="74"/>
                                    </a:xfrm>
                                    <a:custGeom>
                                      <a:avLst/>
                                      <a:gdLst>
                                        <a:gd name="T0" fmla="*/ 55 w 376"/>
                                        <a:gd name="T1" fmla="*/ 49 h 368"/>
                                        <a:gd name="T2" fmla="*/ 73 w 376"/>
                                        <a:gd name="T3" fmla="*/ 34 h 368"/>
                                        <a:gd name="T4" fmla="*/ 91 w 376"/>
                                        <a:gd name="T5" fmla="*/ 20 h 368"/>
                                        <a:gd name="T6" fmla="*/ 111 w 376"/>
                                        <a:gd name="T7" fmla="*/ 9 h 368"/>
                                        <a:gd name="T8" fmla="*/ 135 w 376"/>
                                        <a:gd name="T9" fmla="*/ 2 h 368"/>
                                        <a:gd name="T10" fmla="*/ 155 w 376"/>
                                        <a:gd name="T11" fmla="*/ 0 h 368"/>
                                        <a:gd name="T12" fmla="*/ 180 w 376"/>
                                        <a:gd name="T13" fmla="*/ 0 h 368"/>
                                        <a:gd name="T14" fmla="*/ 213 w 376"/>
                                        <a:gd name="T15" fmla="*/ 1 h 368"/>
                                        <a:gd name="T16" fmla="*/ 247 w 376"/>
                                        <a:gd name="T17" fmla="*/ 9 h 368"/>
                                        <a:gd name="T18" fmla="*/ 269 w 376"/>
                                        <a:gd name="T19" fmla="*/ 23 h 368"/>
                                        <a:gd name="T20" fmla="*/ 283 w 376"/>
                                        <a:gd name="T21" fmla="*/ 44 h 368"/>
                                        <a:gd name="T22" fmla="*/ 297 w 376"/>
                                        <a:gd name="T23" fmla="*/ 69 h 368"/>
                                        <a:gd name="T24" fmla="*/ 314 w 376"/>
                                        <a:gd name="T25" fmla="*/ 92 h 368"/>
                                        <a:gd name="T26" fmla="*/ 330 w 376"/>
                                        <a:gd name="T27" fmla="*/ 112 h 368"/>
                                        <a:gd name="T28" fmla="*/ 347 w 376"/>
                                        <a:gd name="T29" fmla="*/ 129 h 368"/>
                                        <a:gd name="T30" fmla="*/ 366 w 376"/>
                                        <a:gd name="T31" fmla="*/ 153 h 368"/>
                                        <a:gd name="T32" fmla="*/ 376 w 376"/>
                                        <a:gd name="T33" fmla="*/ 175 h 368"/>
                                        <a:gd name="T34" fmla="*/ 376 w 376"/>
                                        <a:gd name="T35" fmla="*/ 192 h 368"/>
                                        <a:gd name="T36" fmla="*/ 376 w 376"/>
                                        <a:gd name="T37" fmla="*/ 202 h 368"/>
                                        <a:gd name="T38" fmla="*/ 371 w 376"/>
                                        <a:gd name="T39" fmla="*/ 218 h 368"/>
                                        <a:gd name="T40" fmla="*/ 361 w 376"/>
                                        <a:gd name="T41" fmla="*/ 234 h 368"/>
                                        <a:gd name="T42" fmla="*/ 349 w 376"/>
                                        <a:gd name="T43" fmla="*/ 250 h 368"/>
                                        <a:gd name="T44" fmla="*/ 332 w 376"/>
                                        <a:gd name="T45" fmla="*/ 271 h 368"/>
                                        <a:gd name="T46" fmla="*/ 319 w 376"/>
                                        <a:gd name="T47" fmla="*/ 287 h 368"/>
                                        <a:gd name="T48" fmla="*/ 307 w 376"/>
                                        <a:gd name="T49" fmla="*/ 306 h 368"/>
                                        <a:gd name="T50" fmla="*/ 303 w 376"/>
                                        <a:gd name="T51" fmla="*/ 316 h 368"/>
                                        <a:gd name="T52" fmla="*/ 302 w 376"/>
                                        <a:gd name="T53" fmla="*/ 323 h 368"/>
                                        <a:gd name="T54" fmla="*/ 304 w 376"/>
                                        <a:gd name="T55" fmla="*/ 328 h 368"/>
                                        <a:gd name="T56" fmla="*/ 310 w 376"/>
                                        <a:gd name="T57" fmla="*/ 331 h 368"/>
                                        <a:gd name="T58" fmla="*/ 283 w 376"/>
                                        <a:gd name="T59" fmla="*/ 364 h 368"/>
                                        <a:gd name="T60" fmla="*/ 280 w 376"/>
                                        <a:gd name="T61" fmla="*/ 357 h 368"/>
                                        <a:gd name="T62" fmla="*/ 265 w 376"/>
                                        <a:gd name="T63" fmla="*/ 349 h 368"/>
                                        <a:gd name="T64" fmla="*/ 248 w 376"/>
                                        <a:gd name="T65" fmla="*/ 344 h 368"/>
                                        <a:gd name="T66" fmla="*/ 231 w 376"/>
                                        <a:gd name="T67" fmla="*/ 343 h 368"/>
                                        <a:gd name="T68" fmla="*/ 213 w 376"/>
                                        <a:gd name="T69" fmla="*/ 346 h 368"/>
                                        <a:gd name="T70" fmla="*/ 191 w 376"/>
                                        <a:gd name="T71" fmla="*/ 353 h 368"/>
                                        <a:gd name="T72" fmla="*/ 164 w 376"/>
                                        <a:gd name="T73" fmla="*/ 362 h 368"/>
                                        <a:gd name="T74" fmla="*/ 143 w 376"/>
                                        <a:gd name="T75" fmla="*/ 368 h 368"/>
                                        <a:gd name="T76" fmla="*/ 128 w 376"/>
                                        <a:gd name="T77" fmla="*/ 368 h 368"/>
                                        <a:gd name="T78" fmla="*/ 112 w 376"/>
                                        <a:gd name="T79" fmla="*/ 368 h 368"/>
                                        <a:gd name="T80" fmla="*/ 97 w 376"/>
                                        <a:gd name="T81" fmla="*/ 364 h 368"/>
                                        <a:gd name="T82" fmla="*/ 82 w 376"/>
                                        <a:gd name="T83" fmla="*/ 355 h 368"/>
                                        <a:gd name="T84" fmla="*/ 71 w 376"/>
                                        <a:gd name="T85" fmla="*/ 343 h 368"/>
                                        <a:gd name="T86" fmla="*/ 57 w 376"/>
                                        <a:gd name="T87" fmla="*/ 330 h 368"/>
                                        <a:gd name="T88" fmla="*/ 40 w 376"/>
                                        <a:gd name="T89" fmla="*/ 309 h 368"/>
                                        <a:gd name="T90" fmla="*/ 22 w 376"/>
                                        <a:gd name="T91" fmla="*/ 281 h 368"/>
                                        <a:gd name="T92" fmla="*/ 10 w 376"/>
                                        <a:gd name="T93" fmla="*/ 254 h 368"/>
                                        <a:gd name="T94" fmla="*/ 0 w 376"/>
                                        <a:gd name="T95" fmla="*/ 228 h 368"/>
                                        <a:gd name="T96" fmla="*/ 0 w 376"/>
                                        <a:gd name="T97" fmla="*/ 210 h 368"/>
                                        <a:gd name="T98" fmla="*/ 0 w 376"/>
                                        <a:gd name="T99" fmla="*/ 192 h 368"/>
                                        <a:gd name="T100" fmla="*/ 5 w 376"/>
                                        <a:gd name="T101" fmla="*/ 158 h 368"/>
                                        <a:gd name="T102" fmla="*/ 12 w 376"/>
                                        <a:gd name="T103" fmla="*/ 119 h 368"/>
                                        <a:gd name="T104" fmla="*/ 24 w 376"/>
                                        <a:gd name="T105" fmla="*/ 89 h 368"/>
                                        <a:gd name="T106" fmla="*/ 39 w 376"/>
                                        <a:gd name="T107" fmla="*/ 68 h 368"/>
                                        <a:gd name="T108" fmla="*/ 55 w 376"/>
                                        <a:gd name="T109" fmla="*/ 49 h 3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368"/>
                                        <a:gd name="T167" fmla="*/ 376 w 376"/>
                                        <a:gd name="T168" fmla="*/ 368 h 3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368">
                                          <a:moveTo>
                                            <a:pt x="55" y="49"/>
                                          </a:moveTo>
                                          <a:lnTo>
                                            <a:pt x="73" y="34"/>
                                          </a:lnTo>
                                          <a:lnTo>
                                            <a:pt x="91" y="20"/>
                                          </a:lnTo>
                                          <a:lnTo>
                                            <a:pt x="111" y="9"/>
                                          </a:lnTo>
                                          <a:lnTo>
                                            <a:pt x="135" y="2"/>
                                          </a:lnTo>
                                          <a:lnTo>
                                            <a:pt x="155" y="0"/>
                                          </a:lnTo>
                                          <a:lnTo>
                                            <a:pt x="180" y="0"/>
                                          </a:lnTo>
                                          <a:lnTo>
                                            <a:pt x="213" y="1"/>
                                          </a:lnTo>
                                          <a:lnTo>
                                            <a:pt x="247" y="9"/>
                                          </a:lnTo>
                                          <a:lnTo>
                                            <a:pt x="269" y="23"/>
                                          </a:lnTo>
                                          <a:lnTo>
                                            <a:pt x="283" y="44"/>
                                          </a:lnTo>
                                          <a:lnTo>
                                            <a:pt x="297" y="69"/>
                                          </a:lnTo>
                                          <a:lnTo>
                                            <a:pt x="314" y="92"/>
                                          </a:lnTo>
                                          <a:lnTo>
                                            <a:pt x="330" y="112"/>
                                          </a:lnTo>
                                          <a:lnTo>
                                            <a:pt x="347" y="129"/>
                                          </a:lnTo>
                                          <a:lnTo>
                                            <a:pt x="366" y="153"/>
                                          </a:lnTo>
                                          <a:lnTo>
                                            <a:pt x="376" y="175"/>
                                          </a:lnTo>
                                          <a:lnTo>
                                            <a:pt x="376" y="192"/>
                                          </a:lnTo>
                                          <a:lnTo>
                                            <a:pt x="376" y="202"/>
                                          </a:lnTo>
                                          <a:lnTo>
                                            <a:pt x="371" y="218"/>
                                          </a:lnTo>
                                          <a:lnTo>
                                            <a:pt x="361" y="234"/>
                                          </a:lnTo>
                                          <a:lnTo>
                                            <a:pt x="349" y="250"/>
                                          </a:lnTo>
                                          <a:lnTo>
                                            <a:pt x="332" y="271"/>
                                          </a:lnTo>
                                          <a:lnTo>
                                            <a:pt x="319" y="287"/>
                                          </a:lnTo>
                                          <a:lnTo>
                                            <a:pt x="307" y="306"/>
                                          </a:lnTo>
                                          <a:lnTo>
                                            <a:pt x="303" y="316"/>
                                          </a:lnTo>
                                          <a:lnTo>
                                            <a:pt x="302" y="323"/>
                                          </a:lnTo>
                                          <a:lnTo>
                                            <a:pt x="304" y="328"/>
                                          </a:lnTo>
                                          <a:lnTo>
                                            <a:pt x="310" y="331"/>
                                          </a:lnTo>
                                          <a:lnTo>
                                            <a:pt x="283" y="364"/>
                                          </a:lnTo>
                                          <a:lnTo>
                                            <a:pt x="280" y="357"/>
                                          </a:lnTo>
                                          <a:lnTo>
                                            <a:pt x="265" y="349"/>
                                          </a:lnTo>
                                          <a:lnTo>
                                            <a:pt x="248" y="344"/>
                                          </a:lnTo>
                                          <a:lnTo>
                                            <a:pt x="231" y="343"/>
                                          </a:lnTo>
                                          <a:lnTo>
                                            <a:pt x="213" y="346"/>
                                          </a:lnTo>
                                          <a:lnTo>
                                            <a:pt x="191" y="353"/>
                                          </a:lnTo>
                                          <a:lnTo>
                                            <a:pt x="164" y="362"/>
                                          </a:lnTo>
                                          <a:lnTo>
                                            <a:pt x="143" y="368"/>
                                          </a:lnTo>
                                          <a:lnTo>
                                            <a:pt x="128" y="368"/>
                                          </a:lnTo>
                                          <a:lnTo>
                                            <a:pt x="112" y="368"/>
                                          </a:lnTo>
                                          <a:lnTo>
                                            <a:pt x="97" y="364"/>
                                          </a:lnTo>
                                          <a:lnTo>
                                            <a:pt x="82" y="355"/>
                                          </a:lnTo>
                                          <a:lnTo>
                                            <a:pt x="71" y="343"/>
                                          </a:lnTo>
                                          <a:lnTo>
                                            <a:pt x="57" y="330"/>
                                          </a:lnTo>
                                          <a:lnTo>
                                            <a:pt x="40" y="309"/>
                                          </a:lnTo>
                                          <a:lnTo>
                                            <a:pt x="22" y="281"/>
                                          </a:lnTo>
                                          <a:lnTo>
                                            <a:pt x="10" y="254"/>
                                          </a:lnTo>
                                          <a:lnTo>
                                            <a:pt x="0" y="228"/>
                                          </a:lnTo>
                                          <a:lnTo>
                                            <a:pt x="0" y="210"/>
                                          </a:lnTo>
                                          <a:lnTo>
                                            <a:pt x="0" y="192"/>
                                          </a:lnTo>
                                          <a:lnTo>
                                            <a:pt x="5" y="158"/>
                                          </a:lnTo>
                                          <a:lnTo>
                                            <a:pt x="12" y="119"/>
                                          </a:lnTo>
                                          <a:lnTo>
                                            <a:pt x="24" y="89"/>
                                          </a:lnTo>
                                          <a:lnTo>
                                            <a:pt x="39" y="68"/>
                                          </a:lnTo>
                                          <a:lnTo>
                                            <a:pt x="55" y="49"/>
                                          </a:lnTo>
                                          <a:close/>
                                        </a:path>
                                      </a:pathLst>
                                    </a:custGeom>
                                    <a:solidFill>
                                      <a:srgbClr val="C00000"/>
                                    </a:solidFill>
                                    <a:ln w="9525">
                                      <a:noFill/>
                                      <a:round/>
                                      <a:headEnd/>
                                      <a:tailEnd/>
                                    </a:ln>
                                  </p:spPr>
                                  <p:txBody>
                                    <a:bodyPr/>
                                    <a:lstStyle/>
                                    <a:p>
                                      <a:endParaRPr lang="fr-FR" dirty="0"/>
                                    </a:p>
                                  </p:txBody>
                                </p:sp>
                              </p:grpSp>
                            </p:grpSp>
                            <p:grpSp>
                              <p:nvGrpSpPr>
                                <p:cNvPr id="316" name="Group 157"/>
                                <p:cNvGrpSpPr>
                                  <a:grpSpLocks/>
                                </p:cNvGrpSpPr>
                                <p:nvPr/>
                              </p:nvGrpSpPr>
                              <p:grpSpPr bwMode="auto">
                                <a:xfrm>
                                  <a:off x="3735" y="1379"/>
                                  <a:ext cx="37" cy="99"/>
                                  <a:chOff x="3735" y="1379"/>
                                  <a:chExt cx="37" cy="99"/>
                                </a:xfrm>
                              </p:grpSpPr>
                              <p:grpSp>
                                <p:nvGrpSpPr>
                                  <p:cNvPr id="317" name="Group 158"/>
                                  <p:cNvGrpSpPr>
                                    <a:grpSpLocks/>
                                  </p:cNvGrpSpPr>
                                  <p:nvPr/>
                                </p:nvGrpSpPr>
                                <p:grpSpPr bwMode="auto">
                                  <a:xfrm>
                                    <a:off x="3743" y="1379"/>
                                    <a:ext cx="21" cy="23"/>
                                    <a:chOff x="3743" y="1379"/>
                                    <a:chExt cx="21" cy="23"/>
                                  </a:xfrm>
                                </p:grpSpPr>
                                <p:sp>
                                  <p:nvSpPr>
                                    <p:cNvPr id="320" name="Freeform 159"/>
                                    <p:cNvSpPr>
                                      <a:spLocks/>
                                    </p:cNvSpPr>
                                    <p:nvPr/>
                                  </p:nvSpPr>
                                  <p:spPr bwMode="auto">
                                    <a:xfrm>
                                      <a:off x="3743" y="1379"/>
                                      <a:ext cx="21" cy="23"/>
                                    </a:xfrm>
                                    <a:custGeom>
                                      <a:avLst/>
                                      <a:gdLst>
                                        <a:gd name="T0" fmla="*/ 18 w 107"/>
                                        <a:gd name="T1" fmla="*/ 36 h 117"/>
                                        <a:gd name="T2" fmla="*/ 28 w 107"/>
                                        <a:gd name="T3" fmla="*/ 24 h 117"/>
                                        <a:gd name="T4" fmla="*/ 39 w 107"/>
                                        <a:gd name="T5" fmla="*/ 16 h 117"/>
                                        <a:gd name="T6" fmla="*/ 52 w 107"/>
                                        <a:gd name="T7" fmla="*/ 8 h 117"/>
                                        <a:gd name="T8" fmla="*/ 68 w 107"/>
                                        <a:gd name="T9" fmla="*/ 2 h 117"/>
                                        <a:gd name="T10" fmla="*/ 80 w 107"/>
                                        <a:gd name="T11" fmla="*/ 0 h 117"/>
                                        <a:gd name="T12" fmla="*/ 91 w 107"/>
                                        <a:gd name="T13" fmla="*/ 3 h 117"/>
                                        <a:gd name="T14" fmla="*/ 101 w 107"/>
                                        <a:gd name="T15" fmla="*/ 10 h 117"/>
                                        <a:gd name="T16" fmla="*/ 105 w 107"/>
                                        <a:gd name="T17" fmla="*/ 22 h 117"/>
                                        <a:gd name="T18" fmla="*/ 107 w 107"/>
                                        <a:gd name="T19" fmla="*/ 34 h 117"/>
                                        <a:gd name="T20" fmla="*/ 104 w 107"/>
                                        <a:gd name="T21" fmla="*/ 50 h 117"/>
                                        <a:gd name="T22" fmla="*/ 97 w 107"/>
                                        <a:gd name="T23" fmla="*/ 65 h 117"/>
                                        <a:gd name="T24" fmla="*/ 89 w 107"/>
                                        <a:gd name="T25" fmla="*/ 78 h 117"/>
                                        <a:gd name="T26" fmla="*/ 79 w 107"/>
                                        <a:gd name="T27" fmla="*/ 90 h 117"/>
                                        <a:gd name="T28" fmla="*/ 67 w 107"/>
                                        <a:gd name="T29" fmla="*/ 101 h 117"/>
                                        <a:gd name="T30" fmla="*/ 53 w 107"/>
                                        <a:gd name="T31" fmla="*/ 111 h 117"/>
                                        <a:gd name="T32" fmla="*/ 39 w 107"/>
                                        <a:gd name="T33" fmla="*/ 116 h 117"/>
                                        <a:gd name="T34" fmla="*/ 26 w 107"/>
                                        <a:gd name="T35" fmla="*/ 117 h 117"/>
                                        <a:gd name="T36" fmla="*/ 14 w 107"/>
                                        <a:gd name="T37" fmla="*/ 113 h 117"/>
                                        <a:gd name="T38" fmla="*/ 7 w 107"/>
                                        <a:gd name="T39" fmla="*/ 103 h 117"/>
                                        <a:gd name="T40" fmla="*/ 2 w 107"/>
                                        <a:gd name="T41" fmla="*/ 92 h 117"/>
                                        <a:gd name="T42" fmla="*/ 0 w 107"/>
                                        <a:gd name="T43" fmla="*/ 78 h 117"/>
                                        <a:gd name="T44" fmla="*/ 4 w 107"/>
                                        <a:gd name="T45" fmla="*/ 63 h 117"/>
                                        <a:gd name="T46" fmla="*/ 8 w 107"/>
                                        <a:gd name="T47" fmla="*/ 51 h 117"/>
                                        <a:gd name="T48" fmla="*/ 18 w 107"/>
                                        <a:gd name="T49" fmla="*/ 3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17"/>
                                        <a:gd name="T77" fmla="*/ 107 w 10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17">
                                          <a:moveTo>
                                            <a:pt x="18" y="36"/>
                                          </a:moveTo>
                                          <a:lnTo>
                                            <a:pt x="28" y="24"/>
                                          </a:lnTo>
                                          <a:lnTo>
                                            <a:pt x="39" y="16"/>
                                          </a:lnTo>
                                          <a:lnTo>
                                            <a:pt x="52" y="8"/>
                                          </a:lnTo>
                                          <a:lnTo>
                                            <a:pt x="68" y="2"/>
                                          </a:lnTo>
                                          <a:lnTo>
                                            <a:pt x="80" y="0"/>
                                          </a:lnTo>
                                          <a:lnTo>
                                            <a:pt x="91" y="3"/>
                                          </a:lnTo>
                                          <a:lnTo>
                                            <a:pt x="101" y="10"/>
                                          </a:lnTo>
                                          <a:lnTo>
                                            <a:pt x="105" y="22"/>
                                          </a:lnTo>
                                          <a:lnTo>
                                            <a:pt x="107" y="34"/>
                                          </a:lnTo>
                                          <a:lnTo>
                                            <a:pt x="104" y="50"/>
                                          </a:lnTo>
                                          <a:lnTo>
                                            <a:pt x="97" y="65"/>
                                          </a:lnTo>
                                          <a:lnTo>
                                            <a:pt x="89" y="78"/>
                                          </a:lnTo>
                                          <a:lnTo>
                                            <a:pt x="79" y="90"/>
                                          </a:lnTo>
                                          <a:lnTo>
                                            <a:pt x="67" y="101"/>
                                          </a:lnTo>
                                          <a:lnTo>
                                            <a:pt x="53" y="111"/>
                                          </a:lnTo>
                                          <a:lnTo>
                                            <a:pt x="39" y="116"/>
                                          </a:lnTo>
                                          <a:lnTo>
                                            <a:pt x="26" y="117"/>
                                          </a:lnTo>
                                          <a:lnTo>
                                            <a:pt x="14" y="113"/>
                                          </a:lnTo>
                                          <a:lnTo>
                                            <a:pt x="7" y="103"/>
                                          </a:lnTo>
                                          <a:lnTo>
                                            <a:pt x="2" y="92"/>
                                          </a:lnTo>
                                          <a:lnTo>
                                            <a:pt x="0" y="78"/>
                                          </a:lnTo>
                                          <a:lnTo>
                                            <a:pt x="4" y="63"/>
                                          </a:lnTo>
                                          <a:lnTo>
                                            <a:pt x="8" y="51"/>
                                          </a:lnTo>
                                          <a:lnTo>
                                            <a:pt x="18" y="36"/>
                                          </a:lnTo>
                                          <a:close/>
                                        </a:path>
                                      </a:pathLst>
                                    </a:custGeom>
                                    <a:solidFill>
                                      <a:srgbClr val="8080FF"/>
                                    </a:solidFill>
                                    <a:ln w="9525">
                                      <a:noFill/>
                                      <a:round/>
                                      <a:headEnd/>
                                      <a:tailEnd/>
                                    </a:ln>
                                  </p:spPr>
                                  <p:txBody>
                                    <a:bodyPr/>
                                    <a:lstStyle/>
                                    <a:p>
                                      <a:endParaRPr lang="fr-FR" dirty="0"/>
                                    </a:p>
                                  </p:txBody>
                                </p:sp>
                                <p:sp>
                                  <p:nvSpPr>
                                    <p:cNvPr id="321" name="Freeform 160"/>
                                    <p:cNvSpPr>
                                      <a:spLocks/>
                                    </p:cNvSpPr>
                                    <p:nvPr/>
                                  </p:nvSpPr>
                                  <p:spPr bwMode="auto">
                                    <a:xfrm>
                                      <a:off x="3748" y="1383"/>
                                      <a:ext cx="11" cy="13"/>
                                    </a:xfrm>
                                    <a:custGeom>
                                      <a:avLst/>
                                      <a:gdLst>
                                        <a:gd name="T0" fmla="*/ 9 w 56"/>
                                        <a:gd name="T1" fmla="*/ 20 h 65"/>
                                        <a:gd name="T2" fmla="*/ 14 w 56"/>
                                        <a:gd name="T3" fmla="*/ 14 h 65"/>
                                        <a:gd name="T4" fmla="*/ 21 w 56"/>
                                        <a:gd name="T5" fmla="*/ 8 h 65"/>
                                        <a:gd name="T6" fmla="*/ 27 w 56"/>
                                        <a:gd name="T7" fmla="*/ 5 h 65"/>
                                        <a:gd name="T8" fmla="*/ 36 w 56"/>
                                        <a:gd name="T9" fmla="*/ 2 h 65"/>
                                        <a:gd name="T10" fmla="*/ 42 w 56"/>
                                        <a:gd name="T11" fmla="*/ 0 h 65"/>
                                        <a:gd name="T12" fmla="*/ 48 w 56"/>
                                        <a:gd name="T13" fmla="*/ 2 h 65"/>
                                        <a:gd name="T14" fmla="*/ 53 w 56"/>
                                        <a:gd name="T15" fmla="*/ 6 h 65"/>
                                        <a:gd name="T16" fmla="*/ 55 w 56"/>
                                        <a:gd name="T17" fmla="*/ 12 h 65"/>
                                        <a:gd name="T18" fmla="*/ 56 w 56"/>
                                        <a:gd name="T19" fmla="*/ 19 h 65"/>
                                        <a:gd name="T20" fmla="*/ 55 w 56"/>
                                        <a:gd name="T21" fmla="*/ 28 h 65"/>
                                        <a:gd name="T22" fmla="*/ 52 w 56"/>
                                        <a:gd name="T23" fmla="*/ 37 h 65"/>
                                        <a:gd name="T24" fmla="*/ 48 w 56"/>
                                        <a:gd name="T25" fmla="*/ 44 h 65"/>
                                        <a:gd name="T26" fmla="*/ 42 w 56"/>
                                        <a:gd name="T27" fmla="*/ 50 h 65"/>
                                        <a:gd name="T28" fmla="*/ 36 w 56"/>
                                        <a:gd name="T29" fmla="*/ 58 h 65"/>
                                        <a:gd name="T30" fmla="*/ 28 w 56"/>
                                        <a:gd name="T31" fmla="*/ 62 h 65"/>
                                        <a:gd name="T32" fmla="*/ 21 w 56"/>
                                        <a:gd name="T33" fmla="*/ 65 h 65"/>
                                        <a:gd name="T34" fmla="*/ 14 w 56"/>
                                        <a:gd name="T35" fmla="*/ 65 h 65"/>
                                        <a:gd name="T36" fmla="*/ 8 w 56"/>
                                        <a:gd name="T37" fmla="*/ 63 h 65"/>
                                        <a:gd name="T38" fmla="*/ 3 w 56"/>
                                        <a:gd name="T39" fmla="*/ 58 h 65"/>
                                        <a:gd name="T40" fmla="*/ 0 w 56"/>
                                        <a:gd name="T41" fmla="*/ 51 h 65"/>
                                        <a:gd name="T42" fmla="*/ 0 w 56"/>
                                        <a:gd name="T43" fmla="*/ 44 h 65"/>
                                        <a:gd name="T44" fmla="*/ 1 w 56"/>
                                        <a:gd name="T45" fmla="*/ 36 h 65"/>
                                        <a:gd name="T46" fmla="*/ 3 w 56"/>
                                        <a:gd name="T47" fmla="*/ 28 h 65"/>
                                        <a:gd name="T48" fmla="*/ 9 w 56"/>
                                        <a:gd name="T49" fmla="*/ 2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65"/>
                                        <a:gd name="T77" fmla="*/ 56 w 5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65">
                                          <a:moveTo>
                                            <a:pt x="9" y="20"/>
                                          </a:moveTo>
                                          <a:lnTo>
                                            <a:pt x="14" y="14"/>
                                          </a:lnTo>
                                          <a:lnTo>
                                            <a:pt x="21" y="8"/>
                                          </a:lnTo>
                                          <a:lnTo>
                                            <a:pt x="27" y="5"/>
                                          </a:lnTo>
                                          <a:lnTo>
                                            <a:pt x="36" y="2"/>
                                          </a:lnTo>
                                          <a:lnTo>
                                            <a:pt x="42" y="0"/>
                                          </a:lnTo>
                                          <a:lnTo>
                                            <a:pt x="48" y="2"/>
                                          </a:lnTo>
                                          <a:lnTo>
                                            <a:pt x="53" y="6"/>
                                          </a:lnTo>
                                          <a:lnTo>
                                            <a:pt x="55" y="12"/>
                                          </a:lnTo>
                                          <a:lnTo>
                                            <a:pt x="56" y="19"/>
                                          </a:lnTo>
                                          <a:lnTo>
                                            <a:pt x="55" y="28"/>
                                          </a:lnTo>
                                          <a:lnTo>
                                            <a:pt x="52" y="37"/>
                                          </a:lnTo>
                                          <a:lnTo>
                                            <a:pt x="48" y="44"/>
                                          </a:lnTo>
                                          <a:lnTo>
                                            <a:pt x="42" y="50"/>
                                          </a:lnTo>
                                          <a:lnTo>
                                            <a:pt x="36" y="58"/>
                                          </a:lnTo>
                                          <a:lnTo>
                                            <a:pt x="28" y="62"/>
                                          </a:lnTo>
                                          <a:lnTo>
                                            <a:pt x="21" y="65"/>
                                          </a:lnTo>
                                          <a:lnTo>
                                            <a:pt x="14" y="65"/>
                                          </a:lnTo>
                                          <a:lnTo>
                                            <a:pt x="8" y="63"/>
                                          </a:lnTo>
                                          <a:lnTo>
                                            <a:pt x="3" y="58"/>
                                          </a:lnTo>
                                          <a:lnTo>
                                            <a:pt x="0" y="51"/>
                                          </a:lnTo>
                                          <a:lnTo>
                                            <a:pt x="0" y="44"/>
                                          </a:lnTo>
                                          <a:lnTo>
                                            <a:pt x="1" y="36"/>
                                          </a:lnTo>
                                          <a:lnTo>
                                            <a:pt x="3" y="28"/>
                                          </a:lnTo>
                                          <a:lnTo>
                                            <a:pt x="9" y="20"/>
                                          </a:lnTo>
                                          <a:close/>
                                        </a:path>
                                      </a:pathLst>
                                    </a:custGeom>
                                    <a:solidFill>
                                      <a:srgbClr val="600060"/>
                                    </a:solidFill>
                                    <a:ln w="9525">
                                      <a:noFill/>
                                      <a:round/>
                                      <a:headEnd/>
                                      <a:tailEnd/>
                                    </a:ln>
                                  </p:spPr>
                                  <p:txBody>
                                    <a:bodyPr/>
                                    <a:lstStyle/>
                                    <a:p>
                                      <a:endParaRPr lang="fr-FR" dirty="0"/>
                                    </a:p>
                                  </p:txBody>
                                </p:sp>
                              </p:grpSp>
                              <p:sp>
                                <p:nvSpPr>
                                  <p:cNvPr id="318" name="Freeform 161"/>
                                  <p:cNvSpPr>
                                    <a:spLocks/>
                                  </p:cNvSpPr>
                                  <p:nvPr/>
                                </p:nvSpPr>
                                <p:spPr bwMode="auto">
                                  <a:xfrm>
                                    <a:off x="3735" y="1426"/>
                                    <a:ext cx="21" cy="24"/>
                                  </a:xfrm>
                                  <a:custGeom>
                                    <a:avLst/>
                                    <a:gdLst>
                                      <a:gd name="T0" fmla="*/ 89 w 106"/>
                                      <a:gd name="T1" fmla="*/ 36 h 116"/>
                                      <a:gd name="T2" fmla="*/ 78 w 106"/>
                                      <a:gd name="T3" fmla="*/ 25 h 116"/>
                                      <a:gd name="T4" fmla="*/ 67 w 106"/>
                                      <a:gd name="T5" fmla="*/ 16 h 116"/>
                                      <a:gd name="T6" fmla="*/ 55 w 106"/>
                                      <a:gd name="T7" fmla="*/ 8 h 116"/>
                                      <a:gd name="T8" fmla="*/ 38 w 106"/>
                                      <a:gd name="T9" fmla="*/ 2 h 116"/>
                                      <a:gd name="T10" fmla="*/ 27 w 106"/>
                                      <a:gd name="T11" fmla="*/ 0 h 116"/>
                                      <a:gd name="T12" fmla="*/ 16 w 106"/>
                                      <a:gd name="T13" fmla="*/ 3 h 116"/>
                                      <a:gd name="T14" fmla="*/ 6 w 106"/>
                                      <a:gd name="T15" fmla="*/ 11 h 116"/>
                                      <a:gd name="T16" fmla="*/ 2 w 106"/>
                                      <a:gd name="T17" fmla="*/ 22 h 116"/>
                                      <a:gd name="T18" fmla="*/ 0 w 106"/>
                                      <a:gd name="T19" fmla="*/ 34 h 116"/>
                                      <a:gd name="T20" fmla="*/ 3 w 106"/>
                                      <a:gd name="T21" fmla="*/ 50 h 116"/>
                                      <a:gd name="T22" fmla="*/ 9 w 106"/>
                                      <a:gd name="T23" fmla="*/ 65 h 116"/>
                                      <a:gd name="T24" fmla="*/ 18 w 106"/>
                                      <a:gd name="T25" fmla="*/ 78 h 116"/>
                                      <a:gd name="T26" fmla="*/ 28 w 106"/>
                                      <a:gd name="T27" fmla="*/ 89 h 116"/>
                                      <a:gd name="T28" fmla="*/ 39 w 106"/>
                                      <a:gd name="T29" fmla="*/ 100 h 116"/>
                                      <a:gd name="T30" fmla="*/ 53 w 106"/>
                                      <a:gd name="T31" fmla="*/ 110 h 116"/>
                                      <a:gd name="T32" fmla="*/ 67 w 106"/>
                                      <a:gd name="T33" fmla="*/ 115 h 116"/>
                                      <a:gd name="T34" fmla="*/ 80 w 106"/>
                                      <a:gd name="T35" fmla="*/ 116 h 116"/>
                                      <a:gd name="T36" fmla="*/ 92 w 106"/>
                                      <a:gd name="T37" fmla="*/ 112 h 116"/>
                                      <a:gd name="T38" fmla="*/ 100 w 106"/>
                                      <a:gd name="T39" fmla="*/ 102 h 116"/>
                                      <a:gd name="T40" fmla="*/ 105 w 106"/>
                                      <a:gd name="T41" fmla="*/ 91 h 116"/>
                                      <a:gd name="T42" fmla="*/ 106 w 106"/>
                                      <a:gd name="T43" fmla="*/ 78 h 116"/>
                                      <a:gd name="T44" fmla="*/ 103 w 106"/>
                                      <a:gd name="T45" fmla="*/ 63 h 116"/>
                                      <a:gd name="T46" fmla="*/ 99 w 106"/>
                                      <a:gd name="T47" fmla="*/ 51 h 116"/>
                                      <a:gd name="T48" fmla="*/ 89 w 106"/>
                                      <a:gd name="T49" fmla="*/ 36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16"/>
                                      <a:gd name="T77" fmla="*/ 106 w 106"/>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16">
                                        <a:moveTo>
                                          <a:pt x="89" y="36"/>
                                        </a:moveTo>
                                        <a:lnTo>
                                          <a:pt x="78" y="25"/>
                                        </a:lnTo>
                                        <a:lnTo>
                                          <a:pt x="67" y="16"/>
                                        </a:lnTo>
                                        <a:lnTo>
                                          <a:pt x="55" y="8"/>
                                        </a:lnTo>
                                        <a:lnTo>
                                          <a:pt x="38" y="2"/>
                                        </a:lnTo>
                                        <a:lnTo>
                                          <a:pt x="27" y="0"/>
                                        </a:lnTo>
                                        <a:lnTo>
                                          <a:pt x="16" y="3"/>
                                        </a:lnTo>
                                        <a:lnTo>
                                          <a:pt x="6" y="11"/>
                                        </a:lnTo>
                                        <a:lnTo>
                                          <a:pt x="2" y="22"/>
                                        </a:lnTo>
                                        <a:lnTo>
                                          <a:pt x="0" y="34"/>
                                        </a:lnTo>
                                        <a:lnTo>
                                          <a:pt x="3" y="50"/>
                                        </a:lnTo>
                                        <a:lnTo>
                                          <a:pt x="9" y="65"/>
                                        </a:lnTo>
                                        <a:lnTo>
                                          <a:pt x="18" y="78"/>
                                        </a:lnTo>
                                        <a:lnTo>
                                          <a:pt x="28" y="89"/>
                                        </a:lnTo>
                                        <a:lnTo>
                                          <a:pt x="39" y="100"/>
                                        </a:lnTo>
                                        <a:lnTo>
                                          <a:pt x="53" y="110"/>
                                        </a:lnTo>
                                        <a:lnTo>
                                          <a:pt x="67" y="115"/>
                                        </a:lnTo>
                                        <a:lnTo>
                                          <a:pt x="80" y="116"/>
                                        </a:lnTo>
                                        <a:lnTo>
                                          <a:pt x="92" y="112"/>
                                        </a:lnTo>
                                        <a:lnTo>
                                          <a:pt x="100" y="102"/>
                                        </a:lnTo>
                                        <a:lnTo>
                                          <a:pt x="105" y="91"/>
                                        </a:lnTo>
                                        <a:lnTo>
                                          <a:pt x="106" y="78"/>
                                        </a:lnTo>
                                        <a:lnTo>
                                          <a:pt x="103" y="63"/>
                                        </a:lnTo>
                                        <a:lnTo>
                                          <a:pt x="99" y="51"/>
                                        </a:lnTo>
                                        <a:lnTo>
                                          <a:pt x="89" y="36"/>
                                        </a:lnTo>
                                        <a:close/>
                                      </a:path>
                                    </a:pathLst>
                                  </a:custGeom>
                                  <a:solidFill>
                                    <a:srgbClr val="A000A0"/>
                                  </a:solidFill>
                                  <a:ln w="9525">
                                    <a:noFill/>
                                    <a:round/>
                                    <a:headEnd/>
                                    <a:tailEnd/>
                                  </a:ln>
                                </p:spPr>
                                <p:txBody>
                                  <a:bodyPr/>
                                  <a:lstStyle/>
                                  <a:p>
                                    <a:endParaRPr lang="fr-FR" dirty="0"/>
                                  </a:p>
                                </p:txBody>
                              </p:sp>
                              <p:sp>
                                <p:nvSpPr>
                                  <p:cNvPr id="319" name="Freeform 162"/>
                                  <p:cNvSpPr>
                                    <a:spLocks/>
                                  </p:cNvSpPr>
                                  <p:nvPr/>
                                </p:nvSpPr>
                                <p:spPr bwMode="auto">
                                  <a:xfrm>
                                    <a:off x="3753" y="1454"/>
                                    <a:ext cx="19" cy="24"/>
                                  </a:xfrm>
                                  <a:custGeom>
                                    <a:avLst/>
                                    <a:gdLst>
                                      <a:gd name="T0" fmla="*/ 83 w 96"/>
                                      <a:gd name="T1" fmla="*/ 38 h 119"/>
                                      <a:gd name="T2" fmla="*/ 75 w 96"/>
                                      <a:gd name="T3" fmla="*/ 23 h 119"/>
                                      <a:gd name="T4" fmla="*/ 66 w 96"/>
                                      <a:gd name="T5" fmla="*/ 11 h 119"/>
                                      <a:gd name="T6" fmla="*/ 54 w 96"/>
                                      <a:gd name="T7" fmla="*/ 4 h 119"/>
                                      <a:gd name="T8" fmla="*/ 39 w 96"/>
                                      <a:gd name="T9" fmla="*/ 0 h 119"/>
                                      <a:gd name="T10" fmla="*/ 28 w 96"/>
                                      <a:gd name="T11" fmla="*/ 3 h 119"/>
                                      <a:gd name="T12" fmla="*/ 19 w 96"/>
                                      <a:gd name="T13" fmla="*/ 10 h 119"/>
                                      <a:gd name="T14" fmla="*/ 8 w 96"/>
                                      <a:gd name="T15" fmla="*/ 19 h 119"/>
                                      <a:gd name="T16" fmla="*/ 2 w 96"/>
                                      <a:gd name="T17" fmla="*/ 30 h 119"/>
                                      <a:gd name="T18" fmla="*/ 0 w 96"/>
                                      <a:gd name="T19" fmla="*/ 39 h 119"/>
                                      <a:gd name="T20" fmla="*/ 1 w 96"/>
                                      <a:gd name="T21" fmla="*/ 50 h 119"/>
                                      <a:gd name="T22" fmla="*/ 3 w 96"/>
                                      <a:gd name="T23" fmla="*/ 64 h 119"/>
                                      <a:gd name="T24" fmla="*/ 11 w 96"/>
                                      <a:gd name="T25" fmla="*/ 80 h 119"/>
                                      <a:gd name="T26" fmla="*/ 20 w 96"/>
                                      <a:gd name="T27" fmla="*/ 92 h 119"/>
                                      <a:gd name="T28" fmla="*/ 29 w 96"/>
                                      <a:gd name="T29" fmla="*/ 103 h 119"/>
                                      <a:gd name="T30" fmla="*/ 43 w 96"/>
                                      <a:gd name="T31" fmla="*/ 113 h 119"/>
                                      <a:gd name="T32" fmla="*/ 57 w 96"/>
                                      <a:gd name="T33" fmla="*/ 118 h 119"/>
                                      <a:gd name="T34" fmla="*/ 71 w 96"/>
                                      <a:gd name="T35" fmla="*/ 119 h 119"/>
                                      <a:gd name="T36" fmla="*/ 82 w 96"/>
                                      <a:gd name="T37" fmla="*/ 115 h 119"/>
                                      <a:gd name="T38" fmla="*/ 90 w 96"/>
                                      <a:gd name="T39" fmla="*/ 105 h 119"/>
                                      <a:gd name="T40" fmla="*/ 95 w 96"/>
                                      <a:gd name="T41" fmla="*/ 94 h 119"/>
                                      <a:gd name="T42" fmla="*/ 96 w 96"/>
                                      <a:gd name="T43" fmla="*/ 80 h 119"/>
                                      <a:gd name="T44" fmla="*/ 93 w 96"/>
                                      <a:gd name="T45" fmla="*/ 65 h 119"/>
                                      <a:gd name="T46" fmla="*/ 90 w 96"/>
                                      <a:gd name="T47" fmla="*/ 51 h 119"/>
                                      <a:gd name="T48" fmla="*/ 83 w 96"/>
                                      <a:gd name="T49" fmla="*/ 3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9"/>
                                      <a:gd name="T77" fmla="*/ 96 w 96"/>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9">
                                        <a:moveTo>
                                          <a:pt x="83" y="38"/>
                                        </a:moveTo>
                                        <a:lnTo>
                                          <a:pt x="75" y="23"/>
                                        </a:lnTo>
                                        <a:lnTo>
                                          <a:pt x="66" y="11"/>
                                        </a:lnTo>
                                        <a:lnTo>
                                          <a:pt x="54" y="4"/>
                                        </a:lnTo>
                                        <a:lnTo>
                                          <a:pt x="39" y="0"/>
                                        </a:lnTo>
                                        <a:lnTo>
                                          <a:pt x="28" y="3"/>
                                        </a:lnTo>
                                        <a:lnTo>
                                          <a:pt x="19" y="10"/>
                                        </a:lnTo>
                                        <a:lnTo>
                                          <a:pt x="8" y="19"/>
                                        </a:lnTo>
                                        <a:lnTo>
                                          <a:pt x="2" y="30"/>
                                        </a:lnTo>
                                        <a:lnTo>
                                          <a:pt x="0" y="39"/>
                                        </a:lnTo>
                                        <a:lnTo>
                                          <a:pt x="1" y="50"/>
                                        </a:lnTo>
                                        <a:lnTo>
                                          <a:pt x="3" y="64"/>
                                        </a:lnTo>
                                        <a:lnTo>
                                          <a:pt x="11" y="80"/>
                                        </a:lnTo>
                                        <a:lnTo>
                                          <a:pt x="20" y="92"/>
                                        </a:lnTo>
                                        <a:lnTo>
                                          <a:pt x="29" y="103"/>
                                        </a:lnTo>
                                        <a:lnTo>
                                          <a:pt x="43" y="113"/>
                                        </a:lnTo>
                                        <a:lnTo>
                                          <a:pt x="57" y="118"/>
                                        </a:lnTo>
                                        <a:lnTo>
                                          <a:pt x="71" y="119"/>
                                        </a:lnTo>
                                        <a:lnTo>
                                          <a:pt x="82" y="115"/>
                                        </a:lnTo>
                                        <a:lnTo>
                                          <a:pt x="90" y="105"/>
                                        </a:lnTo>
                                        <a:lnTo>
                                          <a:pt x="95" y="94"/>
                                        </a:lnTo>
                                        <a:lnTo>
                                          <a:pt x="96" y="80"/>
                                        </a:lnTo>
                                        <a:lnTo>
                                          <a:pt x="93" y="65"/>
                                        </a:lnTo>
                                        <a:lnTo>
                                          <a:pt x="90" y="51"/>
                                        </a:lnTo>
                                        <a:lnTo>
                                          <a:pt x="83" y="38"/>
                                        </a:lnTo>
                                        <a:close/>
                                      </a:path>
                                    </a:pathLst>
                                  </a:custGeom>
                                  <a:solidFill>
                                    <a:srgbClr val="A000A0"/>
                                  </a:solidFill>
                                  <a:ln w="9525">
                                    <a:noFill/>
                                    <a:round/>
                                    <a:headEnd/>
                                    <a:tailEnd/>
                                  </a:ln>
                                </p:spPr>
                                <p:txBody>
                                  <a:bodyPr/>
                                  <a:lstStyle/>
                                  <a:p>
                                    <a:endParaRPr lang="fr-FR" dirty="0"/>
                                  </a:p>
                                </p:txBody>
                              </p:sp>
                            </p:grpSp>
                          </p:grpSp>
                          <p:grpSp>
                            <p:nvGrpSpPr>
                              <p:cNvPr id="311" name="Group 163"/>
                              <p:cNvGrpSpPr>
                                <a:grpSpLocks/>
                              </p:cNvGrpSpPr>
                              <p:nvPr/>
                            </p:nvGrpSpPr>
                            <p:grpSpPr bwMode="auto">
                              <a:xfrm>
                                <a:off x="3801" y="1428"/>
                                <a:ext cx="137" cy="127"/>
                                <a:chOff x="3801" y="1428"/>
                                <a:chExt cx="137" cy="127"/>
                              </a:xfrm>
                            </p:grpSpPr>
                            <p:sp>
                              <p:nvSpPr>
                                <p:cNvPr id="312" name="Freeform 164"/>
                                <p:cNvSpPr>
                                  <a:spLocks/>
                                </p:cNvSpPr>
                                <p:nvPr/>
                              </p:nvSpPr>
                              <p:spPr bwMode="auto">
                                <a:xfrm>
                                  <a:off x="3833" y="1458"/>
                                  <a:ext cx="80" cy="68"/>
                                </a:xfrm>
                                <a:custGeom>
                                  <a:avLst/>
                                  <a:gdLst>
                                    <a:gd name="T0" fmla="*/ 10 w 400"/>
                                    <a:gd name="T1" fmla="*/ 0 h 338"/>
                                    <a:gd name="T2" fmla="*/ 3 w 400"/>
                                    <a:gd name="T3" fmla="*/ 36 h 338"/>
                                    <a:gd name="T4" fmla="*/ 0 w 400"/>
                                    <a:gd name="T5" fmla="*/ 65 h 338"/>
                                    <a:gd name="T6" fmla="*/ 6 w 400"/>
                                    <a:gd name="T7" fmla="*/ 97 h 338"/>
                                    <a:gd name="T8" fmla="*/ 19 w 400"/>
                                    <a:gd name="T9" fmla="*/ 120 h 338"/>
                                    <a:gd name="T10" fmla="*/ 35 w 400"/>
                                    <a:gd name="T11" fmla="*/ 134 h 338"/>
                                    <a:gd name="T12" fmla="*/ 62 w 400"/>
                                    <a:gd name="T13" fmla="*/ 155 h 338"/>
                                    <a:gd name="T14" fmla="*/ 89 w 400"/>
                                    <a:gd name="T15" fmla="*/ 171 h 338"/>
                                    <a:gd name="T16" fmla="*/ 127 w 400"/>
                                    <a:gd name="T17" fmla="*/ 189 h 338"/>
                                    <a:gd name="T18" fmla="*/ 169 w 400"/>
                                    <a:gd name="T19" fmla="*/ 204 h 338"/>
                                    <a:gd name="T20" fmla="*/ 209 w 400"/>
                                    <a:gd name="T21" fmla="*/ 217 h 338"/>
                                    <a:gd name="T22" fmla="*/ 251 w 400"/>
                                    <a:gd name="T23" fmla="*/ 231 h 338"/>
                                    <a:gd name="T24" fmla="*/ 283 w 400"/>
                                    <a:gd name="T25" fmla="*/ 246 h 338"/>
                                    <a:gd name="T26" fmla="*/ 316 w 400"/>
                                    <a:gd name="T27" fmla="*/ 265 h 338"/>
                                    <a:gd name="T28" fmla="*/ 347 w 400"/>
                                    <a:gd name="T29" fmla="*/ 287 h 338"/>
                                    <a:gd name="T30" fmla="*/ 374 w 400"/>
                                    <a:gd name="T31" fmla="*/ 310 h 338"/>
                                    <a:gd name="T32" fmla="*/ 400 w 40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338"/>
                                    <a:gd name="T53" fmla="*/ 400 w 40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338">
                                      <a:moveTo>
                                        <a:pt x="10" y="0"/>
                                      </a:moveTo>
                                      <a:lnTo>
                                        <a:pt x="3" y="36"/>
                                      </a:lnTo>
                                      <a:lnTo>
                                        <a:pt x="0" y="65"/>
                                      </a:lnTo>
                                      <a:lnTo>
                                        <a:pt x="6" y="97"/>
                                      </a:lnTo>
                                      <a:lnTo>
                                        <a:pt x="19" y="120"/>
                                      </a:lnTo>
                                      <a:lnTo>
                                        <a:pt x="35" y="134"/>
                                      </a:lnTo>
                                      <a:lnTo>
                                        <a:pt x="62" y="155"/>
                                      </a:lnTo>
                                      <a:lnTo>
                                        <a:pt x="89" y="171"/>
                                      </a:lnTo>
                                      <a:lnTo>
                                        <a:pt x="127" y="189"/>
                                      </a:lnTo>
                                      <a:lnTo>
                                        <a:pt x="169" y="204"/>
                                      </a:lnTo>
                                      <a:lnTo>
                                        <a:pt x="209" y="217"/>
                                      </a:lnTo>
                                      <a:lnTo>
                                        <a:pt x="251" y="231"/>
                                      </a:lnTo>
                                      <a:lnTo>
                                        <a:pt x="283" y="246"/>
                                      </a:lnTo>
                                      <a:lnTo>
                                        <a:pt x="316" y="265"/>
                                      </a:lnTo>
                                      <a:lnTo>
                                        <a:pt x="347" y="287"/>
                                      </a:lnTo>
                                      <a:lnTo>
                                        <a:pt x="374" y="310"/>
                                      </a:lnTo>
                                      <a:lnTo>
                                        <a:pt x="400" y="338"/>
                                      </a:lnTo>
                                    </a:path>
                                  </a:pathLst>
                                </a:custGeom>
                                <a:noFill/>
                                <a:ln w="4763">
                                  <a:solidFill>
                                    <a:srgbClr val="FFC0C0"/>
                                  </a:solidFill>
                                  <a:prstDash val="solid"/>
                                  <a:round/>
                                  <a:headEnd/>
                                  <a:tailEnd/>
                                </a:ln>
                              </p:spPr>
                              <p:txBody>
                                <a:bodyPr/>
                                <a:lstStyle/>
                                <a:p>
                                  <a:endParaRPr lang="fr-FR" dirty="0"/>
                                </a:p>
                              </p:txBody>
                            </p:sp>
                            <p:sp>
                              <p:nvSpPr>
                                <p:cNvPr id="313" name="Freeform 165"/>
                                <p:cNvSpPr>
                                  <a:spLocks/>
                                </p:cNvSpPr>
                                <p:nvPr/>
                              </p:nvSpPr>
                              <p:spPr bwMode="auto">
                                <a:xfrm>
                                  <a:off x="3801" y="1472"/>
                                  <a:ext cx="94" cy="82"/>
                                </a:xfrm>
                                <a:custGeom>
                                  <a:avLst/>
                                  <a:gdLst>
                                    <a:gd name="T0" fmla="*/ 0 w 467"/>
                                    <a:gd name="T1" fmla="*/ 0 h 412"/>
                                    <a:gd name="T2" fmla="*/ 35 w 467"/>
                                    <a:gd name="T3" fmla="*/ 9 h 412"/>
                                    <a:gd name="T4" fmla="*/ 68 w 467"/>
                                    <a:gd name="T5" fmla="*/ 18 h 412"/>
                                    <a:gd name="T6" fmla="*/ 100 w 467"/>
                                    <a:gd name="T7" fmla="*/ 31 h 412"/>
                                    <a:gd name="T8" fmla="*/ 123 w 467"/>
                                    <a:gd name="T9" fmla="*/ 45 h 412"/>
                                    <a:gd name="T10" fmla="*/ 142 w 467"/>
                                    <a:gd name="T11" fmla="*/ 68 h 412"/>
                                    <a:gd name="T12" fmla="*/ 158 w 467"/>
                                    <a:gd name="T13" fmla="*/ 97 h 412"/>
                                    <a:gd name="T14" fmla="*/ 168 w 467"/>
                                    <a:gd name="T15" fmla="*/ 123 h 412"/>
                                    <a:gd name="T16" fmla="*/ 178 w 467"/>
                                    <a:gd name="T17" fmla="*/ 155 h 412"/>
                                    <a:gd name="T18" fmla="*/ 189 w 467"/>
                                    <a:gd name="T19" fmla="*/ 192 h 412"/>
                                    <a:gd name="T20" fmla="*/ 203 w 467"/>
                                    <a:gd name="T21" fmla="*/ 224 h 412"/>
                                    <a:gd name="T22" fmla="*/ 223 w 467"/>
                                    <a:gd name="T23" fmla="*/ 254 h 412"/>
                                    <a:gd name="T24" fmla="*/ 246 w 467"/>
                                    <a:gd name="T25" fmla="*/ 286 h 412"/>
                                    <a:gd name="T26" fmla="*/ 266 w 467"/>
                                    <a:gd name="T27" fmla="*/ 309 h 412"/>
                                    <a:gd name="T28" fmla="*/ 295 w 467"/>
                                    <a:gd name="T29" fmla="*/ 332 h 412"/>
                                    <a:gd name="T30" fmla="*/ 325 w 467"/>
                                    <a:gd name="T31" fmla="*/ 351 h 412"/>
                                    <a:gd name="T32" fmla="*/ 361 w 467"/>
                                    <a:gd name="T33" fmla="*/ 367 h 412"/>
                                    <a:gd name="T34" fmla="*/ 402 w 467"/>
                                    <a:gd name="T35" fmla="*/ 385 h 412"/>
                                    <a:gd name="T36" fmla="*/ 437 w 467"/>
                                    <a:gd name="T37" fmla="*/ 399 h 412"/>
                                    <a:gd name="T38" fmla="*/ 467 w 467"/>
                                    <a:gd name="T39" fmla="*/ 412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7"/>
                                    <a:gd name="T61" fmla="*/ 0 h 412"/>
                                    <a:gd name="T62" fmla="*/ 467 w 467"/>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7" h="412">
                                      <a:moveTo>
                                        <a:pt x="0" y="0"/>
                                      </a:moveTo>
                                      <a:lnTo>
                                        <a:pt x="35" y="9"/>
                                      </a:lnTo>
                                      <a:lnTo>
                                        <a:pt x="68" y="18"/>
                                      </a:lnTo>
                                      <a:lnTo>
                                        <a:pt x="100" y="31"/>
                                      </a:lnTo>
                                      <a:lnTo>
                                        <a:pt x="123" y="45"/>
                                      </a:lnTo>
                                      <a:lnTo>
                                        <a:pt x="142" y="68"/>
                                      </a:lnTo>
                                      <a:lnTo>
                                        <a:pt x="158" y="97"/>
                                      </a:lnTo>
                                      <a:lnTo>
                                        <a:pt x="168" y="123"/>
                                      </a:lnTo>
                                      <a:lnTo>
                                        <a:pt x="178" y="155"/>
                                      </a:lnTo>
                                      <a:lnTo>
                                        <a:pt x="189" y="192"/>
                                      </a:lnTo>
                                      <a:lnTo>
                                        <a:pt x="203" y="224"/>
                                      </a:lnTo>
                                      <a:lnTo>
                                        <a:pt x="223" y="254"/>
                                      </a:lnTo>
                                      <a:lnTo>
                                        <a:pt x="246" y="286"/>
                                      </a:lnTo>
                                      <a:lnTo>
                                        <a:pt x="266" y="309"/>
                                      </a:lnTo>
                                      <a:lnTo>
                                        <a:pt x="295" y="332"/>
                                      </a:lnTo>
                                      <a:lnTo>
                                        <a:pt x="325" y="351"/>
                                      </a:lnTo>
                                      <a:lnTo>
                                        <a:pt x="361" y="367"/>
                                      </a:lnTo>
                                      <a:lnTo>
                                        <a:pt x="402" y="385"/>
                                      </a:lnTo>
                                      <a:lnTo>
                                        <a:pt x="437" y="399"/>
                                      </a:lnTo>
                                      <a:lnTo>
                                        <a:pt x="467" y="412"/>
                                      </a:lnTo>
                                    </a:path>
                                  </a:pathLst>
                                </a:custGeom>
                                <a:noFill/>
                                <a:ln w="4763">
                                  <a:solidFill>
                                    <a:srgbClr val="FFC0C0"/>
                                  </a:solidFill>
                                  <a:prstDash val="solid"/>
                                  <a:round/>
                                  <a:headEnd/>
                                  <a:tailEnd/>
                                </a:ln>
                              </p:spPr>
                              <p:txBody>
                                <a:bodyPr/>
                                <a:lstStyle/>
                                <a:p>
                                  <a:endParaRPr lang="fr-FR" dirty="0"/>
                                </a:p>
                              </p:txBody>
                            </p:sp>
                            <p:sp>
                              <p:nvSpPr>
                                <p:cNvPr id="314" name="Freeform 166"/>
                                <p:cNvSpPr>
                                  <a:spLocks/>
                                </p:cNvSpPr>
                                <p:nvPr/>
                              </p:nvSpPr>
                              <p:spPr bwMode="auto">
                                <a:xfrm>
                                  <a:off x="3808" y="1428"/>
                                  <a:ext cx="130" cy="127"/>
                                </a:xfrm>
                                <a:custGeom>
                                  <a:avLst/>
                                  <a:gdLst>
                                    <a:gd name="T0" fmla="*/ 0 w 651"/>
                                    <a:gd name="T1" fmla="*/ 0 h 633"/>
                                    <a:gd name="T2" fmla="*/ 8 w 651"/>
                                    <a:gd name="T3" fmla="*/ 43 h 633"/>
                                    <a:gd name="T4" fmla="*/ 20 w 651"/>
                                    <a:gd name="T5" fmla="*/ 87 h 633"/>
                                    <a:gd name="T6" fmla="*/ 37 w 651"/>
                                    <a:gd name="T7" fmla="*/ 135 h 633"/>
                                    <a:gd name="T8" fmla="*/ 58 w 651"/>
                                    <a:gd name="T9" fmla="*/ 172 h 633"/>
                                    <a:gd name="T10" fmla="*/ 88 w 651"/>
                                    <a:gd name="T11" fmla="*/ 213 h 633"/>
                                    <a:gd name="T12" fmla="*/ 110 w 651"/>
                                    <a:gd name="T13" fmla="*/ 249 h 633"/>
                                    <a:gd name="T14" fmla="*/ 136 w 651"/>
                                    <a:gd name="T15" fmla="*/ 294 h 633"/>
                                    <a:gd name="T16" fmla="*/ 166 w 651"/>
                                    <a:gd name="T17" fmla="*/ 345 h 633"/>
                                    <a:gd name="T18" fmla="*/ 186 w 651"/>
                                    <a:gd name="T19" fmla="*/ 374 h 633"/>
                                    <a:gd name="T20" fmla="*/ 210 w 651"/>
                                    <a:gd name="T21" fmla="*/ 404 h 633"/>
                                    <a:gd name="T22" fmla="*/ 238 w 651"/>
                                    <a:gd name="T23" fmla="*/ 435 h 633"/>
                                    <a:gd name="T24" fmla="*/ 274 w 651"/>
                                    <a:gd name="T25" fmla="*/ 468 h 633"/>
                                    <a:gd name="T26" fmla="*/ 320 w 651"/>
                                    <a:gd name="T27" fmla="*/ 507 h 633"/>
                                    <a:gd name="T28" fmla="*/ 361 w 651"/>
                                    <a:gd name="T29" fmla="*/ 538 h 633"/>
                                    <a:gd name="T30" fmla="*/ 407 w 651"/>
                                    <a:gd name="T31" fmla="*/ 564 h 633"/>
                                    <a:gd name="T32" fmla="*/ 456 w 651"/>
                                    <a:gd name="T33" fmla="*/ 586 h 633"/>
                                    <a:gd name="T34" fmla="*/ 511 w 651"/>
                                    <a:gd name="T35" fmla="*/ 607 h 633"/>
                                    <a:gd name="T36" fmla="*/ 554 w 651"/>
                                    <a:gd name="T37" fmla="*/ 619 h 633"/>
                                    <a:gd name="T38" fmla="*/ 604 w 651"/>
                                    <a:gd name="T39" fmla="*/ 628 h 633"/>
                                    <a:gd name="T40" fmla="*/ 651 w 651"/>
                                    <a:gd name="T41" fmla="*/ 633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1"/>
                                    <a:gd name="T64" fmla="*/ 0 h 633"/>
                                    <a:gd name="T65" fmla="*/ 651 w 651"/>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1" h="633">
                                      <a:moveTo>
                                        <a:pt x="0" y="0"/>
                                      </a:moveTo>
                                      <a:lnTo>
                                        <a:pt x="8" y="43"/>
                                      </a:lnTo>
                                      <a:lnTo>
                                        <a:pt x="20" y="87"/>
                                      </a:lnTo>
                                      <a:lnTo>
                                        <a:pt x="37" y="135"/>
                                      </a:lnTo>
                                      <a:lnTo>
                                        <a:pt x="58" y="172"/>
                                      </a:lnTo>
                                      <a:lnTo>
                                        <a:pt x="88" y="213"/>
                                      </a:lnTo>
                                      <a:lnTo>
                                        <a:pt x="110" y="249"/>
                                      </a:lnTo>
                                      <a:lnTo>
                                        <a:pt x="136" y="294"/>
                                      </a:lnTo>
                                      <a:lnTo>
                                        <a:pt x="166" y="345"/>
                                      </a:lnTo>
                                      <a:lnTo>
                                        <a:pt x="186" y="374"/>
                                      </a:lnTo>
                                      <a:lnTo>
                                        <a:pt x="210" y="404"/>
                                      </a:lnTo>
                                      <a:lnTo>
                                        <a:pt x="238" y="435"/>
                                      </a:lnTo>
                                      <a:lnTo>
                                        <a:pt x="274" y="468"/>
                                      </a:lnTo>
                                      <a:lnTo>
                                        <a:pt x="320" y="507"/>
                                      </a:lnTo>
                                      <a:lnTo>
                                        <a:pt x="361" y="538"/>
                                      </a:lnTo>
                                      <a:lnTo>
                                        <a:pt x="407" y="564"/>
                                      </a:lnTo>
                                      <a:lnTo>
                                        <a:pt x="456" y="586"/>
                                      </a:lnTo>
                                      <a:lnTo>
                                        <a:pt x="511" y="607"/>
                                      </a:lnTo>
                                      <a:lnTo>
                                        <a:pt x="554" y="619"/>
                                      </a:lnTo>
                                      <a:lnTo>
                                        <a:pt x="604" y="628"/>
                                      </a:lnTo>
                                      <a:lnTo>
                                        <a:pt x="651" y="633"/>
                                      </a:lnTo>
                                    </a:path>
                                  </a:pathLst>
                                </a:custGeom>
                                <a:noFill/>
                                <a:ln w="4763">
                                  <a:solidFill>
                                    <a:srgbClr val="FFC0C0"/>
                                  </a:solidFill>
                                  <a:prstDash val="solid"/>
                                  <a:round/>
                                  <a:headEnd/>
                                  <a:tailEnd/>
                                </a:ln>
                              </p:spPr>
                              <p:txBody>
                                <a:bodyPr/>
                                <a:lstStyle/>
                                <a:p>
                                  <a:endParaRPr lang="fr-FR" dirty="0"/>
                                </a:p>
                              </p:txBody>
                            </p:sp>
                          </p:grpSp>
                        </p:grpSp>
                      </p:grpSp>
                    </p:grpSp>
                    <p:grpSp>
                      <p:nvGrpSpPr>
                        <p:cNvPr id="287" name="Group 167"/>
                        <p:cNvGrpSpPr>
                          <a:grpSpLocks/>
                        </p:cNvGrpSpPr>
                        <p:nvPr/>
                      </p:nvGrpSpPr>
                      <p:grpSpPr bwMode="auto">
                        <a:xfrm>
                          <a:off x="3838" y="1425"/>
                          <a:ext cx="197" cy="160"/>
                          <a:chOff x="3838" y="1425"/>
                          <a:chExt cx="197" cy="160"/>
                        </a:xfrm>
                      </p:grpSpPr>
                      <p:grpSp>
                        <p:nvGrpSpPr>
                          <p:cNvPr id="288" name="Group 168"/>
                          <p:cNvGrpSpPr>
                            <a:grpSpLocks/>
                          </p:cNvGrpSpPr>
                          <p:nvPr/>
                        </p:nvGrpSpPr>
                        <p:grpSpPr bwMode="auto">
                          <a:xfrm>
                            <a:off x="3913" y="1506"/>
                            <a:ext cx="121" cy="79"/>
                            <a:chOff x="3913" y="1506"/>
                            <a:chExt cx="121" cy="79"/>
                          </a:xfrm>
                        </p:grpSpPr>
                        <p:grpSp>
                          <p:nvGrpSpPr>
                            <p:cNvPr id="296" name="Group 169"/>
                            <p:cNvGrpSpPr>
                              <a:grpSpLocks/>
                            </p:cNvGrpSpPr>
                            <p:nvPr/>
                          </p:nvGrpSpPr>
                          <p:grpSpPr bwMode="auto">
                            <a:xfrm>
                              <a:off x="3986" y="1506"/>
                              <a:ext cx="48" cy="39"/>
                              <a:chOff x="3986" y="1506"/>
                              <a:chExt cx="48" cy="39"/>
                            </a:xfrm>
                          </p:grpSpPr>
                          <p:sp>
                            <p:nvSpPr>
                              <p:cNvPr id="303" name="Freeform 170"/>
                              <p:cNvSpPr>
                                <a:spLocks/>
                              </p:cNvSpPr>
                              <p:nvPr/>
                            </p:nvSpPr>
                            <p:spPr bwMode="auto">
                              <a:xfrm>
                                <a:off x="4006" y="1508"/>
                                <a:ext cx="6" cy="21"/>
                              </a:xfrm>
                              <a:custGeom>
                                <a:avLst/>
                                <a:gdLst>
                                  <a:gd name="T0" fmla="*/ 15 w 29"/>
                                  <a:gd name="T1" fmla="*/ 0 h 106"/>
                                  <a:gd name="T2" fmla="*/ 23 w 29"/>
                                  <a:gd name="T3" fmla="*/ 22 h 106"/>
                                  <a:gd name="T4" fmla="*/ 29 w 29"/>
                                  <a:gd name="T5" fmla="*/ 54 h 106"/>
                                  <a:gd name="T6" fmla="*/ 26 w 29"/>
                                  <a:gd name="T7" fmla="*/ 73 h 106"/>
                                  <a:gd name="T8" fmla="*/ 12 w 29"/>
                                  <a:gd name="T9" fmla="*/ 93 h 106"/>
                                  <a:gd name="T10" fmla="*/ 0 w 29"/>
                                  <a:gd name="T11" fmla="*/ 106 h 106"/>
                                  <a:gd name="T12" fmla="*/ 0 60000 65536"/>
                                  <a:gd name="T13" fmla="*/ 0 60000 65536"/>
                                  <a:gd name="T14" fmla="*/ 0 60000 65536"/>
                                  <a:gd name="T15" fmla="*/ 0 60000 65536"/>
                                  <a:gd name="T16" fmla="*/ 0 60000 65536"/>
                                  <a:gd name="T17" fmla="*/ 0 60000 65536"/>
                                  <a:gd name="T18" fmla="*/ 0 w 29"/>
                                  <a:gd name="T19" fmla="*/ 0 h 106"/>
                                  <a:gd name="T20" fmla="*/ 29 w 29"/>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29" h="106">
                                    <a:moveTo>
                                      <a:pt x="15" y="0"/>
                                    </a:moveTo>
                                    <a:lnTo>
                                      <a:pt x="23" y="22"/>
                                    </a:lnTo>
                                    <a:lnTo>
                                      <a:pt x="29" y="54"/>
                                    </a:lnTo>
                                    <a:lnTo>
                                      <a:pt x="26" y="73"/>
                                    </a:lnTo>
                                    <a:lnTo>
                                      <a:pt x="12" y="93"/>
                                    </a:lnTo>
                                    <a:lnTo>
                                      <a:pt x="0" y="106"/>
                                    </a:lnTo>
                                  </a:path>
                                </a:pathLst>
                              </a:custGeom>
                              <a:noFill/>
                              <a:ln w="3175">
                                <a:solidFill>
                                  <a:srgbClr val="8080FF"/>
                                </a:solidFill>
                                <a:prstDash val="solid"/>
                                <a:round/>
                                <a:headEnd/>
                                <a:tailEnd/>
                              </a:ln>
                            </p:spPr>
                            <p:txBody>
                              <a:bodyPr/>
                              <a:lstStyle/>
                              <a:p>
                                <a:endParaRPr lang="fr-FR" dirty="0"/>
                              </a:p>
                            </p:txBody>
                          </p:sp>
                          <p:sp>
                            <p:nvSpPr>
                              <p:cNvPr id="304" name="Freeform 171"/>
                              <p:cNvSpPr>
                                <a:spLocks/>
                              </p:cNvSpPr>
                              <p:nvPr/>
                            </p:nvSpPr>
                            <p:spPr bwMode="auto">
                              <a:xfrm>
                                <a:off x="3986" y="1517"/>
                                <a:ext cx="26" cy="28"/>
                              </a:xfrm>
                              <a:custGeom>
                                <a:avLst/>
                                <a:gdLst>
                                  <a:gd name="T0" fmla="*/ 0 w 131"/>
                                  <a:gd name="T1" fmla="*/ 0 h 144"/>
                                  <a:gd name="T2" fmla="*/ 32 w 131"/>
                                  <a:gd name="T3" fmla="*/ 5 h 144"/>
                                  <a:gd name="T4" fmla="*/ 64 w 131"/>
                                  <a:gd name="T5" fmla="*/ 12 h 144"/>
                                  <a:gd name="T6" fmla="*/ 79 w 131"/>
                                  <a:gd name="T7" fmla="*/ 22 h 144"/>
                                  <a:gd name="T8" fmla="*/ 94 w 131"/>
                                  <a:gd name="T9" fmla="*/ 42 h 144"/>
                                  <a:gd name="T10" fmla="*/ 97 w 131"/>
                                  <a:gd name="T11" fmla="*/ 65 h 144"/>
                                  <a:gd name="T12" fmla="*/ 110 w 131"/>
                                  <a:gd name="T13" fmla="*/ 89 h 144"/>
                                  <a:gd name="T14" fmla="*/ 122 w 131"/>
                                  <a:gd name="T15" fmla="*/ 115 h 144"/>
                                  <a:gd name="T16" fmla="*/ 131 w 131"/>
                                  <a:gd name="T17" fmla="*/ 14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44"/>
                                  <a:gd name="T29" fmla="*/ 131 w 131"/>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44">
                                    <a:moveTo>
                                      <a:pt x="0" y="0"/>
                                    </a:moveTo>
                                    <a:lnTo>
                                      <a:pt x="32" y="5"/>
                                    </a:lnTo>
                                    <a:lnTo>
                                      <a:pt x="64" y="12"/>
                                    </a:lnTo>
                                    <a:lnTo>
                                      <a:pt x="79" y="22"/>
                                    </a:lnTo>
                                    <a:lnTo>
                                      <a:pt x="94" y="42"/>
                                    </a:lnTo>
                                    <a:lnTo>
                                      <a:pt x="97" y="65"/>
                                    </a:lnTo>
                                    <a:lnTo>
                                      <a:pt x="110" y="89"/>
                                    </a:lnTo>
                                    <a:lnTo>
                                      <a:pt x="122" y="115"/>
                                    </a:lnTo>
                                    <a:lnTo>
                                      <a:pt x="131" y="144"/>
                                    </a:lnTo>
                                  </a:path>
                                </a:pathLst>
                              </a:custGeom>
                              <a:noFill/>
                              <a:ln w="3175">
                                <a:solidFill>
                                  <a:srgbClr val="8080FF"/>
                                </a:solidFill>
                                <a:prstDash val="solid"/>
                                <a:round/>
                                <a:headEnd/>
                                <a:tailEnd/>
                              </a:ln>
                            </p:spPr>
                            <p:txBody>
                              <a:bodyPr/>
                              <a:lstStyle/>
                              <a:p>
                                <a:endParaRPr lang="fr-FR" dirty="0"/>
                              </a:p>
                            </p:txBody>
                          </p:sp>
                          <p:sp>
                            <p:nvSpPr>
                              <p:cNvPr id="305" name="Freeform 172"/>
                              <p:cNvSpPr>
                                <a:spLocks/>
                              </p:cNvSpPr>
                              <p:nvPr/>
                            </p:nvSpPr>
                            <p:spPr bwMode="auto">
                              <a:xfrm>
                                <a:off x="4024" y="1506"/>
                                <a:ext cx="10" cy="34"/>
                              </a:xfrm>
                              <a:custGeom>
                                <a:avLst/>
                                <a:gdLst>
                                  <a:gd name="T0" fmla="*/ 0 w 47"/>
                                  <a:gd name="T1" fmla="*/ 84 h 170"/>
                                  <a:gd name="T2" fmla="*/ 2 w 47"/>
                                  <a:gd name="T3" fmla="*/ 115 h 170"/>
                                  <a:gd name="T4" fmla="*/ 6 w 47"/>
                                  <a:gd name="T5" fmla="*/ 144 h 170"/>
                                  <a:gd name="T6" fmla="*/ 18 w 47"/>
                                  <a:gd name="T7" fmla="*/ 158 h 170"/>
                                  <a:gd name="T8" fmla="*/ 47 w 47"/>
                                  <a:gd name="T9" fmla="*/ 170 h 170"/>
                                  <a:gd name="T10" fmla="*/ 47 w 47"/>
                                  <a:gd name="T11" fmla="*/ 0 h 170"/>
                                  <a:gd name="T12" fmla="*/ 0 60000 65536"/>
                                  <a:gd name="T13" fmla="*/ 0 60000 65536"/>
                                  <a:gd name="T14" fmla="*/ 0 60000 65536"/>
                                  <a:gd name="T15" fmla="*/ 0 60000 65536"/>
                                  <a:gd name="T16" fmla="*/ 0 60000 65536"/>
                                  <a:gd name="T17" fmla="*/ 0 60000 65536"/>
                                  <a:gd name="T18" fmla="*/ 0 w 47"/>
                                  <a:gd name="T19" fmla="*/ 0 h 170"/>
                                  <a:gd name="T20" fmla="*/ 47 w 4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47" h="170">
                                    <a:moveTo>
                                      <a:pt x="0" y="84"/>
                                    </a:moveTo>
                                    <a:lnTo>
                                      <a:pt x="2" y="115"/>
                                    </a:lnTo>
                                    <a:lnTo>
                                      <a:pt x="6" y="144"/>
                                    </a:lnTo>
                                    <a:lnTo>
                                      <a:pt x="18" y="158"/>
                                    </a:lnTo>
                                    <a:lnTo>
                                      <a:pt x="47" y="170"/>
                                    </a:lnTo>
                                    <a:lnTo>
                                      <a:pt x="47" y="0"/>
                                    </a:lnTo>
                                  </a:path>
                                </a:pathLst>
                              </a:custGeom>
                              <a:noFill/>
                              <a:ln w="3175">
                                <a:solidFill>
                                  <a:srgbClr val="8080FF"/>
                                </a:solidFill>
                                <a:prstDash val="solid"/>
                                <a:round/>
                                <a:headEnd/>
                                <a:tailEnd/>
                              </a:ln>
                            </p:spPr>
                            <p:txBody>
                              <a:bodyPr/>
                              <a:lstStyle/>
                              <a:p>
                                <a:endParaRPr lang="fr-FR" dirty="0"/>
                              </a:p>
                            </p:txBody>
                          </p:sp>
                        </p:grpSp>
                        <p:grpSp>
                          <p:nvGrpSpPr>
                            <p:cNvPr id="297" name="Group 173"/>
                            <p:cNvGrpSpPr>
                              <a:grpSpLocks/>
                            </p:cNvGrpSpPr>
                            <p:nvPr/>
                          </p:nvGrpSpPr>
                          <p:grpSpPr bwMode="auto">
                            <a:xfrm>
                              <a:off x="3913" y="1560"/>
                              <a:ext cx="65" cy="25"/>
                              <a:chOff x="3913" y="1560"/>
                              <a:chExt cx="65" cy="25"/>
                            </a:xfrm>
                          </p:grpSpPr>
                          <p:sp>
                            <p:nvSpPr>
                              <p:cNvPr id="298" name="Freeform 174"/>
                              <p:cNvSpPr>
                                <a:spLocks/>
                              </p:cNvSpPr>
                              <p:nvPr/>
                            </p:nvSpPr>
                            <p:spPr bwMode="auto">
                              <a:xfrm>
                                <a:off x="3937" y="1564"/>
                                <a:ext cx="38" cy="5"/>
                              </a:xfrm>
                              <a:custGeom>
                                <a:avLst/>
                                <a:gdLst>
                                  <a:gd name="T0" fmla="*/ 0 w 189"/>
                                  <a:gd name="T1" fmla="*/ 0 h 25"/>
                                  <a:gd name="T2" fmla="*/ 45 w 189"/>
                                  <a:gd name="T3" fmla="*/ 13 h 25"/>
                                  <a:gd name="T4" fmla="*/ 84 w 189"/>
                                  <a:gd name="T5" fmla="*/ 22 h 25"/>
                                  <a:gd name="T6" fmla="*/ 130 w 189"/>
                                  <a:gd name="T7" fmla="*/ 25 h 25"/>
                                  <a:gd name="T8" fmla="*/ 189 w 189"/>
                                  <a:gd name="T9" fmla="*/ 16 h 25"/>
                                  <a:gd name="T10" fmla="*/ 0 60000 65536"/>
                                  <a:gd name="T11" fmla="*/ 0 60000 65536"/>
                                  <a:gd name="T12" fmla="*/ 0 60000 65536"/>
                                  <a:gd name="T13" fmla="*/ 0 60000 65536"/>
                                  <a:gd name="T14" fmla="*/ 0 60000 65536"/>
                                  <a:gd name="T15" fmla="*/ 0 w 189"/>
                                  <a:gd name="T16" fmla="*/ 0 h 25"/>
                                  <a:gd name="T17" fmla="*/ 189 w 189"/>
                                  <a:gd name="T18" fmla="*/ 25 h 25"/>
                                </a:gdLst>
                                <a:ahLst/>
                                <a:cxnLst>
                                  <a:cxn ang="T10">
                                    <a:pos x="T0" y="T1"/>
                                  </a:cxn>
                                  <a:cxn ang="T11">
                                    <a:pos x="T2" y="T3"/>
                                  </a:cxn>
                                  <a:cxn ang="T12">
                                    <a:pos x="T4" y="T5"/>
                                  </a:cxn>
                                  <a:cxn ang="T13">
                                    <a:pos x="T6" y="T7"/>
                                  </a:cxn>
                                  <a:cxn ang="T14">
                                    <a:pos x="T8" y="T9"/>
                                  </a:cxn>
                                </a:cxnLst>
                                <a:rect l="T15" t="T16" r="T17" b="T18"/>
                                <a:pathLst>
                                  <a:path w="189" h="25">
                                    <a:moveTo>
                                      <a:pt x="0" y="0"/>
                                    </a:moveTo>
                                    <a:lnTo>
                                      <a:pt x="45" y="13"/>
                                    </a:lnTo>
                                    <a:lnTo>
                                      <a:pt x="84" y="22"/>
                                    </a:lnTo>
                                    <a:lnTo>
                                      <a:pt x="130" y="25"/>
                                    </a:lnTo>
                                    <a:lnTo>
                                      <a:pt x="189" y="16"/>
                                    </a:lnTo>
                                  </a:path>
                                </a:pathLst>
                              </a:custGeom>
                              <a:noFill/>
                              <a:ln w="3175">
                                <a:solidFill>
                                  <a:srgbClr val="8080FF"/>
                                </a:solidFill>
                                <a:prstDash val="solid"/>
                                <a:round/>
                                <a:headEnd/>
                                <a:tailEnd/>
                              </a:ln>
                            </p:spPr>
                            <p:txBody>
                              <a:bodyPr/>
                              <a:lstStyle/>
                              <a:p>
                                <a:endParaRPr lang="fr-FR" dirty="0"/>
                              </a:p>
                            </p:txBody>
                          </p:sp>
                          <p:sp>
                            <p:nvSpPr>
                              <p:cNvPr id="299" name="Freeform 175"/>
                              <p:cNvSpPr>
                                <a:spLocks/>
                              </p:cNvSpPr>
                              <p:nvPr/>
                            </p:nvSpPr>
                            <p:spPr bwMode="auto">
                              <a:xfrm>
                                <a:off x="3953" y="1560"/>
                                <a:ext cx="8" cy="9"/>
                              </a:xfrm>
                              <a:custGeom>
                                <a:avLst/>
                                <a:gdLst>
                                  <a:gd name="T0" fmla="*/ 0 w 36"/>
                                  <a:gd name="T1" fmla="*/ 0 h 44"/>
                                  <a:gd name="T2" fmla="*/ 22 w 36"/>
                                  <a:gd name="T3" fmla="*/ 21 h 44"/>
                                  <a:gd name="T4" fmla="*/ 36 w 36"/>
                                  <a:gd name="T5" fmla="*/ 44 h 44"/>
                                  <a:gd name="T6" fmla="*/ 0 60000 65536"/>
                                  <a:gd name="T7" fmla="*/ 0 60000 65536"/>
                                  <a:gd name="T8" fmla="*/ 0 60000 65536"/>
                                  <a:gd name="T9" fmla="*/ 0 w 36"/>
                                  <a:gd name="T10" fmla="*/ 0 h 44"/>
                                  <a:gd name="T11" fmla="*/ 36 w 36"/>
                                  <a:gd name="T12" fmla="*/ 44 h 44"/>
                                </a:gdLst>
                                <a:ahLst/>
                                <a:cxnLst>
                                  <a:cxn ang="T6">
                                    <a:pos x="T0" y="T1"/>
                                  </a:cxn>
                                  <a:cxn ang="T7">
                                    <a:pos x="T2" y="T3"/>
                                  </a:cxn>
                                  <a:cxn ang="T8">
                                    <a:pos x="T4" y="T5"/>
                                  </a:cxn>
                                </a:cxnLst>
                                <a:rect l="T9" t="T10" r="T11" b="T12"/>
                                <a:pathLst>
                                  <a:path w="36" h="44">
                                    <a:moveTo>
                                      <a:pt x="0" y="0"/>
                                    </a:moveTo>
                                    <a:lnTo>
                                      <a:pt x="22" y="21"/>
                                    </a:lnTo>
                                    <a:lnTo>
                                      <a:pt x="36" y="44"/>
                                    </a:lnTo>
                                  </a:path>
                                </a:pathLst>
                              </a:custGeom>
                              <a:noFill/>
                              <a:ln w="3175">
                                <a:solidFill>
                                  <a:srgbClr val="8080FF"/>
                                </a:solidFill>
                                <a:prstDash val="solid"/>
                                <a:round/>
                                <a:headEnd/>
                                <a:tailEnd/>
                              </a:ln>
                            </p:spPr>
                            <p:txBody>
                              <a:bodyPr/>
                              <a:lstStyle/>
                              <a:p>
                                <a:endParaRPr lang="fr-FR" dirty="0"/>
                              </a:p>
                            </p:txBody>
                          </p:sp>
                          <p:sp>
                            <p:nvSpPr>
                              <p:cNvPr id="300" name="Freeform 176"/>
                              <p:cNvSpPr>
                                <a:spLocks/>
                              </p:cNvSpPr>
                              <p:nvPr/>
                            </p:nvSpPr>
                            <p:spPr bwMode="auto">
                              <a:xfrm>
                                <a:off x="3913" y="1578"/>
                                <a:ext cx="47" cy="7"/>
                              </a:xfrm>
                              <a:custGeom>
                                <a:avLst/>
                                <a:gdLst>
                                  <a:gd name="T0" fmla="*/ 0 w 232"/>
                                  <a:gd name="T1" fmla="*/ 0 h 37"/>
                                  <a:gd name="T2" fmla="*/ 61 w 232"/>
                                  <a:gd name="T3" fmla="*/ 10 h 37"/>
                                  <a:gd name="T4" fmla="*/ 122 w 232"/>
                                  <a:gd name="T5" fmla="*/ 17 h 37"/>
                                  <a:gd name="T6" fmla="*/ 177 w 232"/>
                                  <a:gd name="T7" fmla="*/ 26 h 37"/>
                                  <a:gd name="T8" fmla="*/ 232 w 232"/>
                                  <a:gd name="T9" fmla="*/ 37 h 37"/>
                                  <a:gd name="T10" fmla="*/ 0 60000 65536"/>
                                  <a:gd name="T11" fmla="*/ 0 60000 65536"/>
                                  <a:gd name="T12" fmla="*/ 0 60000 65536"/>
                                  <a:gd name="T13" fmla="*/ 0 60000 65536"/>
                                  <a:gd name="T14" fmla="*/ 0 60000 65536"/>
                                  <a:gd name="T15" fmla="*/ 0 w 232"/>
                                  <a:gd name="T16" fmla="*/ 0 h 37"/>
                                  <a:gd name="T17" fmla="*/ 232 w 232"/>
                                  <a:gd name="T18" fmla="*/ 37 h 37"/>
                                </a:gdLst>
                                <a:ahLst/>
                                <a:cxnLst>
                                  <a:cxn ang="T10">
                                    <a:pos x="T0" y="T1"/>
                                  </a:cxn>
                                  <a:cxn ang="T11">
                                    <a:pos x="T2" y="T3"/>
                                  </a:cxn>
                                  <a:cxn ang="T12">
                                    <a:pos x="T4" y="T5"/>
                                  </a:cxn>
                                  <a:cxn ang="T13">
                                    <a:pos x="T6" y="T7"/>
                                  </a:cxn>
                                  <a:cxn ang="T14">
                                    <a:pos x="T8" y="T9"/>
                                  </a:cxn>
                                </a:cxnLst>
                                <a:rect l="T15" t="T16" r="T17" b="T18"/>
                                <a:pathLst>
                                  <a:path w="232" h="37">
                                    <a:moveTo>
                                      <a:pt x="0" y="0"/>
                                    </a:moveTo>
                                    <a:lnTo>
                                      <a:pt x="61" y="10"/>
                                    </a:lnTo>
                                    <a:lnTo>
                                      <a:pt x="122" y="17"/>
                                    </a:lnTo>
                                    <a:lnTo>
                                      <a:pt x="177" y="26"/>
                                    </a:lnTo>
                                    <a:lnTo>
                                      <a:pt x="232" y="37"/>
                                    </a:lnTo>
                                  </a:path>
                                </a:pathLst>
                              </a:custGeom>
                              <a:noFill/>
                              <a:ln w="3175">
                                <a:solidFill>
                                  <a:srgbClr val="8080FF"/>
                                </a:solidFill>
                                <a:prstDash val="solid"/>
                                <a:round/>
                                <a:headEnd/>
                                <a:tailEnd/>
                              </a:ln>
                            </p:spPr>
                            <p:txBody>
                              <a:bodyPr/>
                              <a:lstStyle/>
                              <a:p>
                                <a:endParaRPr lang="fr-FR" dirty="0"/>
                              </a:p>
                            </p:txBody>
                          </p:sp>
                          <p:sp>
                            <p:nvSpPr>
                              <p:cNvPr id="301" name="Freeform 177"/>
                              <p:cNvSpPr>
                                <a:spLocks/>
                              </p:cNvSpPr>
                              <p:nvPr/>
                            </p:nvSpPr>
                            <p:spPr bwMode="auto">
                              <a:xfrm>
                                <a:off x="3954" y="1577"/>
                                <a:ext cx="14" cy="5"/>
                              </a:xfrm>
                              <a:custGeom>
                                <a:avLst/>
                                <a:gdLst>
                                  <a:gd name="T0" fmla="*/ 0 w 69"/>
                                  <a:gd name="T1" fmla="*/ 0 h 25"/>
                                  <a:gd name="T2" fmla="*/ 32 w 69"/>
                                  <a:gd name="T3" fmla="*/ 2 h 25"/>
                                  <a:gd name="T4" fmla="*/ 53 w 69"/>
                                  <a:gd name="T5" fmla="*/ 8 h 25"/>
                                  <a:gd name="T6" fmla="*/ 69 w 69"/>
                                  <a:gd name="T7" fmla="*/ 25 h 25"/>
                                  <a:gd name="T8" fmla="*/ 0 60000 65536"/>
                                  <a:gd name="T9" fmla="*/ 0 60000 65536"/>
                                  <a:gd name="T10" fmla="*/ 0 60000 65536"/>
                                  <a:gd name="T11" fmla="*/ 0 60000 65536"/>
                                  <a:gd name="T12" fmla="*/ 0 w 69"/>
                                  <a:gd name="T13" fmla="*/ 0 h 25"/>
                                  <a:gd name="T14" fmla="*/ 69 w 69"/>
                                  <a:gd name="T15" fmla="*/ 25 h 25"/>
                                </a:gdLst>
                                <a:ahLst/>
                                <a:cxnLst>
                                  <a:cxn ang="T8">
                                    <a:pos x="T0" y="T1"/>
                                  </a:cxn>
                                  <a:cxn ang="T9">
                                    <a:pos x="T2" y="T3"/>
                                  </a:cxn>
                                  <a:cxn ang="T10">
                                    <a:pos x="T4" y="T5"/>
                                  </a:cxn>
                                  <a:cxn ang="T11">
                                    <a:pos x="T6" y="T7"/>
                                  </a:cxn>
                                </a:cxnLst>
                                <a:rect l="T12" t="T13" r="T14" b="T15"/>
                                <a:pathLst>
                                  <a:path w="69" h="25">
                                    <a:moveTo>
                                      <a:pt x="0" y="0"/>
                                    </a:moveTo>
                                    <a:lnTo>
                                      <a:pt x="32" y="2"/>
                                    </a:lnTo>
                                    <a:lnTo>
                                      <a:pt x="53" y="8"/>
                                    </a:lnTo>
                                    <a:lnTo>
                                      <a:pt x="69" y="25"/>
                                    </a:lnTo>
                                  </a:path>
                                </a:pathLst>
                              </a:custGeom>
                              <a:noFill/>
                              <a:ln w="3175">
                                <a:solidFill>
                                  <a:srgbClr val="8080FF"/>
                                </a:solidFill>
                                <a:prstDash val="solid"/>
                                <a:round/>
                                <a:headEnd/>
                                <a:tailEnd/>
                              </a:ln>
                            </p:spPr>
                            <p:txBody>
                              <a:bodyPr/>
                              <a:lstStyle/>
                              <a:p>
                                <a:endParaRPr lang="fr-FR" dirty="0"/>
                              </a:p>
                            </p:txBody>
                          </p:sp>
                          <p:sp>
                            <p:nvSpPr>
                              <p:cNvPr id="302" name="Line 178"/>
                              <p:cNvSpPr>
                                <a:spLocks noChangeShapeType="1"/>
                              </p:cNvSpPr>
                              <p:nvPr/>
                            </p:nvSpPr>
                            <p:spPr bwMode="auto">
                              <a:xfrm>
                                <a:off x="3973" y="1575"/>
                                <a:ext cx="5" cy="9"/>
                              </a:xfrm>
                              <a:prstGeom prst="line">
                                <a:avLst/>
                              </a:prstGeom>
                              <a:noFill/>
                              <a:ln w="3175">
                                <a:solidFill>
                                  <a:srgbClr val="8080FF"/>
                                </a:solidFill>
                                <a:round/>
                                <a:headEnd/>
                                <a:tailEnd/>
                              </a:ln>
                            </p:spPr>
                            <p:txBody>
                              <a:bodyPr/>
                              <a:lstStyle/>
                              <a:p>
                                <a:endParaRPr lang="fr-FR" dirty="0"/>
                              </a:p>
                            </p:txBody>
                          </p:sp>
                        </p:grpSp>
                      </p:grpSp>
                      <p:grpSp>
                        <p:nvGrpSpPr>
                          <p:cNvPr id="289" name="Group 179"/>
                          <p:cNvGrpSpPr>
                            <a:grpSpLocks/>
                          </p:cNvGrpSpPr>
                          <p:nvPr/>
                        </p:nvGrpSpPr>
                        <p:grpSpPr bwMode="auto">
                          <a:xfrm>
                            <a:off x="3838" y="1425"/>
                            <a:ext cx="197" cy="160"/>
                            <a:chOff x="3838" y="1425"/>
                            <a:chExt cx="197" cy="160"/>
                          </a:xfrm>
                        </p:grpSpPr>
                        <p:grpSp>
                          <p:nvGrpSpPr>
                            <p:cNvPr id="290" name="Group 180"/>
                            <p:cNvGrpSpPr>
                              <a:grpSpLocks/>
                            </p:cNvGrpSpPr>
                            <p:nvPr/>
                          </p:nvGrpSpPr>
                          <p:grpSpPr bwMode="auto">
                            <a:xfrm>
                              <a:off x="3851" y="1435"/>
                              <a:ext cx="184" cy="150"/>
                              <a:chOff x="3851" y="1435"/>
                              <a:chExt cx="184" cy="150"/>
                            </a:xfrm>
                          </p:grpSpPr>
                          <p:sp>
                            <p:nvSpPr>
                              <p:cNvPr id="294" name="Freeform 181"/>
                              <p:cNvSpPr>
                                <a:spLocks/>
                              </p:cNvSpPr>
                              <p:nvPr/>
                            </p:nvSpPr>
                            <p:spPr bwMode="auto">
                              <a:xfrm>
                                <a:off x="3851" y="1435"/>
                                <a:ext cx="184" cy="119"/>
                              </a:xfrm>
                              <a:custGeom>
                                <a:avLst/>
                                <a:gdLst>
                                  <a:gd name="T0" fmla="*/ 0 w 924"/>
                                  <a:gd name="T1" fmla="*/ 0 h 595"/>
                                  <a:gd name="T2" fmla="*/ 36 w 924"/>
                                  <a:gd name="T3" fmla="*/ 16 h 595"/>
                                  <a:gd name="T4" fmla="*/ 72 w 924"/>
                                  <a:gd name="T5" fmla="*/ 26 h 595"/>
                                  <a:gd name="T6" fmla="*/ 114 w 924"/>
                                  <a:gd name="T7" fmla="*/ 32 h 595"/>
                                  <a:gd name="T8" fmla="*/ 149 w 924"/>
                                  <a:gd name="T9" fmla="*/ 32 h 595"/>
                                  <a:gd name="T10" fmla="*/ 195 w 924"/>
                                  <a:gd name="T11" fmla="*/ 35 h 595"/>
                                  <a:gd name="T12" fmla="*/ 226 w 924"/>
                                  <a:gd name="T13" fmla="*/ 45 h 595"/>
                                  <a:gd name="T14" fmla="*/ 256 w 924"/>
                                  <a:gd name="T15" fmla="*/ 57 h 595"/>
                                  <a:gd name="T16" fmla="*/ 291 w 924"/>
                                  <a:gd name="T17" fmla="*/ 80 h 595"/>
                                  <a:gd name="T18" fmla="*/ 324 w 924"/>
                                  <a:gd name="T19" fmla="*/ 108 h 595"/>
                                  <a:gd name="T20" fmla="*/ 368 w 924"/>
                                  <a:gd name="T21" fmla="*/ 146 h 595"/>
                                  <a:gd name="T22" fmla="*/ 401 w 924"/>
                                  <a:gd name="T23" fmla="*/ 175 h 595"/>
                                  <a:gd name="T24" fmla="*/ 451 w 924"/>
                                  <a:gd name="T25" fmla="*/ 228 h 595"/>
                                  <a:gd name="T26" fmla="*/ 506 w 924"/>
                                  <a:gd name="T27" fmla="*/ 280 h 595"/>
                                  <a:gd name="T28" fmla="*/ 552 w 924"/>
                                  <a:gd name="T29" fmla="*/ 327 h 595"/>
                                  <a:gd name="T30" fmla="*/ 601 w 924"/>
                                  <a:gd name="T31" fmla="*/ 382 h 595"/>
                                  <a:gd name="T32" fmla="*/ 654 w 924"/>
                                  <a:gd name="T33" fmla="*/ 439 h 595"/>
                                  <a:gd name="T34" fmla="*/ 699 w 924"/>
                                  <a:gd name="T35" fmla="*/ 481 h 595"/>
                                  <a:gd name="T36" fmla="*/ 745 w 924"/>
                                  <a:gd name="T37" fmla="*/ 521 h 595"/>
                                  <a:gd name="T38" fmla="*/ 783 w 924"/>
                                  <a:gd name="T39" fmla="*/ 546 h 595"/>
                                  <a:gd name="T40" fmla="*/ 823 w 924"/>
                                  <a:gd name="T41" fmla="*/ 566 h 595"/>
                                  <a:gd name="T42" fmla="*/ 856 w 924"/>
                                  <a:gd name="T43" fmla="*/ 588 h 595"/>
                                  <a:gd name="T44" fmla="*/ 877 w 924"/>
                                  <a:gd name="T45" fmla="*/ 595 h 595"/>
                                  <a:gd name="T46" fmla="*/ 897 w 924"/>
                                  <a:gd name="T47" fmla="*/ 591 h 595"/>
                                  <a:gd name="T48" fmla="*/ 913 w 924"/>
                                  <a:gd name="T49" fmla="*/ 579 h 595"/>
                                  <a:gd name="T50" fmla="*/ 922 w 924"/>
                                  <a:gd name="T51" fmla="*/ 559 h 595"/>
                                  <a:gd name="T52" fmla="*/ 924 w 924"/>
                                  <a:gd name="T53" fmla="*/ 517 h 595"/>
                                  <a:gd name="T54" fmla="*/ 919 w 924"/>
                                  <a:gd name="T55" fmla="*/ 475 h 5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4"/>
                                  <a:gd name="T85" fmla="*/ 0 h 595"/>
                                  <a:gd name="T86" fmla="*/ 924 w 924"/>
                                  <a:gd name="T87" fmla="*/ 595 h 5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4" h="595">
                                    <a:moveTo>
                                      <a:pt x="0" y="0"/>
                                    </a:moveTo>
                                    <a:lnTo>
                                      <a:pt x="36" y="16"/>
                                    </a:lnTo>
                                    <a:lnTo>
                                      <a:pt x="72" y="26"/>
                                    </a:lnTo>
                                    <a:lnTo>
                                      <a:pt x="114" y="32"/>
                                    </a:lnTo>
                                    <a:lnTo>
                                      <a:pt x="149" y="32"/>
                                    </a:lnTo>
                                    <a:lnTo>
                                      <a:pt x="195" y="35"/>
                                    </a:lnTo>
                                    <a:lnTo>
                                      <a:pt x="226" y="45"/>
                                    </a:lnTo>
                                    <a:lnTo>
                                      <a:pt x="256" y="57"/>
                                    </a:lnTo>
                                    <a:lnTo>
                                      <a:pt x="291" y="80"/>
                                    </a:lnTo>
                                    <a:lnTo>
                                      <a:pt x="324" y="108"/>
                                    </a:lnTo>
                                    <a:lnTo>
                                      <a:pt x="368" y="146"/>
                                    </a:lnTo>
                                    <a:lnTo>
                                      <a:pt x="401" y="175"/>
                                    </a:lnTo>
                                    <a:lnTo>
                                      <a:pt x="451" y="228"/>
                                    </a:lnTo>
                                    <a:lnTo>
                                      <a:pt x="506" y="280"/>
                                    </a:lnTo>
                                    <a:lnTo>
                                      <a:pt x="552" y="327"/>
                                    </a:lnTo>
                                    <a:lnTo>
                                      <a:pt x="601" y="382"/>
                                    </a:lnTo>
                                    <a:lnTo>
                                      <a:pt x="654" y="439"/>
                                    </a:lnTo>
                                    <a:lnTo>
                                      <a:pt x="699" y="481"/>
                                    </a:lnTo>
                                    <a:lnTo>
                                      <a:pt x="745" y="521"/>
                                    </a:lnTo>
                                    <a:lnTo>
                                      <a:pt x="783" y="546"/>
                                    </a:lnTo>
                                    <a:lnTo>
                                      <a:pt x="823" y="566"/>
                                    </a:lnTo>
                                    <a:lnTo>
                                      <a:pt x="856" y="588"/>
                                    </a:lnTo>
                                    <a:lnTo>
                                      <a:pt x="877" y="595"/>
                                    </a:lnTo>
                                    <a:lnTo>
                                      <a:pt x="897" y="591"/>
                                    </a:lnTo>
                                    <a:lnTo>
                                      <a:pt x="913" y="579"/>
                                    </a:lnTo>
                                    <a:lnTo>
                                      <a:pt x="922" y="559"/>
                                    </a:lnTo>
                                    <a:lnTo>
                                      <a:pt x="924" y="517"/>
                                    </a:lnTo>
                                    <a:lnTo>
                                      <a:pt x="919" y="475"/>
                                    </a:lnTo>
                                  </a:path>
                                </a:pathLst>
                              </a:custGeom>
                              <a:noFill/>
                              <a:ln w="11113">
                                <a:solidFill>
                                  <a:srgbClr val="8080FF"/>
                                </a:solidFill>
                                <a:prstDash val="solid"/>
                                <a:round/>
                                <a:headEnd/>
                                <a:tailEnd/>
                              </a:ln>
                            </p:spPr>
                            <p:txBody>
                              <a:bodyPr/>
                              <a:lstStyle/>
                              <a:p>
                                <a:endParaRPr lang="fr-FR" dirty="0"/>
                              </a:p>
                            </p:txBody>
                          </p:sp>
                          <p:sp>
                            <p:nvSpPr>
                              <p:cNvPr id="295" name="Freeform 182"/>
                              <p:cNvSpPr>
                                <a:spLocks/>
                              </p:cNvSpPr>
                              <p:nvPr/>
                            </p:nvSpPr>
                            <p:spPr bwMode="auto">
                              <a:xfrm>
                                <a:off x="3880" y="1441"/>
                                <a:ext cx="104" cy="144"/>
                              </a:xfrm>
                              <a:custGeom>
                                <a:avLst/>
                                <a:gdLst>
                                  <a:gd name="T0" fmla="*/ 0 w 521"/>
                                  <a:gd name="T1" fmla="*/ 0 h 720"/>
                                  <a:gd name="T2" fmla="*/ 19 w 521"/>
                                  <a:gd name="T3" fmla="*/ 63 h 720"/>
                                  <a:gd name="T4" fmla="*/ 39 w 521"/>
                                  <a:gd name="T5" fmla="*/ 122 h 720"/>
                                  <a:gd name="T6" fmla="*/ 57 w 521"/>
                                  <a:gd name="T7" fmla="*/ 163 h 720"/>
                                  <a:gd name="T8" fmla="*/ 87 w 521"/>
                                  <a:gd name="T9" fmla="*/ 212 h 720"/>
                                  <a:gd name="T10" fmla="*/ 125 w 521"/>
                                  <a:gd name="T11" fmla="*/ 269 h 720"/>
                                  <a:gd name="T12" fmla="*/ 158 w 521"/>
                                  <a:gd name="T13" fmla="*/ 315 h 720"/>
                                  <a:gd name="T14" fmla="*/ 192 w 521"/>
                                  <a:gd name="T15" fmla="*/ 362 h 720"/>
                                  <a:gd name="T16" fmla="*/ 231 w 521"/>
                                  <a:gd name="T17" fmla="*/ 417 h 720"/>
                                  <a:gd name="T18" fmla="*/ 257 w 521"/>
                                  <a:gd name="T19" fmla="*/ 452 h 720"/>
                                  <a:gd name="T20" fmla="*/ 283 w 521"/>
                                  <a:gd name="T21" fmla="*/ 473 h 720"/>
                                  <a:gd name="T22" fmla="*/ 315 w 521"/>
                                  <a:gd name="T23" fmla="*/ 494 h 720"/>
                                  <a:gd name="T24" fmla="*/ 339 w 521"/>
                                  <a:gd name="T25" fmla="*/ 514 h 720"/>
                                  <a:gd name="T26" fmla="*/ 364 w 521"/>
                                  <a:gd name="T27" fmla="*/ 542 h 720"/>
                                  <a:gd name="T28" fmla="*/ 396 w 521"/>
                                  <a:gd name="T29" fmla="*/ 569 h 720"/>
                                  <a:gd name="T30" fmla="*/ 428 w 521"/>
                                  <a:gd name="T31" fmla="*/ 594 h 720"/>
                                  <a:gd name="T32" fmla="*/ 458 w 521"/>
                                  <a:gd name="T33" fmla="*/ 614 h 720"/>
                                  <a:gd name="T34" fmla="*/ 490 w 521"/>
                                  <a:gd name="T35" fmla="*/ 639 h 720"/>
                                  <a:gd name="T36" fmla="*/ 511 w 521"/>
                                  <a:gd name="T37" fmla="*/ 659 h 720"/>
                                  <a:gd name="T38" fmla="*/ 521 w 521"/>
                                  <a:gd name="T39" fmla="*/ 678 h 720"/>
                                  <a:gd name="T40" fmla="*/ 518 w 521"/>
                                  <a:gd name="T41" fmla="*/ 702 h 720"/>
                                  <a:gd name="T42" fmla="*/ 505 w 521"/>
                                  <a:gd name="T43" fmla="*/ 709 h 720"/>
                                  <a:gd name="T44" fmla="*/ 474 w 521"/>
                                  <a:gd name="T45" fmla="*/ 716 h 720"/>
                                  <a:gd name="T46" fmla="*/ 442 w 521"/>
                                  <a:gd name="T47" fmla="*/ 720 h 720"/>
                                  <a:gd name="T48" fmla="*/ 406 w 521"/>
                                  <a:gd name="T49" fmla="*/ 718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1"/>
                                  <a:gd name="T76" fmla="*/ 0 h 720"/>
                                  <a:gd name="T77" fmla="*/ 521 w 521"/>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1" h="720">
                                    <a:moveTo>
                                      <a:pt x="0" y="0"/>
                                    </a:moveTo>
                                    <a:lnTo>
                                      <a:pt x="19" y="63"/>
                                    </a:lnTo>
                                    <a:lnTo>
                                      <a:pt x="39" y="122"/>
                                    </a:lnTo>
                                    <a:lnTo>
                                      <a:pt x="57" y="163"/>
                                    </a:lnTo>
                                    <a:lnTo>
                                      <a:pt x="87" y="212"/>
                                    </a:lnTo>
                                    <a:lnTo>
                                      <a:pt x="125" y="269"/>
                                    </a:lnTo>
                                    <a:lnTo>
                                      <a:pt x="158" y="315"/>
                                    </a:lnTo>
                                    <a:lnTo>
                                      <a:pt x="192" y="362"/>
                                    </a:lnTo>
                                    <a:lnTo>
                                      <a:pt x="231" y="417"/>
                                    </a:lnTo>
                                    <a:lnTo>
                                      <a:pt x="257" y="452"/>
                                    </a:lnTo>
                                    <a:lnTo>
                                      <a:pt x="283" y="473"/>
                                    </a:lnTo>
                                    <a:lnTo>
                                      <a:pt x="315" y="494"/>
                                    </a:lnTo>
                                    <a:lnTo>
                                      <a:pt x="339" y="514"/>
                                    </a:lnTo>
                                    <a:lnTo>
                                      <a:pt x="364" y="542"/>
                                    </a:lnTo>
                                    <a:lnTo>
                                      <a:pt x="396" y="569"/>
                                    </a:lnTo>
                                    <a:lnTo>
                                      <a:pt x="428" y="594"/>
                                    </a:lnTo>
                                    <a:lnTo>
                                      <a:pt x="458" y="614"/>
                                    </a:lnTo>
                                    <a:lnTo>
                                      <a:pt x="490" y="639"/>
                                    </a:lnTo>
                                    <a:lnTo>
                                      <a:pt x="511" y="659"/>
                                    </a:lnTo>
                                    <a:lnTo>
                                      <a:pt x="521" y="678"/>
                                    </a:lnTo>
                                    <a:lnTo>
                                      <a:pt x="518" y="702"/>
                                    </a:lnTo>
                                    <a:lnTo>
                                      <a:pt x="505" y="709"/>
                                    </a:lnTo>
                                    <a:lnTo>
                                      <a:pt x="474" y="716"/>
                                    </a:lnTo>
                                    <a:lnTo>
                                      <a:pt x="442" y="720"/>
                                    </a:lnTo>
                                    <a:lnTo>
                                      <a:pt x="406" y="718"/>
                                    </a:lnTo>
                                  </a:path>
                                </a:pathLst>
                              </a:custGeom>
                              <a:noFill/>
                              <a:ln w="11113">
                                <a:solidFill>
                                  <a:srgbClr val="8080FF"/>
                                </a:solidFill>
                                <a:prstDash val="solid"/>
                                <a:round/>
                                <a:headEnd/>
                                <a:tailEnd/>
                              </a:ln>
                            </p:spPr>
                            <p:txBody>
                              <a:bodyPr/>
                              <a:lstStyle/>
                              <a:p>
                                <a:endParaRPr lang="fr-FR" dirty="0"/>
                              </a:p>
                            </p:txBody>
                          </p:sp>
                        </p:grpSp>
                        <p:grpSp>
                          <p:nvGrpSpPr>
                            <p:cNvPr id="291" name="Group 183"/>
                            <p:cNvGrpSpPr>
                              <a:grpSpLocks/>
                            </p:cNvGrpSpPr>
                            <p:nvPr/>
                          </p:nvGrpSpPr>
                          <p:grpSpPr bwMode="auto">
                            <a:xfrm>
                              <a:off x="3838" y="1425"/>
                              <a:ext cx="16" cy="17"/>
                              <a:chOff x="3838" y="1425"/>
                              <a:chExt cx="16" cy="17"/>
                            </a:xfrm>
                          </p:grpSpPr>
                          <p:sp>
                            <p:nvSpPr>
                              <p:cNvPr id="292" name="Oval 184"/>
                              <p:cNvSpPr>
                                <a:spLocks noChangeArrowheads="1"/>
                              </p:cNvSpPr>
                              <p:nvPr/>
                            </p:nvSpPr>
                            <p:spPr bwMode="auto">
                              <a:xfrm>
                                <a:off x="3838" y="1425"/>
                                <a:ext cx="16" cy="17"/>
                              </a:xfrm>
                              <a:prstGeom prst="ellipse">
                                <a:avLst/>
                              </a:prstGeom>
                              <a:solidFill>
                                <a:srgbClr val="8080FF"/>
                              </a:solidFill>
                              <a:ln w="9525">
                                <a:noFill/>
                                <a:round/>
                                <a:headEnd/>
                                <a:tailEnd/>
                              </a:ln>
                            </p:spPr>
                            <p:txBody>
                              <a:bodyPr/>
                              <a:lstStyle/>
                              <a:p>
                                <a:endParaRPr lang="fr-FR" dirty="0"/>
                              </a:p>
                            </p:txBody>
                          </p:sp>
                          <p:sp>
                            <p:nvSpPr>
                              <p:cNvPr id="293" name="Oval 185"/>
                              <p:cNvSpPr>
                                <a:spLocks noChangeArrowheads="1"/>
                              </p:cNvSpPr>
                              <p:nvPr/>
                            </p:nvSpPr>
                            <p:spPr bwMode="auto">
                              <a:xfrm>
                                <a:off x="3841" y="1428"/>
                                <a:ext cx="9" cy="10"/>
                              </a:xfrm>
                              <a:prstGeom prst="ellipse">
                                <a:avLst/>
                              </a:prstGeom>
                              <a:solidFill>
                                <a:srgbClr val="400040"/>
                              </a:solidFill>
                              <a:ln w="9525">
                                <a:noFill/>
                                <a:round/>
                                <a:headEnd/>
                                <a:tailEnd/>
                              </a:ln>
                            </p:spPr>
                            <p:txBody>
                              <a:bodyPr/>
                              <a:lstStyle/>
                              <a:p>
                                <a:endParaRPr lang="fr-FR" dirty="0"/>
                              </a:p>
                            </p:txBody>
                          </p:sp>
                        </p:grpSp>
                      </p:grpSp>
                    </p:grpSp>
                  </p:grpSp>
                </p:grpSp>
                <p:grpSp>
                  <p:nvGrpSpPr>
                    <p:cNvPr id="249" name="Group 186"/>
                    <p:cNvGrpSpPr>
                      <a:grpSpLocks/>
                    </p:cNvGrpSpPr>
                    <p:nvPr/>
                  </p:nvGrpSpPr>
                  <p:grpSpPr bwMode="auto">
                    <a:xfrm>
                      <a:off x="3692" y="1147"/>
                      <a:ext cx="290" cy="217"/>
                      <a:chOff x="3692" y="1147"/>
                      <a:chExt cx="290" cy="217"/>
                    </a:xfrm>
                  </p:grpSpPr>
                  <p:grpSp>
                    <p:nvGrpSpPr>
                      <p:cNvPr id="250" name="Group 187"/>
                      <p:cNvGrpSpPr>
                        <a:grpSpLocks/>
                      </p:cNvGrpSpPr>
                      <p:nvPr/>
                    </p:nvGrpSpPr>
                    <p:grpSpPr bwMode="auto">
                      <a:xfrm>
                        <a:off x="3692" y="1147"/>
                        <a:ext cx="219" cy="192"/>
                        <a:chOff x="3692" y="1147"/>
                        <a:chExt cx="219" cy="192"/>
                      </a:xfrm>
                    </p:grpSpPr>
                    <p:grpSp>
                      <p:nvGrpSpPr>
                        <p:cNvPr id="262" name="Group 188"/>
                        <p:cNvGrpSpPr>
                          <a:grpSpLocks/>
                        </p:cNvGrpSpPr>
                        <p:nvPr/>
                      </p:nvGrpSpPr>
                      <p:grpSpPr bwMode="auto">
                        <a:xfrm>
                          <a:off x="3692" y="1184"/>
                          <a:ext cx="219" cy="56"/>
                          <a:chOff x="3692" y="1184"/>
                          <a:chExt cx="219" cy="56"/>
                        </a:xfrm>
                      </p:grpSpPr>
                      <p:grpSp>
                        <p:nvGrpSpPr>
                          <p:cNvPr id="274" name="Group 189"/>
                          <p:cNvGrpSpPr>
                            <a:grpSpLocks/>
                          </p:cNvGrpSpPr>
                          <p:nvPr/>
                        </p:nvGrpSpPr>
                        <p:grpSpPr bwMode="auto">
                          <a:xfrm>
                            <a:off x="3695" y="1184"/>
                            <a:ext cx="216" cy="56"/>
                            <a:chOff x="3695" y="1184"/>
                            <a:chExt cx="216" cy="56"/>
                          </a:xfrm>
                        </p:grpSpPr>
                        <p:sp>
                          <p:nvSpPr>
                            <p:cNvPr id="278" name="Freeform 190"/>
                            <p:cNvSpPr>
                              <a:spLocks/>
                            </p:cNvSpPr>
                            <p:nvPr/>
                          </p:nvSpPr>
                          <p:spPr bwMode="auto">
                            <a:xfrm>
                              <a:off x="3695" y="1184"/>
                              <a:ext cx="215" cy="56"/>
                            </a:xfrm>
                            <a:custGeom>
                              <a:avLst/>
                              <a:gdLst>
                                <a:gd name="T0" fmla="*/ 1075 w 1075"/>
                                <a:gd name="T1" fmla="*/ 111 h 278"/>
                                <a:gd name="T2" fmla="*/ 1024 w 1075"/>
                                <a:gd name="T3" fmla="*/ 105 h 278"/>
                                <a:gd name="T4" fmla="*/ 963 w 1075"/>
                                <a:gd name="T5" fmla="*/ 98 h 278"/>
                                <a:gd name="T6" fmla="*/ 897 w 1075"/>
                                <a:gd name="T7" fmla="*/ 87 h 278"/>
                                <a:gd name="T8" fmla="*/ 824 w 1075"/>
                                <a:gd name="T9" fmla="*/ 73 h 278"/>
                                <a:gd name="T10" fmla="*/ 751 w 1075"/>
                                <a:gd name="T11" fmla="*/ 57 h 278"/>
                                <a:gd name="T12" fmla="*/ 686 w 1075"/>
                                <a:gd name="T13" fmla="*/ 45 h 278"/>
                                <a:gd name="T14" fmla="*/ 629 w 1075"/>
                                <a:gd name="T15" fmla="*/ 35 h 278"/>
                                <a:gd name="T16" fmla="*/ 567 w 1075"/>
                                <a:gd name="T17" fmla="*/ 25 h 278"/>
                                <a:gd name="T18" fmla="*/ 496 w 1075"/>
                                <a:gd name="T19" fmla="*/ 15 h 278"/>
                                <a:gd name="T20" fmla="*/ 442 w 1075"/>
                                <a:gd name="T21" fmla="*/ 6 h 278"/>
                                <a:gd name="T22" fmla="*/ 387 w 1075"/>
                                <a:gd name="T23" fmla="*/ 0 h 278"/>
                                <a:gd name="T24" fmla="*/ 338 w 1075"/>
                                <a:gd name="T25" fmla="*/ 3 h 278"/>
                                <a:gd name="T26" fmla="*/ 290 w 1075"/>
                                <a:gd name="T27" fmla="*/ 9 h 278"/>
                                <a:gd name="T28" fmla="*/ 226 w 1075"/>
                                <a:gd name="T29" fmla="*/ 20 h 278"/>
                                <a:gd name="T30" fmla="*/ 174 w 1075"/>
                                <a:gd name="T31" fmla="*/ 33 h 278"/>
                                <a:gd name="T32" fmla="*/ 142 w 1075"/>
                                <a:gd name="T33" fmla="*/ 43 h 278"/>
                                <a:gd name="T34" fmla="*/ 105 w 1075"/>
                                <a:gd name="T35" fmla="*/ 61 h 278"/>
                                <a:gd name="T36" fmla="*/ 66 w 1075"/>
                                <a:gd name="T37" fmla="*/ 79 h 278"/>
                                <a:gd name="T38" fmla="*/ 31 w 1075"/>
                                <a:gd name="T39" fmla="*/ 98 h 278"/>
                                <a:gd name="T40" fmla="*/ 0 w 1075"/>
                                <a:gd name="T41" fmla="*/ 119 h 278"/>
                                <a:gd name="T42" fmla="*/ 73 w 1075"/>
                                <a:gd name="T43" fmla="*/ 278 h 278"/>
                                <a:gd name="T44" fmla="*/ 114 w 1075"/>
                                <a:gd name="T45" fmla="*/ 263 h 278"/>
                                <a:gd name="T46" fmla="*/ 149 w 1075"/>
                                <a:gd name="T47" fmla="*/ 249 h 278"/>
                                <a:gd name="T48" fmla="*/ 184 w 1075"/>
                                <a:gd name="T49" fmla="*/ 237 h 278"/>
                                <a:gd name="T50" fmla="*/ 219 w 1075"/>
                                <a:gd name="T51" fmla="*/ 228 h 278"/>
                                <a:gd name="T52" fmla="*/ 262 w 1075"/>
                                <a:gd name="T53" fmla="*/ 215 h 278"/>
                                <a:gd name="T54" fmla="*/ 299 w 1075"/>
                                <a:gd name="T55" fmla="*/ 208 h 278"/>
                                <a:gd name="T56" fmla="*/ 354 w 1075"/>
                                <a:gd name="T57" fmla="*/ 203 h 278"/>
                                <a:gd name="T58" fmla="*/ 426 w 1075"/>
                                <a:gd name="T59" fmla="*/ 202 h 278"/>
                                <a:gd name="T60" fmla="*/ 490 w 1075"/>
                                <a:gd name="T61" fmla="*/ 205 h 278"/>
                                <a:gd name="T62" fmla="*/ 558 w 1075"/>
                                <a:gd name="T63" fmla="*/ 205 h 278"/>
                                <a:gd name="T64" fmla="*/ 610 w 1075"/>
                                <a:gd name="T65" fmla="*/ 208 h 278"/>
                                <a:gd name="T66" fmla="*/ 663 w 1075"/>
                                <a:gd name="T67" fmla="*/ 217 h 278"/>
                                <a:gd name="T68" fmla="*/ 1075 w 1075"/>
                                <a:gd name="T69" fmla="*/ 111 h 2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5"/>
                                <a:gd name="T106" fmla="*/ 0 h 278"/>
                                <a:gd name="T107" fmla="*/ 1075 w 1075"/>
                                <a:gd name="T108" fmla="*/ 278 h 2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5" h="278">
                                  <a:moveTo>
                                    <a:pt x="1075" y="111"/>
                                  </a:moveTo>
                                  <a:lnTo>
                                    <a:pt x="1024" y="105"/>
                                  </a:lnTo>
                                  <a:lnTo>
                                    <a:pt x="963" y="98"/>
                                  </a:lnTo>
                                  <a:lnTo>
                                    <a:pt x="897" y="87"/>
                                  </a:lnTo>
                                  <a:lnTo>
                                    <a:pt x="824" y="73"/>
                                  </a:lnTo>
                                  <a:lnTo>
                                    <a:pt x="751" y="57"/>
                                  </a:lnTo>
                                  <a:lnTo>
                                    <a:pt x="686" y="45"/>
                                  </a:lnTo>
                                  <a:lnTo>
                                    <a:pt x="629" y="35"/>
                                  </a:lnTo>
                                  <a:lnTo>
                                    <a:pt x="567" y="25"/>
                                  </a:lnTo>
                                  <a:lnTo>
                                    <a:pt x="496" y="15"/>
                                  </a:lnTo>
                                  <a:lnTo>
                                    <a:pt x="442" y="6"/>
                                  </a:lnTo>
                                  <a:lnTo>
                                    <a:pt x="387" y="0"/>
                                  </a:lnTo>
                                  <a:lnTo>
                                    <a:pt x="338" y="3"/>
                                  </a:lnTo>
                                  <a:lnTo>
                                    <a:pt x="290" y="9"/>
                                  </a:lnTo>
                                  <a:lnTo>
                                    <a:pt x="226" y="20"/>
                                  </a:lnTo>
                                  <a:lnTo>
                                    <a:pt x="174" y="33"/>
                                  </a:lnTo>
                                  <a:lnTo>
                                    <a:pt x="142" y="43"/>
                                  </a:lnTo>
                                  <a:lnTo>
                                    <a:pt x="105" y="61"/>
                                  </a:lnTo>
                                  <a:lnTo>
                                    <a:pt x="66" y="79"/>
                                  </a:lnTo>
                                  <a:lnTo>
                                    <a:pt x="31" y="98"/>
                                  </a:lnTo>
                                  <a:lnTo>
                                    <a:pt x="0" y="119"/>
                                  </a:lnTo>
                                  <a:lnTo>
                                    <a:pt x="73" y="278"/>
                                  </a:lnTo>
                                  <a:lnTo>
                                    <a:pt x="114" y="263"/>
                                  </a:lnTo>
                                  <a:lnTo>
                                    <a:pt x="149" y="249"/>
                                  </a:lnTo>
                                  <a:lnTo>
                                    <a:pt x="184" y="237"/>
                                  </a:lnTo>
                                  <a:lnTo>
                                    <a:pt x="219" y="228"/>
                                  </a:lnTo>
                                  <a:lnTo>
                                    <a:pt x="262" y="215"/>
                                  </a:lnTo>
                                  <a:lnTo>
                                    <a:pt x="299" y="208"/>
                                  </a:lnTo>
                                  <a:lnTo>
                                    <a:pt x="354" y="203"/>
                                  </a:lnTo>
                                  <a:lnTo>
                                    <a:pt x="426" y="202"/>
                                  </a:lnTo>
                                  <a:lnTo>
                                    <a:pt x="490" y="205"/>
                                  </a:lnTo>
                                  <a:lnTo>
                                    <a:pt x="558" y="205"/>
                                  </a:lnTo>
                                  <a:lnTo>
                                    <a:pt x="610" y="208"/>
                                  </a:lnTo>
                                  <a:lnTo>
                                    <a:pt x="663" y="217"/>
                                  </a:lnTo>
                                  <a:lnTo>
                                    <a:pt x="1075" y="111"/>
                                  </a:lnTo>
                                  <a:close/>
                                </a:path>
                              </a:pathLst>
                            </a:custGeom>
                            <a:solidFill>
                              <a:srgbClr val="600060"/>
                            </a:solidFill>
                            <a:ln w="9525">
                              <a:noFill/>
                              <a:round/>
                              <a:headEnd/>
                              <a:tailEnd/>
                            </a:ln>
                          </p:spPr>
                          <p:txBody>
                            <a:bodyPr/>
                            <a:lstStyle/>
                            <a:p>
                              <a:endParaRPr lang="fr-FR" dirty="0"/>
                            </a:p>
                          </p:txBody>
                        </p:sp>
                        <p:grpSp>
                          <p:nvGrpSpPr>
                            <p:cNvPr id="279" name="Group 191"/>
                            <p:cNvGrpSpPr>
                              <a:grpSpLocks/>
                            </p:cNvGrpSpPr>
                            <p:nvPr/>
                          </p:nvGrpSpPr>
                          <p:grpSpPr bwMode="auto">
                            <a:xfrm>
                              <a:off x="3710" y="1193"/>
                              <a:ext cx="201" cy="47"/>
                              <a:chOff x="3710" y="1193"/>
                              <a:chExt cx="201" cy="47"/>
                            </a:xfrm>
                          </p:grpSpPr>
                          <p:grpSp>
                            <p:nvGrpSpPr>
                              <p:cNvPr id="280" name="Group 192"/>
                              <p:cNvGrpSpPr>
                                <a:grpSpLocks/>
                              </p:cNvGrpSpPr>
                              <p:nvPr/>
                            </p:nvGrpSpPr>
                            <p:grpSpPr bwMode="auto">
                              <a:xfrm>
                                <a:off x="3710" y="1207"/>
                                <a:ext cx="201" cy="33"/>
                                <a:chOff x="3710" y="1207"/>
                                <a:chExt cx="201" cy="33"/>
                              </a:xfrm>
                            </p:grpSpPr>
                            <p:sp>
                              <p:nvSpPr>
                                <p:cNvPr id="282" name="Freeform 193"/>
                                <p:cNvSpPr>
                                  <a:spLocks/>
                                </p:cNvSpPr>
                                <p:nvPr/>
                              </p:nvSpPr>
                              <p:spPr bwMode="auto">
                                <a:xfrm>
                                  <a:off x="3710" y="1208"/>
                                  <a:ext cx="201" cy="28"/>
                                </a:xfrm>
                                <a:custGeom>
                                  <a:avLst/>
                                  <a:gdLst>
                                    <a:gd name="T0" fmla="*/ 1007 w 1007"/>
                                    <a:gd name="T1" fmla="*/ 0 h 141"/>
                                    <a:gd name="T2" fmla="*/ 628 w 1007"/>
                                    <a:gd name="T3" fmla="*/ 49 h 141"/>
                                    <a:gd name="T4" fmla="*/ 563 w 1007"/>
                                    <a:gd name="T5" fmla="*/ 41 h 141"/>
                                    <a:gd name="T6" fmla="*/ 505 w 1007"/>
                                    <a:gd name="T7" fmla="*/ 36 h 141"/>
                                    <a:gd name="T8" fmla="*/ 450 w 1007"/>
                                    <a:gd name="T9" fmla="*/ 35 h 141"/>
                                    <a:gd name="T10" fmla="*/ 393 w 1007"/>
                                    <a:gd name="T11" fmla="*/ 32 h 141"/>
                                    <a:gd name="T12" fmla="*/ 341 w 1007"/>
                                    <a:gd name="T13" fmla="*/ 34 h 141"/>
                                    <a:gd name="T14" fmla="*/ 295 w 1007"/>
                                    <a:gd name="T15" fmla="*/ 36 h 141"/>
                                    <a:gd name="T16" fmla="*/ 254 w 1007"/>
                                    <a:gd name="T17" fmla="*/ 37 h 141"/>
                                    <a:gd name="T18" fmla="*/ 202 w 1007"/>
                                    <a:gd name="T19" fmla="*/ 44 h 141"/>
                                    <a:gd name="T20" fmla="*/ 160 w 1007"/>
                                    <a:gd name="T21" fmla="*/ 54 h 141"/>
                                    <a:gd name="T22" fmla="*/ 119 w 1007"/>
                                    <a:gd name="T23" fmla="*/ 65 h 141"/>
                                    <a:gd name="T24" fmla="*/ 83 w 1007"/>
                                    <a:gd name="T25" fmla="*/ 78 h 141"/>
                                    <a:gd name="T26" fmla="*/ 53 w 1007"/>
                                    <a:gd name="T27" fmla="*/ 89 h 141"/>
                                    <a:gd name="T28" fmla="*/ 23 w 1007"/>
                                    <a:gd name="T29" fmla="*/ 105 h 141"/>
                                    <a:gd name="T30" fmla="*/ 0 w 1007"/>
                                    <a:gd name="T31" fmla="*/ 124 h 141"/>
                                    <a:gd name="T32" fmla="*/ 4 w 1007"/>
                                    <a:gd name="T33" fmla="*/ 141 h 141"/>
                                    <a:gd name="T34" fmla="*/ 45 w 1007"/>
                                    <a:gd name="T35" fmla="*/ 126 h 141"/>
                                    <a:gd name="T36" fmla="*/ 80 w 1007"/>
                                    <a:gd name="T37" fmla="*/ 112 h 141"/>
                                    <a:gd name="T38" fmla="*/ 115 w 1007"/>
                                    <a:gd name="T39" fmla="*/ 101 h 141"/>
                                    <a:gd name="T40" fmla="*/ 151 w 1007"/>
                                    <a:gd name="T41" fmla="*/ 91 h 141"/>
                                    <a:gd name="T42" fmla="*/ 194 w 1007"/>
                                    <a:gd name="T43" fmla="*/ 78 h 141"/>
                                    <a:gd name="T44" fmla="*/ 231 w 1007"/>
                                    <a:gd name="T45" fmla="*/ 71 h 141"/>
                                    <a:gd name="T46" fmla="*/ 285 w 1007"/>
                                    <a:gd name="T47" fmla="*/ 65 h 141"/>
                                    <a:gd name="T48" fmla="*/ 358 w 1007"/>
                                    <a:gd name="T49" fmla="*/ 64 h 141"/>
                                    <a:gd name="T50" fmla="*/ 421 w 1007"/>
                                    <a:gd name="T51" fmla="*/ 68 h 141"/>
                                    <a:gd name="T52" fmla="*/ 489 w 1007"/>
                                    <a:gd name="T53" fmla="*/ 68 h 141"/>
                                    <a:gd name="T54" fmla="*/ 541 w 1007"/>
                                    <a:gd name="T55" fmla="*/ 71 h 141"/>
                                    <a:gd name="T56" fmla="*/ 595 w 1007"/>
                                    <a:gd name="T57" fmla="*/ 80 h 141"/>
                                    <a:gd name="T58" fmla="*/ 1007 w 1007"/>
                                    <a:gd name="T59" fmla="*/ 0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41"/>
                                    <a:gd name="T92" fmla="*/ 1007 w 100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41">
                                      <a:moveTo>
                                        <a:pt x="1007" y="0"/>
                                      </a:moveTo>
                                      <a:lnTo>
                                        <a:pt x="628" y="49"/>
                                      </a:lnTo>
                                      <a:lnTo>
                                        <a:pt x="563" y="41"/>
                                      </a:lnTo>
                                      <a:lnTo>
                                        <a:pt x="505" y="36"/>
                                      </a:lnTo>
                                      <a:lnTo>
                                        <a:pt x="450" y="35"/>
                                      </a:lnTo>
                                      <a:lnTo>
                                        <a:pt x="393" y="32"/>
                                      </a:lnTo>
                                      <a:lnTo>
                                        <a:pt x="341" y="34"/>
                                      </a:lnTo>
                                      <a:lnTo>
                                        <a:pt x="295" y="36"/>
                                      </a:lnTo>
                                      <a:lnTo>
                                        <a:pt x="254" y="37"/>
                                      </a:lnTo>
                                      <a:lnTo>
                                        <a:pt x="202" y="44"/>
                                      </a:lnTo>
                                      <a:lnTo>
                                        <a:pt x="160" y="54"/>
                                      </a:lnTo>
                                      <a:lnTo>
                                        <a:pt x="119" y="65"/>
                                      </a:lnTo>
                                      <a:lnTo>
                                        <a:pt x="83" y="78"/>
                                      </a:lnTo>
                                      <a:lnTo>
                                        <a:pt x="53" y="89"/>
                                      </a:lnTo>
                                      <a:lnTo>
                                        <a:pt x="23" y="105"/>
                                      </a:lnTo>
                                      <a:lnTo>
                                        <a:pt x="0" y="124"/>
                                      </a:lnTo>
                                      <a:lnTo>
                                        <a:pt x="4" y="141"/>
                                      </a:lnTo>
                                      <a:lnTo>
                                        <a:pt x="45" y="126"/>
                                      </a:lnTo>
                                      <a:lnTo>
                                        <a:pt x="80" y="112"/>
                                      </a:lnTo>
                                      <a:lnTo>
                                        <a:pt x="115" y="101"/>
                                      </a:lnTo>
                                      <a:lnTo>
                                        <a:pt x="151" y="91"/>
                                      </a:lnTo>
                                      <a:lnTo>
                                        <a:pt x="194" y="78"/>
                                      </a:lnTo>
                                      <a:lnTo>
                                        <a:pt x="231" y="71"/>
                                      </a:lnTo>
                                      <a:lnTo>
                                        <a:pt x="285" y="65"/>
                                      </a:lnTo>
                                      <a:lnTo>
                                        <a:pt x="358" y="64"/>
                                      </a:lnTo>
                                      <a:lnTo>
                                        <a:pt x="421" y="68"/>
                                      </a:lnTo>
                                      <a:lnTo>
                                        <a:pt x="489" y="68"/>
                                      </a:lnTo>
                                      <a:lnTo>
                                        <a:pt x="541" y="71"/>
                                      </a:lnTo>
                                      <a:lnTo>
                                        <a:pt x="595" y="80"/>
                                      </a:lnTo>
                                      <a:lnTo>
                                        <a:pt x="1007" y="0"/>
                                      </a:lnTo>
                                      <a:close/>
                                    </a:path>
                                  </a:pathLst>
                                </a:custGeom>
                                <a:solidFill>
                                  <a:srgbClr val="800080"/>
                                </a:solidFill>
                                <a:ln w="9525">
                                  <a:noFill/>
                                  <a:round/>
                                  <a:headEnd/>
                                  <a:tailEnd/>
                                </a:ln>
                              </p:spPr>
                              <p:txBody>
                                <a:bodyPr/>
                                <a:lstStyle/>
                                <a:p>
                                  <a:endParaRPr lang="fr-FR" dirty="0"/>
                                </a:p>
                              </p:txBody>
                            </p:sp>
                            <p:sp>
                              <p:nvSpPr>
                                <p:cNvPr id="283" name="Freeform 194"/>
                                <p:cNvSpPr>
                                  <a:spLocks/>
                                </p:cNvSpPr>
                                <p:nvPr/>
                              </p:nvSpPr>
                              <p:spPr bwMode="auto">
                                <a:xfrm>
                                  <a:off x="3710" y="1207"/>
                                  <a:ext cx="201" cy="33"/>
                                </a:xfrm>
                                <a:custGeom>
                                  <a:avLst/>
                                  <a:gdLst>
                                    <a:gd name="T0" fmla="*/ 1007 w 1007"/>
                                    <a:gd name="T1" fmla="*/ 0 h 165"/>
                                    <a:gd name="T2" fmla="*/ 628 w 1007"/>
                                    <a:gd name="T3" fmla="*/ 74 h 165"/>
                                    <a:gd name="T4" fmla="*/ 563 w 1007"/>
                                    <a:gd name="T5" fmla="*/ 65 h 165"/>
                                    <a:gd name="T6" fmla="*/ 505 w 1007"/>
                                    <a:gd name="T7" fmla="*/ 61 h 165"/>
                                    <a:gd name="T8" fmla="*/ 450 w 1007"/>
                                    <a:gd name="T9" fmla="*/ 59 h 165"/>
                                    <a:gd name="T10" fmla="*/ 393 w 1007"/>
                                    <a:gd name="T11" fmla="*/ 56 h 165"/>
                                    <a:gd name="T12" fmla="*/ 341 w 1007"/>
                                    <a:gd name="T13" fmla="*/ 58 h 165"/>
                                    <a:gd name="T14" fmla="*/ 295 w 1007"/>
                                    <a:gd name="T15" fmla="*/ 61 h 165"/>
                                    <a:gd name="T16" fmla="*/ 254 w 1007"/>
                                    <a:gd name="T17" fmla="*/ 62 h 165"/>
                                    <a:gd name="T18" fmla="*/ 202 w 1007"/>
                                    <a:gd name="T19" fmla="*/ 68 h 165"/>
                                    <a:gd name="T20" fmla="*/ 160 w 1007"/>
                                    <a:gd name="T21" fmla="*/ 78 h 165"/>
                                    <a:gd name="T22" fmla="*/ 119 w 1007"/>
                                    <a:gd name="T23" fmla="*/ 90 h 165"/>
                                    <a:gd name="T24" fmla="*/ 83 w 1007"/>
                                    <a:gd name="T25" fmla="*/ 103 h 165"/>
                                    <a:gd name="T26" fmla="*/ 53 w 1007"/>
                                    <a:gd name="T27" fmla="*/ 114 h 165"/>
                                    <a:gd name="T28" fmla="*/ 23 w 1007"/>
                                    <a:gd name="T29" fmla="*/ 129 h 165"/>
                                    <a:gd name="T30" fmla="*/ 0 w 1007"/>
                                    <a:gd name="T31" fmla="*/ 148 h 165"/>
                                    <a:gd name="T32" fmla="*/ 4 w 1007"/>
                                    <a:gd name="T33" fmla="*/ 165 h 165"/>
                                    <a:gd name="T34" fmla="*/ 45 w 1007"/>
                                    <a:gd name="T35" fmla="*/ 150 h 165"/>
                                    <a:gd name="T36" fmla="*/ 80 w 1007"/>
                                    <a:gd name="T37" fmla="*/ 136 h 165"/>
                                    <a:gd name="T38" fmla="*/ 115 w 1007"/>
                                    <a:gd name="T39" fmla="*/ 124 h 165"/>
                                    <a:gd name="T40" fmla="*/ 150 w 1007"/>
                                    <a:gd name="T41" fmla="*/ 116 h 165"/>
                                    <a:gd name="T42" fmla="*/ 194 w 1007"/>
                                    <a:gd name="T43" fmla="*/ 103 h 165"/>
                                    <a:gd name="T44" fmla="*/ 231 w 1007"/>
                                    <a:gd name="T45" fmla="*/ 95 h 165"/>
                                    <a:gd name="T46" fmla="*/ 285 w 1007"/>
                                    <a:gd name="T47" fmla="*/ 90 h 165"/>
                                    <a:gd name="T48" fmla="*/ 357 w 1007"/>
                                    <a:gd name="T49" fmla="*/ 89 h 165"/>
                                    <a:gd name="T50" fmla="*/ 421 w 1007"/>
                                    <a:gd name="T51" fmla="*/ 92 h 165"/>
                                    <a:gd name="T52" fmla="*/ 489 w 1007"/>
                                    <a:gd name="T53" fmla="*/ 92 h 165"/>
                                    <a:gd name="T54" fmla="*/ 541 w 1007"/>
                                    <a:gd name="T55" fmla="*/ 95 h 165"/>
                                    <a:gd name="T56" fmla="*/ 595 w 1007"/>
                                    <a:gd name="T57" fmla="*/ 105 h 165"/>
                                    <a:gd name="T58" fmla="*/ 1007 w 1007"/>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65"/>
                                    <a:gd name="T92" fmla="*/ 1007 w 1007"/>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65">
                                      <a:moveTo>
                                        <a:pt x="1007" y="0"/>
                                      </a:moveTo>
                                      <a:lnTo>
                                        <a:pt x="628" y="74"/>
                                      </a:lnTo>
                                      <a:lnTo>
                                        <a:pt x="563" y="65"/>
                                      </a:lnTo>
                                      <a:lnTo>
                                        <a:pt x="505" y="61"/>
                                      </a:lnTo>
                                      <a:lnTo>
                                        <a:pt x="450" y="59"/>
                                      </a:lnTo>
                                      <a:lnTo>
                                        <a:pt x="393" y="56"/>
                                      </a:lnTo>
                                      <a:lnTo>
                                        <a:pt x="341" y="58"/>
                                      </a:lnTo>
                                      <a:lnTo>
                                        <a:pt x="295" y="61"/>
                                      </a:lnTo>
                                      <a:lnTo>
                                        <a:pt x="254" y="62"/>
                                      </a:lnTo>
                                      <a:lnTo>
                                        <a:pt x="202" y="68"/>
                                      </a:lnTo>
                                      <a:lnTo>
                                        <a:pt x="160" y="78"/>
                                      </a:lnTo>
                                      <a:lnTo>
                                        <a:pt x="119" y="90"/>
                                      </a:lnTo>
                                      <a:lnTo>
                                        <a:pt x="83" y="103"/>
                                      </a:lnTo>
                                      <a:lnTo>
                                        <a:pt x="53" y="114"/>
                                      </a:lnTo>
                                      <a:lnTo>
                                        <a:pt x="23" y="129"/>
                                      </a:lnTo>
                                      <a:lnTo>
                                        <a:pt x="0" y="148"/>
                                      </a:lnTo>
                                      <a:lnTo>
                                        <a:pt x="4" y="165"/>
                                      </a:lnTo>
                                      <a:lnTo>
                                        <a:pt x="45" y="150"/>
                                      </a:lnTo>
                                      <a:lnTo>
                                        <a:pt x="80" y="136"/>
                                      </a:lnTo>
                                      <a:lnTo>
                                        <a:pt x="115" y="124"/>
                                      </a:lnTo>
                                      <a:lnTo>
                                        <a:pt x="150" y="116"/>
                                      </a:lnTo>
                                      <a:lnTo>
                                        <a:pt x="194" y="103"/>
                                      </a:lnTo>
                                      <a:lnTo>
                                        <a:pt x="231" y="95"/>
                                      </a:lnTo>
                                      <a:lnTo>
                                        <a:pt x="285" y="90"/>
                                      </a:lnTo>
                                      <a:lnTo>
                                        <a:pt x="357" y="89"/>
                                      </a:lnTo>
                                      <a:lnTo>
                                        <a:pt x="421" y="92"/>
                                      </a:lnTo>
                                      <a:lnTo>
                                        <a:pt x="489" y="92"/>
                                      </a:lnTo>
                                      <a:lnTo>
                                        <a:pt x="541" y="95"/>
                                      </a:lnTo>
                                      <a:lnTo>
                                        <a:pt x="595" y="105"/>
                                      </a:lnTo>
                                      <a:lnTo>
                                        <a:pt x="1007" y="0"/>
                                      </a:lnTo>
                                      <a:close/>
                                    </a:path>
                                  </a:pathLst>
                                </a:custGeom>
                                <a:solidFill>
                                  <a:srgbClr val="400040"/>
                                </a:solidFill>
                                <a:ln w="9525">
                                  <a:noFill/>
                                  <a:round/>
                                  <a:headEnd/>
                                  <a:tailEnd/>
                                </a:ln>
                              </p:spPr>
                              <p:txBody>
                                <a:bodyPr/>
                                <a:lstStyle/>
                                <a:p>
                                  <a:endParaRPr lang="fr-FR" dirty="0"/>
                                </a:p>
                              </p:txBody>
                            </p:sp>
                          </p:grpSp>
                          <p:sp>
                            <p:nvSpPr>
                              <p:cNvPr id="281" name="Freeform 195"/>
                              <p:cNvSpPr>
                                <a:spLocks/>
                              </p:cNvSpPr>
                              <p:nvPr/>
                            </p:nvSpPr>
                            <p:spPr bwMode="auto">
                              <a:xfrm>
                                <a:off x="3713" y="1193"/>
                                <a:ext cx="145" cy="16"/>
                              </a:xfrm>
                              <a:custGeom>
                                <a:avLst/>
                                <a:gdLst>
                                  <a:gd name="T0" fmla="*/ 0 w 724"/>
                                  <a:gd name="T1" fmla="*/ 82 h 82"/>
                                  <a:gd name="T2" fmla="*/ 34 w 724"/>
                                  <a:gd name="T3" fmla="*/ 65 h 82"/>
                                  <a:gd name="T4" fmla="*/ 69 w 724"/>
                                  <a:gd name="T5" fmla="*/ 50 h 82"/>
                                  <a:gd name="T6" fmla="*/ 117 w 724"/>
                                  <a:gd name="T7" fmla="*/ 36 h 82"/>
                                  <a:gd name="T8" fmla="*/ 170 w 724"/>
                                  <a:gd name="T9" fmla="*/ 21 h 82"/>
                                  <a:gd name="T10" fmla="*/ 224 w 724"/>
                                  <a:gd name="T11" fmla="*/ 11 h 82"/>
                                  <a:gd name="T12" fmla="*/ 270 w 724"/>
                                  <a:gd name="T13" fmla="*/ 5 h 82"/>
                                  <a:gd name="T14" fmla="*/ 335 w 724"/>
                                  <a:gd name="T15" fmla="*/ 0 h 82"/>
                                  <a:gd name="T16" fmla="*/ 376 w 724"/>
                                  <a:gd name="T17" fmla="*/ 0 h 82"/>
                                  <a:gd name="T18" fmla="*/ 436 w 724"/>
                                  <a:gd name="T19" fmla="*/ 4 h 82"/>
                                  <a:gd name="T20" fmla="*/ 494 w 724"/>
                                  <a:gd name="T21" fmla="*/ 11 h 82"/>
                                  <a:gd name="T22" fmla="*/ 537 w 724"/>
                                  <a:gd name="T23" fmla="*/ 18 h 82"/>
                                  <a:gd name="T24" fmla="*/ 586 w 724"/>
                                  <a:gd name="T25" fmla="*/ 27 h 82"/>
                                  <a:gd name="T26" fmla="*/ 634 w 724"/>
                                  <a:gd name="T27" fmla="*/ 40 h 82"/>
                                  <a:gd name="T28" fmla="*/ 677 w 724"/>
                                  <a:gd name="T29" fmla="*/ 53 h 82"/>
                                  <a:gd name="T30" fmla="*/ 724 w 724"/>
                                  <a:gd name="T31" fmla="*/ 7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4"/>
                                  <a:gd name="T49" fmla="*/ 0 h 82"/>
                                  <a:gd name="T50" fmla="*/ 724 w 724"/>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4" h="82">
                                    <a:moveTo>
                                      <a:pt x="0" y="82"/>
                                    </a:moveTo>
                                    <a:lnTo>
                                      <a:pt x="34" y="65"/>
                                    </a:lnTo>
                                    <a:lnTo>
                                      <a:pt x="69" y="50"/>
                                    </a:lnTo>
                                    <a:lnTo>
                                      <a:pt x="117" y="36"/>
                                    </a:lnTo>
                                    <a:lnTo>
                                      <a:pt x="170" y="21"/>
                                    </a:lnTo>
                                    <a:lnTo>
                                      <a:pt x="224" y="11"/>
                                    </a:lnTo>
                                    <a:lnTo>
                                      <a:pt x="270" y="5"/>
                                    </a:lnTo>
                                    <a:lnTo>
                                      <a:pt x="335" y="0"/>
                                    </a:lnTo>
                                    <a:lnTo>
                                      <a:pt x="376" y="0"/>
                                    </a:lnTo>
                                    <a:lnTo>
                                      <a:pt x="436" y="4"/>
                                    </a:lnTo>
                                    <a:lnTo>
                                      <a:pt x="494" y="11"/>
                                    </a:lnTo>
                                    <a:lnTo>
                                      <a:pt x="537" y="18"/>
                                    </a:lnTo>
                                    <a:lnTo>
                                      <a:pt x="586" y="27"/>
                                    </a:lnTo>
                                    <a:lnTo>
                                      <a:pt x="634" y="40"/>
                                    </a:lnTo>
                                    <a:lnTo>
                                      <a:pt x="677" y="53"/>
                                    </a:lnTo>
                                    <a:lnTo>
                                      <a:pt x="724" y="71"/>
                                    </a:lnTo>
                                  </a:path>
                                </a:pathLst>
                              </a:custGeom>
                              <a:noFill/>
                              <a:ln w="4763">
                                <a:solidFill>
                                  <a:srgbClr val="E000E0"/>
                                </a:solidFill>
                                <a:prstDash val="solid"/>
                                <a:round/>
                                <a:headEnd/>
                                <a:tailEnd/>
                              </a:ln>
                            </p:spPr>
                            <p:txBody>
                              <a:bodyPr/>
                              <a:lstStyle/>
                              <a:p>
                                <a:endParaRPr lang="fr-FR" dirty="0"/>
                              </a:p>
                            </p:txBody>
                          </p:sp>
                        </p:grpSp>
                      </p:grpSp>
                      <p:grpSp>
                        <p:nvGrpSpPr>
                          <p:cNvPr id="275" name="Group 196"/>
                          <p:cNvGrpSpPr>
                            <a:grpSpLocks/>
                          </p:cNvGrpSpPr>
                          <p:nvPr/>
                        </p:nvGrpSpPr>
                        <p:grpSpPr bwMode="auto">
                          <a:xfrm>
                            <a:off x="3692" y="1207"/>
                            <a:ext cx="23" cy="33"/>
                            <a:chOff x="3692" y="1207"/>
                            <a:chExt cx="23" cy="33"/>
                          </a:xfrm>
                        </p:grpSpPr>
                        <p:sp>
                          <p:nvSpPr>
                            <p:cNvPr id="276" name="Freeform 197"/>
                            <p:cNvSpPr>
                              <a:spLocks/>
                            </p:cNvSpPr>
                            <p:nvPr/>
                          </p:nvSpPr>
                          <p:spPr bwMode="auto">
                            <a:xfrm>
                              <a:off x="3692" y="1207"/>
                              <a:ext cx="23" cy="33"/>
                            </a:xfrm>
                            <a:custGeom>
                              <a:avLst/>
                              <a:gdLst>
                                <a:gd name="T0" fmla="*/ 26 w 112"/>
                                <a:gd name="T1" fmla="*/ 4 h 168"/>
                                <a:gd name="T2" fmla="*/ 16 w 112"/>
                                <a:gd name="T3" fmla="*/ 11 h 168"/>
                                <a:gd name="T4" fmla="*/ 9 w 112"/>
                                <a:gd name="T5" fmla="*/ 20 h 168"/>
                                <a:gd name="T6" fmla="*/ 3 w 112"/>
                                <a:gd name="T7" fmla="*/ 32 h 168"/>
                                <a:gd name="T8" fmla="*/ 0 w 112"/>
                                <a:gd name="T9" fmla="*/ 46 h 168"/>
                                <a:gd name="T10" fmla="*/ 0 w 112"/>
                                <a:gd name="T11" fmla="*/ 63 h 168"/>
                                <a:gd name="T12" fmla="*/ 1 w 112"/>
                                <a:gd name="T13" fmla="*/ 81 h 168"/>
                                <a:gd name="T14" fmla="*/ 6 w 112"/>
                                <a:gd name="T15" fmla="*/ 96 h 168"/>
                                <a:gd name="T16" fmla="*/ 11 w 112"/>
                                <a:gd name="T17" fmla="*/ 110 h 168"/>
                                <a:gd name="T18" fmla="*/ 16 w 112"/>
                                <a:gd name="T19" fmla="*/ 120 h 168"/>
                                <a:gd name="T20" fmla="*/ 24 w 112"/>
                                <a:gd name="T21" fmla="*/ 134 h 168"/>
                                <a:gd name="T22" fmla="*/ 35 w 112"/>
                                <a:gd name="T23" fmla="*/ 146 h 168"/>
                                <a:gd name="T24" fmla="*/ 44 w 112"/>
                                <a:gd name="T25" fmla="*/ 156 h 168"/>
                                <a:gd name="T26" fmla="*/ 54 w 112"/>
                                <a:gd name="T27" fmla="*/ 163 h 168"/>
                                <a:gd name="T28" fmla="*/ 64 w 112"/>
                                <a:gd name="T29" fmla="*/ 167 h 168"/>
                                <a:gd name="T30" fmla="*/ 75 w 112"/>
                                <a:gd name="T31" fmla="*/ 168 h 168"/>
                                <a:gd name="T32" fmla="*/ 83 w 112"/>
                                <a:gd name="T33" fmla="*/ 168 h 168"/>
                                <a:gd name="T34" fmla="*/ 94 w 112"/>
                                <a:gd name="T35" fmla="*/ 164 h 168"/>
                                <a:gd name="T36" fmla="*/ 102 w 112"/>
                                <a:gd name="T37" fmla="*/ 153 h 168"/>
                                <a:gd name="T38" fmla="*/ 107 w 112"/>
                                <a:gd name="T39" fmla="*/ 140 h 168"/>
                                <a:gd name="T40" fmla="*/ 111 w 112"/>
                                <a:gd name="T41" fmla="*/ 122 h 168"/>
                                <a:gd name="T42" fmla="*/ 112 w 112"/>
                                <a:gd name="T43" fmla="*/ 107 h 168"/>
                                <a:gd name="T44" fmla="*/ 112 w 112"/>
                                <a:gd name="T45" fmla="*/ 88 h 168"/>
                                <a:gd name="T46" fmla="*/ 109 w 112"/>
                                <a:gd name="T47" fmla="*/ 71 h 168"/>
                                <a:gd name="T48" fmla="*/ 105 w 112"/>
                                <a:gd name="T49" fmla="*/ 56 h 168"/>
                                <a:gd name="T50" fmla="*/ 99 w 112"/>
                                <a:gd name="T51" fmla="*/ 44 h 168"/>
                                <a:gd name="T52" fmla="*/ 93 w 112"/>
                                <a:gd name="T53" fmla="*/ 34 h 168"/>
                                <a:gd name="T54" fmla="*/ 83 w 112"/>
                                <a:gd name="T55" fmla="*/ 24 h 168"/>
                                <a:gd name="T56" fmla="*/ 72 w 112"/>
                                <a:gd name="T57" fmla="*/ 14 h 168"/>
                                <a:gd name="T58" fmla="*/ 59 w 112"/>
                                <a:gd name="T59" fmla="*/ 6 h 168"/>
                                <a:gd name="T60" fmla="*/ 49 w 112"/>
                                <a:gd name="T61" fmla="*/ 1 h 168"/>
                                <a:gd name="T62" fmla="*/ 38 w 112"/>
                                <a:gd name="T63" fmla="*/ 0 h 168"/>
                                <a:gd name="T64" fmla="*/ 26 w 112"/>
                                <a:gd name="T65" fmla="*/ 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68"/>
                                <a:gd name="T101" fmla="*/ 112 w 112"/>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68">
                                  <a:moveTo>
                                    <a:pt x="26" y="4"/>
                                  </a:moveTo>
                                  <a:lnTo>
                                    <a:pt x="16" y="11"/>
                                  </a:lnTo>
                                  <a:lnTo>
                                    <a:pt x="9" y="20"/>
                                  </a:lnTo>
                                  <a:lnTo>
                                    <a:pt x="3" y="32"/>
                                  </a:lnTo>
                                  <a:lnTo>
                                    <a:pt x="0" y="46"/>
                                  </a:lnTo>
                                  <a:lnTo>
                                    <a:pt x="0" y="63"/>
                                  </a:lnTo>
                                  <a:lnTo>
                                    <a:pt x="1" y="81"/>
                                  </a:lnTo>
                                  <a:lnTo>
                                    <a:pt x="6" y="96"/>
                                  </a:lnTo>
                                  <a:lnTo>
                                    <a:pt x="11" y="110"/>
                                  </a:lnTo>
                                  <a:lnTo>
                                    <a:pt x="16" y="120"/>
                                  </a:lnTo>
                                  <a:lnTo>
                                    <a:pt x="24" y="134"/>
                                  </a:lnTo>
                                  <a:lnTo>
                                    <a:pt x="35" y="146"/>
                                  </a:lnTo>
                                  <a:lnTo>
                                    <a:pt x="44" y="156"/>
                                  </a:lnTo>
                                  <a:lnTo>
                                    <a:pt x="54" y="163"/>
                                  </a:lnTo>
                                  <a:lnTo>
                                    <a:pt x="64" y="167"/>
                                  </a:lnTo>
                                  <a:lnTo>
                                    <a:pt x="75" y="168"/>
                                  </a:lnTo>
                                  <a:lnTo>
                                    <a:pt x="83" y="168"/>
                                  </a:lnTo>
                                  <a:lnTo>
                                    <a:pt x="94" y="164"/>
                                  </a:lnTo>
                                  <a:lnTo>
                                    <a:pt x="102" y="153"/>
                                  </a:lnTo>
                                  <a:lnTo>
                                    <a:pt x="107" y="140"/>
                                  </a:lnTo>
                                  <a:lnTo>
                                    <a:pt x="111" y="122"/>
                                  </a:lnTo>
                                  <a:lnTo>
                                    <a:pt x="112" y="107"/>
                                  </a:lnTo>
                                  <a:lnTo>
                                    <a:pt x="112" y="88"/>
                                  </a:lnTo>
                                  <a:lnTo>
                                    <a:pt x="109" y="71"/>
                                  </a:lnTo>
                                  <a:lnTo>
                                    <a:pt x="105" y="56"/>
                                  </a:lnTo>
                                  <a:lnTo>
                                    <a:pt x="99" y="44"/>
                                  </a:lnTo>
                                  <a:lnTo>
                                    <a:pt x="93" y="34"/>
                                  </a:lnTo>
                                  <a:lnTo>
                                    <a:pt x="83" y="24"/>
                                  </a:lnTo>
                                  <a:lnTo>
                                    <a:pt x="72" y="14"/>
                                  </a:lnTo>
                                  <a:lnTo>
                                    <a:pt x="59" y="6"/>
                                  </a:lnTo>
                                  <a:lnTo>
                                    <a:pt x="49" y="1"/>
                                  </a:lnTo>
                                  <a:lnTo>
                                    <a:pt x="38" y="0"/>
                                  </a:lnTo>
                                  <a:lnTo>
                                    <a:pt x="26" y="4"/>
                                  </a:lnTo>
                                  <a:close/>
                                </a:path>
                              </a:pathLst>
                            </a:custGeom>
                            <a:solidFill>
                              <a:srgbClr val="800080"/>
                            </a:solidFill>
                            <a:ln w="3175">
                              <a:solidFill>
                                <a:srgbClr val="400040"/>
                              </a:solidFill>
                              <a:prstDash val="solid"/>
                              <a:round/>
                              <a:headEnd/>
                              <a:tailEnd/>
                            </a:ln>
                          </p:spPr>
                          <p:txBody>
                            <a:bodyPr/>
                            <a:lstStyle/>
                            <a:p>
                              <a:endParaRPr lang="fr-FR" dirty="0"/>
                            </a:p>
                          </p:txBody>
                        </p:sp>
                        <p:sp>
                          <p:nvSpPr>
                            <p:cNvPr id="277" name="Freeform 198"/>
                            <p:cNvSpPr>
                              <a:spLocks/>
                            </p:cNvSpPr>
                            <p:nvPr/>
                          </p:nvSpPr>
                          <p:spPr bwMode="auto">
                            <a:xfrm>
                              <a:off x="3696" y="1212"/>
                              <a:ext cx="15" cy="22"/>
                            </a:xfrm>
                            <a:custGeom>
                              <a:avLst/>
                              <a:gdLst>
                                <a:gd name="T0" fmla="*/ 17 w 74"/>
                                <a:gd name="T1" fmla="*/ 2 h 113"/>
                                <a:gd name="T2" fmla="*/ 10 w 74"/>
                                <a:gd name="T3" fmla="*/ 7 h 113"/>
                                <a:gd name="T4" fmla="*/ 5 w 74"/>
                                <a:gd name="T5" fmla="*/ 13 h 113"/>
                                <a:gd name="T6" fmla="*/ 2 w 74"/>
                                <a:gd name="T7" fmla="*/ 21 h 113"/>
                                <a:gd name="T8" fmla="*/ 0 w 74"/>
                                <a:gd name="T9" fmla="*/ 30 h 113"/>
                                <a:gd name="T10" fmla="*/ 0 w 74"/>
                                <a:gd name="T11" fmla="*/ 42 h 113"/>
                                <a:gd name="T12" fmla="*/ 0 w 74"/>
                                <a:gd name="T13" fmla="*/ 54 h 113"/>
                                <a:gd name="T14" fmla="*/ 3 w 74"/>
                                <a:gd name="T15" fmla="*/ 65 h 113"/>
                                <a:gd name="T16" fmla="*/ 6 w 74"/>
                                <a:gd name="T17" fmla="*/ 74 h 113"/>
                                <a:gd name="T18" fmla="*/ 10 w 74"/>
                                <a:gd name="T19" fmla="*/ 81 h 113"/>
                                <a:gd name="T20" fmla="*/ 15 w 74"/>
                                <a:gd name="T21" fmla="*/ 91 h 113"/>
                                <a:gd name="T22" fmla="*/ 22 w 74"/>
                                <a:gd name="T23" fmla="*/ 98 h 113"/>
                                <a:gd name="T24" fmla="*/ 29 w 74"/>
                                <a:gd name="T25" fmla="*/ 106 h 113"/>
                                <a:gd name="T26" fmla="*/ 35 w 74"/>
                                <a:gd name="T27" fmla="*/ 110 h 113"/>
                                <a:gd name="T28" fmla="*/ 42 w 74"/>
                                <a:gd name="T29" fmla="*/ 113 h 113"/>
                                <a:gd name="T30" fmla="*/ 49 w 74"/>
                                <a:gd name="T31" fmla="*/ 113 h 113"/>
                                <a:gd name="T32" fmla="*/ 54 w 74"/>
                                <a:gd name="T33" fmla="*/ 113 h 113"/>
                                <a:gd name="T34" fmla="*/ 62 w 74"/>
                                <a:gd name="T35" fmla="*/ 111 h 113"/>
                                <a:gd name="T36" fmla="*/ 67 w 74"/>
                                <a:gd name="T37" fmla="*/ 104 h 113"/>
                                <a:gd name="T38" fmla="*/ 71 w 74"/>
                                <a:gd name="T39" fmla="*/ 95 h 113"/>
                                <a:gd name="T40" fmla="*/ 74 w 74"/>
                                <a:gd name="T41" fmla="*/ 82 h 113"/>
                                <a:gd name="T42" fmla="*/ 74 w 74"/>
                                <a:gd name="T43" fmla="*/ 72 h 113"/>
                                <a:gd name="T44" fmla="*/ 74 w 74"/>
                                <a:gd name="T45" fmla="*/ 59 h 113"/>
                                <a:gd name="T46" fmla="*/ 72 w 74"/>
                                <a:gd name="T47" fmla="*/ 48 h 113"/>
                                <a:gd name="T48" fmla="*/ 70 w 74"/>
                                <a:gd name="T49" fmla="*/ 38 h 113"/>
                                <a:gd name="T50" fmla="*/ 65 w 74"/>
                                <a:gd name="T51" fmla="*/ 29 h 113"/>
                                <a:gd name="T52" fmla="*/ 61 w 74"/>
                                <a:gd name="T53" fmla="*/ 23 h 113"/>
                                <a:gd name="T54" fmla="*/ 54 w 74"/>
                                <a:gd name="T55" fmla="*/ 15 h 113"/>
                                <a:gd name="T56" fmla="*/ 48 w 74"/>
                                <a:gd name="T57" fmla="*/ 9 h 113"/>
                                <a:gd name="T58" fmla="*/ 39 w 74"/>
                                <a:gd name="T59" fmla="*/ 3 h 113"/>
                                <a:gd name="T60" fmla="*/ 32 w 74"/>
                                <a:gd name="T61" fmla="*/ 0 h 113"/>
                                <a:gd name="T62" fmla="*/ 24 w 74"/>
                                <a:gd name="T63" fmla="*/ 0 h 113"/>
                                <a:gd name="T64" fmla="*/ 17 w 74"/>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3"/>
                                <a:gd name="T101" fmla="*/ 74 w 7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3">
                                  <a:moveTo>
                                    <a:pt x="17" y="2"/>
                                  </a:moveTo>
                                  <a:lnTo>
                                    <a:pt x="10" y="7"/>
                                  </a:lnTo>
                                  <a:lnTo>
                                    <a:pt x="5" y="13"/>
                                  </a:lnTo>
                                  <a:lnTo>
                                    <a:pt x="2" y="21"/>
                                  </a:lnTo>
                                  <a:lnTo>
                                    <a:pt x="0" y="30"/>
                                  </a:lnTo>
                                  <a:lnTo>
                                    <a:pt x="0" y="42"/>
                                  </a:lnTo>
                                  <a:lnTo>
                                    <a:pt x="0" y="54"/>
                                  </a:lnTo>
                                  <a:lnTo>
                                    <a:pt x="3" y="65"/>
                                  </a:lnTo>
                                  <a:lnTo>
                                    <a:pt x="6" y="74"/>
                                  </a:lnTo>
                                  <a:lnTo>
                                    <a:pt x="10" y="81"/>
                                  </a:lnTo>
                                  <a:lnTo>
                                    <a:pt x="15" y="91"/>
                                  </a:lnTo>
                                  <a:lnTo>
                                    <a:pt x="22" y="98"/>
                                  </a:lnTo>
                                  <a:lnTo>
                                    <a:pt x="29" y="106"/>
                                  </a:lnTo>
                                  <a:lnTo>
                                    <a:pt x="35" y="110"/>
                                  </a:lnTo>
                                  <a:lnTo>
                                    <a:pt x="42" y="113"/>
                                  </a:lnTo>
                                  <a:lnTo>
                                    <a:pt x="49" y="113"/>
                                  </a:lnTo>
                                  <a:lnTo>
                                    <a:pt x="54" y="113"/>
                                  </a:lnTo>
                                  <a:lnTo>
                                    <a:pt x="62" y="111"/>
                                  </a:lnTo>
                                  <a:lnTo>
                                    <a:pt x="67" y="104"/>
                                  </a:lnTo>
                                  <a:lnTo>
                                    <a:pt x="71" y="95"/>
                                  </a:lnTo>
                                  <a:lnTo>
                                    <a:pt x="74" y="82"/>
                                  </a:lnTo>
                                  <a:lnTo>
                                    <a:pt x="74" y="72"/>
                                  </a:lnTo>
                                  <a:lnTo>
                                    <a:pt x="74" y="59"/>
                                  </a:lnTo>
                                  <a:lnTo>
                                    <a:pt x="72" y="48"/>
                                  </a:lnTo>
                                  <a:lnTo>
                                    <a:pt x="70" y="38"/>
                                  </a:lnTo>
                                  <a:lnTo>
                                    <a:pt x="65" y="29"/>
                                  </a:lnTo>
                                  <a:lnTo>
                                    <a:pt x="61" y="23"/>
                                  </a:lnTo>
                                  <a:lnTo>
                                    <a:pt x="54" y="15"/>
                                  </a:lnTo>
                                  <a:lnTo>
                                    <a:pt x="48" y="9"/>
                                  </a:lnTo>
                                  <a:lnTo>
                                    <a:pt x="39" y="3"/>
                                  </a:lnTo>
                                  <a:lnTo>
                                    <a:pt x="32" y="0"/>
                                  </a:lnTo>
                                  <a:lnTo>
                                    <a:pt x="24" y="0"/>
                                  </a:lnTo>
                                  <a:lnTo>
                                    <a:pt x="17" y="2"/>
                                  </a:lnTo>
                                  <a:close/>
                                </a:path>
                              </a:pathLst>
                            </a:custGeom>
                            <a:solidFill>
                              <a:srgbClr val="600060"/>
                            </a:solidFill>
                            <a:ln w="3175">
                              <a:solidFill>
                                <a:srgbClr val="400040"/>
                              </a:solidFill>
                              <a:prstDash val="solid"/>
                              <a:round/>
                              <a:headEnd/>
                              <a:tailEnd/>
                            </a:ln>
                          </p:spPr>
                          <p:txBody>
                            <a:bodyPr/>
                            <a:lstStyle/>
                            <a:p>
                              <a:endParaRPr lang="fr-FR" dirty="0"/>
                            </a:p>
                          </p:txBody>
                        </p:sp>
                      </p:grpSp>
                    </p:grpSp>
                    <p:grpSp>
                      <p:nvGrpSpPr>
                        <p:cNvPr id="263" name="Group 199"/>
                        <p:cNvGrpSpPr>
                          <a:grpSpLocks/>
                        </p:cNvGrpSpPr>
                        <p:nvPr/>
                      </p:nvGrpSpPr>
                      <p:grpSpPr bwMode="auto">
                        <a:xfrm>
                          <a:off x="3755" y="1147"/>
                          <a:ext cx="119" cy="192"/>
                          <a:chOff x="3755" y="1147"/>
                          <a:chExt cx="119" cy="192"/>
                        </a:xfrm>
                      </p:grpSpPr>
                      <p:grpSp>
                        <p:nvGrpSpPr>
                          <p:cNvPr id="264" name="Group 200"/>
                          <p:cNvGrpSpPr>
                            <a:grpSpLocks/>
                          </p:cNvGrpSpPr>
                          <p:nvPr/>
                        </p:nvGrpSpPr>
                        <p:grpSpPr bwMode="auto">
                          <a:xfrm>
                            <a:off x="3755" y="1147"/>
                            <a:ext cx="119" cy="188"/>
                            <a:chOff x="3755" y="1147"/>
                            <a:chExt cx="119" cy="188"/>
                          </a:xfrm>
                        </p:grpSpPr>
                        <p:sp>
                          <p:nvSpPr>
                            <p:cNvPr id="268" name="Freeform 201"/>
                            <p:cNvSpPr>
                              <a:spLocks/>
                            </p:cNvSpPr>
                            <p:nvPr/>
                          </p:nvSpPr>
                          <p:spPr bwMode="auto">
                            <a:xfrm>
                              <a:off x="3755" y="1147"/>
                              <a:ext cx="119" cy="188"/>
                            </a:xfrm>
                            <a:custGeom>
                              <a:avLst/>
                              <a:gdLst>
                                <a:gd name="T0" fmla="*/ 0 w 592"/>
                                <a:gd name="T1" fmla="*/ 525 h 943"/>
                                <a:gd name="T2" fmla="*/ 3 w 592"/>
                                <a:gd name="T3" fmla="*/ 474 h 943"/>
                                <a:gd name="T4" fmla="*/ 13 w 592"/>
                                <a:gd name="T5" fmla="*/ 418 h 943"/>
                                <a:gd name="T6" fmla="*/ 26 w 592"/>
                                <a:gd name="T7" fmla="*/ 369 h 943"/>
                                <a:gd name="T8" fmla="*/ 40 w 592"/>
                                <a:gd name="T9" fmla="*/ 321 h 943"/>
                                <a:gd name="T10" fmla="*/ 56 w 592"/>
                                <a:gd name="T11" fmla="*/ 281 h 943"/>
                                <a:gd name="T12" fmla="*/ 78 w 592"/>
                                <a:gd name="T13" fmla="*/ 242 h 943"/>
                                <a:gd name="T14" fmla="*/ 104 w 592"/>
                                <a:gd name="T15" fmla="*/ 209 h 943"/>
                                <a:gd name="T16" fmla="*/ 134 w 592"/>
                                <a:gd name="T17" fmla="*/ 175 h 943"/>
                                <a:gd name="T18" fmla="*/ 170 w 592"/>
                                <a:gd name="T19" fmla="*/ 141 h 943"/>
                                <a:gd name="T20" fmla="*/ 212 w 592"/>
                                <a:gd name="T21" fmla="*/ 109 h 943"/>
                                <a:gd name="T22" fmla="*/ 258 w 592"/>
                                <a:gd name="T23" fmla="*/ 77 h 943"/>
                                <a:gd name="T24" fmla="*/ 302 w 592"/>
                                <a:gd name="T25" fmla="*/ 52 h 943"/>
                                <a:gd name="T26" fmla="*/ 352 w 592"/>
                                <a:gd name="T27" fmla="*/ 31 h 943"/>
                                <a:gd name="T28" fmla="*/ 396 w 592"/>
                                <a:gd name="T29" fmla="*/ 16 h 943"/>
                                <a:gd name="T30" fmla="*/ 439 w 592"/>
                                <a:gd name="T31" fmla="*/ 5 h 943"/>
                                <a:gd name="T32" fmla="*/ 472 w 592"/>
                                <a:gd name="T33" fmla="*/ 0 h 943"/>
                                <a:gd name="T34" fmla="*/ 487 w 592"/>
                                <a:gd name="T35" fmla="*/ 3 h 943"/>
                                <a:gd name="T36" fmla="*/ 507 w 592"/>
                                <a:gd name="T37" fmla="*/ 12 h 943"/>
                                <a:gd name="T38" fmla="*/ 531 w 592"/>
                                <a:gd name="T39" fmla="*/ 26 h 943"/>
                                <a:gd name="T40" fmla="*/ 555 w 592"/>
                                <a:gd name="T41" fmla="*/ 45 h 943"/>
                                <a:gd name="T42" fmla="*/ 569 w 592"/>
                                <a:gd name="T43" fmla="*/ 65 h 943"/>
                                <a:gd name="T44" fmla="*/ 581 w 592"/>
                                <a:gd name="T45" fmla="*/ 86 h 943"/>
                                <a:gd name="T46" fmla="*/ 589 w 592"/>
                                <a:gd name="T47" fmla="*/ 110 h 943"/>
                                <a:gd name="T48" fmla="*/ 592 w 592"/>
                                <a:gd name="T49" fmla="*/ 144 h 943"/>
                                <a:gd name="T50" fmla="*/ 589 w 592"/>
                                <a:gd name="T51" fmla="*/ 175 h 943"/>
                                <a:gd name="T52" fmla="*/ 581 w 592"/>
                                <a:gd name="T53" fmla="*/ 196 h 943"/>
                                <a:gd name="T54" fmla="*/ 569 w 592"/>
                                <a:gd name="T55" fmla="*/ 209 h 943"/>
                                <a:gd name="T56" fmla="*/ 552 w 592"/>
                                <a:gd name="T57" fmla="*/ 219 h 943"/>
                                <a:gd name="T58" fmla="*/ 523 w 592"/>
                                <a:gd name="T59" fmla="*/ 230 h 943"/>
                                <a:gd name="T60" fmla="*/ 492 w 592"/>
                                <a:gd name="T61" fmla="*/ 242 h 943"/>
                                <a:gd name="T62" fmla="*/ 460 w 592"/>
                                <a:gd name="T63" fmla="*/ 256 h 943"/>
                                <a:gd name="T64" fmla="*/ 423 w 592"/>
                                <a:gd name="T65" fmla="*/ 279 h 943"/>
                                <a:gd name="T66" fmla="*/ 384 w 592"/>
                                <a:gd name="T67" fmla="*/ 310 h 943"/>
                                <a:gd name="T68" fmla="*/ 360 w 592"/>
                                <a:gd name="T69" fmla="*/ 336 h 943"/>
                                <a:gd name="T70" fmla="*/ 341 w 592"/>
                                <a:gd name="T71" fmla="*/ 365 h 943"/>
                                <a:gd name="T72" fmla="*/ 326 w 592"/>
                                <a:gd name="T73" fmla="*/ 397 h 943"/>
                                <a:gd name="T74" fmla="*/ 315 w 592"/>
                                <a:gd name="T75" fmla="*/ 434 h 943"/>
                                <a:gd name="T76" fmla="*/ 313 w 592"/>
                                <a:gd name="T77" fmla="*/ 471 h 943"/>
                                <a:gd name="T78" fmla="*/ 321 w 592"/>
                                <a:gd name="T79" fmla="*/ 513 h 943"/>
                                <a:gd name="T80" fmla="*/ 331 w 592"/>
                                <a:gd name="T81" fmla="*/ 551 h 943"/>
                                <a:gd name="T82" fmla="*/ 344 w 592"/>
                                <a:gd name="T83" fmla="*/ 584 h 943"/>
                                <a:gd name="T84" fmla="*/ 367 w 592"/>
                                <a:gd name="T85" fmla="*/ 621 h 943"/>
                                <a:gd name="T86" fmla="*/ 396 w 592"/>
                                <a:gd name="T87" fmla="*/ 664 h 943"/>
                                <a:gd name="T88" fmla="*/ 428 w 592"/>
                                <a:gd name="T89" fmla="*/ 702 h 943"/>
                                <a:gd name="T90" fmla="*/ 450 w 592"/>
                                <a:gd name="T91" fmla="*/ 733 h 943"/>
                                <a:gd name="T92" fmla="*/ 463 w 592"/>
                                <a:gd name="T93" fmla="*/ 766 h 943"/>
                                <a:gd name="T94" fmla="*/ 218 w 592"/>
                                <a:gd name="T95" fmla="*/ 943 h 943"/>
                                <a:gd name="T96" fmla="*/ 177 w 592"/>
                                <a:gd name="T97" fmla="*/ 910 h 943"/>
                                <a:gd name="T98" fmla="*/ 146 w 592"/>
                                <a:gd name="T99" fmla="*/ 869 h 943"/>
                                <a:gd name="T100" fmla="*/ 114 w 592"/>
                                <a:gd name="T101" fmla="*/ 827 h 943"/>
                                <a:gd name="T102" fmla="*/ 82 w 592"/>
                                <a:gd name="T103" fmla="*/ 775 h 943"/>
                                <a:gd name="T104" fmla="*/ 53 w 592"/>
                                <a:gd name="T105" fmla="*/ 721 h 943"/>
                                <a:gd name="T106" fmla="*/ 32 w 592"/>
                                <a:gd name="T107" fmla="*/ 681 h 943"/>
                                <a:gd name="T108" fmla="*/ 16 w 592"/>
                                <a:gd name="T109" fmla="*/ 632 h 943"/>
                                <a:gd name="T110" fmla="*/ 4 w 592"/>
                                <a:gd name="T111" fmla="*/ 577 h 943"/>
                                <a:gd name="T112" fmla="*/ 0 w 592"/>
                                <a:gd name="T113" fmla="*/ 525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2"/>
                                <a:gd name="T172" fmla="*/ 0 h 943"/>
                                <a:gd name="T173" fmla="*/ 592 w 592"/>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2" h="943">
                                  <a:moveTo>
                                    <a:pt x="0" y="525"/>
                                  </a:moveTo>
                                  <a:lnTo>
                                    <a:pt x="3" y="474"/>
                                  </a:lnTo>
                                  <a:lnTo>
                                    <a:pt x="13" y="418"/>
                                  </a:lnTo>
                                  <a:lnTo>
                                    <a:pt x="26" y="369"/>
                                  </a:lnTo>
                                  <a:lnTo>
                                    <a:pt x="40" y="321"/>
                                  </a:lnTo>
                                  <a:lnTo>
                                    <a:pt x="56" y="281"/>
                                  </a:lnTo>
                                  <a:lnTo>
                                    <a:pt x="78" y="242"/>
                                  </a:lnTo>
                                  <a:lnTo>
                                    <a:pt x="104" y="209"/>
                                  </a:lnTo>
                                  <a:lnTo>
                                    <a:pt x="134" y="175"/>
                                  </a:lnTo>
                                  <a:lnTo>
                                    <a:pt x="170" y="141"/>
                                  </a:lnTo>
                                  <a:lnTo>
                                    <a:pt x="212" y="109"/>
                                  </a:lnTo>
                                  <a:lnTo>
                                    <a:pt x="258" y="77"/>
                                  </a:lnTo>
                                  <a:lnTo>
                                    <a:pt x="302" y="52"/>
                                  </a:lnTo>
                                  <a:lnTo>
                                    <a:pt x="352" y="31"/>
                                  </a:lnTo>
                                  <a:lnTo>
                                    <a:pt x="396" y="16"/>
                                  </a:lnTo>
                                  <a:lnTo>
                                    <a:pt x="439" y="5"/>
                                  </a:lnTo>
                                  <a:lnTo>
                                    <a:pt x="472" y="0"/>
                                  </a:lnTo>
                                  <a:lnTo>
                                    <a:pt x="487" y="3"/>
                                  </a:lnTo>
                                  <a:lnTo>
                                    <a:pt x="507" y="12"/>
                                  </a:lnTo>
                                  <a:lnTo>
                                    <a:pt x="531" y="26"/>
                                  </a:lnTo>
                                  <a:lnTo>
                                    <a:pt x="555" y="45"/>
                                  </a:lnTo>
                                  <a:lnTo>
                                    <a:pt x="569" y="65"/>
                                  </a:lnTo>
                                  <a:lnTo>
                                    <a:pt x="581" y="86"/>
                                  </a:lnTo>
                                  <a:lnTo>
                                    <a:pt x="589" y="110"/>
                                  </a:lnTo>
                                  <a:lnTo>
                                    <a:pt x="592" y="144"/>
                                  </a:lnTo>
                                  <a:lnTo>
                                    <a:pt x="589" y="175"/>
                                  </a:lnTo>
                                  <a:lnTo>
                                    <a:pt x="581" y="196"/>
                                  </a:lnTo>
                                  <a:lnTo>
                                    <a:pt x="569" y="209"/>
                                  </a:lnTo>
                                  <a:lnTo>
                                    <a:pt x="552" y="219"/>
                                  </a:lnTo>
                                  <a:lnTo>
                                    <a:pt x="523" y="230"/>
                                  </a:lnTo>
                                  <a:lnTo>
                                    <a:pt x="492" y="242"/>
                                  </a:lnTo>
                                  <a:lnTo>
                                    <a:pt x="460" y="256"/>
                                  </a:lnTo>
                                  <a:lnTo>
                                    <a:pt x="423" y="279"/>
                                  </a:lnTo>
                                  <a:lnTo>
                                    <a:pt x="384" y="310"/>
                                  </a:lnTo>
                                  <a:lnTo>
                                    <a:pt x="360" y="336"/>
                                  </a:lnTo>
                                  <a:lnTo>
                                    <a:pt x="341" y="365"/>
                                  </a:lnTo>
                                  <a:lnTo>
                                    <a:pt x="326" y="397"/>
                                  </a:lnTo>
                                  <a:lnTo>
                                    <a:pt x="315" y="434"/>
                                  </a:lnTo>
                                  <a:lnTo>
                                    <a:pt x="313" y="471"/>
                                  </a:lnTo>
                                  <a:lnTo>
                                    <a:pt x="321" y="513"/>
                                  </a:lnTo>
                                  <a:lnTo>
                                    <a:pt x="331" y="551"/>
                                  </a:lnTo>
                                  <a:lnTo>
                                    <a:pt x="344" y="584"/>
                                  </a:lnTo>
                                  <a:lnTo>
                                    <a:pt x="367" y="621"/>
                                  </a:lnTo>
                                  <a:lnTo>
                                    <a:pt x="396" y="664"/>
                                  </a:lnTo>
                                  <a:lnTo>
                                    <a:pt x="428" y="702"/>
                                  </a:lnTo>
                                  <a:lnTo>
                                    <a:pt x="450" y="733"/>
                                  </a:lnTo>
                                  <a:lnTo>
                                    <a:pt x="463" y="766"/>
                                  </a:lnTo>
                                  <a:lnTo>
                                    <a:pt x="218" y="943"/>
                                  </a:lnTo>
                                  <a:lnTo>
                                    <a:pt x="177" y="910"/>
                                  </a:lnTo>
                                  <a:lnTo>
                                    <a:pt x="146" y="869"/>
                                  </a:lnTo>
                                  <a:lnTo>
                                    <a:pt x="114" y="827"/>
                                  </a:lnTo>
                                  <a:lnTo>
                                    <a:pt x="82" y="775"/>
                                  </a:lnTo>
                                  <a:lnTo>
                                    <a:pt x="53" y="721"/>
                                  </a:lnTo>
                                  <a:lnTo>
                                    <a:pt x="32" y="681"/>
                                  </a:lnTo>
                                  <a:lnTo>
                                    <a:pt x="16" y="632"/>
                                  </a:lnTo>
                                  <a:lnTo>
                                    <a:pt x="4" y="577"/>
                                  </a:lnTo>
                                  <a:lnTo>
                                    <a:pt x="0" y="525"/>
                                  </a:lnTo>
                                  <a:close/>
                                </a:path>
                              </a:pathLst>
                            </a:custGeom>
                            <a:solidFill>
                              <a:srgbClr val="800080"/>
                            </a:solidFill>
                            <a:ln w="9525">
                              <a:noFill/>
                              <a:round/>
                              <a:headEnd/>
                              <a:tailEnd/>
                            </a:ln>
                          </p:spPr>
                          <p:txBody>
                            <a:bodyPr/>
                            <a:lstStyle/>
                            <a:p>
                              <a:endParaRPr lang="fr-FR" dirty="0"/>
                            </a:p>
                          </p:txBody>
                        </p:sp>
                        <p:grpSp>
                          <p:nvGrpSpPr>
                            <p:cNvPr id="269" name="Group 202"/>
                            <p:cNvGrpSpPr>
                              <a:grpSpLocks/>
                            </p:cNvGrpSpPr>
                            <p:nvPr/>
                          </p:nvGrpSpPr>
                          <p:grpSpPr bwMode="auto">
                            <a:xfrm>
                              <a:off x="3755" y="1147"/>
                              <a:ext cx="119" cy="188"/>
                              <a:chOff x="3755" y="1147"/>
                              <a:chExt cx="119" cy="188"/>
                            </a:xfrm>
                          </p:grpSpPr>
                          <p:sp>
                            <p:nvSpPr>
                              <p:cNvPr id="270" name="Freeform 203"/>
                              <p:cNvSpPr>
                                <a:spLocks/>
                              </p:cNvSpPr>
                              <p:nvPr/>
                            </p:nvSpPr>
                            <p:spPr bwMode="auto">
                              <a:xfrm>
                                <a:off x="3776" y="1160"/>
                                <a:ext cx="88" cy="148"/>
                              </a:xfrm>
                              <a:custGeom>
                                <a:avLst/>
                                <a:gdLst>
                                  <a:gd name="T0" fmla="*/ 130 w 438"/>
                                  <a:gd name="T1" fmla="*/ 737 h 737"/>
                                  <a:gd name="T2" fmla="*/ 101 w 438"/>
                                  <a:gd name="T3" fmla="*/ 701 h 737"/>
                                  <a:gd name="T4" fmla="*/ 78 w 438"/>
                                  <a:gd name="T5" fmla="*/ 669 h 737"/>
                                  <a:gd name="T6" fmla="*/ 60 w 438"/>
                                  <a:gd name="T7" fmla="*/ 636 h 737"/>
                                  <a:gd name="T8" fmla="*/ 45 w 438"/>
                                  <a:gd name="T9" fmla="*/ 601 h 737"/>
                                  <a:gd name="T10" fmla="*/ 33 w 438"/>
                                  <a:gd name="T11" fmla="*/ 566 h 737"/>
                                  <a:gd name="T12" fmla="*/ 23 w 438"/>
                                  <a:gd name="T13" fmla="*/ 533 h 737"/>
                                  <a:gd name="T14" fmla="*/ 15 w 438"/>
                                  <a:gd name="T15" fmla="*/ 504 h 737"/>
                                  <a:gd name="T16" fmla="*/ 8 w 438"/>
                                  <a:gd name="T17" fmla="*/ 474 h 737"/>
                                  <a:gd name="T18" fmla="*/ 4 w 438"/>
                                  <a:gd name="T19" fmla="*/ 441 h 737"/>
                                  <a:gd name="T20" fmla="*/ 2 w 438"/>
                                  <a:gd name="T21" fmla="*/ 418 h 737"/>
                                  <a:gd name="T22" fmla="*/ 0 w 438"/>
                                  <a:gd name="T23" fmla="*/ 396 h 737"/>
                                  <a:gd name="T24" fmla="*/ 2 w 438"/>
                                  <a:gd name="T25" fmla="*/ 376 h 737"/>
                                  <a:gd name="T26" fmla="*/ 9 w 438"/>
                                  <a:gd name="T27" fmla="*/ 344 h 737"/>
                                  <a:gd name="T28" fmla="*/ 18 w 438"/>
                                  <a:gd name="T29" fmla="*/ 313 h 737"/>
                                  <a:gd name="T30" fmla="*/ 30 w 438"/>
                                  <a:gd name="T31" fmla="*/ 282 h 737"/>
                                  <a:gd name="T32" fmla="*/ 44 w 438"/>
                                  <a:gd name="T33" fmla="*/ 254 h 737"/>
                                  <a:gd name="T34" fmla="*/ 57 w 438"/>
                                  <a:gd name="T35" fmla="*/ 227 h 737"/>
                                  <a:gd name="T36" fmla="*/ 74 w 438"/>
                                  <a:gd name="T37" fmla="*/ 200 h 737"/>
                                  <a:gd name="T38" fmla="*/ 92 w 438"/>
                                  <a:gd name="T39" fmla="*/ 175 h 737"/>
                                  <a:gd name="T40" fmla="*/ 111 w 438"/>
                                  <a:gd name="T41" fmla="*/ 155 h 737"/>
                                  <a:gd name="T42" fmla="*/ 130 w 438"/>
                                  <a:gd name="T43" fmla="*/ 138 h 737"/>
                                  <a:gd name="T44" fmla="*/ 164 w 438"/>
                                  <a:gd name="T45" fmla="*/ 113 h 737"/>
                                  <a:gd name="T46" fmla="*/ 193 w 438"/>
                                  <a:gd name="T47" fmla="*/ 95 h 737"/>
                                  <a:gd name="T48" fmla="*/ 230 w 438"/>
                                  <a:gd name="T49" fmla="*/ 72 h 737"/>
                                  <a:gd name="T50" fmla="*/ 268 w 438"/>
                                  <a:gd name="T51" fmla="*/ 53 h 737"/>
                                  <a:gd name="T52" fmla="*/ 317 w 438"/>
                                  <a:gd name="T53" fmla="*/ 32 h 737"/>
                                  <a:gd name="T54" fmla="*/ 360 w 438"/>
                                  <a:gd name="T55" fmla="*/ 19 h 737"/>
                                  <a:gd name="T56" fmla="*/ 402 w 438"/>
                                  <a:gd name="T57" fmla="*/ 8 h 737"/>
                                  <a:gd name="T58" fmla="*/ 438 w 438"/>
                                  <a:gd name="T59" fmla="*/ 0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8"/>
                                  <a:gd name="T91" fmla="*/ 0 h 737"/>
                                  <a:gd name="T92" fmla="*/ 438 w 438"/>
                                  <a:gd name="T93" fmla="*/ 737 h 7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8" h="737">
                                    <a:moveTo>
                                      <a:pt x="130" y="737"/>
                                    </a:moveTo>
                                    <a:lnTo>
                                      <a:pt x="101" y="701"/>
                                    </a:lnTo>
                                    <a:lnTo>
                                      <a:pt x="78" y="669"/>
                                    </a:lnTo>
                                    <a:lnTo>
                                      <a:pt x="60" y="636"/>
                                    </a:lnTo>
                                    <a:lnTo>
                                      <a:pt x="45" y="601"/>
                                    </a:lnTo>
                                    <a:lnTo>
                                      <a:pt x="33" y="566"/>
                                    </a:lnTo>
                                    <a:lnTo>
                                      <a:pt x="23" y="533"/>
                                    </a:lnTo>
                                    <a:lnTo>
                                      <a:pt x="15" y="504"/>
                                    </a:lnTo>
                                    <a:lnTo>
                                      <a:pt x="8" y="474"/>
                                    </a:lnTo>
                                    <a:lnTo>
                                      <a:pt x="4" y="441"/>
                                    </a:lnTo>
                                    <a:lnTo>
                                      <a:pt x="2" y="418"/>
                                    </a:lnTo>
                                    <a:lnTo>
                                      <a:pt x="0" y="396"/>
                                    </a:lnTo>
                                    <a:lnTo>
                                      <a:pt x="2" y="376"/>
                                    </a:lnTo>
                                    <a:lnTo>
                                      <a:pt x="9" y="344"/>
                                    </a:lnTo>
                                    <a:lnTo>
                                      <a:pt x="18" y="313"/>
                                    </a:lnTo>
                                    <a:lnTo>
                                      <a:pt x="30" y="282"/>
                                    </a:lnTo>
                                    <a:lnTo>
                                      <a:pt x="44" y="254"/>
                                    </a:lnTo>
                                    <a:lnTo>
                                      <a:pt x="57" y="227"/>
                                    </a:lnTo>
                                    <a:lnTo>
                                      <a:pt x="74" y="200"/>
                                    </a:lnTo>
                                    <a:lnTo>
                                      <a:pt x="92" y="175"/>
                                    </a:lnTo>
                                    <a:lnTo>
                                      <a:pt x="111" y="155"/>
                                    </a:lnTo>
                                    <a:lnTo>
                                      <a:pt x="130" y="138"/>
                                    </a:lnTo>
                                    <a:lnTo>
                                      <a:pt x="164" y="113"/>
                                    </a:lnTo>
                                    <a:lnTo>
                                      <a:pt x="193" y="95"/>
                                    </a:lnTo>
                                    <a:lnTo>
                                      <a:pt x="230" y="72"/>
                                    </a:lnTo>
                                    <a:lnTo>
                                      <a:pt x="268" y="53"/>
                                    </a:lnTo>
                                    <a:lnTo>
                                      <a:pt x="317" y="32"/>
                                    </a:lnTo>
                                    <a:lnTo>
                                      <a:pt x="360" y="19"/>
                                    </a:lnTo>
                                    <a:lnTo>
                                      <a:pt x="402" y="8"/>
                                    </a:lnTo>
                                    <a:lnTo>
                                      <a:pt x="438" y="0"/>
                                    </a:lnTo>
                                  </a:path>
                                </a:pathLst>
                              </a:custGeom>
                              <a:noFill/>
                              <a:ln w="4763">
                                <a:solidFill>
                                  <a:srgbClr val="FF40FF"/>
                                </a:solidFill>
                                <a:prstDash val="solid"/>
                                <a:round/>
                                <a:headEnd/>
                                <a:tailEnd/>
                              </a:ln>
                            </p:spPr>
                            <p:txBody>
                              <a:bodyPr/>
                              <a:lstStyle/>
                              <a:p>
                                <a:endParaRPr lang="fr-FR" dirty="0"/>
                              </a:p>
                            </p:txBody>
                          </p:sp>
                          <p:sp>
                            <p:nvSpPr>
                              <p:cNvPr id="271" name="Freeform 204"/>
                              <p:cNvSpPr>
                                <a:spLocks/>
                              </p:cNvSpPr>
                              <p:nvPr/>
                            </p:nvSpPr>
                            <p:spPr bwMode="auto">
                              <a:xfrm>
                                <a:off x="3799" y="1176"/>
                                <a:ext cx="75" cy="123"/>
                              </a:xfrm>
                              <a:custGeom>
                                <a:avLst/>
                                <a:gdLst>
                                  <a:gd name="T0" fmla="*/ 6 w 375"/>
                                  <a:gd name="T1" fmla="*/ 365 h 614"/>
                                  <a:gd name="T2" fmla="*/ 2 w 375"/>
                                  <a:gd name="T3" fmla="*/ 335 h 614"/>
                                  <a:gd name="T4" fmla="*/ 0 w 375"/>
                                  <a:gd name="T5" fmla="*/ 303 h 614"/>
                                  <a:gd name="T6" fmla="*/ 2 w 375"/>
                                  <a:gd name="T7" fmla="*/ 266 h 614"/>
                                  <a:gd name="T8" fmla="*/ 6 w 375"/>
                                  <a:gd name="T9" fmla="*/ 241 h 614"/>
                                  <a:gd name="T10" fmla="*/ 14 w 375"/>
                                  <a:gd name="T11" fmla="*/ 215 h 614"/>
                                  <a:gd name="T12" fmla="*/ 26 w 375"/>
                                  <a:gd name="T13" fmla="*/ 182 h 614"/>
                                  <a:gd name="T14" fmla="*/ 45 w 375"/>
                                  <a:gd name="T15" fmla="*/ 153 h 614"/>
                                  <a:gd name="T16" fmla="*/ 63 w 375"/>
                                  <a:gd name="T17" fmla="*/ 130 h 614"/>
                                  <a:gd name="T18" fmla="*/ 82 w 375"/>
                                  <a:gd name="T19" fmla="*/ 113 h 614"/>
                                  <a:gd name="T20" fmla="*/ 103 w 375"/>
                                  <a:gd name="T21" fmla="*/ 94 h 614"/>
                                  <a:gd name="T22" fmla="*/ 126 w 375"/>
                                  <a:gd name="T23" fmla="*/ 77 h 614"/>
                                  <a:gd name="T24" fmla="*/ 153 w 375"/>
                                  <a:gd name="T25" fmla="*/ 61 h 614"/>
                                  <a:gd name="T26" fmla="*/ 181 w 375"/>
                                  <a:gd name="T27" fmla="*/ 45 h 614"/>
                                  <a:gd name="T28" fmla="*/ 207 w 375"/>
                                  <a:gd name="T29" fmla="*/ 33 h 614"/>
                                  <a:gd name="T30" fmla="*/ 233 w 375"/>
                                  <a:gd name="T31" fmla="*/ 22 h 614"/>
                                  <a:gd name="T32" fmla="*/ 257 w 375"/>
                                  <a:gd name="T33" fmla="*/ 14 h 614"/>
                                  <a:gd name="T34" fmla="*/ 282 w 375"/>
                                  <a:gd name="T35" fmla="*/ 8 h 614"/>
                                  <a:gd name="T36" fmla="*/ 313 w 375"/>
                                  <a:gd name="T37" fmla="*/ 3 h 614"/>
                                  <a:gd name="T38" fmla="*/ 341 w 375"/>
                                  <a:gd name="T39" fmla="*/ 1 h 614"/>
                                  <a:gd name="T40" fmla="*/ 361 w 375"/>
                                  <a:gd name="T41" fmla="*/ 0 h 614"/>
                                  <a:gd name="T42" fmla="*/ 375 w 375"/>
                                  <a:gd name="T43" fmla="*/ 1 h 614"/>
                                  <a:gd name="T44" fmla="*/ 374 w 375"/>
                                  <a:gd name="T45" fmla="*/ 18 h 614"/>
                                  <a:gd name="T46" fmla="*/ 372 w 375"/>
                                  <a:gd name="T47" fmla="*/ 32 h 614"/>
                                  <a:gd name="T48" fmla="*/ 358 w 375"/>
                                  <a:gd name="T49" fmla="*/ 34 h 614"/>
                                  <a:gd name="T50" fmla="*/ 336 w 375"/>
                                  <a:gd name="T51" fmla="*/ 39 h 614"/>
                                  <a:gd name="T52" fmla="*/ 312 w 375"/>
                                  <a:gd name="T53" fmla="*/ 47 h 614"/>
                                  <a:gd name="T54" fmla="*/ 284 w 375"/>
                                  <a:gd name="T55" fmla="*/ 57 h 614"/>
                                  <a:gd name="T56" fmla="*/ 257 w 375"/>
                                  <a:gd name="T57" fmla="*/ 69 h 614"/>
                                  <a:gd name="T58" fmla="*/ 227 w 375"/>
                                  <a:gd name="T59" fmla="*/ 82 h 614"/>
                                  <a:gd name="T60" fmla="*/ 197 w 375"/>
                                  <a:gd name="T61" fmla="*/ 96 h 614"/>
                                  <a:gd name="T62" fmla="*/ 158 w 375"/>
                                  <a:gd name="T63" fmla="*/ 119 h 614"/>
                                  <a:gd name="T64" fmla="*/ 119 w 375"/>
                                  <a:gd name="T65" fmla="*/ 150 h 614"/>
                                  <a:gd name="T66" fmla="*/ 96 w 375"/>
                                  <a:gd name="T67" fmla="*/ 175 h 614"/>
                                  <a:gd name="T68" fmla="*/ 77 w 375"/>
                                  <a:gd name="T69" fmla="*/ 204 h 614"/>
                                  <a:gd name="T70" fmla="*/ 62 w 375"/>
                                  <a:gd name="T71" fmla="*/ 236 h 614"/>
                                  <a:gd name="T72" fmla="*/ 51 w 375"/>
                                  <a:gd name="T73" fmla="*/ 273 h 614"/>
                                  <a:gd name="T74" fmla="*/ 49 w 375"/>
                                  <a:gd name="T75" fmla="*/ 309 h 614"/>
                                  <a:gd name="T76" fmla="*/ 58 w 375"/>
                                  <a:gd name="T77" fmla="*/ 351 h 614"/>
                                  <a:gd name="T78" fmla="*/ 68 w 375"/>
                                  <a:gd name="T79" fmla="*/ 390 h 614"/>
                                  <a:gd name="T80" fmla="*/ 81 w 375"/>
                                  <a:gd name="T81" fmla="*/ 423 h 614"/>
                                  <a:gd name="T82" fmla="*/ 102 w 375"/>
                                  <a:gd name="T83" fmla="*/ 460 h 614"/>
                                  <a:gd name="T84" fmla="*/ 131 w 375"/>
                                  <a:gd name="T85" fmla="*/ 502 h 614"/>
                                  <a:gd name="T86" fmla="*/ 164 w 375"/>
                                  <a:gd name="T87" fmla="*/ 540 h 614"/>
                                  <a:gd name="T88" fmla="*/ 186 w 375"/>
                                  <a:gd name="T89" fmla="*/ 572 h 614"/>
                                  <a:gd name="T90" fmla="*/ 209 w 375"/>
                                  <a:gd name="T91" fmla="*/ 608 h 614"/>
                                  <a:gd name="T92" fmla="*/ 174 w 375"/>
                                  <a:gd name="T93" fmla="*/ 614 h 614"/>
                                  <a:gd name="T94" fmla="*/ 156 w 375"/>
                                  <a:gd name="T95" fmla="*/ 599 h 614"/>
                                  <a:gd name="T96" fmla="*/ 137 w 375"/>
                                  <a:gd name="T97" fmla="*/ 581 h 614"/>
                                  <a:gd name="T98" fmla="*/ 114 w 375"/>
                                  <a:gd name="T99" fmla="*/ 561 h 614"/>
                                  <a:gd name="T100" fmla="*/ 94 w 375"/>
                                  <a:gd name="T101" fmla="*/ 539 h 614"/>
                                  <a:gd name="T102" fmla="*/ 71 w 375"/>
                                  <a:gd name="T103" fmla="*/ 508 h 614"/>
                                  <a:gd name="T104" fmla="*/ 51 w 375"/>
                                  <a:gd name="T105" fmla="*/ 476 h 614"/>
                                  <a:gd name="T106" fmla="*/ 33 w 375"/>
                                  <a:gd name="T107" fmla="*/ 445 h 614"/>
                                  <a:gd name="T108" fmla="*/ 20 w 375"/>
                                  <a:gd name="T109" fmla="*/ 415 h 614"/>
                                  <a:gd name="T110" fmla="*/ 14 w 375"/>
                                  <a:gd name="T111" fmla="*/ 395 h 614"/>
                                  <a:gd name="T112" fmla="*/ 6 w 375"/>
                                  <a:gd name="T113" fmla="*/ 365 h 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
                                  <a:gd name="T172" fmla="*/ 0 h 614"/>
                                  <a:gd name="T173" fmla="*/ 375 w 375"/>
                                  <a:gd name="T174" fmla="*/ 614 h 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 h="614">
                                    <a:moveTo>
                                      <a:pt x="6" y="365"/>
                                    </a:moveTo>
                                    <a:lnTo>
                                      <a:pt x="2" y="335"/>
                                    </a:lnTo>
                                    <a:lnTo>
                                      <a:pt x="0" y="303"/>
                                    </a:lnTo>
                                    <a:lnTo>
                                      <a:pt x="2" y="266"/>
                                    </a:lnTo>
                                    <a:lnTo>
                                      <a:pt x="6" y="241"/>
                                    </a:lnTo>
                                    <a:lnTo>
                                      <a:pt x="14" y="215"/>
                                    </a:lnTo>
                                    <a:lnTo>
                                      <a:pt x="26" y="182"/>
                                    </a:lnTo>
                                    <a:lnTo>
                                      <a:pt x="45" y="153"/>
                                    </a:lnTo>
                                    <a:lnTo>
                                      <a:pt x="63" y="130"/>
                                    </a:lnTo>
                                    <a:lnTo>
                                      <a:pt x="82" y="113"/>
                                    </a:lnTo>
                                    <a:lnTo>
                                      <a:pt x="103" y="94"/>
                                    </a:lnTo>
                                    <a:lnTo>
                                      <a:pt x="126" y="77"/>
                                    </a:lnTo>
                                    <a:lnTo>
                                      <a:pt x="153" y="61"/>
                                    </a:lnTo>
                                    <a:lnTo>
                                      <a:pt x="181" y="45"/>
                                    </a:lnTo>
                                    <a:lnTo>
                                      <a:pt x="207" y="33"/>
                                    </a:lnTo>
                                    <a:lnTo>
                                      <a:pt x="233" y="22"/>
                                    </a:lnTo>
                                    <a:lnTo>
                                      <a:pt x="257" y="14"/>
                                    </a:lnTo>
                                    <a:lnTo>
                                      <a:pt x="282" y="8"/>
                                    </a:lnTo>
                                    <a:lnTo>
                                      <a:pt x="313" y="3"/>
                                    </a:lnTo>
                                    <a:lnTo>
                                      <a:pt x="341" y="1"/>
                                    </a:lnTo>
                                    <a:lnTo>
                                      <a:pt x="361" y="0"/>
                                    </a:lnTo>
                                    <a:lnTo>
                                      <a:pt x="375" y="1"/>
                                    </a:lnTo>
                                    <a:lnTo>
                                      <a:pt x="374" y="18"/>
                                    </a:lnTo>
                                    <a:lnTo>
                                      <a:pt x="372" y="32"/>
                                    </a:lnTo>
                                    <a:lnTo>
                                      <a:pt x="358" y="34"/>
                                    </a:lnTo>
                                    <a:lnTo>
                                      <a:pt x="336" y="39"/>
                                    </a:lnTo>
                                    <a:lnTo>
                                      <a:pt x="312" y="47"/>
                                    </a:lnTo>
                                    <a:lnTo>
                                      <a:pt x="284" y="57"/>
                                    </a:lnTo>
                                    <a:lnTo>
                                      <a:pt x="257" y="69"/>
                                    </a:lnTo>
                                    <a:lnTo>
                                      <a:pt x="227" y="82"/>
                                    </a:lnTo>
                                    <a:lnTo>
                                      <a:pt x="197" y="96"/>
                                    </a:lnTo>
                                    <a:lnTo>
                                      <a:pt x="158" y="119"/>
                                    </a:lnTo>
                                    <a:lnTo>
                                      <a:pt x="119" y="150"/>
                                    </a:lnTo>
                                    <a:lnTo>
                                      <a:pt x="96" y="175"/>
                                    </a:lnTo>
                                    <a:lnTo>
                                      <a:pt x="77" y="204"/>
                                    </a:lnTo>
                                    <a:lnTo>
                                      <a:pt x="62" y="236"/>
                                    </a:lnTo>
                                    <a:lnTo>
                                      <a:pt x="51" y="273"/>
                                    </a:lnTo>
                                    <a:lnTo>
                                      <a:pt x="49" y="309"/>
                                    </a:lnTo>
                                    <a:lnTo>
                                      <a:pt x="58" y="351"/>
                                    </a:lnTo>
                                    <a:lnTo>
                                      <a:pt x="68" y="390"/>
                                    </a:lnTo>
                                    <a:lnTo>
                                      <a:pt x="81" y="423"/>
                                    </a:lnTo>
                                    <a:lnTo>
                                      <a:pt x="102" y="460"/>
                                    </a:lnTo>
                                    <a:lnTo>
                                      <a:pt x="131" y="502"/>
                                    </a:lnTo>
                                    <a:lnTo>
                                      <a:pt x="164" y="540"/>
                                    </a:lnTo>
                                    <a:lnTo>
                                      <a:pt x="186" y="572"/>
                                    </a:lnTo>
                                    <a:lnTo>
                                      <a:pt x="209" y="608"/>
                                    </a:lnTo>
                                    <a:lnTo>
                                      <a:pt x="174" y="614"/>
                                    </a:lnTo>
                                    <a:lnTo>
                                      <a:pt x="156" y="599"/>
                                    </a:lnTo>
                                    <a:lnTo>
                                      <a:pt x="137" y="581"/>
                                    </a:lnTo>
                                    <a:lnTo>
                                      <a:pt x="114" y="561"/>
                                    </a:lnTo>
                                    <a:lnTo>
                                      <a:pt x="94" y="539"/>
                                    </a:lnTo>
                                    <a:lnTo>
                                      <a:pt x="71" y="508"/>
                                    </a:lnTo>
                                    <a:lnTo>
                                      <a:pt x="51" y="476"/>
                                    </a:lnTo>
                                    <a:lnTo>
                                      <a:pt x="33" y="445"/>
                                    </a:lnTo>
                                    <a:lnTo>
                                      <a:pt x="20" y="415"/>
                                    </a:lnTo>
                                    <a:lnTo>
                                      <a:pt x="14" y="395"/>
                                    </a:lnTo>
                                    <a:lnTo>
                                      <a:pt x="6" y="365"/>
                                    </a:lnTo>
                                    <a:close/>
                                  </a:path>
                                </a:pathLst>
                              </a:custGeom>
                              <a:solidFill>
                                <a:srgbClr val="A000A0"/>
                              </a:solidFill>
                              <a:ln w="9525">
                                <a:noFill/>
                                <a:round/>
                                <a:headEnd/>
                                <a:tailEnd/>
                              </a:ln>
                            </p:spPr>
                            <p:txBody>
                              <a:bodyPr/>
                              <a:lstStyle/>
                              <a:p>
                                <a:endParaRPr lang="fr-FR" dirty="0"/>
                              </a:p>
                            </p:txBody>
                          </p:sp>
                          <p:sp>
                            <p:nvSpPr>
                              <p:cNvPr id="272" name="Freeform 205"/>
                              <p:cNvSpPr>
                                <a:spLocks/>
                              </p:cNvSpPr>
                              <p:nvPr/>
                            </p:nvSpPr>
                            <p:spPr bwMode="auto">
                              <a:xfrm>
                                <a:off x="3808" y="1181"/>
                                <a:ext cx="65" cy="119"/>
                              </a:xfrm>
                              <a:custGeom>
                                <a:avLst/>
                                <a:gdLst>
                                  <a:gd name="T0" fmla="*/ 7 w 325"/>
                                  <a:gd name="T1" fmla="*/ 355 h 595"/>
                                  <a:gd name="T2" fmla="*/ 2 w 325"/>
                                  <a:gd name="T3" fmla="*/ 323 h 595"/>
                                  <a:gd name="T4" fmla="*/ 0 w 325"/>
                                  <a:gd name="T5" fmla="*/ 292 h 595"/>
                                  <a:gd name="T6" fmla="*/ 2 w 325"/>
                                  <a:gd name="T7" fmla="*/ 255 h 595"/>
                                  <a:gd name="T8" fmla="*/ 7 w 325"/>
                                  <a:gd name="T9" fmla="*/ 230 h 595"/>
                                  <a:gd name="T10" fmla="*/ 14 w 325"/>
                                  <a:gd name="T11" fmla="*/ 204 h 595"/>
                                  <a:gd name="T12" fmla="*/ 26 w 325"/>
                                  <a:gd name="T13" fmla="*/ 171 h 595"/>
                                  <a:gd name="T14" fmla="*/ 46 w 325"/>
                                  <a:gd name="T15" fmla="*/ 142 h 595"/>
                                  <a:gd name="T16" fmla="*/ 64 w 325"/>
                                  <a:gd name="T17" fmla="*/ 119 h 595"/>
                                  <a:gd name="T18" fmla="*/ 81 w 325"/>
                                  <a:gd name="T19" fmla="*/ 103 h 595"/>
                                  <a:gd name="T20" fmla="*/ 104 w 325"/>
                                  <a:gd name="T21" fmla="*/ 83 h 595"/>
                                  <a:gd name="T22" fmla="*/ 126 w 325"/>
                                  <a:gd name="T23" fmla="*/ 66 h 595"/>
                                  <a:gd name="T24" fmla="*/ 153 w 325"/>
                                  <a:gd name="T25" fmla="*/ 50 h 595"/>
                                  <a:gd name="T26" fmla="*/ 181 w 325"/>
                                  <a:gd name="T27" fmla="*/ 34 h 595"/>
                                  <a:gd name="T28" fmla="*/ 207 w 325"/>
                                  <a:gd name="T29" fmla="*/ 22 h 595"/>
                                  <a:gd name="T30" fmla="*/ 232 w 325"/>
                                  <a:gd name="T31" fmla="*/ 11 h 595"/>
                                  <a:gd name="T32" fmla="*/ 256 w 325"/>
                                  <a:gd name="T33" fmla="*/ 5 h 595"/>
                                  <a:gd name="T34" fmla="*/ 282 w 325"/>
                                  <a:gd name="T35" fmla="*/ 0 h 595"/>
                                  <a:gd name="T36" fmla="*/ 307 w 325"/>
                                  <a:gd name="T37" fmla="*/ 0 h 595"/>
                                  <a:gd name="T38" fmla="*/ 325 w 325"/>
                                  <a:gd name="T39" fmla="*/ 3 h 595"/>
                                  <a:gd name="T40" fmla="*/ 317 w 325"/>
                                  <a:gd name="T41" fmla="*/ 24 h 595"/>
                                  <a:gd name="T42" fmla="*/ 305 w 325"/>
                                  <a:gd name="T43" fmla="*/ 37 h 595"/>
                                  <a:gd name="T44" fmla="*/ 288 w 325"/>
                                  <a:gd name="T45" fmla="*/ 47 h 595"/>
                                  <a:gd name="T46" fmla="*/ 259 w 325"/>
                                  <a:gd name="T47" fmla="*/ 58 h 595"/>
                                  <a:gd name="T48" fmla="*/ 229 w 325"/>
                                  <a:gd name="T49" fmla="*/ 71 h 595"/>
                                  <a:gd name="T50" fmla="*/ 198 w 325"/>
                                  <a:gd name="T51" fmla="*/ 85 h 595"/>
                                  <a:gd name="T52" fmla="*/ 159 w 325"/>
                                  <a:gd name="T53" fmla="*/ 108 h 595"/>
                                  <a:gd name="T54" fmla="*/ 120 w 325"/>
                                  <a:gd name="T55" fmla="*/ 139 h 595"/>
                                  <a:gd name="T56" fmla="*/ 96 w 325"/>
                                  <a:gd name="T57" fmla="*/ 164 h 595"/>
                                  <a:gd name="T58" fmla="*/ 78 w 325"/>
                                  <a:gd name="T59" fmla="*/ 193 h 595"/>
                                  <a:gd name="T60" fmla="*/ 63 w 325"/>
                                  <a:gd name="T61" fmla="*/ 225 h 595"/>
                                  <a:gd name="T62" fmla="*/ 52 w 325"/>
                                  <a:gd name="T63" fmla="*/ 262 h 595"/>
                                  <a:gd name="T64" fmla="*/ 50 w 325"/>
                                  <a:gd name="T65" fmla="*/ 299 h 595"/>
                                  <a:gd name="T66" fmla="*/ 58 w 325"/>
                                  <a:gd name="T67" fmla="*/ 341 h 595"/>
                                  <a:gd name="T68" fmla="*/ 68 w 325"/>
                                  <a:gd name="T69" fmla="*/ 379 h 595"/>
                                  <a:gd name="T70" fmla="*/ 81 w 325"/>
                                  <a:gd name="T71" fmla="*/ 412 h 595"/>
                                  <a:gd name="T72" fmla="*/ 103 w 325"/>
                                  <a:gd name="T73" fmla="*/ 448 h 595"/>
                                  <a:gd name="T74" fmla="*/ 132 w 325"/>
                                  <a:gd name="T75" fmla="*/ 491 h 595"/>
                                  <a:gd name="T76" fmla="*/ 164 w 325"/>
                                  <a:gd name="T77" fmla="*/ 529 h 595"/>
                                  <a:gd name="T78" fmla="*/ 187 w 325"/>
                                  <a:gd name="T79" fmla="*/ 561 h 595"/>
                                  <a:gd name="T80" fmla="*/ 200 w 325"/>
                                  <a:gd name="T81" fmla="*/ 594 h 595"/>
                                  <a:gd name="T82" fmla="*/ 168 w 325"/>
                                  <a:gd name="T83" fmla="*/ 595 h 595"/>
                                  <a:gd name="T84" fmla="*/ 138 w 325"/>
                                  <a:gd name="T85" fmla="*/ 570 h 595"/>
                                  <a:gd name="T86" fmla="*/ 115 w 325"/>
                                  <a:gd name="T87" fmla="*/ 551 h 595"/>
                                  <a:gd name="T88" fmla="*/ 93 w 325"/>
                                  <a:gd name="T89" fmla="*/ 528 h 595"/>
                                  <a:gd name="T90" fmla="*/ 71 w 325"/>
                                  <a:gd name="T91" fmla="*/ 497 h 595"/>
                                  <a:gd name="T92" fmla="*/ 52 w 325"/>
                                  <a:gd name="T93" fmla="*/ 465 h 595"/>
                                  <a:gd name="T94" fmla="*/ 34 w 325"/>
                                  <a:gd name="T95" fmla="*/ 434 h 595"/>
                                  <a:gd name="T96" fmla="*/ 21 w 325"/>
                                  <a:gd name="T97" fmla="*/ 404 h 595"/>
                                  <a:gd name="T98" fmla="*/ 14 w 325"/>
                                  <a:gd name="T99" fmla="*/ 384 h 595"/>
                                  <a:gd name="T100" fmla="*/ 7 w 325"/>
                                  <a:gd name="T101" fmla="*/ 355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595"/>
                                  <a:gd name="T155" fmla="*/ 325 w 32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595">
                                    <a:moveTo>
                                      <a:pt x="7" y="355"/>
                                    </a:moveTo>
                                    <a:lnTo>
                                      <a:pt x="2" y="323"/>
                                    </a:lnTo>
                                    <a:lnTo>
                                      <a:pt x="0" y="292"/>
                                    </a:lnTo>
                                    <a:lnTo>
                                      <a:pt x="2" y="255"/>
                                    </a:lnTo>
                                    <a:lnTo>
                                      <a:pt x="7" y="230"/>
                                    </a:lnTo>
                                    <a:lnTo>
                                      <a:pt x="14" y="204"/>
                                    </a:lnTo>
                                    <a:lnTo>
                                      <a:pt x="26" y="171"/>
                                    </a:lnTo>
                                    <a:lnTo>
                                      <a:pt x="46" y="142"/>
                                    </a:lnTo>
                                    <a:lnTo>
                                      <a:pt x="64" y="119"/>
                                    </a:lnTo>
                                    <a:lnTo>
                                      <a:pt x="81" y="103"/>
                                    </a:lnTo>
                                    <a:lnTo>
                                      <a:pt x="104" y="83"/>
                                    </a:lnTo>
                                    <a:lnTo>
                                      <a:pt x="126" y="66"/>
                                    </a:lnTo>
                                    <a:lnTo>
                                      <a:pt x="153" y="50"/>
                                    </a:lnTo>
                                    <a:lnTo>
                                      <a:pt x="181" y="34"/>
                                    </a:lnTo>
                                    <a:lnTo>
                                      <a:pt x="207" y="22"/>
                                    </a:lnTo>
                                    <a:lnTo>
                                      <a:pt x="232" y="11"/>
                                    </a:lnTo>
                                    <a:lnTo>
                                      <a:pt x="256" y="5"/>
                                    </a:lnTo>
                                    <a:lnTo>
                                      <a:pt x="282" y="0"/>
                                    </a:lnTo>
                                    <a:lnTo>
                                      <a:pt x="307" y="0"/>
                                    </a:lnTo>
                                    <a:lnTo>
                                      <a:pt x="325" y="3"/>
                                    </a:lnTo>
                                    <a:lnTo>
                                      <a:pt x="317" y="24"/>
                                    </a:lnTo>
                                    <a:lnTo>
                                      <a:pt x="305" y="37"/>
                                    </a:lnTo>
                                    <a:lnTo>
                                      <a:pt x="288" y="47"/>
                                    </a:lnTo>
                                    <a:lnTo>
                                      <a:pt x="259" y="58"/>
                                    </a:lnTo>
                                    <a:lnTo>
                                      <a:pt x="229" y="71"/>
                                    </a:lnTo>
                                    <a:lnTo>
                                      <a:pt x="198" y="85"/>
                                    </a:lnTo>
                                    <a:lnTo>
                                      <a:pt x="159" y="108"/>
                                    </a:lnTo>
                                    <a:lnTo>
                                      <a:pt x="120" y="139"/>
                                    </a:lnTo>
                                    <a:lnTo>
                                      <a:pt x="96" y="164"/>
                                    </a:lnTo>
                                    <a:lnTo>
                                      <a:pt x="78" y="193"/>
                                    </a:lnTo>
                                    <a:lnTo>
                                      <a:pt x="63" y="225"/>
                                    </a:lnTo>
                                    <a:lnTo>
                                      <a:pt x="52" y="262"/>
                                    </a:lnTo>
                                    <a:lnTo>
                                      <a:pt x="50" y="299"/>
                                    </a:lnTo>
                                    <a:lnTo>
                                      <a:pt x="58" y="341"/>
                                    </a:lnTo>
                                    <a:lnTo>
                                      <a:pt x="68" y="379"/>
                                    </a:lnTo>
                                    <a:lnTo>
                                      <a:pt x="81" y="412"/>
                                    </a:lnTo>
                                    <a:lnTo>
                                      <a:pt x="103" y="448"/>
                                    </a:lnTo>
                                    <a:lnTo>
                                      <a:pt x="132" y="491"/>
                                    </a:lnTo>
                                    <a:lnTo>
                                      <a:pt x="164" y="529"/>
                                    </a:lnTo>
                                    <a:lnTo>
                                      <a:pt x="187" y="561"/>
                                    </a:lnTo>
                                    <a:lnTo>
                                      <a:pt x="200" y="594"/>
                                    </a:lnTo>
                                    <a:lnTo>
                                      <a:pt x="168" y="595"/>
                                    </a:lnTo>
                                    <a:lnTo>
                                      <a:pt x="138" y="570"/>
                                    </a:lnTo>
                                    <a:lnTo>
                                      <a:pt x="115" y="551"/>
                                    </a:lnTo>
                                    <a:lnTo>
                                      <a:pt x="93" y="528"/>
                                    </a:lnTo>
                                    <a:lnTo>
                                      <a:pt x="71" y="497"/>
                                    </a:lnTo>
                                    <a:lnTo>
                                      <a:pt x="52" y="465"/>
                                    </a:lnTo>
                                    <a:lnTo>
                                      <a:pt x="34" y="434"/>
                                    </a:lnTo>
                                    <a:lnTo>
                                      <a:pt x="21" y="404"/>
                                    </a:lnTo>
                                    <a:lnTo>
                                      <a:pt x="14" y="384"/>
                                    </a:lnTo>
                                    <a:lnTo>
                                      <a:pt x="7" y="355"/>
                                    </a:lnTo>
                                    <a:close/>
                                  </a:path>
                                </a:pathLst>
                              </a:custGeom>
                              <a:solidFill>
                                <a:srgbClr val="400040"/>
                              </a:solidFill>
                              <a:ln w="9525">
                                <a:noFill/>
                                <a:round/>
                                <a:headEnd/>
                                <a:tailEnd/>
                              </a:ln>
                            </p:spPr>
                            <p:txBody>
                              <a:bodyPr/>
                              <a:lstStyle/>
                              <a:p>
                                <a:endParaRPr lang="fr-FR" dirty="0"/>
                              </a:p>
                            </p:txBody>
                          </p:sp>
                          <p:sp>
                            <p:nvSpPr>
                              <p:cNvPr id="273" name="Freeform 206"/>
                              <p:cNvSpPr>
                                <a:spLocks/>
                              </p:cNvSpPr>
                              <p:nvPr/>
                            </p:nvSpPr>
                            <p:spPr bwMode="auto">
                              <a:xfrm>
                                <a:off x="3755" y="1147"/>
                                <a:ext cx="107" cy="188"/>
                              </a:xfrm>
                              <a:custGeom>
                                <a:avLst/>
                                <a:gdLst>
                                  <a:gd name="T0" fmla="*/ 3 w 531"/>
                                  <a:gd name="T1" fmla="*/ 474 h 943"/>
                                  <a:gd name="T2" fmla="*/ 26 w 531"/>
                                  <a:gd name="T3" fmla="*/ 369 h 943"/>
                                  <a:gd name="T4" fmla="*/ 56 w 531"/>
                                  <a:gd name="T5" fmla="*/ 281 h 943"/>
                                  <a:gd name="T6" fmla="*/ 104 w 531"/>
                                  <a:gd name="T7" fmla="*/ 209 h 943"/>
                                  <a:gd name="T8" fmla="*/ 170 w 531"/>
                                  <a:gd name="T9" fmla="*/ 141 h 943"/>
                                  <a:gd name="T10" fmla="*/ 258 w 531"/>
                                  <a:gd name="T11" fmla="*/ 77 h 943"/>
                                  <a:gd name="T12" fmla="*/ 352 w 531"/>
                                  <a:gd name="T13" fmla="*/ 31 h 943"/>
                                  <a:gd name="T14" fmla="*/ 438 w 531"/>
                                  <a:gd name="T15" fmla="*/ 5 h 943"/>
                                  <a:gd name="T16" fmla="*/ 487 w 531"/>
                                  <a:gd name="T17" fmla="*/ 3 h 943"/>
                                  <a:gd name="T18" fmla="*/ 531 w 531"/>
                                  <a:gd name="T19" fmla="*/ 26 h 943"/>
                                  <a:gd name="T20" fmla="*/ 477 w 531"/>
                                  <a:gd name="T21" fmla="*/ 35 h 943"/>
                                  <a:gd name="T22" fmla="*/ 415 w 531"/>
                                  <a:gd name="T23" fmla="*/ 51 h 943"/>
                                  <a:gd name="T24" fmla="*/ 363 w 531"/>
                                  <a:gd name="T25" fmla="*/ 72 h 943"/>
                                  <a:gd name="T26" fmla="*/ 311 w 531"/>
                                  <a:gd name="T27" fmla="*/ 100 h 943"/>
                                  <a:gd name="T28" fmla="*/ 261 w 531"/>
                                  <a:gd name="T29" fmla="*/ 130 h 943"/>
                                  <a:gd name="T30" fmla="*/ 209 w 531"/>
                                  <a:gd name="T31" fmla="*/ 166 h 943"/>
                                  <a:gd name="T32" fmla="*/ 167 w 531"/>
                                  <a:gd name="T33" fmla="*/ 200 h 943"/>
                                  <a:gd name="T34" fmla="*/ 134 w 531"/>
                                  <a:gd name="T35" fmla="*/ 242 h 943"/>
                                  <a:gd name="T36" fmla="*/ 104 w 531"/>
                                  <a:gd name="T37" fmla="*/ 296 h 943"/>
                                  <a:gd name="T38" fmla="*/ 79 w 531"/>
                                  <a:gd name="T39" fmla="*/ 349 h 943"/>
                                  <a:gd name="T40" fmla="*/ 64 w 531"/>
                                  <a:gd name="T41" fmla="*/ 396 h 943"/>
                                  <a:gd name="T42" fmla="*/ 54 w 531"/>
                                  <a:gd name="T43" fmla="*/ 448 h 943"/>
                                  <a:gd name="T44" fmla="*/ 50 w 531"/>
                                  <a:gd name="T45" fmla="*/ 516 h 943"/>
                                  <a:gd name="T46" fmla="*/ 54 w 531"/>
                                  <a:gd name="T47" fmla="*/ 574 h 943"/>
                                  <a:gd name="T48" fmla="*/ 69 w 531"/>
                                  <a:gd name="T49" fmla="*/ 632 h 943"/>
                                  <a:gd name="T50" fmla="*/ 94 w 531"/>
                                  <a:gd name="T51" fmla="*/ 685 h 943"/>
                                  <a:gd name="T52" fmla="*/ 124 w 531"/>
                                  <a:gd name="T53" fmla="*/ 739 h 943"/>
                                  <a:gd name="T54" fmla="*/ 156 w 531"/>
                                  <a:gd name="T55" fmla="*/ 797 h 943"/>
                                  <a:gd name="T56" fmla="*/ 192 w 531"/>
                                  <a:gd name="T57" fmla="*/ 851 h 943"/>
                                  <a:gd name="T58" fmla="*/ 236 w 531"/>
                                  <a:gd name="T59" fmla="*/ 909 h 943"/>
                                  <a:gd name="T60" fmla="*/ 218 w 531"/>
                                  <a:gd name="T61" fmla="*/ 943 h 943"/>
                                  <a:gd name="T62" fmla="*/ 169 w 531"/>
                                  <a:gd name="T63" fmla="*/ 901 h 943"/>
                                  <a:gd name="T64" fmla="*/ 114 w 531"/>
                                  <a:gd name="T65" fmla="*/ 827 h 943"/>
                                  <a:gd name="T66" fmla="*/ 53 w 531"/>
                                  <a:gd name="T67" fmla="*/ 721 h 943"/>
                                  <a:gd name="T68" fmla="*/ 16 w 531"/>
                                  <a:gd name="T69" fmla="*/ 632 h 943"/>
                                  <a:gd name="T70" fmla="*/ 0 w 531"/>
                                  <a:gd name="T71" fmla="*/ 525 h 9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943"/>
                                  <a:gd name="T110" fmla="*/ 531 w 531"/>
                                  <a:gd name="T111" fmla="*/ 943 h 9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943">
                                    <a:moveTo>
                                      <a:pt x="0" y="525"/>
                                    </a:moveTo>
                                    <a:lnTo>
                                      <a:pt x="3" y="474"/>
                                    </a:lnTo>
                                    <a:lnTo>
                                      <a:pt x="13" y="418"/>
                                    </a:lnTo>
                                    <a:lnTo>
                                      <a:pt x="26" y="369"/>
                                    </a:lnTo>
                                    <a:lnTo>
                                      <a:pt x="40" y="321"/>
                                    </a:lnTo>
                                    <a:lnTo>
                                      <a:pt x="56" y="281"/>
                                    </a:lnTo>
                                    <a:lnTo>
                                      <a:pt x="78" y="242"/>
                                    </a:lnTo>
                                    <a:lnTo>
                                      <a:pt x="104" y="209"/>
                                    </a:lnTo>
                                    <a:lnTo>
                                      <a:pt x="133" y="175"/>
                                    </a:lnTo>
                                    <a:lnTo>
                                      <a:pt x="170" y="141"/>
                                    </a:lnTo>
                                    <a:lnTo>
                                      <a:pt x="212" y="109"/>
                                    </a:lnTo>
                                    <a:lnTo>
                                      <a:pt x="258" y="77"/>
                                    </a:lnTo>
                                    <a:lnTo>
                                      <a:pt x="302" y="52"/>
                                    </a:lnTo>
                                    <a:lnTo>
                                      <a:pt x="352" y="31"/>
                                    </a:lnTo>
                                    <a:lnTo>
                                      <a:pt x="396" y="16"/>
                                    </a:lnTo>
                                    <a:lnTo>
                                      <a:pt x="438" y="5"/>
                                    </a:lnTo>
                                    <a:lnTo>
                                      <a:pt x="472" y="0"/>
                                    </a:lnTo>
                                    <a:lnTo>
                                      <a:pt x="487" y="3"/>
                                    </a:lnTo>
                                    <a:lnTo>
                                      <a:pt x="507" y="12"/>
                                    </a:lnTo>
                                    <a:lnTo>
                                      <a:pt x="531" y="26"/>
                                    </a:lnTo>
                                    <a:lnTo>
                                      <a:pt x="506" y="30"/>
                                    </a:lnTo>
                                    <a:lnTo>
                                      <a:pt x="477" y="35"/>
                                    </a:lnTo>
                                    <a:lnTo>
                                      <a:pt x="448" y="42"/>
                                    </a:lnTo>
                                    <a:lnTo>
                                      <a:pt x="415" y="51"/>
                                    </a:lnTo>
                                    <a:lnTo>
                                      <a:pt x="390" y="60"/>
                                    </a:lnTo>
                                    <a:lnTo>
                                      <a:pt x="363" y="72"/>
                                    </a:lnTo>
                                    <a:lnTo>
                                      <a:pt x="336" y="86"/>
                                    </a:lnTo>
                                    <a:lnTo>
                                      <a:pt x="311" y="100"/>
                                    </a:lnTo>
                                    <a:lnTo>
                                      <a:pt x="287" y="114"/>
                                    </a:lnTo>
                                    <a:lnTo>
                                      <a:pt x="261" y="130"/>
                                    </a:lnTo>
                                    <a:lnTo>
                                      <a:pt x="234" y="149"/>
                                    </a:lnTo>
                                    <a:lnTo>
                                      <a:pt x="209" y="166"/>
                                    </a:lnTo>
                                    <a:lnTo>
                                      <a:pt x="187" y="183"/>
                                    </a:lnTo>
                                    <a:lnTo>
                                      <a:pt x="167" y="200"/>
                                    </a:lnTo>
                                    <a:lnTo>
                                      <a:pt x="149" y="221"/>
                                    </a:lnTo>
                                    <a:lnTo>
                                      <a:pt x="134" y="242"/>
                                    </a:lnTo>
                                    <a:lnTo>
                                      <a:pt x="121" y="267"/>
                                    </a:lnTo>
                                    <a:lnTo>
                                      <a:pt x="104" y="296"/>
                                    </a:lnTo>
                                    <a:lnTo>
                                      <a:pt x="88" y="324"/>
                                    </a:lnTo>
                                    <a:lnTo>
                                      <a:pt x="79" y="349"/>
                                    </a:lnTo>
                                    <a:lnTo>
                                      <a:pt x="70" y="371"/>
                                    </a:lnTo>
                                    <a:lnTo>
                                      <a:pt x="64" y="396"/>
                                    </a:lnTo>
                                    <a:lnTo>
                                      <a:pt x="59" y="422"/>
                                    </a:lnTo>
                                    <a:lnTo>
                                      <a:pt x="54" y="448"/>
                                    </a:lnTo>
                                    <a:lnTo>
                                      <a:pt x="51" y="480"/>
                                    </a:lnTo>
                                    <a:lnTo>
                                      <a:pt x="50" y="516"/>
                                    </a:lnTo>
                                    <a:lnTo>
                                      <a:pt x="51" y="545"/>
                                    </a:lnTo>
                                    <a:lnTo>
                                      <a:pt x="54" y="574"/>
                                    </a:lnTo>
                                    <a:lnTo>
                                      <a:pt x="62" y="604"/>
                                    </a:lnTo>
                                    <a:lnTo>
                                      <a:pt x="69" y="632"/>
                                    </a:lnTo>
                                    <a:lnTo>
                                      <a:pt x="80" y="660"/>
                                    </a:lnTo>
                                    <a:lnTo>
                                      <a:pt x="94" y="685"/>
                                    </a:lnTo>
                                    <a:lnTo>
                                      <a:pt x="108" y="710"/>
                                    </a:lnTo>
                                    <a:lnTo>
                                      <a:pt x="124" y="739"/>
                                    </a:lnTo>
                                    <a:lnTo>
                                      <a:pt x="140" y="768"/>
                                    </a:lnTo>
                                    <a:lnTo>
                                      <a:pt x="156" y="797"/>
                                    </a:lnTo>
                                    <a:lnTo>
                                      <a:pt x="175" y="825"/>
                                    </a:lnTo>
                                    <a:lnTo>
                                      <a:pt x="192" y="851"/>
                                    </a:lnTo>
                                    <a:lnTo>
                                      <a:pt x="214" y="881"/>
                                    </a:lnTo>
                                    <a:lnTo>
                                      <a:pt x="236" y="909"/>
                                    </a:lnTo>
                                    <a:lnTo>
                                      <a:pt x="225" y="927"/>
                                    </a:lnTo>
                                    <a:lnTo>
                                      <a:pt x="218" y="943"/>
                                    </a:lnTo>
                                    <a:lnTo>
                                      <a:pt x="198" y="928"/>
                                    </a:lnTo>
                                    <a:lnTo>
                                      <a:pt x="169" y="901"/>
                                    </a:lnTo>
                                    <a:lnTo>
                                      <a:pt x="143" y="869"/>
                                    </a:lnTo>
                                    <a:lnTo>
                                      <a:pt x="114" y="827"/>
                                    </a:lnTo>
                                    <a:lnTo>
                                      <a:pt x="82" y="775"/>
                                    </a:lnTo>
                                    <a:lnTo>
                                      <a:pt x="53" y="721"/>
                                    </a:lnTo>
                                    <a:lnTo>
                                      <a:pt x="32" y="681"/>
                                    </a:lnTo>
                                    <a:lnTo>
                                      <a:pt x="16" y="632"/>
                                    </a:lnTo>
                                    <a:lnTo>
                                      <a:pt x="4" y="577"/>
                                    </a:lnTo>
                                    <a:lnTo>
                                      <a:pt x="0" y="525"/>
                                    </a:lnTo>
                                    <a:close/>
                                  </a:path>
                                </a:pathLst>
                              </a:custGeom>
                              <a:solidFill>
                                <a:srgbClr val="E000E0"/>
                              </a:solidFill>
                              <a:ln w="9525">
                                <a:noFill/>
                                <a:round/>
                                <a:headEnd/>
                                <a:tailEnd/>
                              </a:ln>
                            </p:spPr>
                            <p:txBody>
                              <a:bodyPr/>
                              <a:lstStyle/>
                              <a:p>
                                <a:endParaRPr lang="fr-FR" dirty="0"/>
                              </a:p>
                            </p:txBody>
                          </p:sp>
                        </p:grpSp>
                      </p:grpSp>
                      <p:grpSp>
                        <p:nvGrpSpPr>
                          <p:cNvPr id="265" name="Group 207"/>
                          <p:cNvGrpSpPr>
                            <a:grpSpLocks/>
                          </p:cNvGrpSpPr>
                          <p:nvPr/>
                        </p:nvGrpSpPr>
                        <p:grpSpPr bwMode="auto">
                          <a:xfrm>
                            <a:off x="3798" y="1295"/>
                            <a:ext cx="51" cy="44"/>
                            <a:chOff x="3798" y="1295"/>
                            <a:chExt cx="51" cy="44"/>
                          </a:xfrm>
                        </p:grpSpPr>
                        <p:sp>
                          <p:nvSpPr>
                            <p:cNvPr id="266" name="Freeform 208"/>
                            <p:cNvSpPr>
                              <a:spLocks/>
                            </p:cNvSpPr>
                            <p:nvPr/>
                          </p:nvSpPr>
                          <p:spPr bwMode="auto">
                            <a:xfrm>
                              <a:off x="3798" y="1295"/>
                              <a:ext cx="51" cy="44"/>
                            </a:xfrm>
                            <a:custGeom>
                              <a:avLst/>
                              <a:gdLst>
                                <a:gd name="T0" fmla="*/ 252 w 258"/>
                                <a:gd name="T1" fmla="*/ 16 h 220"/>
                                <a:gd name="T2" fmla="*/ 235 w 258"/>
                                <a:gd name="T3" fmla="*/ 6 h 220"/>
                                <a:gd name="T4" fmla="*/ 214 w 258"/>
                                <a:gd name="T5" fmla="*/ 1 h 220"/>
                                <a:gd name="T6" fmla="*/ 193 w 258"/>
                                <a:gd name="T7" fmla="*/ 0 h 220"/>
                                <a:gd name="T8" fmla="*/ 175 w 258"/>
                                <a:gd name="T9" fmla="*/ 1 h 220"/>
                                <a:gd name="T10" fmla="*/ 152 w 258"/>
                                <a:gd name="T11" fmla="*/ 6 h 220"/>
                                <a:gd name="T12" fmla="*/ 130 w 258"/>
                                <a:gd name="T13" fmla="*/ 14 h 220"/>
                                <a:gd name="T14" fmla="*/ 107 w 258"/>
                                <a:gd name="T15" fmla="*/ 26 h 220"/>
                                <a:gd name="T16" fmla="*/ 84 w 258"/>
                                <a:gd name="T17" fmla="*/ 39 h 220"/>
                                <a:gd name="T18" fmla="*/ 61 w 258"/>
                                <a:gd name="T19" fmla="*/ 56 h 220"/>
                                <a:gd name="T20" fmla="*/ 36 w 258"/>
                                <a:gd name="T21" fmla="*/ 82 h 220"/>
                                <a:gd name="T22" fmla="*/ 22 w 258"/>
                                <a:gd name="T23" fmla="*/ 106 h 220"/>
                                <a:gd name="T24" fmla="*/ 12 w 258"/>
                                <a:gd name="T25" fmla="*/ 126 h 220"/>
                                <a:gd name="T26" fmla="*/ 6 w 258"/>
                                <a:gd name="T27" fmla="*/ 148 h 220"/>
                                <a:gd name="T28" fmla="*/ 0 w 258"/>
                                <a:gd name="T29" fmla="*/ 170 h 220"/>
                                <a:gd name="T30" fmla="*/ 4 w 258"/>
                                <a:gd name="T31" fmla="*/ 191 h 220"/>
                                <a:gd name="T32" fmla="*/ 12 w 258"/>
                                <a:gd name="T33" fmla="*/ 207 h 220"/>
                                <a:gd name="T34" fmla="*/ 30 w 258"/>
                                <a:gd name="T35" fmla="*/ 213 h 220"/>
                                <a:gd name="T36" fmla="*/ 48 w 258"/>
                                <a:gd name="T37" fmla="*/ 219 h 220"/>
                                <a:gd name="T38" fmla="*/ 70 w 258"/>
                                <a:gd name="T39" fmla="*/ 220 h 220"/>
                                <a:gd name="T40" fmla="*/ 100 w 258"/>
                                <a:gd name="T41" fmla="*/ 215 h 220"/>
                                <a:gd name="T42" fmla="*/ 130 w 258"/>
                                <a:gd name="T43" fmla="*/ 204 h 220"/>
                                <a:gd name="T44" fmla="*/ 159 w 258"/>
                                <a:gd name="T45" fmla="*/ 187 h 220"/>
                                <a:gd name="T46" fmla="*/ 188 w 258"/>
                                <a:gd name="T47" fmla="*/ 164 h 220"/>
                                <a:gd name="T48" fmla="*/ 213 w 258"/>
                                <a:gd name="T49" fmla="*/ 139 h 220"/>
                                <a:gd name="T50" fmla="*/ 233 w 258"/>
                                <a:gd name="T51" fmla="*/ 113 h 220"/>
                                <a:gd name="T52" fmla="*/ 249 w 258"/>
                                <a:gd name="T53" fmla="*/ 87 h 220"/>
                                <a:gd name="T54" fmla="*/ 256 w 258"/>
                                <a:gd name="T55" fmla="*/ 61 h 220"/>
                                <a:gd name="T56" fmla="*/ 258 w 258"/>
                                <a:gd name="T57" fmla="*/ 36 h 220"/>
                                <a:gd name="T58" fmla="*/ 252 w 258"/>
                                <a:gd name="T59" fmla="*/ 16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220"/>
                                <a:gd name="T92" fmla="*/ 258 w 258"/>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220">
                                  <a:moveTo>
                                    <a:pt x="252" y="16"/>
                                  </a:moveTo>
                                  <a:lnTo>
                                    <a:pt x="235" y="6"/>
                                  </a:lnTo>
                                  <a:lnTo>
                                    <a:pt x="214" y="1"/>
                                  </a:lnTo>
                                  <a:lnTo>
                                    <a:pt x="193" y="0"/>
                                  </a:lnTo>
                                  <a:lnTo>
                                    <a:pt x="175" y="1"/>
                                  </a:lnTo>
                                  <a:lnTo>
                                    <a:pt x="152" y="6"/>
                                  </a:lnTo>
                                  <a:lnTo>
                                    <a:pt x="130" y="14"/>
                                  </a:lnTo>
                                  <a:lnTo>
                                    <a:pt x="107" y="26"/>
                                  </a:lnTo>
                                  <a:lnTo>
                                    <a:pt x="84" y="39"/>
                                  </a:lnTo>
                                  <a:lnTo>
                                    <a:pt x="61" y="56"/>
                                  </a:lnTo>
                                  <a:lnTo>
                                    <a:pt x="36" y="82"/>
                                  </a:lnTo>
                                  <a:lnTo>
                                    <a:pt x="22" y="106"/>
                                  </a:lnTo>
                                  <a:lnTo>
                                    <a:pt x="12" y="126"/>
                                  </a:lnTo>
                                  <a:lnTo>
                                    <a:pt x="6" y="148"/>
                                  </a:lnTo>
                                  <a:lnTo>
                                    <a:pt x="0" y="170"/>
                                  </a:lnTo>
                                  <a:lnTo>
                                    <a:pt x="4" y="191"/>
                                  </a:lnTo>
                                  <a:lnTo>
                                    <a:pt x="12" y="207"/>
                                  </a:lnTo>
                                  <a:lnTo>
                                    <a:pt x="30" y="213"/>
                                  </a:lnTo>
                                  <a:lnTo>
                                    <a:pt x="48" y="219"/>
                                  </a:lnTo>
                                  <a:lnTo>
                                    <a:pt x="70" y="220"/>
                                  </a:lnTo>
                                  <a:lnTo>
                                    <a:pt x="100" y="215"/>
                                  </a:lnTo>
                                  <a:lnTo>
                                    <a:pt x="130" y="204"/>
                                  </a:lnTo>
                                  <a:lnTo>
                                    <a:pt x="159" y="187"/>
                                  </a:lnTo>
                                  <a:lnTo>
                                    <a:pt x="188" y="164"/>
                                  </a:lnTo>
                                  <a:lnTo>
                                    <a:pt x="213" y="139"/>
                                  </a:lnTo>
                                  <a:lnTo>
                                    <a:pt x="233" y="113"/>
                                  </a:lnTo>
                                  <a:lnTo>
                                    <a:pt x="249" y="87"/>
                                  </a:lnTo>
                                  <a:lnTo>
                                    <a:pt x="256" y="61"/>
                                  </a:lnTo>
                                  <a:lnTo>
                                    <a:pt x="258" y="36"/>
                                  </a:lnTo>
                                  <a:lnTo>
                                    <a:pt x="252" y="16"/>
                                  </a:lnTo>
                                  <a:close/>
                                </a:path>
                              </a:pathLst>
                            </a:custGeom>
                            <a:solidFill>
                              <a:srgbClr val="A000A0"/>
                            </a:solidFill>
                            <a:ln w="3175">
                              <a:solidFill>
                                <a:srgbClr val="200020"/>
                              </a:solidFill>
                              <a:prstDash val="solid"/>
                              <a:round/>
                              <a:headEnd/>
                              <a:tailEnd/>
                            </a:ln>
                          </p:spPr>
                          <p:txBody>
                            <a:bodyPr/>
                            <a:lstStyle/>
                            <a:p>
                              <a:endParaRPr lang="fr-FR" dirty="0"/>
                            </a:p>
                          </p:txBody>
                        </p:sp>
                        <p:sp>
                          <p:nvSpPr>
                            <p:cNvPr id="267" name="Freeform 209"/>
                            <p:cNvSpPr>
                              <a:spLocks/>
                            </p:cNvSpPr>
                            <p:nvPr/>
                          </p:nvSpPr>
                          <p:spPr bwMode="auto">
                            <a:xfrm>
                              <a:off x="3804" y="1301"/>
                              <a:ext cx="39" cy="33"/>
                            </a:xfrm>
                            <a:custGeom>
                              <a:avLst/>
                              <a:gdLst>
                                <a:gd name="T0" fmla="*/ 187 w 192"/>
                                <a:gd name="T1" fmla="*/ 12 h 163"/>
                                <a:gd name="T2" fmla="*/ 175 w 192"/>
                                <a:gd name="T3" fmla="*/ 4 h 163"/>
                                <a:gd name="T4" fmla="*/ 159 w 192"/>
                                <a:gd name="T5" fmla="*/ 0 h 163"/>
                                <a:gd name="T6" fmla="*/ 144 w 192"/>
                                <a:gd name="T7" fmla="*/ 0 h 163"/>
                                <a:gd name="T8" fmla="*/ 130 w 192"/>
                                <a:gd name="T9" fmla="*/ 0 h 163"/>
                                <a:gd name="T10" fmla="*/ 113 w 192"/>
                                <a:gd name="T11" fmla="*/ 4 h 163"/>
                                <a:gd name="T12" fmla="*/ 96 w 192"/>
                                <a:gd name="T13" fmla="*/ 10 h 163"/>
                                <a:gd name="T14" fmla="*/ 80 w 192"/>
                                <a:gd name="T15" fmla="*/ 18 h 163"/>
                                <a:gd name="T16" fmla="*/ 62 w 192"/>
                                <a:gd name="T17" fmla="*/ 28 h 163"/>
                                <a:gd name="T18" fmla="*/ 44 w 192"/>
                                <a:gd name="T19" fmla="*/ 41 h 163"/>
                                <a:gd name="T20" fmla="*/ 26 w 192"/>
                                <a:gd name="T21" fmla="*/ 59 h 163"/>
                                <a:gd name="T22" fmla="*/ 15 w 192"/>
                                <a:gd name="T23" fmla="*/ 78 h 163"/>
                                <a:gd name="T24" fmla="*/ 8 w 192"/>
                                <a:gd name="T25" fmla="*/ 94 h 163"/>
                                <a:gd name="T26" fmla="*/ 3 w 192"/>
                                <a:gd name="T27" fmla="*/ 109 h 163"/>
                                <a:gd name="T28" fmla="*/ 0 w 192"/>
                                <a:gd name="T29" fmla="*/ 126 h 163"/>
                                <a:gd name="T30" fmla="*/ 2 w 192"/>
                                <a:gd name="T31" fmla="*/ 141 h 163"/>
                                <a:gd name="T32" fmla="*/ 8 w 192"/>
                                <a:gd name="T33" fmla="*/ 154 h 163"/>
                                <a:gd name="T34" fmla="*/ 21 w 192"/>
                                <a:gd name="T35" fmla="*/ 158 h 163"/>
                                <a:gd name="T36" fmla="*/ 34 w 192"/>
                                <a:gd name="T37" fmla="*/ 163 h 163"/>
                                <a:gd name="T38" fmla="*/ 51 w 192"/>
                                <a:gd name="T39" fmla="*/ 163 h 163"/>
                                <a:gd name="T40" fmla="*/ 73 w 192"/>
                                <a:gd name="T41" fmla="*/ 161 h 163"/>
                                <a:gd name="T42" fmla="*/ 96 w 192"/>
                                <a:gd name="T43" fmla="*/ 151 h 163"/>
                                <a:gd name="T44" fmla="*/ 118 w 192"/>
                                <a:gd name="T45" fmla="*/ 139 h 163"/>
                                <a:gd name="T46" fmla="*/ 140 w 192"/>
                                <a:gd name="T47" fmla="*/ 122 h 163"/>
                                <a:gd name="T48" fmla="*/ 158 w 192"/>
                                <a:gd name="T49" fmla="*/ 103 h 163"/>
                                <a:gd name="T50" fmla="*/ 173 w 192"/>
                                <a:gd name="T51" fmla="*/ 84 h 163"/>
                                <a:gd name="T52" fmla="*/ 186 w 192"/>
                                <a:gd name="T53" fmla="*/ 65 h 163"/>
                                <a:gd name="T54" fmla="*/ 191 w 192"/>
                                <a:gd name="T55" fmla="*/ 45 h 163"/>
                                <a:gd name="T56" fmla="*/ 192 w 192"/>
                                <a:gd name="T57" fmla="*/ 26 h 163"/>
                                <a:gd name="T58" fmla="*/ 187 w 192"/>
                                <a:gd name="T59" fmla="*/ 12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2"/>
                                <a:gd name="T91" fmla="*/ 0 h 163"/>
                                <a:gd name="T92" fmla="*/ 192 w 192"/>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2" h="163">
                                  <a:moveTo>
                                    <a:pt x="187" y="12"/>
                                  </a:moveTo>
                                  <a:lnTo>
                                    <a:pt x="175" y="4"/>
                                  </a:lnTo>
                                  <a:lnTo>
                                    <a:pt x="159" y="0"/>
                                  </a:lnTo>
                                  <a:lnTo>
                                    <a:pt x="144" y="0"/>
                                  </a:lnTo>
                                  <a:lnTo>
                                    <a:pt x="130" y="0"/>
                                  </a:lnTo>
                                  <a:lnTo>
                                    <a:pt x="113" y="4"/>
                                  </a:lnTo>
                                  <a:lnTo>
                                    <a:pt x="96" y="10"/>
                                  </a:lnTo>
                                  <a:lnTo>
                                    <a:pt x="80" y="18"/>
                                  </a:lnTo>
                                  <a:lnTo>
                                    <a:pt x="62" y="28"/>
                                  </a:lnTo>
                                  <a:lnTo>
                                    <a:pt x="44" y="41"/>
                                  </a:lnTo>
                                  <a:lnTo>
                                    <a:pt x="26" y="59"/>
                                  </a:lnTo>
                                  <a:lnTo>
                                    <a:pt x="15" y="78"/>
                                  </a:lnTo>
                                  <a:lnTo>
                                    <a:pt x="8" y="94"/>
                                  </a:lnTo>
                                  <a:lnTo>
                                    <a:pt x="3" y="109"/>
                                  </a:lnTo>
                                  <a:lnTo>
                                    <a:pt x="0" y="126"/>
                                  </a:lnTo>
                                  <a:lnTo>
                                    <a:pt x="2" y="141"/>
                                  </a:lnTo>
                                  <a:lnTo>
                                    <a:pt x="8" y="154"/>
                                  </a:lnTo>
                                  <a:lnTo>
                                    <a:pt x="21" y="158"/>
                                  </a:lnTo>
                                  <a:lnTo>
                                    <a:pt x="34" y="163"/>
                                  </a:lnTo>
                                  <a:lnTo>
                                    <a:pt x="51" y="163"/>
                                  </a:lnTo>
                                  <a:lnTo>
                                    <a:pt x="73" y="161"/>
                                  </a:lnTo>
                                  <a:lnTo>
                                    <a:pt x="96" y="151"/>
                                  </a:lnTo>
                                  <a:lnTo>
                                    <a:pt x="118" y="139"/>
                                  </a:lnTo>
                                  <a:lnTo>
                                    <a:pt x="140" y="122"/>
                                  </a:lnTo>
                                  <a:lnTo>
                                    <a:pt x="158" y="103"/>
                                  </a:lnTo>
                                  <a:lnTo>
                                    <a:pt x="173" y="84"/>
                                  </a:lnTo>
                                  <a:lnTo>
                                    <a:pt x="186" y="65"/>
                                  </a:lnTo>
                                  <a:lnTo>
                                    <a:pt x="191" y="45"/>
                                  </a:lnTo>
                                  <a:lnTo>
                                    <a:pt x="192" y="26"/>
                                  </a:lnTo>
                                  <a:lnTo>
                                    <a:pt x="187" y="12"/>
                                  </a:lnTo>
                                  <a:close/>
                                </a:path>
                              </a:pathLst>
                            </a:custGeom>
                            <a:solidFill>
                              <a:srgbClr val="600060"/>
                            </a:solidFill>
                            <a:ln w="3175">
                              <a:solidFill>
                                <a:srgbClr val="200020"/>
                              </a:solidFill>
                              <a:prstDash val="solid"/>
                              <a:round/>
                              <a:headEnd/>
                              <a:tailEnd/>
                            </a:ln>
                          </p:spPr>
                          <p:txBody>
                            <a:bodyPr/>
                            <a:lstStyle/>
                            <a:p>
                              <a:endParaRPr lang="fr-FR" dirty="0"/>
                            </a:p>
                          </p:txBody>
                        </p:sp>
                      </p:grpSp>
                    </p:grpSp>
                  </p:grpSp>
                  <p:grpSp>
                    <p:nvGrpSpPr>
                      <p:cNvPr id="251" name="Group 210"/>
                      <p:cNvGrpSpPr>
                        <a:grpSpLocks/>
                      </p:cNvGrpSpPr>
                      <p:nvPr/>
                    </p:nvGrpSpPr>
                    <p:grpSpPr bwMode="auto">
                      <a:xfrm>
                        <a:off x="3755" y="1206"/>
                        <a:ext cx="227" cy="158"/>
                        <a:chOff x="3755" y="1206"/>
                        <a:chExt cx="227" cy="158"/>
                      </a:xfrm>
                    </p:grpSpPr>
                    <p:grpSp>
                      <p:nvGrpSpPr>
                        <p:cNvPr id="252" name="Group 211"/>
                        <p:cNvGrpSpPr>
                          <a:grpSpLocks/>
                        </p:cNvGrpSpPr>
                        <p:nvPr/>
                      </p:nvGrpSpPr>
                      <p:grpSpPr bwMode="auto">
                        <a:xfrm>
                          <a:off x="3755" y="1206"/>
                          <a:ext cx="227" cy="147"/>
                          <a:chOff x="3755" y="1206"/>
                          <a:chExt cx="227" cy="147"/>
                        </a:xfrm>
                      </p:grpSpPr>
                      <p:sp>
                        <p:nvSpPr>
                          <p:cNvPr id="256" name="Freeform 212"/>
                          <p:cNvSpPr>
                            <a:spLocks/>
                          </p:cNvSpPr>
                          <p:nvPr/>
                        </p:nvSpPr>
                        <p:spPr bwMode="auto">
                          <a:xfrm>
                            <a:off x="3755" y="1206"/>
                            <a:ext cx="227" cy="147"/>
                          </a:xfrm>
                          <a:custGeom>
                            <a:avLst/>
                            <a:gdLst>
                              <a:gd name="T0" fmla="*/ 752 w 1131"/>
                              <a:gd name="T1" fmla="*/ 1 h 738"/>
                              <a:gd name="T2" fmla="*/ 831 w 1131"/>
                              <a:gd name="T3" fmla="*/ 1 h 738"/>
                              <a:gd name="T4" fmla="*/ 923 w 1131"/>
                              <a:gd name="T5" fmla="*/ 6 h 738"/>
                              <a:gd name="T6" fmla="*/ 998 w 1131"/>
                              <a:gd name="T7" fmla="*/ 12 h 738"/>
                              <a:gd name="T8" fmla="*/ 1053 w 1131"/>
                              <a:gd name="T9" fmla="*/ 21 h 738"/>
                              <a:gd name="T10" fmla="*/ 1091 w 1131"/>
                              <a:gd name="T11" fmla="*/ 39 h 738"/>
                              <a:gd name="T12" fmla="*/ 1115 w 1131"/>
                              <a:gd name="T13" fmla="*/ 61 h 738"/>
                              <a:gd name="T14" fmla="*/ 1128 w 1131"/>
                              <a:gd name="T15" fmla="*/ 91 h 738"/>
                              <a:gd name="T16" fmla="*/ 1130 w 1131"/>
                              <a:gd name="T17" fmla="*/ 128 h 738"/>
                              <a:gd name="T18" fmla="*/ 1119 w 1131"/>
                              <a:gd name="T19" fmla="*/ 163 h 738"/>
                              <a:gd name="T20" fmla="*/ 1100 w 1131"/>
                              <a:gd name="T21" fmla="*/ 184 h 738"/>
                              <a:gd name="T22" fmla="*/ 1079 w 1131"/>
                              <a:gd name="T23" fmla="*/ 196 h 738"/>
                              <a:gd name="T24" fmla="*/ 1038 w 1131"/>
                              <a:gd name="T25" fmla="*/ 197 h 738"/>
                              <a:gd name="T26" fmla="*/ 986 w 1131"/>
                              <a:gd name="T27" fmla="*/ 198 h 738"/>
                              <a:gd name="T28" fmla="*/ 934 w 1131"/>
                              <a:gd name="T29" fmla="*/ 200 h 738"/>
                              <a:gd name="T30" fmla="*/ 877 w 1131"/>
                              <a:gd name="T31" fmla="*/ 198 h 738"/>
                              <a:gd name="T32" fmla="*/ 813 w 1131"/>
                              <a:gd name="T33" fmla="*/ 196 h 738"/>
                              <a:gd name="T34" fmla="*/ 753 w 1131"/>
                              <a:gd name="T35" fmla="*/ 200 h 738"/>
                              <a:gd name="T36" fmla="*/ 690 w 1131"/>
                              <a:gd name="T37" fmla="*/ 208 h 738"/>
                              <a:gd name="T38" fmla="*/ 632 w 1131"/>
                              <a:gd name="T39" fmla="*/ 227 h 738"/>
                              <a:gd name="T40" fmla="*/ 570 w 1131"/>
                              <a:gd name="T41" fmla="*/ 250 h 738"/>
                              <a:gd name="T42" fmla="*/ 515 w 1131"/>
                              <a:gd name="T43" fmla="*/ 272 h 738"/>
                              <a:gd name="T44" fmla="*/ 471 w 1131"/>
                              <a:gd name="T45" fmla="*/ 297 h 738"/>
                              <a:gd name="T46" fmla="*/ 426 w 1131"/>
                              <a:gd name="T47" fmla="*/ 324 h 738"/>
                              <a:gd name="T48" fmla="*/ 386 w 1131"/>
                              <a:gd name="T49" fmla="*/ 364 h 738"/>
                              <a:gd name="T50" fmla="*/ 353 w 1131"/>
                              <a:gd name="T51" fmla="*/ 401 h 738"/>
                              <a:gd name="T52" fmla="*/ 324 w 1131"/>
                              <a:gd name="T53" fmla="*/ 446 h 738"/>
                              <a:gd name="T54" fmla="*/ 298 w 1131"/>
                              <a:gd name="T55" fmla="*/ 494 h 738"/>
                              <a:gd name="T56" fmla="*/ 283 w 1131"/>
                              <a:gd name="T57" fmla="*/ 543 h 738"/>
                              <a:gd name="T58" fmla="*/ 272 w 1131"/>
                              <a:gd name="T59" fmla="*/ 592 h 738"/>
                              <a:gd name="T60" fmla="*/ 265 w 1131"/>
                              <a:gd name="T61" fmla="*/ 648 h 738"/>
                              <a:gd name="T62" fmla="*/ 263 w 1131"/>
                              <a:gd name="T63" fmla="*/ 705 h 738"/>
                              <a:gd name="T64" fmla="*/ 5 w 1131"/>
                              <a:gd name="T65" fmla="*/ 735 h 738"/>
                              <a:gd name="T66" fmla="*/ 0 w 1131"/>
                              <a:gd name="T67" fmla="*/ 684 h 738"/>
                              <a:gd name="T68" fmla="*/ 5 w 1131"/>
                              <a:gd name="T69" fmla="*/ 619 h 738"/>
                              <a:gd name="T70" fmla="*/ 12 w 1131"/>
                              <a:gd name="T71" fmla="*/ 560 h 738"/>
                              <a:gd name="T72" fmla="*/ 24 w 1131"/>
                              <a:gd name="T73" fmla="*/ 509 h 738"/>
                              <a:gd name="T74" fmla="*/ 44 w 1131"/>
                              <a:gd name="T75" fmla="*/ 452 h 738"/>
                              <a:gd name="T76" fmla="*/ 65 w 1131"/>
                              <a:gd name="T77" fmla="*/ 404 h 738"/>
                              <a:gd name="T78" fmla="*/ 91 w 1131"/>
                              <a:gd name="T79" fmla="*/ 356 h 738"/>
                              <a:gd name="T80" fmla="*/ 123 w 1131"/>
                              <a:gd name="T81" fmla="*/ 305 h 738"/>
                              <a:gd name="T82" fmla="*/ 159 w 1131"/>
                              <a:gd name="T83" fmla="*/ 256 h 738"/>
                              <a:gd name="T84" fmla="*/ 201 w 1131"/>
                              <a:gd name="T85" fmla="*/ 210 h 738"/>
                              <a:gd name="T86" fmla="*/ 252 w 1131"/>
                              <a:gd name="T87" fmla="*/ 167 h 738"/>
                              <a:gd name="T88" fmla="*/ 306 w 1131"/>
                              <a:gd name="T89" fmla="*/ 126 h 738"/>
                              <a:gd name="T90" fmla="*/ 356 w 1131"/>
                              <a:gd name="T91" fmla="*/ 95 h 738"/>
                              <a:gd name="T92" fmla="*/ 404 w 1131"/>
                              <a:gd name="T93" fmla="*/ 68 h 738"/>
                              <a:gd name="T94" fmla="*/ 462 w 1131"/>
                              <a:gd name="T95" fmla="*/ 45 h 738"/>
                              <a:gd name="T96" fmla="*/ 528 w 1131"/>
                              <a:gd name="T97" fmla="*/ 31 h 738"/>
                              <a:gd name="T98" fmla="*/ 603 w 1131"/>
                              <a:gd name="T99" fmla="*/ 20 h 738"/>
                              <a:gd name="T100" fmla="*/ 679 w 1131"/>
                              <a:gd name="T101" fmla="*/ 10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1"/>
                              <a:gd name="T154" fmla="*/ 0 h 738"/>
                              <a:gd name="T155" fmla="*/ 1131 w 1131"/>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1" h="738">
                                <a:moveTo>
                                  <a:pt x="717" y="5"/>
                                </a:moveTo>
                                <a:lnTo>
                                  <a:pt x="752" y="1"/>
                                </a:lnTo>
                                <a:lnTo>
                                  <a:pt x="791" y="0"/>
                                </a:lnTo>
                                <a:lnTo>
                                  <a:pt x="831" y="1"/>
                                </a:lnTo>
                                <a:lnTo>
                                  <a:pt x="880" y="4"/>
                                </a:lnTo>
                                <a:lnTo>
                                  <a:pt x="923" y="6"/>
                                </a:lnTo>
                                <a:lnTo>
                                  <a:pt x="961" y="9"/>
                                </a:lnTo>
                                <a:lnTo>
                                  <a:pt x="998" y="12"/>
                                </a:lnTo>
                                <a:lnTo>
                                  <a:pt x="1028" y="15"/>
                                </a:lnTo>
                                <a:lnTo>
                                  <a:pt x="1053" y="21"/>
                                </a:lnTo>
                                <a:lnTo>
                                  <a:pt x="1074" y="29"/>
                                </a:lnTo>
                                <a:lnTo>
                                  <a:pt x="1091" y="39"/>
                                </a:lnTo>
                                <a:lnTo>
                                  <a:pt x="1103" y="48"/>
                                </a:lnTo>
                                <a:lnTo>
                                  <a:pt x="1115" y="61"/>
                                </a:lnTo>
                                <a:lnTo>
                                  <a:pt x="1122" y="73"/>
                                </a:lnTo>
                                <a:lnTo>
                                  <a:pt x="1128" y="91"/>
                                </a:lnTo>
                                <a:lnTo>
                                  <a:pt x="1131" y="108"/>
                                </a:lnTo>
                                <a:lnTo>
                                  <a:pt x="1130" y="128"/>
                                </a:lnTo>
                                <a:lnTo>
                                  <a:pt x="1125" y="150"/>
                                </a:lnTo>
                                <a:lnTo>
                                  <a:pt x="1119" y="163"/>
                                </a:lnTo>
                                <a:lnTo>
                                  <a:pt x="1111" y="175"/>
                                </a:lnTo>
                                <a:lnTo>
                                  <a:pt x="1100" y="184"/>
                                </a:lnTo>
                                <a:lnTo>
                                  <a:pt x="1090" y="191"/>
                                </a:lnTo>
                                <a:lnTo>
                                  <a:pt x="1079" y="196"/>
                                </a:lnTo>
                                <a:lnTo>
                                  <a:pt x="1062" y="198"/>
                                </a:lnTo>
                                <a:lnTo>
                                  <a:pt x="1038" y="197"/>
                                </a:lnTo>
                                <a:lnTo>
                                  <a:pt x="1012" y="196"/>
                                </a:lnTo>
                                <a:lnTo>
                                  <a:pt x="986" y="198"/>
                                </a:lnTo>
                                <a:lnTo>
                                  <a:pt x="962" y="199"/>
                                </a:lnTo>
                                <a:lnTo>
                                  <a:pt x="934" y="200"/>
                                </a:lnTo>
                                <a:lnTo>
                                  <a:pt x="907" y="200"/>
                                </a:lnTo>
                                <a:lnTo>
                                  <a:pt x="877" y="198"/>
                                </a:lnTo>
                                <a:lnTo>
                                  <a:pt x="844" y="198"/>
                                </a:lnTo>
                                <a:lnTo>
                                  <a:pt x="813" y="196"/>
                                </a:lnTo>
                                <a:lnTo>
                                  <a:pt x="785" y="198"/>
                                </a:lnTo>
                                <a:lnTo>
                                  <a:pt x="753" y="200"/>
                                </a:lnTo>
                                <a:lnTo>
                                  <a:pt x="719" y="201"/>
                                </a:lnTo>
                                <a:lnTo>
                                  <a:pt x="690" y="208"/>
                                </a:lnTo>
                                <a:lnTo>
                                  <a:pt x="661" y="217"/>
                                </a:lnTo>
                                <a:lnTo>
                                  <a:pt x="632" y="227"/>
                                </a:lnTo>
                                <a:lnTo>
                                  <a:pt x="601" y="239"/>
                                </a:lnTo>
                                <a:lnTo>
                                  <a:pt x="570" y="250"/>
                                </a:lnTo>
                                <a:lnTo>
                                  <a:pt x="545" y="261"/>
                                </a:lnTo>
                                <a:lnTo>
                                  <a:pt x="515" y="272"/>
                                </a:lnTo>
                                <a:lnTo>
                                  <a:pt x="492" y="285"/>
                                </a:lnTo>
                                <a:lnTo>
                                  <a:pt x="471" y="297"/>
                                </a:lnTo>
                                <a:lnTo>
                                  <a:pt x="449" y="310"/>
                                </a:lnTo>
                                <a:lnTo>
                                  <a:pt x="426" y="324"/>
                                </a:lnTo>
                                <a:lnTo>
                                  <a:pt x="408" y="340"/>
                                </a:lnTo>
                                <a:lnTo>
                                  <a:pt x="386" y="364"/>
                                </a:lnTo>
                                <a:lnTo>
                                  <a:pt x="369" y="383"/>
                                </a:lnTo>
                                <a:lnTo>
                                  <a:pt x="353" y="401"/>
                                </a:lnTo>
                                <a:lnTo>
                                  <a:pt x="336" y="423"/>
                                </a:lnTo>
                                <a:lnTo>
                                  <a:pt x="324" y="446"/>
                                </a:lnTo>
                                <a:lnTo>
                                  <a:pt x="311" y="471"/>
                                </a:lnTo>
                                <a:lnTo>
                                  <a:pt x="298" y="494"/>
                                </a:lnTo>
                                <a:lnTo>
                                  <a:pt x="288" y="519"/>
                                </a:lnTo>
                                <a:lnTo>
                                  <a:pt x="283" y="543"/>
                                </a:lnTo>
                                <a:lnTo>
                                  <a:pt x="276" y="566"/>
                                </a:lnTo>
                                <a:lnTo>
                                  <a:pt x="272" y="592"/>
                                </a:lnTo>
                                <a:lnTo>
                                  <a:pt x="269" y="617"/>
                                </a:lnTo>
                                <a:lnTo>
                                  <a:pt x="265" y="648"/>
                                </a:lnTo>
                                <a:lnTo>
                                  <a:pt x="264" y="677"/>
                                </a:lnTo>
                                <a:lnTo>
                                  <a:pt x="263" y="705"/>
                                </a:lnTo>
                                <a:lnTo>
                                  <a:pt x="261" y="738"/>
                                </a:lnTo>
                                <a:lnTo>
                                  <a:pt x="5" y="735"/>
                                </a:lnTo>
                                <a:lnTo>
                                  <a:pt x="1" y="709"/>
                                </a:lnTo>
                                <a:lnTo>
                                  <a:pt x="0" y="684"/>
                                </a:lnTo>
                                <a:lnTo>
                                  <a:pt x="2" y="655"/>
                                </a:lnTo>
                                <a:lnTo>
                                  <a:pt x="5" y="619"/>
                                </a:lnTo>
                                <a:lnTo>
                                  <a:pt x="9" y="586"/>
                                </a:lnTo>
                                <a:lnTo>
                                  <a:pt x="12" y="560"/>
                                </a:lnTo>
                                <a:lnTo>
                                  <a:pt x="17" y="535"/>
                                </a:lnTo>
                                <a:lnTo>
                                  <a:pt x="24" y="509"/>
                                </a:lnTo>
                                <a:lnTo>
                                  <a:pt x="35" y="480"/>
                                </a:lnTo>
                                <a:lnTo>
                                  <a:pt x="44" y="452"/>
                                </a:lnTo>
                                <a:lnTo>
                                  <a:pt x="54" y="427"/>
                                </a:lnTo>
                                <a:lnTo>
                                  <a:pt x="65" y="404"/>
                                </a:lnTo>
                                <a:lnTo>
                                  <a:pt x="77" y="378"/>
                                </a:lnTo>
                                <a:lnTo>
                                  <a:pt x="91" y="356"/>
                                </a:lnTo>
                                <a:lnTo>
                                  <a:pt x="106" y="331"/>
                                </a:lnTo>
                                <a:lnTo>
                                  <a:pt x="123" y="305"/>
                                </a:lnTo>
                                <a:lnTo>
                                  <a:pt x="141" y="279"/>
                                </a:lnTo>
                                <a:lnTo>
                                  <a:pt x="159" y="256"/>
                                </a:lnTo>
                                <a:lnTo>
                                  <a:pt x="179" y="230"/>
                                </a:lnTo>
                                <a:lnTo>
                                  <a:pt x="201" y="210"/>
                                </a:lnTo>
                                <a:lnTo>
                                  <a:pt x="226" y="188"/>
                                </a:lnTo>
                                <a:lnTo>
                                  <a:pt x="252" y="167"/>
                                </a:lnTo>
                                <a:lnTo>
                                  <a:pt x="280" y="144"/>
                                </a:lnTo>
                                <a:lnTo>
                                  <a:pt x="306" y="126"/>
                                </a:lnTo>
                                <a:lnTo>
                                  <a:pt x="332" y="109"/>
                                </a:lnTo>
                                <a:lnTo>
                                  <a:pt x="356" y="95"/>
                                </a:lnTo>
                                <a:lnTo>
                                  <a:pt x="382" y="81"/>
                                </a:lnTo>
                                <a:lnTo>
                                  <a:pt x="404" y="68"/>
                                </a:lnTo>
                                <a:lnTo>
                                  <a:pt x="432" y="55"/>
                                </a:lnTo>
                                <a:lnTo>
                                  <a:pt x="462" y="45"/>
                                </a:lnTo>
                                <a:lnTo>
                                  <a:pt x="494" y="38"/>
                                </a:lnTo>
                                <a:lnTo>
                                  <a:pt x="528" y="31"/>
                                </a:lnTo>
                                <a:lnTo>
                                  <a:pt x="562" y="26"/>
                                </a:lnTo>
                                <a:lnTo>
                                  <a:pt x="603" y="20"/>
                                </a:lnTo>
                                <a:lnTo>
                                  <a:pt x="644" y="15"/>
                                </a:lnTo>
                                <a:lnTo>
                                  <a:pt x="679" y="10"/>
                                </a:lnTo>
                                <a:lnTo>
                                  <a:pt x="717" y="5"/>
                                </a:lnTo>
                                <a:close/>
                              </a:path>
                            </a:pathLst>
                          </a:custGeom>
                          <a:solidFill>
                            <a:srgbClr val="800080"/>
                          </a:solidFill>
                          <a:ln w="9525">
                            <a:noFill/>
                            <a:round/>
                            <a:headEnd/>
                            <a:tailEnd/>
                          </a:ln>
                        </p:spPr>
                        <p:txBody>
                          <a:bodyPr/>
                          <a:lstStyle/>
                          <a:p>
                            <a:endParaRPr lang="fr-FR" dirty="0"/>
                          </a:p>
                        </p:txBody>
                      </p:sp>
                      <p:grpSp>
                        <p:nvGrpSpPr>
                          <p:cNvPr id="257" name="Group 213"/>
                          <p:cNvGrpSpPr>
                            <a:grpSpLocks/>
                          </p:cNvGrpSpPr>
                          <p:nvPr/>
                        </p:nvGrpSpPr>
                        <p:grpSpPr bwMode="auto">
                          <a:xfrm>
                            <a:off x="3774" y="1215"/>
                            <a:ext cx="208" cy="138"/>
                            <a:chOff x="3774" y="1215"/>
                            <a:chExt cx="208" cy="138"/>
                          </a:xfrm>
                        </p:grpSpPr>
                        <p:grpSp>
                          <p:nvGrpSpPr>
                            <p:cNvPr id="258" name="Group 214"/>
                            <p:cNvGrpSpPr>
                              <a:grpSpLocks/>
                            </p:cNvGrpSpPr>
                            <p:nvPr/>
                          </p:nvGrpSpPr>
                          <p:grpSpPr bwMode="auto">
                            <a:xfrm>
                              <a:off x="3796" y="1228"/>
                              <a:ext cx="186" cy="125"/>
                              <a:chOff x="3796" y="1228"/>
                              <a:chExt cx="186" cy="125"/>
                            </a:xfrm>
                          </p:grpSpPr>
                          <p:sp>
                            <p:nvSpPr>
                              <p:cNvPr id="260" name="Freeform 215"/>
                              <p:cNvSpPr>
                                <a:spLocks/>
                              </p:cNvSpPr>
                              <p:nvPr/>
                            </p:nvSpPr>
                            <p:spPr bwMode="auto">
                              <a:xfrm>
                                <a:off x="3796" y="1228"/>
                                <a:ext cx="186" cy="117"/>
                              </a:xfrm>
                              <a:custGeom>
                                <a:avLst/>
                                <a:gdLst>
                                  <a:gd name="T0" fmla="*/ 487 w 930"/>
                                  <a:gd name="T1" fmla="*/ 7 h 587"/>
                                  <a:gd name="T2" fmla="*/ 549 w 930"/>
                                  <a:gd name="T3" fmla="*/ 3 h 587"/>
                                  <a:gd name="T4" fmla="*/ 611 w 930"/>
                                  <a:gd name="T5" fmla="*/ 2 h 587"/>
                                  <a:gd name="T6" fmla="*/ 675 w 930"/>
                                  <a:gd name="T7" fmla="*/ 4 h 587"/>
                                  <a:gd name="T8" fmla="*/ 736 w 930"/>
                                  <a:gd name="T9" fmla="*/ 4 h 587"/>
                                  <a:gd name="T10" fmla="*/ 801 w 930"/>
                                  <a:gd name="T11" fmla="*/ 1 h 587"/>
                                  <a:gd name="T12" fmla="*/ 859 w 930"/>
                                  <a:gd name="T13" fmla="*/ 1 h 587"/>
                                  <a:gd name="T14" fmla="*/ 912 w 930"/>
                                  <a:gd name="T15" fmla="*/ 3 h 587"/>
                                  <a:gd name="T16" fmla="*/ 928 w 930"/>
                                  <a:gd name="T17" fmla="*/ 20 h 587"/>
                                  <a:gd name="T18" fmla="*/ 921 w 930"/>
                                  <a:gd name="T19" fmla="*/ 45 h 587"/>
                                  <a:gd name="T20" fmla="*/ 837 w 930"/>
                                  <a:gd name="T21" fmla="*/ 48 h 587"/>
                                  <a:gd name="T22" fmla="*/ 788 w 930"/>
                                  <a:gd name="T23" fmla="*/ 46 h 587"/>
                                  <a:gd name="T24" fmla="*/ 737 w 930"/>
                                  <a:gd name="T25" fmla="*/ 49 h 587"/>
                                  <a:gd name="T26" fmla="*/ 683 w 930"/>
                                  <a:gd name="T27" fmla="*/ 50 h 587"/>
                                  <a:gd name="T28" fmla="*/ 620 w 930"/>
                                  <a:gd name="T29" fmla="*/ 48 h 587"/>
                                  <a:gd name="T30" fmla="*/ 560 w 930"/>
                                  <a:gd name="T31" fmla="*/ 48 h 587"/>
                                  <a:gd name="T32" fmla="*/ 494 w 930"/>
                                  <a:gd name="T33" fmla="*/ 53 h 587"/>
                                  <a:gd name="T34" fmla="*/ 436 w 930"/>
                                  <a:gd name="T35" fmla="*/ 69 h 587"/>
                                  <a:gd name="T36" fmla="*/ 376 w 930"/>
                                  <a:gd name="T37" fmla="*/ 90 h 587"/>
                                  <a:gd name="T38" fmla="*/ 320 w 930"/>
                                  <a:gd name="T39" fmla="*/ 111 h 587"/>
                                  <a:gd name="T40" fmla="*/ 268 w 930"/>
                                  <a:gd name="T41" fmla="*/ 135 h 587"/>
                                  <a:gd name="T42" fmla="*/ 225 w 930"/>
                                  <a:gd name="T43" fmla="*/ 159 h 587"/>
                                  <a:gd name="T44" fmla="*/ 184 w 930"/>
                                  <a:gd name="T45" fmla="*/ 189 h 587"/>
                                  <a:gd name="T46" fmla="*/ 145 w 930"/>
                                  <a:gd name="T47" fmla="*/ 232 h 587"/>
                                  <a:gd name="T48" fmla="*/ 113 w 930"/>
                                  <a:gd name="T49" fmla="*/ 272 h 587"/>
                                  <a:gd name="T50" fmla="*/ 87 w 930"/>
                                  <a:gd name="T51" fmla="*/ 320 h 587"/>
                                  <a:gd name="T52" fmla="*/ 64 w 930"/>
                                  <a:gd name="T53" fmla="*/ 368 h 587"/>
                                  <a:gd name="T54" fmla="*/ 51 w 930"/>
                                  <a:gd name="T55" fmla="*/ 418 h 587"/>
                                  <a:gd name="T56" fmla="*/ 44 w 930"/>
                                  <a:gd name="T57" fmla="*/ 466 h 587"/>
                                  <a:gd name="T58" fmla="*/ 40 w 930"/>
                                  <a:gd name="T59" fmla="*/ 526 h 587"/>
                                  <a:gd name="T60" fmla="*/ 36 w 930"/>
                                  <a:gd name="T61" fmla="*/ 587 h 587"/>
                                  <a:gd name="T62" fmla="*/ 4 w 930"/>
                                  <a:gd name="T63" fmla="*/ 551 h 587"/>
                                  <a:gd name="T64" fmla="*/ 0 w 930"/>
                                  <a:gd name="T65" fmla="*/ 498 h 587"/>
                                  <a:gd name="T66" fmla="*/ 3 w 930"/>
                                  <a:gd name="T67" fmla="*/ 435 h 587"/>
                                  <a:gd name="T68" fmla="*/ 15 w 930"/>
                                  <a:gd name="T69" fmla="*/ 372 h 587"/>
                                  <a:gd name="T70" fmla="*/ 32 w 930"/>
                                  <a:gd name="T71" fmla="*/ 320 h 587"/>
                                  <a:gd name="T72" fmla="*/ 56 w 930"/>
                                  <a:gd name="T73" fmla="*/ 274 h 587"/>
                                  <a:gd name="T74" fmla="*/ 89 w 930"/>
                                  <a:gd name="T75" fmla="*/ 225 h 587"/>
                                  <a:gd name="T76" fmla="*/ 128 w 930"/>
                                  <a:gd name="T77" fmla="*/ 181 h 587"/>
                                  <a:gd name="T78" fmla="*/ 171 w 930"/>
                                  <a:gd name="T79" fmla="*/ 138 h 587"/>
                                  <a:gd name="T80" fmla="*/ 222 w 930"/>
                                  <a:gd name="T81" fmla="*/ 103 h 587"/>
                                  <a:gd name="T82" fmla="*/ 284 w 930"/>
                                  <a:gd name="T83" fmla="*/ 72 h 587"/>
                                  <a:gd name="T84" fmla="*/ 349 w 930"/>
                                  <a:gd name="T85" fmla="*/ 48 h 587"/>
                                  <a:gd name="T86" fmla="*/ 417 w 930"/>
                                  <a:gd name="T87" fmla="*/ 25 h 587"/>
                                  <a:gd name="T88" fmla="*/ 474 w 930"/>
                                  <a:gd name="T89" fmla="*/ 11 h 5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587"/>
                                  <a:gd name="T137" fmla="*/ 930 w 930"/>
                                  <a:gd name="T138" fmla="*/ 587 h 5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587">
                                    <a:moveTo>
                                      <a:pt x="474" y="11"/>
                                    </a:moveTo>
                                    <a:lnTo>
                                      <a:pt x="487" y="7"/>
                                    </a:lnTo>
                                    <a:lnTo>
                                      <a:pt x="516" y="5"/>
                                    </a:lnTo>
                                    <a:lnTo>
                                      <a:pt x="549" y="3"/>
                                    </a:lnTo>
                                    <a:lnTo>
                                      <a:pt x="581" y="1"/>
                                    </a:lnTo>
                                    <a:lnTo>
                                      <a:pt x="611" y="2"/>
                                    </a:lnTo>
                                    <a:lnTo>
                                      <a:pt x="642" y="3"/>
                                    </a:lnTo>
                                    <a:lnTo>
                                      <a:pt x="675" y="4"/>
                                    </a:lnTo>
                                    <a:lnTo>
                                      <a:pt x="705" y="6"/>
                                    </a:lnTo>
                                    <a:lnTo>
                                      <a:pt x="736" y="4"/>
                                    </a:lnTo>
                                    <a:lnTo>
                                      <a:pt x="765" y="3"/>
                                    </a:lnTo>
                                    <a:lnTo>
                                      <a:pt x="801" y="1"/>
                                    </a:lnTo>
                                    <a:lnTo>
                                      <a:pt x="833" y="0"/>
                                    </a:lnTo>
                                    <a:lnTo>
                                      <a:pt x="859" y="1"/>
                                    </a:lnTo>
                                    <a:lnTo>
                                      <a:pt x="885" y="2"/>
                                    </a:lnTo>
                                    <a:lnTo>
                                      <a:pt x="912" y="3"/>
                                    </a:lnTo>
                                    <a:lnTo>
                                      <a:pt x="930" y="6"/>
                                    </a:lnTo>
                                    <a:lnTo>
                                      <a:pt x="928" y="20"/>
                                    </a:lnTo>
                                    <a:lnTo>
                                      <a:pt x="925" y="33"/>
                                    </a:lnTo>
                                    <a:lnTo>
                                      <a:pt x="921" y="45"/>
                                    </a:lnTo>
                                    <a:lnTo>
                                      <a:pt x="855" y="46"/>
                                    </a:lnTo>
                                    <a:lnTo>
                                      <a:pt x="837" y="48"/>
                                    </a:lnTo>
                                    <a:lnTo>
                                      <a:pt x="814" y="47"/>
                                    </a:lnTo>
                                    <a:lnTo>
                                      <a:pt x="788" y="46"/>
                                    </a:lnTo>
                                    <a:lnTo>
                                      <a:pt x="761" y="48"/>
                                    </a:lnTo>
                                    <a:lnTo>
                                      <a:pt x="737" y="49"/>
                                    </a:lnTo>
                                    <a:lnTo>
                                      <a:pt x="709" y="50"/>
                                    </a:lnTo>
                                    <a:lnTo>
                                      <a:pt x="683" y="50"/>
                                    </a:lnTo>
                                    <a:lnTo>
                                      <a:pt x="653" y="48"/>
                                    </a:lnTo>
                                    <a:lnTo>
                                      <a:pt x="620" y="48"/>
                                    </a:lnTo>
                                    <a:lnTo>
                                      <a:pt x="589" y="46"/>
                                    </a:lnTo>
                                    <a:lnTo>
                                      <a:pt x="560" y="48"/>
                                    </a:lnTo>
                                    <a:lnTo>
                                      <a:pt x="528" y="50"/>
                                    </a:lnTo>
                                    <a:lnTo>
                                      <a:pt x="494" y="53"/>
                                    </a:lnTo>
                                    <a:lnTo>
                                      <a:pt x="465" y="59"/>
                                    </a:lnTo>
                                    <a:lnTo>
                                      <a:pt x="436" y="69"/>
                                    </a:lnTo>
                                    <a:lnTo>
                                      <a:pt x="407" y="78"/>
                                    </a:lnTo>
                                    <a:lnTo>
                                      <a:pt x="376" y="90"/>
                                    </a:lnTo>
                                    <a:lnTo>
                                      <a:pt x="346" y="100"/>
                                    </a:lnTo>
                                    <a:lnTo>
                                      <a:pt x="320" y="111"/>
                                    </a:lnTo>
                                    <a:lnTo>
                                      <a:pt x="291" y="123"/>
                                    </a:lnTo>
                                    <a:lnTo>
                                      <a:pt x="268" y="135"/>
                                    </a:lnTo>
                                    <a:lnTo>
                                      <a:pt x="247" y="146"/>
                                    </a:lnTo>
                                    <a:lnTo>
                                      <a:pt x="225" y="159"/>
                                    </a:lnTo>
                                    <a:lnTo>
                                      <a:pt x="202" y="173"/>
                                    </a:lnTo>
                                    <a:lnTo>
                                      <a:pt x="184" y="189"/>
                                    </a:lnTo>
                                    <a:lnTo>
                                      <a:pt x="162" y="213"/>
                                    </a:lnTo>
                                    <a:lnTo>
                                      <a:pt x="145" y="232"/>
                                    </a:lnTo>
                                    <a:lnTo>
                                      <a:pt x="129" y="250"/>
                                    </a:lnTo>
                                    <a:lnTo>
                                      <a:pt x="113" y="272"/>
                                    </a:lnTo>
                                    <a:lnTo>
                                      <a:pt x="100" y="295"/>
                                    </a:lnTo>
                                    <a:lnTo>
                                      <a:pt x="87" y="320"/>
                                    </a:lnTo>
                                    <a:lnTo>
                                      <a:pt x="74" y="343"/>
                                    </a:lnTo>
                                    <a:lnTo>
                                      <a:pt x="64" y="368"/>
                                    </a:lnTo>
                                    <a:lnTo>
                                      <a:pt x="58" y="393"/>
                                    </a:lnTo>
                                    <a:lnTo>
                                      <a:pt x="51" y="418"/>
                                    </a:lnTo>
                                    <a:lnTo>
                                      <a:pt x="47" y="441"/>
                                    </a:lnTo>
                                    <a:lnTo>
                                      <a:pt x="44" y="466"/>
                                    </a:lnTo>
                                    <a:lnTo>
                                      <a:pt x="41" y="497"/>
                                    </a:lnTo>
                                    <a:lnTo>
                                      <a:pt x="40" y="526"/>
                                    </a:lnTo>
                                    <a:lnTo>
                                      <a:pt x="38" y="554"/>
                                    </a:lnTo>
                                    <a:lnTo>
                                      <a:pt x="36" y="587"/>
                                    </a:lnTo>
                                    <a:lnTo>
                                      <a:pt x="7" y="580"/>
                                    </a:lnTo>
                                    <a:lnTo>
                                      <a:pt x="4" y="551"/>
                                    </a:lnTo>
                                    <a:lnTo>
                                      <a:pt x="2" y="525"/>
                                    </a:lnTo>
                                    <a:lnTo>
                                      <a:pt x="0" y="498"/>
                                    </a:lnTo>
                                    <a:lnTo>
                                      <a:pt x="1" y="466"/>
                                    </a:lnTo>
                                    <a:lnTo>
                                      <a:pt x="3" y="435"/>
                                    </a:lnTo>
                                    <a:lnTo>
                                      <a:pt x="9" y="398"/>
                                    </a:lnTo>
                                    <a:lnTo>
                                      <a:pt x="15" y="372"/>
                                    </a:lnTo>
                                    <a:lnTo>
                                      <a:pt x="23" y="344"/>
                                    </a:lnTo>
                                    <a:lnTo>
                                      <a:pt x="32" y="320"/>
                                    </a:lnTo>
                                    <a:lnTo>
                                      <a:pt x="43" y="297"/>
                                    </a:lnTo>
                                    <a:lnTo>
                                      <a:pt x="56" y="274"/>
                                    </a:lnTo>
                                    <a:lnTo>
                                      <a:pt x="71" y="250"/>
                                    </a:lnTo>
                                    <a:lnTo>
                                      <a:pt x="89" y="225"/>
                                    </a:lnTo>
                                    <a:lnTo>
                                      <a:pt x="107" y="202"/>
                                    </a:lnTo>
                                    <a:lnTo>
                                      <a:pt x="128" y="181"/>
                                    </a:lnTo>
                                    <a:lnTo>
                                      <a:pt x="148" y="158"/>
                                    </a:lnTo>
                                    <a:lnTo>
                                      <a:pt x="171" y="138"/>
                                    </a:lnTo>
                                    <a:lnTo>
                                      <a:pt x="195" y="119"/>
                                    </a:lnTo>
                                    <a:lnTo>
                                      <a:pt x="222" y="103"/>
                                    </a:lnTo>
                                    <a:lnTo>
                                      <a:pt x="251" y="89"/>
                                    </a:lnTo>
                                    <a:lnTo>
                                      <a:pt x="284" y="72"/>
                                    </a:lnTo>
                                    <a:lnTo>
                                      <a:pt x="316" y="61"/>
                                    </a:lnTo>
                                    <a:lnTo>
                                      <a:pt x="349" y="48"/>
                                    </a:lnTo>
                                    <a:lnTo>
                                      <a:pt x="386" y="35"/>
                                    </a:lnTo>
                                    <a:lnTo>
                                      <a:pt x="417" y="25"/>
                                    </a:lnTo>
                                    <a:lnTo>
                                      <a:pt x="448" y="16"/>
                                    </a:lnTo>
                                    <a:lnTo>
                                      <a:pt x="474" y="11"/>
                                    </a:lnTo>
                                    <a:close/>
                                  </a:path>
                                </a:pathLst>
                              </a:custGeom>
                              <a:solidFill>
                                <a:srgbClr val="C000C0"/>
                              </a:solidFill>
                              <a:ln w="9525">
                                <a:noFill/>
                                <a:round/>
                                <a:headEnd/>
                                <a:tailEnd/>
                              </a:ln>
                            </p:spPr>
                            <p:txBody>
                              <a:bodyPr/>
                              <a:lstStyle/>
                              <a:p>
                                <a:endParaRPr lang="fr-FR" dirty="0"/>
                              </a:p>
                            </p:txBody>
                          </p:sp>
                          <p:sp>
                            <p:nvSpPr>
                              <p:cNvPr id="261" name="Freeform 216"/>
                              <p:cNvSpPr>
                                <a:spLocks/>
                              </p:cNvSpPr>
                              <p:nvPr/>
                            </p:nvSpPr>
                            <p:spPr bwMode="auto">
                              <a:xfrm>
                                <a:off x="3800" y="1236"/>
                                <a:ext cx="180" cy="117"/>
                              </a:xfrm>
                              <a:custGeom>
                                <a:avLst/>
                                <a:gdLst>
                                  <a:gd name="T0" fmla="*/ 488 w 901"/>
                                  <a:gd name="T1" fmla="*/ 8 h 588"/>
                                  <a:gd name="T2" fmla="*/ 550 w 901"/>
                                  <a:gd name="T3" fmla="*/ 4 h 588"/>
                                  <a:gd name="T4" fmla="*/ 612 w 901"/>
                                  <a:gd name="T5" fmla="*/ 3 h 588"/>
                                  <a:gd name="T6" fmla="*/ 675 w 901"/>
                                  <a:gd name="T7" fmla="*/ 5 h 588"/>
                                  <a:gd name="T8" fmla="*/ 737 w 901"/>
                                  <a:gd name="T9" fmla="*/ 5 h 588"/>
                                  <a:gd name="T10" fmla="*/ 801 w 901"/>
                                  <a:gd name="T11" fmla="*/ 2 h 588"/>
                                  <a:gd name="T12" fmla="*/ 860 w 901"/>
                                  <a:gd name="T13" fmla="*/ 2 h 588"/>
                                  <a:gd name="T14" fmla="*/ 901 w 901"/>
                                  <a:gd name="T15" fmla="*/ 0 h 588"/>
                                  <a:gd name="T16" fmla="*/ 887 w 901"/>
                                  <a:gd name="T17" fmla="*/ 25 h 588"/>
                                  <a:gd name="T18" fmla="*/ 866 w 901"/>
                                  <a:gd name="T19" fmla="*/ 42 h 588"/>
                                  <a:gd name="T20" fmla="*/ 838 w 901"/>
                                  <a:gd name="T21" fmla="*/ 49 h 588"/>
                                  <a:gd name="T22" fmla="*/ 788 w 901"/>
                                  <a:gd name="T23" fmla="*/ 47 h 588"/>
                                  <a:gd name="T24" fmla="*/ 738 w 901"/>
                                  <a:gd name="T25" fmla="*/ 50 h 588"/>
                                  <a:gd name="T26" fmla="*/ 683 w 901"/>
                                  <a:gd name="T27" fmla="*/ 51 h 588"/>
                                  <a:gd name="T28" fmla="*/ 620 w 901"/>
                                  <a:gd name="T29" fmla="*/ 49 h 588"/>
                                  <a:gd name="T30" fmla="*/ 561 w 901"/>
                                  <a:gd name="T31" fmla="*/ 49 h 588"/>
                                  <a:gd name="T32" fmla="*/ 495 w 901"/>
                                  <a:gd name="T33" fmla="*/ 52 h 588"/>
                                  <a:gd name="T34" fmla="*/ 437 w 901"/>
                                  <a:gd name="T35" fmla="*/ 69 h 588"/>
                                  <a:gd name="T36" fmla="*/ 377 w 901"/>
                                  <a:gd name="T37" fmla="*/ 90 h 588"/>
                                  <a:gd name="T38" fmla="*/ 321 w 901"/>
                                  <a:gd name="T39" fmla="*/ 112 h 588"/>
                                  <a:gd name="T40" fmla="*/ 268 w 901"/>
                                  <a:gd name="T41" fmla="*/ 136 h 588"/>
                                  <a:gd name="T42" fmla="*/ 226 w 901"/>
                                  <a:gd name="T43" fmla="*/ 160 h 588"/>
                                  <a:gd name="T44" fmla="*/ 185 w 901"/>
                                  <a:gd name="T45" fmla="*/ 190 h 588"/>
                                  <a:gd name="T46" fmla="*/ 146 w 901"/>
                                  <a:gd name="T47" fmla="*/ 233 h 588"/>
                                  <a:gd name="T48" fmla="*/ 114 w 901"/>
                                  <a:gd name="T49" fmla="*/ 273 h 588"/>
                                  <a:gd name="T50" fmla="*/ 88 w 901"/>
                                  <a:gd name="T51" fmla="*/ 321 h 588"/>
                                  <a:gd name="T52" fmla="*/ 65 w 901"/>
                                  <a:gd name="T53" fmla="*/ 369 h 588"/>
                                  <a:gd name="T54" fmla="*/ 52 w 901"/>
                                  <a:gd name="T55" fmla="*/ 417 h 588"/>
                                  <a:gd name="T56" fmla="*/ 45 w 901"/>
                                  <a:gd name="T57" fmla="*/ 467 h 588"/>
                                  <a:gd name="T58" fmla="*/ 40 w 901"/>
                                  <a:gd name="T59" fmla="*/ 527 h 588"/>
                                  <a:gd name="T60" fmla="*/ 37 w 901"/>
                                  <a:gd name="T61" fmla="*/ 588 h 588"/>
                                  <a:gd name="T62" fmla="*/ 5 w 901"/>
                                  <a:gd name="T63" fmla="*/ 552 h 588"/>
                                  <a:gd name="T64" fmla="*/ 0 w 901"/>
                                  <a:gd name="T65" fmla="*/ 499 h 588"/>
                                  <a:gd name="T66" fmla="*/ 4 w 901"/>
                                  <a:gd name="T67" fmla="*/ 436 h 588"/>
                                  <a:gd name="T68" fmla="*/ 15 w 901"/>
                                  <a:gd name="T69" fmla="*/ 373 h 588"/>
                                  <a:gd name="T70" fmla="*/ 33 w 901"/>
                                  <a:gd name="T71" fmla="*/ 321 h 588"/>
                                  <a:gd name="T72" fmla="*/ 56 w 901"/>
                                  <a:gd name="T73" fmla="*/ 275 h 588"/>
                                  <a:gd name="T74" fmla="*/ 90 w 901"/>
                                  <a:gd name="T75" fmla="*/ 226 h 588"/>
                                  <a:gd name="T76" fmla="*/ 129 w 901"/>
                                  <a:gd name="T77" fmla="*/ 182 h 588"/>
                                  <a:gd name="T78" fmla="*/ 172 w 901"/>
                                  <a:gd name="T79" fmla="*/ 139 h 588"/>
                                  <a:gd name="T80" fmla="*/ 222 w 901"/>
                                  <a:gd name="T81" fmla="*/ 104 h 588"/>
                                  <a:gd name="T82" fmla="*/ 285 w 901"/>
                                  <a:gd name="T83" fmla="*/ 72 h 588"/>
                                  <a:gd name="T84" fmla="*/ 350 w 901"/>
                                  <a:gd name="T85" fmla="*/ 49 h 588"/>
                                  <a:gd name="T86" fmla="*/ 418 w 901"/>
                                  <a:gd name="T87" fmla="*/ 25 h 588"/>
                                  <a:gd name="T88" fmla="*/ 475 w 901"/>
                                  <a:gd name="T89" fmla="*/ 11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1"/>
                                  <a:gd name="T136" fmla="*/ 0 h 588"/>
                                  <a:gd name="T137" fmla="*/ 901 w 901"/>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1" h="588">
                                    <a:moveTo>
                                      <a:pt x="475" y="11"/>
                                    </a:moveTo>
                                    <a:lnTo>
                                      <a:pt x="488" y="8"/>
                                    </a:lnTo>
                                    <a:lnTo>
                                      <a:pt x="517" y="6"/>
                                    </a:lnTo>
                                    <a:lnTo>
                                      <a:pt x="550" y="4"/>
                                    </a:lnTo>
                                    <a:lnTo>
                                      <a:pt x="580" y="2"/>
                                    </a:lnTo>
                                    <a:lnTo>
                                      <a:pt x="612" y="3"/>
                                    </a:lnTo>
                                    <a:lnTo>
                                      <a:pt x="643" y="4"/>
                                    </a:lnTo>
                                    <a:lnTo>
                                      <a:pt x="675" y="5"/>
                                    </a:lnTo>
                                    <a:lnTo>
                                      <a:pt x="705" y="7"/>
                                    </a:lnTo>
                                    <a:lnTo>
                                      <a:pt x="737" y="5"/>
                                    </a:lnTo>
                                    <a:lnTo>
                                      <a:pt x="766" y="4"/>
                                    </a:lnTo>
                                    <a:lnTo>
                                      <a:pt x="801" y="2"/>
                                    </a:lnTo>
                                    <a:lnTo>
                                      <a:pt x="834" y="1"/>
                                    </a:lnTo>
                                    <a:lnTo>
                                      <a:pt x="860" y="2"/>
                                    </a:lnTo>
                                    <a:lnTo>
                                      <a:pt x="885" y="3"/>
                                    </a:lnTo>
                                    <a:lnTo>
                                      <a:pt x="901" y="0"/>
                                    </a:lnTo>
                                    <a:lnTo>
                                      <a:pt x="895" y="13"/>
                                    </a:lnTo>
                                    <a:lnTo>
                                      <a:pt x="887" y="25"/>
                                    </a:lnTo>
                                    <a:lnTo>
                                      <a:pt x="876" y="35"/>
                                    </a:lnTo>
                                    <a:lnTo>
                                      <a:pt x="866" y="42"/>
                                    </a:lnTo>
                                    <a:lnTo>
                                      <a:pt x="855" y="47"/>
                                    </a:lnTo>
                                    <a:lnTo>
                                      <a:pt x="838" y="49"/>
                                    </a:lnTo>
                                    <a:lnTo>
                                      <a:pt x="814" y="48"/>
                                    </a:lnTo>
                                    <a:lnTo>
                                      <a:pt x="788" y="47"/>
                                    </a:lnTo>
                                    <a:lnTo>
                                      <a:pt x="762" y="49"/>
                                    </a:lnTo>
                                    <a:lnTo>
                                      <a:pt x="738" y="50"/>
                                    </a:lnTo>
                                    <a:lnTo>
                                      <a:pt x="710" y="51"/>
                                    </a:lnTo>
                                    <a:lnTo>
                                      <a:pt x="683" y="51"/>
                                    </a:lnTo>
                                    <a:lnTo>
                                      <a:pt x="654" y="49"/>
                                    </a:lnTo>
                                    <a:lnTo>
                                      <a:pt x="620" y="49"/>
                                    </a:lnTo>
                                    <a:lnTo>
                                      <a:pt x="589" y="47"/>
                                    </a:lnTo>
                                    <a:lnTo>
                                      <a:pt x="561" y="49"/>
                                    </a:lnTo>
                                    <a:lnTo>
                                      <a:pt x="529" y="51"/>
                                    </a:lnTo>
                                    <a:lnTo>
                                      <a:pt x="495" y="52"/>
                                    </a:lnTo>
                                    <a:lnTo>
                                      <a:pt x="466" y="59"/>
                                    </a:lnTo>
                                    <a:lnTo>
                                      <a:pt x="437" y="69"/>
                                    </a:lnTo>
                                    <a:lnTo>
                                      <a:pt x="408" y="78"/>
                                    </a:lnTo>
                                    <a:lnTo>
                                      <a:pt x="377" y="90"/>
                                    </a:lnTo>
                                    <a:lnTo>
                                      <a:pt x="346" y="101"/>
                                    </a:lnTo>
                                    <a:lnTo>
                                      <a:pt x="321" y="112"/>
                                    </a:lnTo>
                                    <a:lnTo>
                                      <a:pt x="291" y="123"/>
                                    </a:lnTo>
                                    <a:lnTo>
                                      <a:pt x="268" y="136"/>
                                    </a:lnTo>
                                    <a:lnTo>
                                      <a:pt x="247" y="147"/>
                                    </a:lnTo>
                                    <a:lnTo>
                                      <a:pt x="226" y="160"/>
                                    </a:lnTo>
                                    <a:lnTo>
                                      <a:pt x="203" y="174"/>
                                    </a:lnTo>
                                    <a:lnTo>
                                      <a:pt x="185" y="190"/>
                                    </a:lnTo>
                                    <a:lnTo>
                                      <a:pt x="163" y="214"/>
                                    </a:lnTo>
                                    <a:lnTo>
                                      <a:pt x="146" y="233"/>
                                    </a:lnTo>
                                    <a:lnTo>
                                      <a:pt x="130" y="251"/>
                                    </a:lnTo>
                                    <a:lnTo>
                                      <a:pt x="114" y="273"/>
                                    </a:lnTo>
                                    <a:lnTo>
                                      <a:pt x="101" y="296"/>
                                    </a:lnTo>
                                    <a:lnTo>
                                      <a:pt x="88" y="321"/>
                                    </a:lnTo>
                                    <a:lnTo>
                                      <a:pt x="75" y="344"/>
                                    </a:lnTo>
                                    <a:lnTo>
                                      <a:pt x="65" y="369"/>
                                    </a:lnTo>
                                    <a:lnTo>
                                      <a:pt x="59" y="393"/>
                                    </a:lnTo>
                                    <a:lnTo>
                                      <a:pt x="52" y="417"/>
                                    </a:lnTo>
                                    <a:lnTo>
                                      <a:pt x="48" y="442"/>
                                    </a:lnTo>
                                    <a:lnTo>
                                      <a:pt x="45" y="467"/>
                                    </a:lnTo>
                                    <a:lnTo>
                                      <a:pt x="41" y="498"/>
                                    </a:lnTo>
                                    <a:lnTo>
                                      <a:pt x="40" y="527"/>
                                    </a:lnTo>
                                    <a:lnTo>
                                      <a:pt x="39" y="555"/>
                                    </a:lnTo>
                                    <a:lnTo>
                                      <a:pt x="37" y="588"/>
                                    </a:lnTo>
                                    <a:lnTo>
                                      <a:pt x="8" y="581"/>
                                    </a:lnTo>
                                    <a:lnTo>
                                      <a:pt x="5" y="552"/>
                                    </a:lnTo>
                                    <a:lnTo>
                                      <a:pt x="2" y="526"/>
                                    </a:lnTo>
                                    <a:lnTo>
                                      <a:pt x="0" y="499"/>
                                    </a:lnTo>
                                    <a:lnTo>
                                      <a:pt x="1" y="467"/>
                                    </a:lnTo>
                                    <a:lnTo>
                                      <a:pt x="4" y="436"/>
                                    </a:lnTo>
                                    <a:lnTo>
                                      <a:pt x="10" y="398"/>
                                    </a:lnTo>
                                    <a:lnTo>
                                      <a:pt x="15" y="373"/>
                                    </a:lnTo>
                                    <a:lnTo>
                                      <a:pt x="24" y="345"/>
                                    </a:lnTo>
                                    <a:lnTo>
                                      <a:pt x="33" y="321"/>
                                    </a:lnTo>
                                    <a:lnTo>
                                      <a:pt x="43" y="298"/>
                                    </a:lnTo>
                                    <a:lnTo>
                                      <a:pt x="56" y="275"/>
                                    </a:lnTo>
                                    <a:lnTo>
                                      <a:pt x="71" y="251"/>
                                    </a:lnTo>
                                    <a:lnTo>
                                      <a:pt x="90" y="226"/>
                                    </a:lnTo>
                                    <a:lnTo>
                                      <a:pt x="108" y="203"/>
                                    </a:lnTo>
                                    <a:lnTo>
                                      <a:pt x="129" y="182"/>
                                    </a:lnTo>
                                    <a:lnTo>
                                      <a:pt x="149" y="159"/>
                                    </a:lnTo>
                                    <a:lnTo>
                                      <a:pt x="172" y="139"/>
                                    </a:lnTo>
                                    <a:lnTo>
                                      <a:pt x="195" y="120"/>
                                    </a:lnTo>
                                    <a:lnTo>
                                      <a:pt x="222" y="104"/>
                                    </a:lnTo>
                                    <a:lnTo>
                                      <a:pt x="250" y="89"/>
                                    </a:lnTo>
                                    <a:lnTo>
                                      <a:pt x="285" y="72"/>
                                    </a:lnTo>
                                    <a:lnTo>
                                      <a:pt x="316" y="61"/>
                                    </a:lnTo>
                                    <a:lnTo>
                                      <a:pt x="350" y="49"/>
                                    </a:lnTo>
                                    <a:lnTo>
                                      <a:pt x="386" y="36"/>
                                    </a:lnTo>
                                    <a:lnTo>
                                      <a:pt x="418" y="25"/>
                                    </a:lnTo>
                                    <a:lnTo>
                                      <a:pt x="449" y="17"/>
                                    </a:lnTo>
                                    <a:lnTo>
                                      <a:pt x="475" y="11"/>
                                    </a:lnTo>
                                    <a:close/>
                                  </a:path>
                                </a:pathLst>
                              </a:custGeom>
                              <a:solidFill>
                                <a:srgbClr val="600060"/>
                              </a:solidFill>
                              <a:ln w="9525">
                                <a:noFill/>
                                <a:round/>
                                <a:headEnd/>
                                <a:tailEnd/>
                              </a:ln>
                            </p:spPr>
                            <p:txBody>
                              <a:bodyPr/>
                              <a:lstStyle/>
                              <a:p>
                                <a:endParaRPr lang="fr-FR" dirty="0"/>
                              </a:p>
                            </p:txBody>
                          </p:sp>
                        </p:grpSp>
                        <p:sp>
                          <p:nvSpPr>
                            <p:cNvPr id="259" name="Freeform 217"/>
                            <p:cNvSpPr>
                              <a:spLocks/>
                            </p:cNvSpPr>
                            <p:nvPr/>
                          </p:nvSpPr>
                          <p:spPr bwMode="auto">
                            <a:xfrm>
                              <a:off x="3774" y="1215"/>
                              <a:ext cx="189" cy="115"/>
                            </a:xfrm>
                            <a:custGeom>
                              <a:avLst/>
                              <a:gdLst>
                                <a:gd name="T0" fmla="*/ 949 w 949"/>
                                <a:gd name="T1" fmla="*/ 7 h 572"/>
                                <a:gd name="T2" fmla="*/ 912 w 949"/>
                                <a:gd name="T3" fmla="*/ 4 h 572"/>
                                <a:gd name="T4" fmla="*/ 880 w 949"/>
                                <a:gd name="T5" fmla="*/ 3 h 572"/>
                                <a:gd name="T6" fmla="*/ 838 w 949"/>
                                <a:gd name="T7" fmla="*/ 1 h 572"/>
                                <a:gd name="T8" fmla="*/ 796 w 949"/>
                                <a:gd name="T9" fmla="*/ 0 h 572"/>
                                <a:gd name="T10" fmla="*/ 747 w 949"/>
                                <a:gd name="T11" fmla="*/ 1 h 572"/>
                                <a:gd name="T12" fmla="*/ 695 w 949"/>
                                <a:gd name="T13" fmla="*/ 3 h 572"/>
                                <a:gd name="T14" fmla="*/ 648 w 949"/>
                                <a:gd name="T15" fmla="*/ 5 h 572"/>
                                <a:gd name="T16" fmla="*/ 609 w 949"/>
                                <a:gd name="T17" fmla="*/ 8 h 572"/>
                                <a:gd name="T18" fmla="*/ 565 w 949"/>
                                <a:gd name="T19" fmla="*/ 13 h 572"/>
                                <a:gd name="T20" fmla="*/ 516 w 949"/>
                                <a:gd name="T21" fmla="*/ 20 h 572"/>
                                <a:gd name="T22" fmla="*/ 486 w 949"/>
                                <a:gd name="T23" fmla="*/ 26 h 572"/>
                                <a:gd name="T24" fmla="*/ 460 w 949"/>
                                <a:gd name="T25" fmla="*/ 33 h 572"/>
                                <a:gd name="T26" fmla="*/ 433 w 949"/>
                                <a:gd name="T27" fmla="*/ 39 h 572"/>
                                <a:gd name="T28" fmla="*/ 405 w 949"/>
                                <a:gd name="T29" fmla="*/ 48 h 572"/>
                                <a:gd name="T30" fmla="*/ 376 w 949"/>
                                <a:gd name="T31" fmla="*/ 59 h 572"/>
                                <a:gd name="T32" fmla="*/ 344 w 949"/>
                                <a:gd name="T33" fmla="*/ 74 h 572"/>
                                <a:gd name="T34" fmla="*/ 314 w 949"/>
                                <a:gd name="T35" fmla="*/ 87 h 572"/>
                                <a:gd name="T36" fmla="*/ 289 w 949"/>
                                <a:gd name="T37" fmla="*/ 99 h 572"/>
                                <a:gd name="T38" fmla="*/ 267 w 949"/>
                                <a:gd name="T39" fmla="*/ 112 h 572"/>
                                <a:gd name="T40" fmla="*/ 245 w 949"/>
                                <a:gd name="T41" fmla="*/ 130 h 572"/>
                                <a:gd name="T42" fmla="*/ 223 w 949"/>
                                <a:gd name="T43" fmla="*/ 147 h 572"/>
                                <a:gd name="T44" fmla="*/ 196 w 949"/>
                                <a:gd name="T45" fmla="*/ 168 h 572"/>
                                <a:gd name="T46" fmla="*/ 171 w 949"/>
                                <a:gd name="T47" fmla="*/ 190 h 572"/>
                                <a:gd name="T48" fmla="*/ 154 w 949"/>
                                <a:gd name="T49" fmla="*/ 206 h 572"/>
                                <a:gd name="T50" fmla="*/ 137 w 949"/>
                                <a:gd name="T51" fmla="*/ 223 h 572"/>
                                <a:gd name="T52" fmla="*/ 117 w 949"/>
                                <a:gd name="T53" fmla="*/ 243 h 572"/>
                                <a:gd name="T54" fmla="*/ 101 w 949"/>
                                <a:gd name="T55" fmla="*/ 259 h 572"/>
                                <a:gd name="T56" fmla="*/ 85 w 949"/>
                                <a:gd name="T57" fmla="*/ 279 h 572"/>
                                <a:gd name="T58" fmla="*/ 72 w 949"/>
                                <a:gd name="T59" fmla="*/ 302 h 572"/>
                                <a:gd name="T60" fmla="*/ 59 w 949"/>
                                <a:gd name="T61" fmla="*/ 331 h 572"/>
                                <a:gd name="T62" fmla="*/ 45 w 949"/>
                                <a:gd name="T63" fmla="*/ 361 h 572"/>
                                <a:gd name="T64" fmla="*/ 34 w 949"/>
                                <a:gd name="T65" fmla="*/ 388 h 572"/>
                                <a:gd name="T66" fmla="*/ 24 w 949"/>
                                <a:gd name="T67" fmla="*/ 414 h 572"/>
                                <a:gd name="T68" fmla="*/ 17 w 949"/>
                                <a:gd name="T69" fmla="*/ 441 h 572"/>
                                <a:gd name="T70" fmla="*/ 9 w 949"/>
                                <a:gd name="T71" fmla="*/ 474 h 572"/>
                                <a:gd name="T72" fmla="*/ 5 w 949"/>
                                <a:gd name="T73" fmla="*/ 504 h 572"/>
                                <a:gd name="T74" fmla="*/ 1 w 949"/>
                                <a:gd name="T75" fmla="*/ 535 h 572"/>
                                <a:gd name="T76" fmla="*/ 0 w 949"/>
                                <a:gd name="T77" fmla="*/ 572 h 5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9"/>
                                <a:gd name="T118" fmla="*/ 0 h 572"/>
                                <a:gd name="T119" fmla="*/ 949 w 949"/>
                                <a:gd name="T120" fmla="*/ 572 h 5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9" h="572">
                                  <a:moveTo>
                                    <a:pt x="949" y="7"/>
                                  </a:moveTo>
                                  <a:lnTo>
                                    <a:pt x="912" y="4"/>
                                  </a:lnTo>
                                  <a:lnTo>
                                    <a:pt x="880" y="3"/>
                                  </a:lnTo>
                                  <a:lnTo>
                                    <a:pt x="838" y="1"/>
                                  </a:lnTo>
                                  <a:lnTo>
                                    <a:pt x="796" y="0"/>
                                  </a:lnTo>
                                  <a:lnTo>
                                    <a:pt x="747" y="1"/>
                                  </a:lnTo>
                                  <a:lnTo>
                                    <a:pt x="695" y="3"/>
                                  </a:lnTo>
                                  <a:lnTo>
                                    <a:pt x="648" y="5"/>
                                  </a:lnTo>
                                  <a:lnTo>
                                    <a:pt x="609" y="8"/>
                                  </a:lnTo>
                                  <a:lnTo>
                                    <a:pt x="565" y="13"/>
                                  </a:lnTo>
                                  <a:lnTo>
                                    <a:pt x="516" y="20"/>
                                  </a:lnTo>
                                  <a:lnTo>
                                    <a:pt x="486" y="26"/>
                                  </a:lnTo>
                                  <a:lnTo>
                                    <a:pt x="460" y="33"/>
                                  </a:lnTo>
                                  <a:lnTo>
                                    <a:pt x="433" y="39"/>
                                  </a:lnTo>
                                  <a:lnTo>
                                    <a:pt x="405" y="48"/>
                                  </a:lnTo>
                                  <a:lnTo>
                                    <a:pt x="376" y="59"/>
                                  </a:lnTo>
                                  <a:lnTo>
                                    <a:pt x="344" y="74"/>
                                  </a:lnTo>
                                  <a:lnTo>
                                    <a:pt x="314" y="87"/>
                                  </a:lnTo>
                                  <a:lnTo>
                                    <a:pt x="289" y="99"/>
                                  </a:lnTo>
                                  <a:lnTo>
                                    <a:pt x="267" y="112"/>
                                  </a:lnTo>
                                  <a:lnTo>
                                    <a:pt x="245" y="130"/>
                                  </a:lnTo>
                                  <a:lnTo>
                                    <a:pt x="223" y="147"/>
                                  </a:lnTo>
                                  <a:lnTo>
                                    <a:pt x="196" y="168"/>
                                  </a:lnTo>
                                  <a:lnTo>
                                    <a:pt x="171" y="190"/>
                                  </a:lnTo>
                                  <a:lnTo>
                                    <a:pt x="154" y="206"/>
                                  </a:lnTo>
                                  <a:lnTo>
                                    <a:pt x="137" y="223"/>
                                  </a:lnTo>
                                  <a:lnTo>
                                    <a:pt x="117" y="243"/>
                                  </a:lnTo>
                                  <a:lnTo>
                                    <a:pt x="101" y="259"/>
                                  </a:lnTo>
                                  <a:lnTo>
                                    <a:pt x="85" y="279"/>
                                  </a:lnTo>
                                  <a:lnTo>
                                    <a:pt x="72" y="302"/>
                                  </a:lnTo>
                                  <a:lnTo>
                                    <a:pt x="59" y="331"/>
                                  </a:lnTo>
                                  <a:lnTo>
                                    <a:pt x="45" y="361"/>
                                  </a:lnTo>
                                  <a:lnTo>
                                    <a:pt x="34" y="388"/>
                                  </a:lnTo>
                                  <a:lnTo>
                                    <a:pt x="24" y="414"/>
                                  </a:lnTo>
                                  <a:lnTo>
                                    <a:pt x="17" y="441"/>
                                  </a:lnTo>
                                  <a:lnTo>
                                    <a:pt x="9" y="474"/>
                                  </a:lnTo>
                                  <a:lnTo>
                                    <a:pt x="5" y="504"/>
                                  </a:lnTo>
                                  <a:lnTo>
                                    <a:pt x="1" y="535"/>
                                  </a:lnTo>
                                  <a:lnTo>
                                    <a:pt x="0" y="572"/>
                                  </a:lnTo>
                                </a:path>
                              </a:pathLst>
                            </a:custGeom>
                            <a:noFill/>
                            <a:ln w="4763">
                              <a:solidFill>
                                <a:srgbClr val="FFC0FF"/>
                              </a:solidFill>
                              <a:prstDash val="solid"/>
                              <a:round/>
                              <a:headEnd/>
                              <a:tailEnd/>
                            </a:ln>
                          </p:spPr>
                          <p:txBody>
                            <a:bodyPr/>
                            <a:lstStyle/>
                            <a:p>
                              <a:endParaRPr lang="fr-FR" dirty="0"/>
                            </a:p>
                          </p:txBody>
                        </p:sp>
                      </p:grpSp>
                    </p:grpSp>
                    <p:grpSp>
                      <p:nvGrpSpPr>
                        <p:cNvPr id="253" name="Group 218"/>
                        <p:cNvGrpSpPr>
                          <a:grpSpLocks/>
                        </p:cNvGrpSpPr>
                        <p:nvPr/>
                      </p:nvGrpSpPr>
                      <p:grpSpPr bwMode="auto">
                        <a:xfrm>
                          <a:off x="3756" y="1339"/>
                          <a:ext cx="51" cy="25"/>
                          <a:chOff x="3756" y="1339"/>
                          <a:chExt cx="51" cy="25"/>
                        </a:xfrm>
                      </p:grpSpPr>
                      <p:sp>
                        <p:nvSpPr>
                          <p:cNvPr id="254" name="Oval 219"/>
                          <p:cNvSpPr>
                            <a:spLocks noChangeArrowheads="1"/>
                          </p:cNvSpPr>
                          <p:nvPr/>
                        </p:nvSpPr>
                        <p:spPr bwMode="auto">
                          <a:xfrm>
                            <a:off x="3756" y="1339"/>
                            <a:ext cx="51" cy="25"/>
                          </a:xfrm>
                          <a:prstGeom prst="ellipse">
                            <a:avLst/>
                          </a:prstGeom>
                          <a:solidFill>
                            <a:srgbClr val="FF00FF"/>
                          </a:solidFill>
                          <a:ln w="3175">
                            <a:solidFill>
                              <a:srgbClr val="400040"/>
                            </a:solidFill>
                            <a:round/>
                            <a:headEnd/>
                            <a:tailEnd/>
                          </a:ln>
                        </p:spPr>
                        <p:txBody>
                          <a:bodyPr/>
                          <a:lstStyle/>
                          <a:p>
                            <a:endParaRPr lang="fr-FR" dirty="0"/>
                          </a:p>
                        </p:txBody>
                      </p:sp>
                      <p:sp>
                        <p:nvSpPr>
                          <p:cNvPr id="255" name="Oval 220"/>
                          <p:cNvSpPr>
                            <a:spLocks noChangeArrowheads="1"/>
                          </p:cNvSpPr>
                          <p:nvPr/>
                        </p:nvSpPr>
                        <p:spPr bwMode="auto">
                          <a:xfrm>
                            <a:off x="3761" y="1342"/>
                            <a:ext cx="41" cy="20"/>
                          </a:xfrm>
                          <a:prstGeom prst="ellipse">
                            <a:avLst/>
                          </a:prstGeom>
                          <a:solidFill>
                            <a:srgbClr val="600060"/>
                          </a:solidFill>
                          <a:ln w="3175">
                            <a:solidFill>
                              <a:srgbClr val="400040"/>
                            </a:solidFill>
                            <a:round/>
                            <a:headEnd/>
                            <a:tailEnd/>
                          </a:ln>
                        </p:spPr>
                        <p:txBody>
                          <a:bodyPr/>
                          <a:lstStyle/>
                          <a:p>
                            <a:endParaRPr lang="fr-FR" dirty="0"/>
                          </a:p>
                        </p:txBody>
                      </p:sp>
                    </p:grpSp>
                  </p:grpSp>
                </p:grpSp>
              </p:grpSp>
              <p:grpSp>
                <p:nvGrpSpPr>
                  <p:cNvPr id="239" name="Group 221"/>
                  <p:cNvGrpSpPr>
                    <a:grpSpLocks/>
                  </p:cNvGrpSpPr>
                  <p:nvPr/>
                </p:nvGrpSpPr>
                <p:grpSpPr bwMode="auto">
                  <a:xfrm>
                    <a:off x="1016" y="1215"/>
                    <a:ext cx="989" cy="940"/>
                    <a:chOff x="3292" y="206"/>
                    <a:chExt cx="989" cy="940"/>
                  </a:xfrm>
                </p:grpSpPr>
                <p:sp>
                  <p:nvSpPr>
                    <p:cNvPr id="240" name="Freeform 222"/>
                    <p:cNvSpPr>
                      <a:spLocks/>
                    </p:cNvSpPr>
                    <p:nvPr/>
                  </p:nvSpPr>
                  <p:spPr bwMode="auto">
                    <a:xfrm>
                      <a:off x="3721" y="933"/>
                      <a:ext cx="137" cy="110"/>
                    </a:xfrm>
                    <a:custGeom>
                      <a:avLst/>
                      <a:gdLst>
                        <a:gd name="T0" fmla="*/ 91 w 91"/>
                        <a:gd name="T1" fmla="*/ 15 h 63"/>
                        <a:gd name="T2" fmla="*/ 89 w 91"/>
                        <a:gd name="T3" fmla="*/ 23 h 63"/>
                        <a:gd name="T4" fmla="*/ 83 w 91"/>
                        <a:gd name="T5" fmla="*/ 29 h 63"/>
                        <a:gd name="T6" fmla="*/ 75 w 91"/>
                        <a:gd name="T7" fmla="*/ 31 h 63"/>
                        <a:gd name="T8" fmla="*/ 65 w 91"/>
                        <a:gd name="T9" fmla="*/ 33 h 63"/>
                        <a:gd name="T10" fmla="*/ 59 w 91"/>
                        <a:gd name="T11" fmla="*/ 35 h 63"/>
                        <a:gd name="T12" fmla="*/ 55 w 91"/>
                        <a:gd name="T13" fmla="*/ 39 h 63"/>
                        <a:gd name="T14" fmla="*/ 55 w 91"/>
                        <a:gd name="T15" fmla="*/ 43 h 63"/>
                        <a:gd name="T16" fmla="*/ 57 w 91"/>
                        <a:gd name="T17" fmla="*/ 51 h 63"/>
                        <a:gd name="T18" fmla="*/ 59 w 91"/>
                        <a:gd name="T19" fmla="*/ 57 h 63"/>
                        <a:gd name="T20" fmla="*/ 57 w 91"/>
                        <a:gd name="T21" fmla="*/ 59 h 63"/>
                        <a:gd name="T22" fmla="*/ 53 w 91"/>
                        <a:gd name="T23" fmla="*/ 63 h 63"/>
                        <a:gd name="T24" fmla="*/ 47 w 91"/>
                        <a:gd name="T25" fmla="*/ 63 h 63"/>
                        <a:gd name="T26" fmla="*/ 40 w 91"/>
                        <a:gd name="T27" fmla="*/ 63 h 63"/>
                        <a:gd name="T28" fmla="*/ 36 w 91"/>
                        <a:gd name="T29" fmla="*/ 59 h 63"/>
                        <a:gd name="T30" fmla="*/ 34 w 91"/>
                        <a:gd name="T31" fmla="*/ 57 h 63"/>
                        <a:gd name="T32" fmla="*/ 34 w 91"/>
                        <a:gd name="T33" fmla="*/ 51 h 63"/>
                        <a:gd name="T34" fmla="*/ 36 w 91"/>
                        <a:gd name="T35" fmla="*/ 43 h 63"/>
                        <a:gd name="T36" fmla="*/ 36 w 91"/>
                        <a:gd name="T37" fmla="*/ 39 h 63"/>
                        <a:gd name="T38" fmla="*/ 34 w 91"/>
                        <a:gd name="T39" fmla="*/ 35 h 63"/>
                        <a:gd name="T40" fmla="*/ 28 w 91"/>
                        <a:gd name="T41" fmla="*/ 33 h 63"/>
                        <a:gd name="T42" fmla="*/ 18 w 91"/>
                        <a:gd name="T43" fmla="*/ 31 h 63"/>
                        <a:gd name="T44" fmla="*/ 10 w 91"/>
                        <a:gd name="T45" fmla="*/ 29 h 63"/>
                        <a:gd name="T46" fmla="*/ 2 w 91"/>
                        <a:gd name="T47" fmla="*/ 23 h 63"/>
                        <a:gd name="T48" fmla="*/ 0 w 91"/>
                        <a:gd name="T49" fmla="*/ 15 h 63"/>
                        <a:gd name="T50" fmla="*/ 4 w 91"/>
                        <a:gd name="T51" fmla="*/ 8 h 63"/>
                        <a:gd name="T52" fmla="*/ 14 w 91"/>
                        <a:gd name="T53" fmla="*/ 4 h 63"/>
                        <a:gd name="T54" fmla="*/ 28 w 91"/>
                        <a:gd name="T55" fmla="*/ 0 h 63"/>
                        <a:gd name="T56" fmla="*/ 47 w 91"/>
                        <a:gd name="T57" fmla="*/ 0 h 63"/>
                        <a:gd name="T58" fmla="*/ 63 w 91"/>
                        <a:gd name="T59" fmla="*/ 2 h 63"/>
                        <a:gd name="T60" fmla="*/ 77 w 91"/>
                        <a:gd name="T61" fmla="*/ 4 h 63"/>
                        <a:gd name="T62" fmla="*/ 87 w 91"/>
                        <a:gd name="T63" fmla="*/ 8 h 63"/>
                        <a:gd name="T64" fmla="*/ 91 w 91"/>
                        <a:gd name="T65" fmla="*/ 1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63"/>
                        <a:gd name="T101" fmla="*/ 91 w 91"/>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63">
                          <a:moveTo>
                            <a:pt x="91" y="15"/>
                          </a:moveTo>
                          <a:lnTo>
                            <a:pt x="89" y="23"/>
                          </a:lnTo>
                          <a:lnTo>
                            <a:pt x="83" y="29"/>
                          </a:lnTo>
                          <a:lnTo>
                            <a:pt x="75" y="31"/>
                          </a:lnTo>
                          <a:lnTo>
                            <a:pt x="65" y="33"/>
                          </a:lnTo>
                          <a:lnTo>
                            <a:pt x="59" y="35"/>
                          </a:lnTo>
                          <a:lnTo>
                            <a:pt x="55" y="39"/>
                          </a:lnTo>
                          <a:lnTo>
                            <a:pt x="55" y="43"/>
                          </a:lnTo>
                          <a:lnTo>
                            <a:pt x="57" y="51"/>
                          </a:lnTo>
                          <a:lnTo>
                            <a:pt x="59" y="57"/>
                          </a:lnTo>
                          <a:lnTo>
                            <a:pt x="57" y="59"/>
                          </a:lnTo>
                          <a:lnTo>
                            <a:pt x="53" y="63"/>
                          </a:lnTo>
                          <a:lnTo>
                            <a:pt x="47" y="63"/>
                          </a:lnTo>
                          <a:lnTo>
                            <a:pt x="40" y="63"/>
                          </a:lnTo>
                          <a:lnTo>
                            <a:pt x="36" y="59"/>
                          </a:lnTo>
                          <a:lnTo>
                            <a:pt x="34" y="57"/>
                          </a:lnTo>
                          <a:lnTo>
                            <a:pt x="34" y="51"/>
                          </a:lnTo>
                          <a:lnTo>
                            <a:pt x="36" y="43"/>
                          </a:lnTo>
                          <a:lnTo>
                            <a:pt x="36" y="39"/>
                          </a:lnTo>
                          <a:lnTo>
                            <a:pt x="34" y="35"/>
                          </a:lnTo>
                          <a:lnTo>
                            <a:pt x="28" y="33"/>
                          </a:lnTo>
                          <a:lnTo>
                            <a:pt x="18" y="31"/>
                          </a:lnTo>
                          <a:lnTo>
                            <a:pt x="10" y="29"/>
                          </a:lnTo>
                          <a:lnTo>
                            <a:pt x="2" y="23"/>
                          </a:lnTo>
                          <a:lnTo>
                            <a:pt x="0" y="15"/>
                          </a:lnTo>
                          <a:lnTo>
                            <a:pt x="4" y="8"/>
                          </a:lnTo>
                          <a:lnTo>
                            <a:pt x="14" y="4"/>
                          </a:lnTo>
                          <a:lnTo>
                            <a:pt x="28" y="0"/>
                          </a:lnTo>
                          <a:lnTo>
                            <a:pt x="47" y="0"/>
                          </a:lnTo>
                          <a:lnTo>
                            <a:pt x="63" y="2"/>
                          </a:lnTo>
                          <a:lnTo>
                            <a:pt x="77" y="4"/>
                          </a:lnTo>
                          <a:lnTo>
                            <a:pt x="87" y="8"/>
                          </a:lnTo>
                          <a:lnTo>
                            <a:pt x="91" y="15"/>
                          </a:lnTo>
                          <a:close/>
                        </a:path>
                      </a:pathLst>
                    </a:custGeom>
                    <a:noFill/>
                    <a:ln w="19050" cmpd="sng">
                      <a:solidFill>
                        <a:schemeClr val="bg1"/>
                      </a:solidFill>
                      <a:round/>
                      <a:headEnd/>
                      <a:tailEnd/>
                    </a:ln>
                  </p:spPr>
                  <p:txBody>
                    <a:bodyPr/>
                    <a:lstStyle/>
                    <a:p>
                      <a:endParaRPr lang="fr-FR" dirty="0"/>
                    </a:p>
                  </p:txBody>
                </p:sp>
                <p:sp>
                  <p:nvSpPr>
                    <p:cNvPr id="241" name="Freeform 223"/>
                    <p:cNvSpPr>
                      <a:spLocks/>
                    </p:cNvSpPr>
                    <p:nvPr/>
                  </p:nvSpPr>
                  <p:spPr bwMode="auto">
                    <a:xfrm>
                      <a:off x="3343" y="213"/>
                      <a:ext cx="887" cy="858"/>
                    </a:xfrm>
                    <a:custGeom>
                      <a:avLst/>
                      <a:gdLst>
                        <a:gd name="T0" fmla="*/ 267 w 593"/>
                        <a:gd name="T1" fmla="*/ 417 h 492"/>
                        <a:gd name="T2" fmla="*/ 184 w 593"/>
                        <a:gd name="T3" fmla="*/ 476 h 492"/>
                        <a:gd name="T4" fmla="*/ 53 w 593"/>
                        <a:gd name="T5" fmla="*/ 480 h 492"/>
                        <a:gd name="T6" fmla="*/ 49 w 593"/>
                        <a:gd name="T7" fmla="*/ 446 h 492"/>
                        <a:gd name="T8" fmla="*/ 148 w 593"/>
                        <a:gd name="T9" fmla="*/ 458 h 492"/>
                        <a:gd name="T10" fmla="*/ 221 w 593"/>
                        <a:gd name="T11" fmla="*/ 383 h 492"/>
                        <a:gd name="T12" fmla="*/ 81 w 593"/>
                        <a:gd name="T13" fmla="*/ 438 h 492"/>
                        <a:gd name="T14" fmla="*/ 10 w 593"/>
                        <a:gd name="T15" fmla="*/ 367 h 492"/>
                        <a:gd name="T16" fmla="*/ 28 w 593"/>
                        <a:gd name="T17" fmla="*/ 381 h 492"/>
                        <a:gd name="T18" fmla="*/ 168 w 593"/>
                        <a:gd name="T19" fmla="*/ 379 h 492"/>
                        <a:gd name="T20" fmla="*/ 202 w 593"/>
                        <a:gd name="T21" fmla="*/ 334 h 492"/>
                        <a:gd name="T22" fmla="*/ 30 w 593"/>
                        <a:gd name="T23" fmla="*/ 351 h 492"/>
                        <a:gd name="T24" fmla="*/ 20 w 593"/>
                        <a:gd name="T25" fmla="*/ 278 h 492"/>
                        <a:gd name="T26" fmla="*/ 126 w 593"/>
                        <a:gd name="T27" fmla="*/ 318 h 492"/>
                        <a:gd name="T28" fmla="*/ 233 w 593"/>
                        <a:gd name="T29" fmla="*/ 264 h 492"/>
                        <a:gd name="T30" fmla="*/ 47 w 593"/>
                        <a:gd name="T31" fmla="*/ 288 h 492"/>
                        <a:gd name="T32" fmla="*/ 26 w 593"/>
                        <a:gd name="T33" fmla="*/ 213 h 492"/>
                        <a:gd name="T34" fmla="*/ 217 w 593"/>
                        <a:gd name="T35" fmla="*/ 241 h 492"/>
                        <a:gd name="T36" fmla="*/ 111 w 593"/>
                        <a:gd name="T37" fmla="*/ 227 h 492"/>
                        <a:gd name="T38" fmla="*/ 47 w 593"/>
                        <a:gd name="T39" fmla="*/ 128 h 492"/>
                        <a:gd name="T40" fmla="*/ 176 w 593"/>
                        <a:gd name="T41" fmla="*/ 203 h 492"/>
                        <a:gd name="T42" fmla="*/ 188 w 593"/>
                        <a:gd name="T43" fmla="*/ 179 h 492"/>
                        <a:gd name="T44" fmla="*/ 77 w 593"/>
                        <a:gd name="T45" fmla="*/ 45 h 492"/>
                        <a:gd name="T46" fmla="*/ 152 w 593"/>
                        <a:gd name="T47" fmla="*/ 2 h 492"/>
                        <a:gd name="T48" fmla="*/ 111 w 593"/>
                        <a:gd name="T49" fmla="*/ 98 h 492"/>
                        <a:gd name="T50" fmla="*/ 235 w 593"/>
                        <a:gd name="T51" fmla="*/ 146 h 492"/>
                        <a:gd name="T52" fmla="*/ 304 w 593"/>
                        <a:gd name="T53" fmla="*/ 124 h 492"/>
                        <a:gd name="T54" fmla="*/ 415 w 593"/>
                        <a:gd name="T55" fmla="*/ 146 h 492"/>
                        <a:gd name="T56" fmla="*/ 480 w 593"/>
                        <a:gd name="T57" fmla="*/ 49 h 492"/>
                        <a:gd name="T58" fmla="*/ 461 w 593"/>
                        <a:gd name="T59" fmla="*/ 0 h 492"/>
                        <a:gd name="T60" fmla="*/ 518 w 593"/>
                        <a:gd name="T61" fmla="*/ 116 h 492"/>
                        <a:gd name="T62" fmla="*/ 338 w 593"/>
                        <a:gd name="T63" fmla="*/ 170 h 492"/>
                        <a:gd name="T64" fmla="*/ 492 w 593"/>
                        <a:gd name="T65" fmla="*/ 183 h 492"/>
                        <a:gd name="T66" fmla="*/ 554 w 593"/>
                        <a:gd name="T67" fmla="*/ 175 h 492"/>
                        <a:gd name="T68" fmla="*/ 417 w 593"/>
                        <a:gd name="T69" fmla="*/ 231 h 492"/>
                        <a:gd name="T70" fmla="*/ 457 w 593"/>
                        <a:gd name="T71" fmla="*/ 262 h 492"/>
                        <a:gd name="T72" fmla="*/ 575 w 593"/>
                        <a:gd name="T73" fmla="*/ 211 h 492"/>
                        <a:gd name="T74" fmla="*/ 476 w 593"/>
                        <a:gd name="T75" fmla="*/ 300 h 492"/>
                        <a:gd name="T76" fmla="*/ 362 w 593"/>
                        <a:gd name="T77" fmla="*/ 278 h 492"/>
                        <a:gd name="T78" fmla="*/ 512 w 593"/>
                        <a:gd name="T79" fmla="*/ 318 h 492"/>
                        <a:gd name="T80" fmla="*/ 587 w 593"/>
                        <a:gd name="T81" fmla="*/ 284 h 492"/>
                        <a:gd name="T82" fmla="*/ 516 w 593"/>
                        <a:gd name="T83" fmla="*/ 361 h 492"/>
                        <a:gd name="T84" fmla="*/ 364 w 593"/>
                        <a:gd name="T85" fmla="*/ 324 h 492"/>
                        <a:gd name="T86" fmla="*/ 476 w 593"/>
                        <a:gd name="T87" fmla="*/ 395 h 492"/>
                        <a:gd name="T88" fmla="*/ 573 w 593"/>
                        <a:gd name="T89" fmla="*/ 367 h 492"/>
                        <a:gd name="T90" fmla="*/ 573 w 593"/>
                        <a:gd name="T91" fmla="*/ 415 h 492"/>
                        <a:gd name="T92" fmla="*/ 457 w 593"/>
                        <a:gd name="T93" fmla="*/ 432 h 492"/>
                        <a:gd name="T94" fmla="*/ 389 w 593"/>
                        <a:gd name="T95" fmla="*/ 411 h 492"/>
                        <a:gd name="T96" fmla="*/ 484 w 593"/>
                        <a:gd name="T97" fmla="*/ 466 h 492"/>
                        <a:gd name="T98" fmla="*/ 552 w 593"/>
                        <a:gd name="T99" fmla="*/ 432 h 492"/>
                        <a:gd name="T100" fmla="*/ 510 w 593"/>
                        <a:gd name="T101" fmla="*/ 492 h 492"/>
                        <a:gd name="T102" fmla="*/ 354 w 593"/>
                        <a:gd name="T103" fmla="*/ 432 h 492"/>
                        <a:gd name="T104" fmla="*/ 310 w 593"/>
                        <a:gd name="T105" fmla="*/ 432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492"/>
                        <a:gd name="T161" fmla="*/ 593 w 593"/>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492">
                          <a:moveTo>
                            <a:pt x="295" y="438"/>
                          </a:moveTo>
                          <a:lnTo>
                            <a:pt x="289" y="438"/>
                          </a:lnTo>
                          <a:lnTo>
                            <a:pt x="285" y="436"/>
                          </a:lnTo>
                          <a:lnTo>
                            <a:pt x="279" y="432"/>
                          </a:lnTo>
                          <a:lnTo>
                            <a:pt x="269" y="421"/>
                          </a:lnTo>
                          <a:lnTo>
                            <a:pt x="267" y="417"/>
                          </a:lnTo>
                          <a:lnTo>
                            <a:pt x="263" y="409"/>
                          </a:lnTo>
                          <a:lnTo>
                            <a:pt x="257" y="399"/>
                          </a:lnTo>
                          <a:lnTo>
                            <a:pt x="255" y="393"/>
                          </a:lnTo>
                          <a:lnTo>
                            <a:pt x="237" y="432"/>
                          </a:lnTo>
                          <a:lnTo>
                            <a:pt x="211" y="458"/>
                          </a:lnTo>
                          <a:lnTo>
                            <a:pt x="184" y="476"/>
                          </a:lnTo>
                          <a:lnTo>
                            <a:pt x="154" y="486"/>
                          </a:lnTo>
                          <a:lnTo>
                            <a:pt x="126" y="492"/>
                          </a:lnTo>
                          <a:lnTo>
                            <a:pt x="101" y="492"/>
                          </a:lnTo>
                          <a:lnTo>
                            <a:pt x="81" y="492"/>
                          </a:lnTo>
                          <a:lnTo>
                            <a:pt x="71" y="490"/>
                          </a:lnTo>
                          <a:lnTo>
                            <a:pt x="53" y="480"/>
                          </a:lnTo>
                          <a:lnTo>
                            <a:pt x="39" y="464"/>
                          </a:lnTo>
                          <a:lnTo>
                            <a:pt x="33" y="446"/>
                          </a:lnTo>
                          <a:lnTo>
                            <a:pt x="37" y="428"/>
                          </a:lnTo>
                          <a:lnTo>
                            <a:pt x="39" y="432"/>
                          </a:lnTo>
                          <a:lnTo>
                            <a:pt x="41" y="440"/>
                          </a:lnTo>
                          <a:lnTo>
                            <a:pt x="49" y="446"/>
                          </a:lnTo>
                          <a:lnTo>
                            <a:pt x="57" y="454"/>
                          </a:lnTo>
                          <a:lnTo>
                            <a:pt x="71" y="460"/>
                          </a:lnTo>
                          <a:lnTo>
                            <a:pt x="87" y="464"/>
                          </a:lnTo>
                          <a:lnTo>
                            <a:pt x="107" y="466"/>
                          </a:lnTo>
                          <a:lnTo>
                            <a:pt x="132" y="464"/>
                          </a:lnTo>
                          <a:lnTo>
                            <a:pt x="148" y="458"/>
                          </a:lnTo>
                          <a:lnTo>
                            <a:pt x="164" y="450"/>
                          </a:lnTo>
                          <a:lnTo>
                            <a:pt x="180" y="438"/>
                          </a:lnTo>
                          <a:lnTo>
                            <a:pt x="194" y="426"/>
                          </a:lnTo>
                          <a:lnTo>
                            <a:pt x="204" y="411"/>
                          </a:lnTo>
                          <a:lnTo>
                            <a:pt x="215" y="397"/>
                          </a:lnTo>
                          <a:lnTo>
                            <a:pt x="221" y="383"/>
                          </a:lnTo>
                          <a:lnTo>
                            <a:pt x="225" y="371"/>
                          </a:lnTo>
                          <a:lnTo>
                            <a:pt x="194" y="401"/>
                          </a:lnTo>
                          <a:lnTo>
                            <a:pt x="162" y="419"/>
                          </a:lnTo>
                          <a:lnTo>
                            <a:pt x="134" y="432"/>
                          </a:lnTo>
                          <a:lnTo>
                            <a:pt x="105" y="436"/>
                          </a:lnTo>
                          <a:lnTo>
                            <a:pt x="81" y="438"/>
                          </a:lnTo>
                          <a:lnTo>
                            <a:pt x="59" y="434"/>
                          </a:lnTo>
                          <a:lnTo>
                            <a:pt x="45" y="432"/>
                          </a:lnTo>
                          <a:lnTo>
                            <a:pt x="37" y="428"/>
                          </a:lnTo>
                          <a:lnTo>
                            <a:pt x="18" y="415"/>
                          </a:lnTo>
                          <a:lnTo>
                            <a:pt x="10" y="393"/>
                          </a:lnTo>
                          <a:lnTo>
                            <a:pt x="10" y="367"/>
                          </a:lnTo>
                          <a:lnTo>
                            <a:pt x="20" y="347"/>
                          </a:lnTo>
                          <a:lnTo>
                            <a:pt x="18" y="351"/>
                          </a:lnTo>
                          <a:lnTo>
                            <a:pt x="18" y="359"/>
                          </a:lnTo>
                          <a:lnTo>
                            <a:pt x="18" y="367"/>
                          </a:lnTo>
                          <a:lnTo>
                            <a:pt x="22" y="373"/>
                          </a:lnTo>
                          <a:lnTo>
                            <a:pt x="28" y="381"/>
                          </a:lnTo>
                          <a:lnTo>
                            <a:pt x="41" y="389"/>
                          </a:lnTo>
                          <a:lnTo>
                            <a:pt x="59" y="393"/>
                          </a:lnTo>
                          <a:lnTo>
                            <a:pt x="83" y="395"/>
                          </a:lnTo>
                          <a:lnTo>
                            <a:pt x="115" y="395"/>
                          </a:lnTo>
                          <a:lnTo>
                            <a:pt x="144" y="389"/>
                          </a:lnTo>
                          <a:lnTo>
                            <a:pt x="168" y="379"/>
                          </a:lnTo>
                          <a:lnTo>
                            <a:pt x="188" y="367"/>
                          </a:lnTo>
                          <a:lnTo>
                            <a:pt x="204" y="355"/>
                          </a:lnTo>
                          <a:lnTo>
                            <a:pt x="219" y="338"/>
                          </a:lnTo>
                          <a:lnTo>
                            <a:pt x="227" y="324"/>
                          </a:lnTo>
                          <a:lnTo>
                            <a:pt x="233" y="310"/>
                          </a:lnTo>
                          <a:lnTo>
                            <a:pt x="202" y="334"/>
                          </a:lnTo>
                          <a:lnTo>
                            <a:pt x="170" y="349"/>
                          </a:lnTo>
                          <a:lnTo>
                            <a:pt x="138" y="359"/>
                          </a:lnTo>
                          <a:lnTo>
                            <a:pt x="105" y="361"/>
                          </a:lnTo>
                          <a:lnTo>
                            <a:pt x="75" y="361"/>
                          </a:lnTo>
                          <a:lnTo>
                            <a:pt x="51" y="357"/>
                          </a:lnTo>
                          <a:lnTo>
                            <a:pt x="30" y="351"/>
                          </a:lnTo>
                          <a:lnTo>
                            <a:pt x="20" y="347"/>
                          </a:lnTo>
                          <a:lnTo>
                            <a:pt x="4" y="330"/>
                          </a:lnTo>
                          <a:lnTo>
                            <a:pt x="0" y="308"/>
                          </a:lnTo>
                          <a:lnTo>
                            <a:pt x="4" y="284"/>
                          </a:lnTo>
                          <a:lnTo>
                            <a:pt x="20" y="268"/>
                          </a:lnTo>
                          <a:lnTo>
                            <a:pt x="20" y="278"/>
                          </a:lnTo>
                          <a:lnTo>
                            <a:pt x="26" y="292"/>
                          </a:lnTo>
                          <a:lnTo>
                            <a:pt x="41" y="306"/>
                          </a:lnTo>
                          <a:lnTo>
                            <a:pt x="65" y="316"/>
                          </a:lnTo>
                          <a:lnTo>
                            <a:pt x="79" y="318"/>
                          </a:lnTo>
                          <a:lnTo>
                            <a:pt x="101" y="318"/>
                          </a:lnTo>
                          <a:lnTo>
                            <a:pt x="126" y="318"/>
                          </a:lnTo>
                          <a:lnTo>
                            <a:pt x="154" y="314"/>
                          </a:lnTo>
                          <a:lnTo>
                            <a:pt x="180" y="306"/>
                          </a:lnTo>
                          <a:lnTo>
                            <a:pt x="206" y="294"/>
                          </a:lnTo>
                          <a:lnTo>
                            <a:pt x="229" y="278"/>
                          </a:lnTo>
                          <a:lnTo>
                            <a:pt x="245" y="253"/>
                          </a:lnTo>
                          <a:lnTo>
                            <a:pt x="233" y="264"/>
                          </a:lnTo>
                          <a:lnTo>
                            <a:pt x="213" y="276"/>
                          </a:lnTo>
                          <a:lnTo>
                            <a:pt x="184" y="288"/>
                          </a:lnTo>
                          <a:lnTo>
                            <a:pt x="152" y="296"/>
                          </a:lnTo>
                          <a:lnTo>
                            <a:pt x="115" y="300"/>
                          </a:lnTo>
                          <a:lnTo>
                            <a:pt x="79" y="298"/>
                          </a:lnTo>
                          <a:lnTo>
                            <a:pt x="47" y="288"/>
                          </a:lnTo>
                          <a:lnTo>
                            <a:pt x="20" y="268"/>
                          </a:lnTo>
                          <a:lnTo>
                            <a:pt x="12" y="253"/>
                          </a:lnTo>
                          <a:lnTo>
                            <a:pt x="10" y="233"/>
                          </a:lnTo>
                          <a:lnTo>
                            <a:pt x="16" y="211"/>
                          </a:lnTo>
                          <a:lnTo>
                            <a:pt x="30" y="195"/>
                          </a:lnTo>
                          <a:lnTo>
                            <a:pt x="26" y="213"/>
                          </a:lnTo>
                          <a:lnTo>
                            <a:pt x="39" y="231"/>
                          </a:lnTo>
                          <a:lnTo>
                            <a:pt x="63" y="247"/>
                          </a:lnTo>
                          <a:lnTo>
                            <a:pt x="95" y="258"/>
                          </a:lnTo>
                          <a:lnTo>
                            <a:pt x="134" y="262"/>
                          </a:lnTo>
                          <a:lnTo>
                            <a:pt x="176" y="255"/>
                          </a:lnTo>
                          <a:lnTo>
                            <a:pt x="217" y="241"/>
                          </a:lnTo>
                          <a:lnTo>
                            <a:pt x="253" y="213"/>
                          </a:lnTo>
                          <a:lnTo>
                            <a:pt x="231" y="221"/>
                          </a:lnTo>
                          <a:lnTo>
                            <a:pt x="204" y="227"/>
                          </a:lnTo>
                          <a:lnTo>
                            <a:pt x="174" y="231"/>
                          </a:lnTo>
                          <a:lnTo>
                            <a:pt x="142" y="231"/>
                          </a:lnTo>
                          <a:lnTo>
                            <a:pt x="111" y="227"/>
                          </a:lnTo>
                          <a:lnTo>
                            <a:pt x="85" y="221"/>
                          </a:lnTo>
                          <a:lnTo>
                            <a:pt x="63" y="213"/>
                          </a:lnTo>
                          <a:lnTo>
                            <a:pt x="49" y="201"/>
                          </a:lnTo>
                          <a:lnTo>
                            <a:pt x="37" y="175"/>
                          </a:lnTo>
                          <a:lnTo>
                            <a:pt x="37" y="150"/>
                          </a:lnTo>
                          <a:lnTo>
                            <a:pt x="47" y="128"/>
                          </a:lnTo>
                          <a:lnTo>
                            <a:pt x="65" y="112"/>
                          </a:lnTo>
                          <a:lnTo>
                            <a:pt x="59" y="138"/>
                          </a:lnTo>
                          <a:lnTo>
                            <a:pt x="73" y="162"/>
                          </a:lnTo>
                          <a:lnTo>
                            <a:pt x="99" y="183"/>
                          </a:lnTo>
                          <a:lnTo>
                            <a:pt x="136" y="197"/>
                          </a:lnTo>
                          <a:lnTo>
                            <a:pt x="176" y="203"/>
                          </a:lnTo>
                          <a:lnTo>
                            <a:pt x="217" y="199"/>
                          </a:lnTo>
                          <a:lnTo>
                            <a:pt x="249" y="187"/>
                          </a:lnTo>
                          <a:lnTo>
                            <a:pt x="273" y="160"/>
                          </a:lnTo>
                          <a:lnTo>
                            <a:pt x="253" y="170"/>
                          </a:lnTo>
                          <a:lnTo>
                            <a:pt x="223" y="177"/>
                          </a:lnTo>
                          <a:lnTo>
                            <a:pt x="188" y="179"/>
                          </a:lnTo>
                          <a:lnTo>
                            <a:pt x="152" y="175"/>
                          </a:lnTo>
                          <a:lnTo>
                            <a:pt x="117" y="162"/>
                          </a:lnTo>
                          <a:lnTo>
                            <a:pt x="91" y="144"/>
                          </a:lnTo>
                          <a:lnTo>
                            <a:pt x="73" y="116"/>
                          </a:lnTo>
                          <a:lnTo>
                            <a:pt x="71" y="75"/>
                          </a:lnTo>
                          <a:lnTo>
                            <a:pt x="77" y="45"/>
                          </a:lnTo>
                          <a:lnTo>
                            <a:pt x="87" y="25"/>
                          </a:lnTo>
                          <a:lnTo>
                            <a:pt x="101" y="13"/>
                          </a:lnTo>
                          <a:lnTo>
                            <a:pt x="115" y="4"/>
                          </a:lnTo>
                          <a:lnTo>
                            <a:pt x="130" y="0"/>
                          </a:lnTo>
                          <a:lnTo>
                            <a:pt x="144" y="0"/>
                          </a:lnTo>
                          <a:lnTo>
                            <a:pt x="152" y="2"/>
                          </a:lnTo>
                          <a:lnTo>
                            <a:pt x="158" y="4"/>
                          </a:lnTo>
                          <a:lnTo>
                            <a:pt x="140" y="13"/>
                          </a:lnTo>
                          <a:lnTo>
                            <a:pt x="124" y="27"/>
                          </a:lnTo>
                          <a:lnTo>
                            <a:pt x="111" y="49"/>
                          </a:lnTo>
                          <a:lnTo>
                            <a:pt x="107" y="79"/>
                          </a:lnTo>
                          <a:lnTo>
                            <a:pt x="111" y="98"/>
                          </a:lnTo>
                          <a:lnTo>
                            <a:pt x="119" y="114"/>
                          </a:lnTo>
                          <a:lnTo>
                            <a:pt x="134" y="126"/>
                          </a:lnTo>
                          <a:lnTo>
                            <a:pt x="152" y="138"/>
                          </a:lnTo>
                          <a:lnTo>
                            <a:pt x="176" y="146"/>
                          </a:lnTo>
                          <a:lnTo>
                            <a:pt x="204" y="148"/>
                          </a:lnTo>
                          <a:lnTo>
                            <a:pt x="235" y="146"/>
                          </a:lnTo>
                          <a:lnTo>
                            <a:pt x="269" y="140"/>
                          </a:lnTo>
                          <a:lnTo>
                            <a:pt x="273" y="136"/>
                          </a:lnTo>
                          <a:lnTo>
                            <a:pt x="279" y="130"/>
                          </a:lnTo>
                          <a:lnTo>
                            <a:pt x="287" y="126"/>
                          </a:lnTo>
                          <a:lnTo>
                            <a:pt x="295" y="124"/>
                          </a:lnTo>
                          <a:lnTo>
                            <a:pt x="304" y="124"/>
                          </a:lnTo>
                          <a:lnTo>
                            <a:pt x="310" y="128"/>
                          </a:lnTo>
                          <a:lnTo>
                            <a:pt x="316" y="134"/>
                          </a:lnTo>
                          <a:lnTo>
                            <a:pt x="320" y="140"/>
                          </a:lnTo>
                          <a:lnTo>
                            <a:pt x="354" y="146"/>
                          </a:lnTo>
                          <a:lnTo>
                            <a:pt x="387" y="148"/>
                          </a:lnTo>
                          <a:lnTo>
                            <a:pt x="415" y="146"/>
                          </a:lnTo>
                          <a:lnTo>
                            <a:pt x="439" y="138"/>
                          </a:lnTo>
                          <a:lnTo>
                            <a:pt x="457" y="126"/>
                          </a:lnTo>
                          <a:lnTo>
                            <a:pt x="471" y="114"/>
                          </a:lnTo>
                          <a:lnTo>
                            <a:pt x="480" y="98"/>
                          </a:lnTo>
                          <a:lnTo>
                            <a:pt x="484" y="79"/>
                          </a:lnTo>
                          <a:lnTo>
                            <a:pt x="480" y="49"/>
                          </a:lnTo>
                          <a:lnTo>
                            <a:pt x="467" y="27"/>
                          </a:lnTo>
                          <a:lnTo>
                            <a:pt x="451" y="13"/>
                          </a:lnTo>
                          <a:lnTo>
                            <a:pt x="433" y="4"/>
                          </a:lnTo>
                          <a:lnTo>
                            <a:pt x="439" y="2"/>
                          </a:lnTo>
                          <a:lnTo>
                            <a:pt x="447" y="0"/>
                          </a:lnTo>
                          <a:lnTo>
                            <a:pt x="461" y="0"/>
                          </a:lnTo>
                          <a:lnTo>
                            <a:pt x="476" y="4"/>
                          </a:lnTo>
                          <a:lnTo>
                            <a:pt x="490" y="13"/>
                          </a:lnTo>
                          <a:lnTo>
                            <a:pt x="504" y="25"/>
                          </a:lnTo>
                          <a:lnTo>
                            <a:pt x="514" y="45"/>
                          </a:lnTo>
                          <a:lnTo>
                            <a:pt x="520" y="75"/>
                          </a:lnTo>
                          <a:lnTo>
                            <a:pt x="518" y="116"/>
                          </a:lnTo>
                          <a:lnTo>
                            <a:pt x="500" y="144"/>
                          </a:lnTo>
                          <a:lnTo>
                            <a:pt x="473" y="162"/>
                          </a:lnTo>
                          <a:lnTo>
                            <a:pt x="439" y="175"/>
                          </a:lnTo>
                          <a:lnTo>
                            <a:pt x="403" y="179"/>
                          </a:lnTo>
                          <a:lnTo>
                            <a:pt x="368" y="177"/>
                          </a:lnTo>
                          <a:lnTo>
                            <a:pt x="338" y="170"/>
                          </a:lnTo>
                          <a:lnTo>
                            <a:pt x="316" y="160"/>
                          </a:lnTo>
                          <a:lnTo>
                            <a:pt x="340" y="187"/>
                          </a:lnTo>
                          <a:lnTo>
                            <a:pt x="374" y="199"/>
                          </a:lnTo>
                          <a:lnTo>
                            <a:pt x="415" y="203"/>
                          </a:lnTo>
                          <a:lnTo>
                            <a:pt x="455" y="197"/>
                          </a:lnTo>
                          <a:lnTo>
                            <a:pt x="492" y="183"/>
                          </a:lnTo>
                          <a:lnTo>
                            <a:pt x="518" y="162"/>
                          </a:lnTo>
                          <a:lnTo>
                            <a:pt x="532" y="138"/>
                          </a:lnTo>
                          <a:lnTo>
                            <a:pt x="526" y="112"/>
                          </a:lnTo>
                          <a:lnTo>
                            <a:pt x="544" y="128"/>
                          </a:lnTo>
                          <a:lnTo>
                            <a:pt x="554" y="150"/>
                          </a:lnTo>
                          <a:lnTo>
                            <a:pt x="554" y="175"/>
                          </a:lnTo>
                          <a:lnTo>
                            <a:pt x="542" y="201"/>
                          </a:lnTo>
                          <a:lnTo>
                            <a:pt x="528" y="213"/>
                          </a:lnTo>
                          <a:lnTo>
                            <a:pt x="506" y="221"/>
                          </a:lnTo>
                          <a:lnTo>
                            <a:pt x="480" y="227"/>
                          </a:lnTo>
                          <a:lnTo>
                            <a:pt x="449" y="231"/>
                          </a:lnTo>
                          <a:lnTo>
                            <a:pt x="417" y="231"/>
                          </a:lnTo>
                          <a:lnTo>
                            <a:pt x="387" y="227"/>
                          </a:lnTo>
                          <a:lnTo>
                            <a:pt x="358" y="221"/>
                          </a:lnTo>
                          <a:lnTo>
                            <a:pt x="336" y="213"/>
                          </a:lnTo>
                          <a:lnTo>
                            <a:pt x="374" y="241"/>
                          </a:lnTo>
                          <a:lnTo>
                            <a:pt x="415" y="255"/>
                          </a:lnTo>
                          <a:lnTo>
                            <a:pt x="457" y="262"/>
                          </a:lnTo>
                          <a:lnTo>
                            <a:pt x="496" y="258"/>
                          </a:lnTo>
                          <a:lnTo>
                            <a:pt x="528" y="247"/>
                          </a:lnTo>
                          <a:lnTo>
                            <a:pt x="552" y="231"/>
                          </a:lnTo>
                          <a:lnTo>
                            <a:pt x="565" y="213"/>
                          </a:lnTo>
                          <a:lnTo>
                            <a:pt x="560" y="195"/>
                          </a:lnTo>
                          <a:lnTo>
                            <a:pt x="575" y="211"/>
                          </a:lnTo>
                          <a:lnTo>
                            <a:pt x="581" y="233"/>
                          </a:lnTo>
                          <a:lnTo>
                            <a:pt x="579" y="253"/>
                          </a:lnTo>
                          <a:lnTo>
                            <a:pt x="571" y="268"/>
                          </a:lnTo>
                          <a:lnTo>
                            <a:pt x="544" y="288"/>
                          </a:lnTo>
                          <a:lnTo>
                            <a:pt x="512" y="298"/>
                          </a:lnTo>
                          <a:lnTo>
                            <a:pt x="476" y="300"/>
                          </a:lnTo>
                          <a:lnTo>
                            <a:pt x="439" y="296"/>
                          </a:lnTo>
                          <a:lnTo>
                            <a:pt x="407" y="288"/>
                          </a:lnTo>
                          <a:lnTo>
                            <a:pt x="378" y="276"/>
                          </a:lnTo>
                          <a:lnTo>
                            <a:pt x="356" y="264"/>
                          </a:lnTo>
                          <a:lnTo>
                            <a:pt x="344" y="253"/>
                          </a:lnTo>
                          <a:lnTo>
                            <a:pt x="362" y="278"/>
                          </a:lnTo>
                          <a:lnTo>
                            <a:pt x="384" y="294"/>
                          </a:lnTo>
                          <a:lnTo>
                            <a:pt x="411" y="306"/>
                          </a:lnTo>
                          <a:lnTo>
                            <a:pt x="439" y="314"/>
                          </a:lnTo>
                          <a:lnTo>
                            <a:pt x="465" y="318"/>
                          </a:lnTo>
                          <a:lnTo>
                            <a:pt x="490" y="318"/>
                          </a:lnTo>
                          <a:lnTo>
                            <a:pt x="512" y="318"/>
                          </a:lnTo>
                          <a:lnTo>
                            <a:pt x="526" y="316"/>
                          </a:lnTo>
                          <a:lnTo>
                            <a:pt x="550" y="306"/>
                          </a:lnTo>
                          <a:lnTo>
                            <a:pt x="565" y="292"/>
                          </a:lnTo>
                          <a:lnTo>
                            <a:pt x="571" y="278"/>
                          </a:lnTo>
                          <a:lnTo>
                            <a:pt x="571" y="268"/>
                          </a:lnTo>
                          <a:lnTo>
                            <a:pt x="587" y="284"/>
                          </a:lnTo>
                          <a:lnTo>
                            <a:pt x="593" y="308"/>
                          </a:lnTo>
                          <a:lnTo>
                            <a:pt x="587" y="330"/>
                          </a:lnTo>
                          <a:lnTo>
                            <a:pt x="571" y="347"/>
                          </a:lnTo>
                          <a:lnTo>
                            <a:pt x="560" y="351"/>
                          </a:lnTo>
                          <a:lnTo>
                            <a:pt x="542" y="357"/>
                          </a:lnTo>
                          <a:lnTo>
                            <a:pt x="516" y="361"/>
                          </a:lnTo>
                          <a:lnTo>
                            <a:pt x="488" y="361"/>
                          </a:lnTo>
                          <a:lnTo>
                            <a:pt x="455" y="359"/>
                          </a:lnTo>
                          <a:lnTo>
                            <a:pt x="421" y="349"/>
                          </a:lnTo>
                          <a:lnTo>
                            <a:pt x="389" y="334"/>
                          </a:lnTo>
                          <a:lnTo>
                            <a:pt x="358" y="310"/>
                          </a:lnTo>
                          <a:lnTo>
                            <a:pt x="364" y="324"/>
                          </a:lnTo>
                          <a:lnTo>
                            <a:pt x="372" y="338"/>
                          </a:lnTo>
                          <a:lnTo>
                            <a:pt x="387" y="355"/>
                          </a:lnTo>
                          <a:lnTo>
                            <a:pt x="403" y="367"/>
                          </a:lnTo>
                          <a:lnTo>
                            <a:pt x="423" y="379"/>
                          </a:lnTo>
                          <a:lnTo>
                            <a:pt x="447" y="389"/>
                          </a:lnTo>
                          <a:lnTo>
                            <a:pt x="476" y="395"/>
                          </a:lnTo>
                          <a:lnTo>
                            <a:pt x="508" y="395"/>
                          </a:lnTo>
                          <a:lnTo>
                            <a:pt x="532" y="393"/>
                          </a:lnTo>
                          <a:lnTo>
                            <a:pt x="550" y="389"/>
                          </a:lnTo>
                          <a:lnTo>
                            <a:pt x="562" y="381"/>
                          </a:lnTo>
                          <a:lnTo>
                            <a:pt x="571" y="373"/>
                          </a:lnTo>
                          <a:lnTo>
                            <a:pt x="573" y="367"/>
                          </a:lnTo>
                          <a:lnTo>
                            <a:pt x="575" y="359"/>
                          </a:lnTo>
                          <a:lnTo>
                            <a:pt x="573" y="351"/>
                          </a:lnTo>
                          <a:lnTo>
                            <a:pt x="571" y="347"/>
                          </a:lnTo>
                          <a:lnTo>
                            <a:pt x="581" y="367"/>
                          </a:lnTo>
                          <a:lnTo>
                            <a:pt x="581" y="393"/>
                          </a:lnTo>
                          <a:lnTo>
                            <a:pt x="573" y="415"/>
                          </a:lnTo>
                          <a:lnTo>
                            <a:pt x="554" y="428"/>
                          </a:lnTo>
                          <a:lnTo>
                            <a:pt x="546" y="432"/>
                          </a:lnTo>
                          <a:lnTo>
                            <a:pt x="532" y="434"/>
                          </a:lnTo>
                          <a:lnTo>
                            <a:pt x="510" y="438"/>
                          </a:lnTo>
                          <a:lnTo>
                            <a:pt x="486" y="436"/>
                          </a:lnTo>
                          <a:lnTo>
                            <a:pt x="457" y="432"/>
                          </a:lnTo>
                          <a:lnTo>
                            <a:pt x="429" y="419"/>
                          </a:lnTo>
                          <a:lnTo>
                            <a:pt x="397" y="401"/>
                          </a:lnTo>
                          <a:lnTo>
                            <a:pt x="366" y="371"/>
                          </a:lnTo>
                          <a:lnTo>
                            <a:pt x="370" y="383"/>
                          </a:lnTo>
                          <a:lnTo>
                            <a:pt x="378" y="397"/>
                          </a:lnTo>
                          <a:lnTo>
                            <a:pt x="389" y="411"/>
                          </a:lnTo>
                          <a:lnTo>
                            <a:pt x="399" y="426"/>
                          </a:lnTo>
                          <a:lnTo>
                            <a:pt x="413" y="438"/>
                          </a:lnTo>
                          <a:lnTo>
                            <a:pt x="427" y="450"/>
                          </a:lnTo>
                          <a:lnTo>
                            <a:pt x="443" y="458"/>
                          </a:lnTo>
                          <a:lnTo>
                            <a:pt x="459" y="464"/>
                          </a:lnTo>
                          <a:lnTo>
                            <a:pt x="484" y="466"/>
                          </a:lnTo>
                          <a:lnTo>
                            <a:pt x="506" y="464"/>
                          </a:lnTo>
                          <a:lnTo>
                            <a:pt x="522" y="460"/>
                          </a:lnTo>
                          <a:lnTo>
                            <a:pt x="534" y="454"/>
                          </a:lnTo>
                          <a:lnTo>
                            <a:pt x="544" y="446"/>
                          </a:lnTo>
                          <a:lnTo>
                            <a:pt x="550" y="440"/>
                          </a:lnTo>
                          <a:lnTo>
                            <a:pt x="552" y="432"/>
                          </a:lnTo>
                          <a:lnTo>
                            <a:pt x="554" y="428"/>
                          </a:lnTo>
                          <a:lnTo>
                            <a:pt x="558" y="446"/>
                          </a:lnTo>
                          <a:lnTo>
                            <a:pt x="552" y="464"/>
                          </a:lnTo>
                          <a:lnTo>
                            <a:pt x="538" y="480"/>
                          </a:lnTo>
                          <a:lnTo>
                            <a:pt x="520" y="490"/>
                          </a:lnTo>
                          <a:lnTo>
                            <a:pt x="510" y="492"/>
                          </a:lnTo>
                          <a:lnTo>
                            <a:pt x="490" y="492"/>
                          </a:lnTo>
                          <a:lnTo>
                            <a:pt x="465" y="492"/>
                          </a:lnTo>
                          <a:lnTo>
                            <a:pt x="437" y="486"/>
                          </a:lnTo>
                          <a:lnTo>
                            <a:pt x="407" y="476"/>
                          </a:lnTo>
                          <a:lnTo>
                            <a:pt x="378" y="458"/>
                          </a:lnTo>
                          <a:lnTo>
                            <a:pt x="354" y="432"/>
                          </a:lnTo>
                          <a:lnTo>
                            <a:pt x="334" y="393"/>
                          </a:lnTo>
                          <a:lnTo>
                            <a:pt x="332" y="399"/>
                          </a:lnTo>
                          <a:lnTo>
                            <a:pt x="328" y="409"/>
                          </a:lnTo>
                          <a:lnTo>
                            <a:pt x="322" y="417"/>
                          </a:lnTo>
                          <a:lnTo>
                            <a:pt x="320" y="421"/>
                          </a:lnTo>
                          <a:lnTo>
                            <a:pt x="310" y="432"/>
                          </a:lnTo>
                          <a:lnTo>
                            <a:pt x="304" y="436"/>
                          </a:lnTo>
                          <a:lnTo>
                            <a:pt x="300" y="438"/>
                          </a:lnTo>
                          <a:lnTo>
                            <a:pt x="295" y="438"/>
                          </a:lnTo>
                          <a:close/>
                        </a:path>
                      </a:pathLst>
                    </a:custGeom>
                    <a:noFill/>
                    <a:ln w="19050" cmpd="sng">
                      <a:solidFill>
                        <a:schemeClr val="bg1"/>
                      </a:solidFill>
                      <a:round/>
                      <a:headEnd/>
                      <a:tailEnd/>
                    </a:ln>
                  </p:spPr>
                  <p:txBody>
                    <a:bodyPr/>
                    <a:lstStyle/>
                    <a:p>
                      <a:endParaRPr lang="fr-FR" dirty="0"/>
                    </a:p>
                  </p:txBody>
                </p:sp>
                <p:sp>
                  <p:nvSpPr>
                    <p:cNvPr id="242" name="Freeform 224"/>
                    <p:cNvSpPr>
                      <a:spLocks/>
                    </p:cNvSpPr>
                    <p:nvPr/>
                  </p:nvSpPr>
                  <p:spPr bwMode="auto">
                    <a:xfrm>
                      <a:off x="3449" y="1075"/>
                      <a:ext cx="216" cy="71"/>
                    </a:xfrm>
                    <a:custGeom>
                      <a:avLst/>
                      <a:gdLst>
                        <a:gd name="T0" fmla="*/ 144 w 144"/>
                        <a:gd name="T1" fmla="*/ 6 h 41"/>
                        <a:gd name="T2" fmla="*/ 123 w 144"/>
                        <a:gd name="T3" fmla="*/ 10 h 41"/>
                        <a:gd name="T4" fmla="*/ 103 w 144"/>
                        <a:gd name="T5" fmla="*/ 10 h 41"/>
                        <a:gd name="T6" fmla="*/ 83 w 144"/>
                        <a:gd name="T7" fmla="*/ 10 h 41"/>
                        <a:gd name="T8" fmla="*/ 63 w 144"/>
                        <a:gd name="T9" fmla="*/ 8 h 41"/>
                        <a:gd name="T10" fmla="*/ 46 w 144"/>
                        <a:gd name="T11" fmla="*/ 6 h 41"/>
                        <a:gd name="T12" fmla="*/ 30 w 144"/>
                        <a:gd name="T13" fmla="*/ 4 h 41"/>
                        <a:gd name="T14" fmla="*/ 20 w 144"/>
                        <a:gd name="T15" fmla="*/ 2 h 41"/>
                        <a:gd name="T16" fmla="*/ 12 w 144"/>
                        <a:gd name="T17" fmla="*/ 0 h 41"/>
                        <a:gd name="T18" fmla="*/ 4 w 144"/>
                        <a:gd name="T19" fmla="*/ 2 h 41"/>
                        <a:gd name="T20" fmla="*/ 0 w 144"/>
                        <a:gd name="T21" fmla="*/ 10 h 41"/>
                        <a:gd name="T22" fmla="*/ 4 w 144"/>
                        <a:gd name="T23" fmla="*/ 23 h 41"/>
                        <a:gd name="T24" fmla="*/ 18 w 144"/>
                        <a:gd name="T25" fmla="*/ 33 h 41"/>
                        <a:gd name="T26" fmla="*/ 36 w 144"/>
                        <a:gd name="T27" fmla="*/ 39 h 41"/>
                        <a:gd name="T28" fmla="*/ 57 w 144"/>
                        <a:gd name="T29" fmla="*/ 41 h 41"/>
                        <a:gd name="T30" fmla="*/ 75 w 144"/>
                        <a:gd name="T31" fmla="*/ 39 h 41"/>
                        <a:gd name="T32" fmla="*/ 93 w 144"/>
                        <a:gd name="T33" fmla="*/ 35 h 41"/>
                        <a:gd name="T34" fmla="*/ 111 w 144"/>
                        <a:gd name="T35" fmla="*/ 29 h 41"/>
                        <a:gd name="T36" fmla="*/ 125 w 144"/>
                        <a:gd name="T37" fmla="*/ 23 h 41"/>
                        <a:gd name="T38" fmla="*/ 135 w 144"/>
                        <a:gd name="T39" fmla="*/ 15 h 41"/>
                        <a:gd name="T40" fmla="*/ 144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144" y="6"/>
                          </a:moveTo>
                          <a:lnTo>
                            <a:pt x="123" y="10"/>
                          </a:lnTo>
                          <a:lnTo>
                            <a:pt x="103" y="10"/>
                          </a:lnTo>
                          <a:lnTo>
                            <a:pt x="83" y="10"/>
                          </a:lnTo>
                          <a:lnTo>
                            <a:pt x="63" y="8"/>
                          </a:lnTo>
                          <a:lnTo>
                            <a:pt x="46" y="6"/>
                          </a:lnTo>
                          <a:lnTo>
                            <a:pt x="30" y="4"/>
                          </a:lnTo>
                          <a:lnTo>
                            <a:pt x="20" y="2"/>
                          </a:lnTo>
                          <a:lnTo>
                            <a:pt x="12" y="0"/>
                          </a:lnTo>
                          <a:lnTo>
                            <a:pt x="4" y="2"/>
                          </a:lnTo>
                          <a:lnTo>
                            <a:pt x="0" y="10"/>
                          </a:lnTo>
                          <a:lnTo>
                            <a:pt x="4" y="23"/>
                          </a:lnTo>
                          <a:lnTo>
                            <a:pt x="18" y="33"/>
                          </a:lnTo>
                          <a:lnTo>
                            <a:pt x="36" y="39"/>
                          </a:lnTo>
                          <a:lnTo>
                            <a:pt x="57" y="41"/>
                          </a:lnTo>
                          <a:lnTo>
                            <a:pt x="75" y="39"/>
                          </a:lnTo>
                          <a:lnTo>
                            <a:pt x="93" y="35"/>
                          </a:lnTo>
                          <a:lnTo>
                            <a:pt x="111" y="29"/>
                          </a:lnTo>
                          <a:lnTo>
                            <a:pt x="125" y="23"/>
                          </a:lnTo>
                          <a:lnTo>
                            <a:pt x="135" y="15"/>
                          </a:lnTo>
                          <a:lnTo>
                            <a:pt x="144" y="6"/>
                          </a:lnTo>
                          <a:close/>
                        </a:path>
                      </a:pathLst>
                    </a:custGeom>
                    <a:noFill/>
                    <a:ln w="19050" cmpd="sng">
                      <a:solidFill>
                        <a:schemeClr val="bg1"/>
                      </a:solidFill>
                      <a:round/>
                      <a:headEnd/>
                      <a:tailEnd/>
                    </a:ln>
                  </p:spPr>
                  <p:txBody>
                    <a:bodyPr/>
                    <a:lstStyle/>
                    <a:p>
                      <a:endParaRPr lang="fr-FR" dirty="0"/>
                    </a:p>
                  </p:txBody>
                </p:sp>
                <p:sp>
                  <p:nvSpPr>
                    <p:cNvPr id="243" name="Freeform 225"/>
                    <p:cNvSpPr>
                      <a:spLocks/>
                    </p:cNvSpPr>
                    <p:nvPr/>
                  </p:nvSpPr>
                  <p:spPr bwMode="auto">
                    <a:xfrm>
                      <a:off x="3905" y="1075"/>
                      <a:ext cx="216" cy="71"/>
                    </a:xfrm>
                    <a:custGeom>
                      <a:avLst/>
                      <a:gdLst>
                        <a:gd name="T0" fmla="*/ 0 w 144"/>
                        <a:gd name="T1" fmla="*/ 6 h 41"/>
                        <a:gd name="T2" fmla="*/ 21 w 144"/>
                        <a:gd name="T3" fmla="*/ 10 h 41"/>
                        <a:gd name="T4" fmla="*/ 41 w 144"/>
                        <a:gd name="T5" fmla="*/ 10 h 41"/>
                        <a:gd name="T6" fmla="*/ 61 w 144"/>
                        <a:gd name="T7" fmla="*/ 10 h 41"/>
                        <a:gd name="T8" fmla="*/ 81 w 144"/>
                        <a:gd name="T9" fmla="*/ 8 h 41"/>
                        <a:gd name="T10" fmla="*/ 97 w 144"/>
                        <a:gd name="T11" fmla="*/ 6 h 41"/>
                        <a:gd name="T12" fmla="*/ 114 w 144"/>
                        <a:gd name="T13" fmla="*/ 4 h 41"/>
                        <a:gd name="T14" fmla="*/ 124 w 144"/>
                        <a:gd name="T15" fmla="*/ 2 h 41"/>
                        <a:gd name="T16" fmla="*/ 132 w 144"/>
                        <a:gd name="T17" fmla="*/ 0 h 41"/>
                        <a:gd name="T18" fmla="*/ 140 w 144"/>
                        <a:gd name="T19" fmla="*/ 2 h 41"/>
                        <a:gd name="T20" fmla="*/ 144 w 144"/>
                        <a:gd name="T21" fmla="*/ 10 h 41"/>
                        <a:gd name="T22" fmla="*/ 140 w 144"/>
                        <a:gd name="T23" fmla="*/ 23 h 41"/>
                        <a:gd name="T24" fmla="*/ 126 w 144"/>
                        <a:gd name="T25" fmla="*/ 33 h 41"/>
                        <a:gd name="T26" fmla="*/ 108 w 144"/>
                        <a:gd name="T27" fmla="*/ 39 h 41"/>
                        <a:gd name="T28" fmla="*/ 89 w 144"/>
                        <a:gd name="T29" fmla="*/ 41 h 41"/>
                        <a:gd name="T30" fmla="*/ 69 w 144"/>
                        <a:gd name="T31" fmla="*/ 39 h 41"/>
                        <a:gd name="T32" fmla="*/ 51 w 144"/>
                        <a:gd name="T33" fmla="*/ 35 h 41"/>
                        <a:gd name="T34" fmla="*/ 35 w 144"/>
                        <a:gd name="T35" fmla="*/ 29 h 41"/>
                        <a:gd name="T36" fmla="*/ 19 w 144"/>
                        <a:gd name="T37" fmla="*/ 23 h 41"/>
                        <a:gd name="T38" fmla="*/ 8 w 144"/>
                        <a:gd name="T39" fmla="*/ 15 h 41"/>
                        <a:gd name="T40" fmla="*/ 0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0" y="6"/>
                          </a:moveTo>
                          <a:lnTo>
                            <a:pt x="21" y="10"/>
                          </a:lnTo>
                          <a:lnTo>
                            <a:pt x="41" y="10"/>
                          </a:lnTo>
                          <a:lnTo>
                            <a:pt x="61" y="10"/>
                          </a:lnTo>
                          <a:lnTo>
                            <a:pt x="81" y="8"/>
                          </a:lnTo>
                          <a:lnTo>
                            <a:pt x="97" y="6"/>
                          </a:lnTo>
                          <a:lnTo>
                            <a:pt x="114" y="4"/>
                          </a:lnTo>
                          <a:lnTo>
                            <a:pt x="124" y="2"/>
                          </a:lnTo>
                          <a:lnTo>
                            <a:pt x="132" y="0"/>
                          </a:lnTo>
                          <a:lnTo>
                            <a:pt x="140" y="2"/>
                          </a:lnTo>
                          <a:lnTo>
                            <a:pt x="144" y="10"/>
                          </a:lnTo>
                          <a:lnTo>
                            <a:pt x="140" y="23"/>
                          </a:lnTo>
                          <a:lnTo>
                            <a:pt x="126" y="33"/>
                          </a:lnTo>
                          <a:lnTo>
                            <a:pt x="108" y="39"/>
                          </a:lnTo>
                          <a:lnTo>
                            <a:pt x="89" y="41"/>
                          </a:lnTo>
                          <a:lnTo>
                            <a:pt x="69" y="39"/>
                          </a:lnTo>
                          <a:lnTo>
                            <a:pt x="51" y="35"/>
                          </a:lnTo>
                          <a:lnTo>
                            <a:pt x="35" y="29"/>
                          </a:lnTo>
                          <a:lnTo>
                            <a:pt x="19" y="23"/>
                          </a:lnTo>
                          <a:lnTo>
                            <a:pt x="8" y="15"/>
                          </a:lnTo>
                          <a:lnTo>
                            <a:pt x="0" y="6"/>
                          </a:lnTo>
                          <a:close/>
                        </a:path>
                      </a:pathLst>
                    </a:custGeom>
                    <a:noFill/>
                    <a:ln w="19050" cmpd="sng">
                      <a:solidFill>
                        <a:schemeClr val="bg1"/>
                      </a:solidFill>
                      <a:round/>
                      <a:headEnd/>
                      <a:tailEnd/>
                    </a:ln>
                  </p:spPr>
                  <p:txBody>
                    <a:bodyPr/>
                    <a:lstStyle/>
                    <a:p>
                      <a:endParaRPr lang="fr-FR" dirty="0"/>
                    </a:p>
                  </p:txBody>
                </p:sp>
                <p:sp>
                  <p:nvSpPr>
                    <p:cNvPr id="244" name="Freeform 226"/>
                    <p:cNvSpPr>
                      <a:spLocks/>
                    </p:cNvSpPr>
                    <p:nvPr/>
                  </p:nvSpPr>
                  <p:spPr bwMode="auto">
                    <a:xfrm>
                      <a:off x="3810" y="206"/>
                      <a:ext cx="471" cy="230"/>
                    </a:xfrm>
                    <a:custGeom>
                      <a:avLst/>
                      <a:gdLst>
                        <a:gd name="T0" fmla="*/ 271 w 315"/>
                        <a:gd name="T1" fmla="*/ 10 h 132"/>
                        <a:gd name="T2" fmla="*/ 265 w 315"/>
                        <a:gd name="T3" fmla="*/ 13 h 132"/>
                        <a:gd name="T4" fmla="*/ 257 w 315"/>
                        <a:gd name="T5" fmla="*/ 15 h 132"/>
                        <a:gd name="T6" fmla="*/ 244 w 315"/>
                        <a:gd name="T7" fmla="*/ 17 h 132"/>
                        <a:gd name="T8" fmla="*/ 232 w 315"/>
                        <a:gd name="T9" fmla="*/ 17 h 132"/>
                        <a:gd name="T10" fmla="*/ 218 w 315"/>
                        <a:gd name="T11" fmla="*/ 17 h 132"/>
                        <a:gd name="T12" fmla="*/ 204 w 315"/>
                        <a:gd name="T13" fmla="*/ 17 h 132"/>
                        <a:gd name="T14" fmla="*/ 190 w 315"/>
                        <a:gd name="T15" fmla="*/ 19 h 132"/>
                        <a:gd name="T16" fmla="*/ 178 w 315"/>
                        <a:gd name="T17" fmla="*/ 21 h 132"/>
                        <a:gd name="T18" fmla="*/ 166 w 315"/>
                        <a:gd name="T19" fmla="*/ 25 h 132"/>
                        <a:gd name="T20" fmla="*/ 151 w 315"/>
                        <a:gd name="T21" fmla="*/ 29 h 132"/>
                        <a:gd name="T22" fmla="*/ 137 w 315"/>
                        <a:gd name="T23" fmla="*/ 33 h 132"/>
                        <a:gd name="T24" fmla="*/ 121 w 315"/>
                        <a:gd name="T25" fmla="*/ 39 h 132"/>
                        <a:gd name="T26" fmla="*/ 107 w 315"/>
                        <a:gd name="T27" fmla="*/ 45 h 132"/>
                        <a:gd name="T28" fmla="*/ 95 w 315"/>
                        <a:gd name="T29" fmla="*/ 49 h 132"/>
                        <a:gd name="T30" fmla="*/ 85 w 315"/>
                        <a:gd name="T31" fmla="*/ 53 h 132"/>
                        <a:gd name="T32" fmla="*/ 77 w 315"/>
                        <a:gd name="T33" fmla="*/ 57 h 132"/>
                        <a:gd name="T34" fmla="*/ 64 w 315"/>
                        <a:gd name="T35" fmla="*/ 65 h 132"/>
                        <a:gd name="T36" fmla="*/ 52 w 315"/>
                        <a:gd name="T37" fmla="*/ 71 h 132"/>
                        <a:gd name="T38" fmla="*/ 38 w 315"/>
                        <a:gd name="T39" fmla="*/ 77 h 132"/>
                        <a:gd name="T40" fmla="*/ 28 w 315"/>
                        <a:gd name="T41" fmla="*/ 77 h 132"/>
                        <a:gd name="T42" fmla="*/ 18 w 315"/>
                        <a:gd name="T43" fmla="*/ 79 h 132"/>
                        <a:gd name="T44" fmla="*/ 8 w 315"/>
                        <a:gd name="T45" fmla="*/ 87 h 132"/>
                        <a:gd name="T46" fmla="*/ 2 w 315"/>
                        <a:gd name="T47" fmla="*/ 98 h 132"/>
                        <a:gd name="T48" fmla="*/ 0 w 315"/>
                        <a:gd name="T49" fmla="*/ 112 h 132"/>
                        <a:gd name="T50" fmla="*/ 4 w 315"/>
                        <a:gd name="T51" fmla="*/ 122 h 132"/>
                        <a:gd name="T52" fmla="*/ 8 w 315"/>
                        <a:gd name="T53" fmla="*/ 128 h 132"/>
                        <a:gd name="T54" fmla="*/ 12 w 315"/>
                        <a:gd name="T55" fmla="*/ 130 h 132"/>
                        <a:gd name="T56" fmla="*/ 18 w 315"/>
                        <a:gd name="T57" fmla="*/ 132 h 132"/>
                        <a:gd name="T58" fmla="*/ 30 w 315"/>
                        <a:gd name="T59" fmla="*/ 132 h 132"/>
                        <a:gd name="T60" fmla="*/ 46 w 315"/>
                        <a:gd name="T61" fmla="*/ 130 h 132"/>
                        <a:gd name="T62" fmla="*/ 60 w 315"/>
                        <a:gd name="T63" fmla="*/ 124 h 132"/>
                        <a:gd name="T64" fmla="*/ 72 w 315"/>
                        <a:gd name="T65" fmla="*/ 116 h 132"/>
                        <a:gd name="T66" fmla="*/ 81 w 315"/>
                        <a:gd name="T67" fmla="*/ 108 h 132"/>
                        <a:gd name="T68" fmla="*/ 91 w 315"/>
                        <a:gd name="T69" fmla="*/ 98 h 132"/>
                        <a:gd name="T70" fmla="*/ 101 w 315"/>
                        <a:gd name="T71" fmla="*/ 89 h 132"/>
                        <a:gd name="T72" fmla="*/ 115 w 315"/>
                        <a:gd name="T73" fmla="*/ 83 h 132"/>
                        <a:gd name="T74" fmla="*/ 123 w 315"/>
                        <a:gd name="T75" fmla="*/ 81 h 132"/>
                        <a:gd name="T76" fmla="*/ 133 w 315"/>
                        <a:gd name="T77" fmla="*/ 77 h 132"/>
                        <a:gd name="T78" fmla="*/ 145 w 315"/>
                        <a:gd name="T79" fmla="*/ 73 h 132"/>
                        <a:gd name="T80" fmla="*/ 157 w 315"/>
                        <a:gd name="T81" fmla="*/ 71 h 132"/>
                        <a:gd name="T82" fmla="*/ 172 w 315"/>
                        <a:gd name="T83" fmla="*/ 67 h 132"/>
                        <a:gd name="T84" fmla="*/ 184 w 315"/>
                        <a:gd name="T85" fmla="*/ 67 h 132"/>
                        <a:gd name="T86" fmla="*/ 196 w 315"/>
                        <a:gd name="T87" fmla="*/ 65 h 132"/>
                        <a:gd name="T88" fmla="*/ 206 w 315"/>
                        <a:gd name="T89" fmla="*/ 67 h 132"/>
                        <a:gd name="T90" fmla="*/ 216 w 315"/>
                        <a:gd name="T91" fmla="*/ 69 h 132"/>
                        <a:gd name="T92" fmla="*/ 226 w 315"/>
                        <a:gd name="T93" fmla="*/ 71 h 132"/>
                        <a:gd name="T94" fmla="*/ 238 w 315"/>
                        <a:gd name="T95" fmla="*/ 73 h 132"/>
                        <a:gd name="T96" fmla="*/ 248 w 315"/>
                        <a:gd name="T97" fmla="*/ 73 h 132"/>
                        <a:gd name="T98" fmla="*/ 261 w 315"/>
                        <a:gd name="T99" fmla="*/ 71 h 132"/>
                        <a:gd name="T100" fmla="*/ 271 w 315"/>
                        <a:gd name="T101" fmla="*/ 71 h 132"/>
                        <a:gd name="T102" fmla="*/ 279 w 315"/>
                        <a:gd name="T103" fmla="*/ 67 h 132"/>
                        <a:gd name="T104" fmla="*/ 287 w 315"/>
                        <a:gd name="T105" fmla="*/ 63 h 132"/>
                        <a:gd name="T106" fmla="*/ 301 w 315"/>
                        <a:gd name="T107" fmla="*/ 51 h 132"/>
                        <a:gd name="T108" fmla="*/ 311 w 315"/>
                        <a:gd name="T109" fmla="*/ 39 h 132"/>
                        <a:gd name="T110" fmla="*/ 315 w 315"/>
                        <a:gd name="T111" fmla="*/ 23 h 132"/>
                        <a:gd name="T112" fmla="*/ 311 w 315"/>
                        <a:gd name="T113" fmla="*/ 8 h 132"/>
                        <a:gd name="T114" fmla="*/ 301 w 315"/>
                        <a:gd name="T115" fmla="*/ 0 h 132"/>
                        <a:gd name="T116" fmla="*/ 289 w 315"/>
                        <a:gd name="T117" fmla="*/ 0 h 132"/>
                        <a:gd name="T118" fmla="*/ 279 w 315"/>
                        <a:gd name="T119" fmla="*/ 4 h 132"/>
                        <a:gd name="T120" fmla="*/ 271 w 315"/>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32"/>
                        <a:gd name="T185" fmla="*/ 315 w 315"/>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32">
                          <a:moveTo>
                            <a:pt x="271" y="10"/>
                          </a:moveTo>
                          <a:lnTo>
                            <a:pt x="265" y="13"/>
                          </a:lnTo>
                          <a:lnTo>
                            <a:pt x="257" y="15"/>
                          </a:lnTo>
                          <a:lnTo>
                            <a:pt x="244" y="17"/>
                          </a:lnTo>
                          <a:lnTo>
                            <a:pt x="232" y="17"/>
                          </a:lnTo>
                          <a:lnTo>
                            <a:pt x="218" y="17"/>
                          </a:lnTo>
                          <a:lnTo>
                            <a:pt x="204" y="17"/>
                          </a:lnTo>
                          <a:lnTo>
                            <a:pt x="190" y="19"/>
                          </a:lnTo>
                          <a:lnTo>
                            <a:pt x="178" y="21"/>
                          </a:lnTo>
                          <a:lnTo>
                            <a:pt x="166" y="25"/>
                          </a:lnTo>
                          <a:lnTo>
                            <a:pt x="151" y="29"/>
                          </a:lnTo>
                          <a:lnTo>
                            <a:pt x="137" y="33"/>
                          </a:lnTo>
                          <a:lnTo>
                            <a:pt x="121" y="39"/>
                          </a:lnTo>
                          <a:lnTo>
                            <a:pt x="107" y="45"/>
                          </a:lnTo>
                          <a:lnTo>
                            <a:pt x="95" y="49"/>
                          </a:lnTo>
                          <a:lnTo>
                            <a:pt x="85" y="53"/>
                          </a:lnTo>
                          <a:lnTo>
                            <a:pt x="77" y="57"/>
                          </a:lnTo>
                          <a:lnTo>
                            <a:pt x="64" y="65"/>
                          </a:lnTo>
                          <a:lnTo>
                            <a:pt x="52" y="71"/>
                          </a:lnTo>
                          <a:lnTo>
                            <a:pt x="38" y="77"/>
                          </a:lnTo>
                          <a:lnTo>
                            <a:pt x="28" y="77"/>
                          </a:lnTo>
                          <a:lnTo>
                            <a:pt x="18" y="79"/>
                          </a:lnTo>
                          <a:lnTo>
                            <a:pt x="8" y="87"/>
                          </a:lnTo>
                          <a:lnTo>
                            <a:pt x="2" y="98"/>
                          </a:lnTo>
                          <a:lnTo>
                            <a:pt x="0" y="112"/>
                          </a:lnTo>
                          <a:lnTo>
                            <a:pt x="4" y="122"/>
                          </a:lnTo>
                          <a:lnTo>
                            <a:pt x="8" y="128"/>
                          </a:lnTo>
                          <a:lnTo>
                            <a:pt x="12" y="130"/>
                          </a:lnTo>
                          <a:lnTo>
                            <a:pt x="18" y="132"/>
                          </a:lnTo>
                          <a:lnTo>
                            <a:pt x="30" y="132"/>
                          </a:lnTo>
                          <a:lnTo>
                            <a:pt x="46" y="130"/>
                          </a:lnTo>
                          <a:lnTo>
                            <a:pt x="60" y="124"/>
                          </a:lnTo>
                          <a:lnTo>
                            <a:pt x="72" y="116"/>
                          </a:lnTo>
                          <a:lnTo>
                            <a:pt x="81" y="108"/>
                          </a:lnTo>
                          <a:lnTo>
                            <a:pt x="91" y="98"/>
                          </a:lnTo>
                          <a:lnTo>
                            <a:pt x="101" y="89"/>
                          </a:lnTo>
                          <a:lnTo>
                            <a:pt x="115" y="83"/>
                          </a:lnTo>
                          <a:lnTo>
                            <a:pt x="123" y="81"/>
                          </a:lnTo>
                          <a:lnTo>
                            <a:pt x="133" y="77"/>
                          </a:lnTo>
                          <a:lnTo>
                            <a:pt x="145" y="73"/>
                          </a:lnTo>
                          <a:lnTo>
                            <a:pt x="157" y="71"/>
                          </a:lnTo>
                          <a:lnTo>
                            <a:pt x="172" y="67"/>
                          </a:lnTo>
                          <a:lnTo>
                            <a:pt x="184" y="67"/>
                          </a:lnTo>
                          <a:lnTo>
                            <a:pt x="196" y="65"/>
                          </a:lnTo>
                          <a:lnTo>
                            <a:pt x="206" y="67"/>
                          </a:lnTo>
                          <a:lnTo>
                            <a:pt x="216" y="69"/>
                          </a:lnTo>
                          <a:lnTo>
                            <a:pt x="226" y="71"/>
                          </a:lnTo>
                          <a:lnTo>
                            <a:pt x="238" y="73"/>
                          </a:lnTo>
                          <a:lnTo>
                            <a:pt x="248" y="73"/>
                          </a:lnTo>
                          <a:lnTo>
                            <a:pt x="261" y="71"/>
                          </a:lnTo>
                          <a:lnTo>
                            <a:pt x="271" y="71"/>
                          </a:lnTo>
                          <a:lnTo>
                            <a:pt x="279" y="67"/>
                          </a:lnTo>
                          <a:lnTo>
                            <a:pt x="287" y="63"/>
                          </a:lnTo>
                          <a:lnTo>
                            <a:pt x="301" y="51"/>
                          </a:lnTo>
                          <a:lnTo>
                            <a:pt x="311" y="39"/>
                          </a:lnTo>
                          <a:lnTo>
                            <a:pt x="315" y="23"/>
                          </a:lnTo>
                          <a:lnTo>
                            <a:pt x="311" y="8"/>
                          </a:lnTo>
                          <a:lnTo>
                            <a:pt x="301" y="0"/>
                          </a:lnTo>
                          <a:lnTo>
                            <a:pt x="289" y="0"/>
                          </a:lnTo>
                          <a:lnTo>
                            <a:pt x="279" y="4"/>
                          </a:lnTo>
                          <a:lnTo>
                            <a:pt x="271" y="10"/>
                          </a:lnTo>
                          <a:close/>
                        </a:path>
                      </a:pathLst>
                    </a:custGeom>
                    <a:noFill/>
                    <a:ln w="19050" cmpd="sng">
                      <a:solidFill>
                        <a:schemeClr val="bg1"/>
                      </a:solidFill>
                      <a:round/>
                      <a:headEnd/>
                      <a:tailEnd/>
                    </a:ln>
                  </p:spPr>
                  <p:txBody>
                    <a:bodyPr/>
                    <a:lstStyle/>
                    <a:p>
                      <a:endParaRPr lang="fr-FR" dirty="0"/>
                    </a:p>
                  </p:txBody>
                </p:sp>
                <p:sp>
                  <p:nvSpPr>
                    <p:cNvPr id="245" name="Freeform 227"/>
                    <p:cNvSpPr>
                      <a:spLocks/>
                    </p:cNvSpPr>
                    <p:nvPr/>
                  </p:nvSpPr>
                  <p:spPr bwMode="auto">
                    <a:xfrm>
                      <a:off x="3292" y="206"/>
                      <a:ext cx="465" cy="230"/>
                    </a:xfrm>
                    <a:custGeom>
                      <a:avLst/>
                      <a:gdLst>
                        <a:gd name="T0" fmla="*/ 42 w 311"/>
                        <a:gd name="T1" fmla="*/ 10 h 132"/>
                        <a:gd name="T2" fmla="*/ 48 w 311"/>
                        <a:gd name="T3" fmla="*/ 13 h 132"/>
                        <a:gd name="T4" fmla="*/ 56 w 311"/>
                        <a:gd name="T5" fmla="*/ 15 h 132"/>
                        <a:gd name="T6" fmla="*/ 69 w 311"/>
                        <a:gd name="T7" fmla="*/ 17 h 132"/>
                        <a:gd name="T8" fmla="*/ 81 w 311"/>
                        <a:gd name="T9" fmla="*/ 17 h 132"/>
                        <a:gd name="T10" fmla="*/ 95 w 311"/>
                        <a:gd name="T11" fmla="*/ 17 h 132"/>
                        <a:gd name="T12" fmla="*/ 109 w 311"/>
                        <a:gd name="T13" fmla="*/ 17 h 132"/>
                        <a:gd name="T14" fmla="*/ 123 w 311"/>
                        <a:gd name="T15" fmla="*/ 19 h 132"/>
                        <a:gd name="T16" fmla="*/ 135 w 311"/>
                        <a:gd name="T17" fmla="*/ 21 h 132"/>
                        <a:gd name="T18" fmla="*/ 147 w 311"/>
                        <a:gd name="T19" fmla="*/ 25 h 132"/>
                        <a:gd name="T20" fmla="*/ 162 w 311"/>
                        <a:gd name="T21" fmla="*/ 29 h 132"/>
                        <a:gd name="T22" fmla="*/ 178 w 311"/>
                        <a:gd name="T23" fmla="*/ 33 h 132"/>
                        <a:gd name="T24" fmla="*/ 192 w 311"/>
                        <a:gd name="T25" fmla="*/ 39 h 132"/>
                        <a:gd name="T26" fmla="*/ 206 w 311"/>
                        <a:gd name="T27" fmla="*/ 45 h 132"/>
                        <a:gd name="T28" fmla="*/ 218 w 311"/>
                        <a:gd name="T29" fmla="*/ 49 h 132"/>
                        <a:gd name="T30" fmla="*/ 228 w 311"/>
                        <a:gd name="T31" fmla="*/ 53 h 132"/>
                        <a:gd name="T32" fmla="*/ 236 w 311"/>
                        <a:gd name="T33" fmla="*/ 57 h 132"/>
                        <a:gd name="T34" fmla="*/ 249 w 311"/>
                        <a:gd name="T35" fmla="*/ 65 h 132"/>
                        <a:gd name="T36" fmla="*/ 261 w 311"/>
                        <a:gd name="T37" fmla="*/ 71 h 132"/>
                        <a:gd name="T38" fmla="*/ 273 w 311"/>
                        <a:gd name="T39" fmla="*/ 77 h 132"/>
                        <a:gd name="T40" fmla="*/ 283 w 311"/>
                        <a:gd name="T41" fmla="*/ 77 h 132"/>
                        <a:gd name="T42" fmla="*/ 293 w 311"/>
                        <a:gd name="T43" fmla="*/ 79 h 132"/>
                        <a:gd name="T44" fmla="*/ 303 w 311"/>
                        <a:gd name="T45" fmla="*/ 87 h 132"/>
                        <a:gd name="T46" fmla="*/ 311 w 311"/>
                        <a:gd name="T47" fmla="*/ 98 h 132"/>
                        <a:gd name="T48" fmla="*/ 311 w 311"/>
                        <a:gd name="T49" fmla="*/ 112 h 132"/>
                        <a:gd name="T50" fmla="*/ 307 w 311"/>
                        <a:gd name="T51" fmla="*/ 122 h 132"/>
                        <a:gd name="T52" fmla="*/ 305 w 311"/>
                        <a:gd name="T53" fmla="*/ 128 h 132"/>
                        <a:gd name="T54" fmla="*/ 299 w 311"/>
                        <a:gd name="T55" fmla="*/ 130 h 132"/>
                        <a:gd name="T56" fmla="*/ 293 w 311"/>
                        <a:gd name="T57" fmla="*/ 132 h 132"/>
                        <a:gd name="T58" fmla="*/ 283 w 311"/>
                        <a:gd name="T59" fmla="*/ 132 h 132"/>
                        <a:gd name="T60" fmla="*/ 267 w 311"/>
                        <a:gd name="T61" fmla="*/ 130 h 132"/>
                        <a:gd name="T62" fmla="*/ 253 w 311"/>
                        <a:gd name="T63" fmla="*/ 124 h 132"/>
                        <a:gd name="T64" fmla="*/ 240 w 311"/>
                        <a:gd name="T65" fmla="*/ 116 h 132"/>
                        <a:gd name="T66" fmla="*/ 232 w 311"/>
                        <a:gd name="T67" fmla="*/ 108 h 132"/>
                        <a:gd name="T68" fmla="*/ 224 w 311"/>
                        <a:gd name="T69" fmla="*/ 98 h 132"/>
                        <a:gd name="T70" fmla="*/ 212 w 311"/>
                        <a:gd name="T71" fmla="*/ 89 h 132"/>
                        <a:gd name="T72" fmla="*/ 200 w 311"/>
                        <a:gd name="T73" fmla="*/ 83 h 132"/>
                        <a:gd name="T74" fmla="*/ 192 w 311"/>
                        <a:gd name="T75" fmla="*/ 81 h 132"/>
                        <a:gd name="T76" fmla="*/ 182 w 311"/>
                        <a:gd name="T77" fmla="*/ 77 h 132"/>
                        <a:gd name="T78" fmla="*/ 170 w 311"/>
                        <a:gd name="T79" fmla="*/ 73 h 132"/>
                        <a:gd name="T80" fmla="*/ 156 w 311"/>
                        <a:gd name="T81" fmla="*/ 71 h 132"/>
                        <a:gd name="T82" fmla="*/ 141 w 311"/>
                        <a:gd name="T83" fmla="*/ 67 h 132"/>
                        <a:gd name="T84" fmla="*/ 129 w 311"/>
                        <a:gd name="T85" fmla="*/ 67 h 132"/>
                        <a:gd name="T86" fmla="*/ 117 w 311"/>
                        <a:gd name="T87" fmla="*/ 65 h 132"/>
                        <a:gd name="T88" fmla="*/ 107 w 311"/>
                        <a:gd name="T89" fmla="*/ 67 h 132"/>
                        <a:gd name="T90" fmla="*/ 97 w 311"/>
                        <a:gd name="T91" fmla="*/ 69 h 132"/>
                        <a:gd name="T92" fmla="*/ 87 w 311"/>
                        <a:gd name="T93" fmla="*/ 71 h 132"/>
                        <a:gd name="T94" fmla="*/ 75 w 311"/>
                        <a:gd name="T95" fmla="*/ 73 h 132"/>
                        <a:gd name="T96" fmla="*/ 64 w 311"/>
                        <a:gd name="T97" fmla="*/ 73 h 132"/>
                        <a:gd name="T98" fmla="*/ 52 w 311"/>
                        <a:gd name="T99" fmla="*/ 71 h 132"/>
                        <a:gd name="T100" fmla="*/ 42 w 311"/>
                        <a:gd name="T101" fmla="*/ 71 h 132"/>
                        <a:gd name="T102" fmla="*/ 34 w 311"/>
                        <a:gd name="T103" fmla="*/ 67 h 132"/>
                        <a:gd name="T104" fmla="*/ 26 w 311"/>
                        <a:gd name="T105" fmla="*/ 63 h 132"/>
                        <a:gd name="T106" fmla="*/ 14 w 311"/>
                        <a:gd name="T107" fmla="*/ 51 h 132"/>
                        <a:gd name="T108" fmla="*/ 4 w 311"/>
                        <a:gd name="T109" fmla="*/ 39 h 132"/>
                        <a:gd name="T110" fmla="*/ 0 w 311"/>
                        <a:gd name="T111" fmla="*/ 23 h 132"/>
                        <a:gd name="T112" fmla="*/ 2 w 311"/>
                        <a:gd name="T113" fmla="*/ 8 h 132"/>
                        <a:gd name="T114" fmla="*/ 12 w 311"/>
                        <a:gd name="T115" fmla="*/ 0 h 132"/>
                        <a:gd name="T116" fmla="*/ 24 w 311"/>
                        <a:gd name="T117" fmla="*/ 0 h 132"/>
                        <a:gd name="T118" fmla="*/ 34 w 311"/>
                        <a:gd name="T119" fmla="*/ 4 h 132"/>
                        <a:gd name="T120" fmla="*/ 42 w 311"/>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132"/>
                        <a:gd name="T185" fmla="*/ 311 w 311"/>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132">
                          <a:moveTo>
                            <a:pt x="42" y="10"/>
                          </a:moveTo>
                          <a:lnTo>
                            <a:pt x="48" y="13"/>
                          </a:lnTo>
                          <a:lnTo>
                            <a:pt x="56" y="15"/>
                          </a:lnTo>
                          <a:lnTo>
                            <a:pt x="69" y="17"/>
                          </a:lnTo>
                          <a:lnTo>
                            <a:pt x="81" y="17"/>
                          </a:lnTo>
                          <a:lnTo>
                            <a:pt x="95" y="17"/>
                          </a:lnTo>
                          <a:lnTo>
                            <a:pt x="109" y="17"/>
                          </a:lnTo>
                          <a:lnTo>
                            <a:pt x="123" y="19"/>
                          </a:lnTo>
                          <a:lnTo>
                            <a:pt x="135" y="21"/>
                          </a:lnTo>
                          <a:lnTo>
                            <a:pt x="147" y="25"/>
                          </a:lnTo>
                          <a:lnTo>
                            <a:pt x="162" y="29"/>
                          </a:lnTo>
                          <a:lnTo>
                            <a:pt x="178" y="33"/>
                          </a:lnTo>
                          <a:lnTo>
                            <a:pt x="192" y="39"/>
                          </a:lnTo>
                          <a:lnTo>
                            <a:pt x="206" y="45"/>
                          </a:lnTo>
                          <a:lnTo>
                            <a:pt x="218" y="49"/>
                          </a:lnTo>
                          <a:lnTo>
                            <a:pt x="228" y="53"/>
                          </a:lnTo>
                          <a:lnTo>
                            <a:pt x="236" y="57"/>
                          </a:lnTo>
                          <a:lnTo>
                            <a:pt x="249" y="65"/>
                          </a:lnTo>
                          <a:lnTo>
                            <a:pt x="261" y="71"/>
                          </a:lnTo>
                          <a:lnTo>
                            <a:pt x="273" y="77"/>
                          </a:lnTo>
                          <a:lnTo>
                            <a:pt x="283" y="77"/>
                          </a:lnTo>
                          <a:lnTo>
                            <a:pt x="293" y="79"/>
                          </a:lnTo>
                          <a:lnTo>
                            <a:pt x="303" y="87"/>
                          </a:lnTo>
                          <a:lnTo>
                            <a:pt x="311" y="98"/>
                          </a:lnTo>
                          <a:lnTo>
                            <a:pt x="311" y="112"/>
                          </a:lnTo>
                          <a:lnTo>
                            <a:pt x="307" y="122"/>
                          </a:lnTo>
                          <a:lnTo>
                            <a:pt x="305" y="128"/>
                          </a:lnTo>
                          <a:lnTo>
                            <a:pt x="299" y="130"/>
                          </a:lnTo>
                          <a:lnTo>
                            <a:pt x="293" y="132"/>
                          </a:lnTo>
                          <a:lnTo>
                            <a:pt x="283" y="132"/>
                          </a:lnTo>
                          <a:lnTo>
                            <a:pt x="267" y="130"/>
                          </a:lnTo>
                          <a:lnTo>
                            <a:pt x="253" y="124"/>
                          </a:lnTo>
                          <a:lnTo>
                            <a:pt x="240" y="116"/>
                          </a:lnTo>
                          <a:lnTo>
                            <a:pt x="232" y="108"/>
                          </a:lnTo>
                          <a:lnTo>
                            <a:pt x="224" y="98"/>
                          </a:lnTo>
                          <a:lnTo>
                            <a:pt x="212" y="89"/>
                          </a:lnTo>
                          <a:lnTo>
                            <a:pt x="200" y="83"/>
                          </a:lnTo>
                          <a:lnTo>
                            <a:pt x="192" y="81"/>
                          </a:lnTo>
                          <a:lnTo>
                            <a:pt x="182" y="77"/>
                          </a:lnTo>
                          <a:lnTo>
                            <a:pt x="170" y="73"/>
                          </a:lnTo>
                          <a:lnTo>
                            <a:pt x="156" y="71"/>
                          </a:lnTo>
                          <a:lnTo>
                            <a:pt x="141" y="67"/>
                          </a:lnTo>
                          <a:lnTo>
                            <a:pt x="129" y="67"/>
                          </a:lnTo>
                          <a:lnTo>
                            <a:pt x="117" y="65"/>
                          </a:lnTo>
                          <a:lnTo>
                            <a:pt x="107" y="67"/>
                          </a:lnTo>
                          <a:lnTo>
                            <a:pt x="97" y="69"/>
                          </a:lnTo>
                          <a:lnTo>
                            <a:pt x="87" y="71"/>
                          </a:lnTo>
                          <a:lnTo>
                            <a:pt x="75" y="73"/>
                          </a:lnTo>
                          <a:lnTo>
                            <a:pt x="64" y="73"/>
                          </a:lnTo>
                          <a:lnTo>
                            <a:pt x="52" y="71"/>
                          </a:lnTo>
                          <a:lnTo>
                            <a:pt x="42" y="71"/>
                          </a:lnTo>
                          <a:lnTo>
                            <a:pt x="34" y="67"/>
                          </a:lnTo>
                          <a:lnTo>
                            <a:pt x="26" y="63"/>
                          </a:lnTo>
                          <a:lnTo>
                            <a:pt x="14" y="51"/>
                          </a:lnTo>
                          <a:lnTo>
                            <a:pt x="4" y="39"/>
                          </a:lnTo>
                          <a:lnTo>
                            <a:pt x="0" y="23"/>
                          </a:lnTo>
                          <a:lnTo>
                            <a:pt x="2" y="8"/>
                          </a:lnTo>
                          <a:lnTo>
                            <a:pt x="12" y="0"/>
                          </a:lnTo>
                          <a:lnTo>
                            <a:pt x="24" y="0"/>
                          </a:lnTo>
                          <a:lnTo>
                            <a:pt x="34" y="4"/>
                          </a:lnTo>
                          <a:lnTo>
                            <a:pt x="42" y="10"/>
                          </a:lnTo>
                          <a:close/>
                        </a:path>
                      </a:pathLst>
                    </a:custGeom>
                    <a:noFill/>
                    <a:ln w="19050" cmpd="sng">
                      <a:solidFill>
                        <a:schemeClr val="bg1"/>
                      </a:solidFill>
                      <a:round/>
                      <a:headEnd/>
                      <a:tailEnd/>
                    </a:ln>
                  </p:spPr>
                  <p:txBody>
                    <a:bodyPr/>
                    <a:lstStyle/>
                    <a:p>
                      <a:endParaRPr lang="fr-FR" dirty="0"/>
                    </a:p>
                  </p:txBody>
                </p:sp>
                <p:sp>
                  <p:nvSpPr>
                    <p:cNvPr id="246" name="Freeform 228"/>
                    <p:cNvSpPr>
                      <a:spLocks/>
                    </p:cNvSpPr>
                    <p:nvPr/>
                  </p:nvSpPr>
                  <p:spPr bwMode="auto">
                    <a:xfrm>
                      <a:off x="3810" y="220"/>
                      <a:ext cx="471" cy="216"/>
                    </a:xfrm>
                    <a:custGeom>
                      <a:avLst/>
                      <a:gdLst>
                        <a:gd name="T0" fmla="*/ 315 w 315"/>
                        <a:gd name="T1" fmla="*/ 15 h 124"/>
                        <a:gd name="T2" fmla="*/ 301 w 315"/>
                        <a:gd name="T3" fmla="*/ 43 h 124"/>
                        <a:gd name="T4" fmla="*/ 279 w 315"/>
                        <a:gd name="T5" fmla="*/ 59 h 124"/>
                        <a:gd name="T6" fmla="*/ 261 w 315"/>
                        <a:gd name="T7" fmla="*/ 63 h 124"/>
                        <a:gd name="T8" fmla="*/ 238 w 315"/>
                        <a:gd name="T9" fmla="*/ 65 h 124"/>
                        <a:gd name="T10" fmla="*/ 216 w 315"/>
                        <a:gd name="T11" fmla="*/ 61 h 124"/>
                        <a:gd name="T12" fmla="*/ 196 w 315"/>
                        <a:gd name="T13" fmla="*/ 57 h 124"/>
                        <a:gd name="T14" fmla="*/ 172 w 315"/>
                        <a:gd name="T15" fmla="*/ 59 h 124"/>
                        <a:gd name="T16" fmla="*/ 145 w 315"/>
                        <a:gd name="T17" fmla="*/ 65 h 124"/>
                        <a:gd name="T18" fmla="*/ 123 w 315"/>
                        <a:gd name="T19" fmla="*/ 73 h 124"/>
                        <a:gd name="T20" fmla="*/ 101 w 315"/>
                        <a:gd name="T21" fmla="*/ 81 h 124"/>
                        <a:gd name="T22" fmla="*/ 81 w 315"/>
                        <a:gd name="T23" fmla="*/ 100 h 124"/>
                        <a:gd name="T24" fmla="*/ 60 w 315"/>
                        <a:gd name="T25" fmla="*/ 116 h 124"/>
                        <a:gd name="T26" fmla="*/ 30 w 315"/>
                        <a:gd name="T27" fmla="*/ 124 h 124"/>
                        <a:gd name="T28" fmla="*/ 12 w 315"/>
                        <a:gd name="T29" fmla="*/ 122 h 124"/>
                        <a:gd name="T30" fmla="*/ 4 w 315"/>
                        <a:gd name="T31" fmla="*/ 114 h 124"/>
                        <a:gd name="T32" fmla="*/ 6 w 315"/>
                        <a:gd name="T33" fmla="*/ 108 h 124"/>
                        <a:gd name="T34" fmla="*/ 20 w 315"/>
                        <a:gd name="T35" fmla="*/ 110 h 124"/>
                        <a:gd name="T36" fmla="*/ 36 w 315"/>
                        <a:gd name="T37" fmla="*/ 106 h 124"/>
                        <a:gd name="T38" fmla="*/ 54 w 315"/>
                        <a:gd name="T39" fmla="*/ 100 h 124"/>
                        <a:gd name="T40" fmla="*/ 68 w 315"/>
                        <a:gd name="T41" fmla="*/ 88 h 124"/>
                        <a:gd name="T42" fmla="*/ 81 w 315"/>
                        <a:gd name="T43" fmla="*/ 77 h 124"/>
                        <a:gd name="T44" fmla="*/ 95 w 315"/>
                        <a:gd name="T45" fmla="*/ 67 h 124"/>
                        <a:gd name="T46" fmla="*/ 113 w 315"/>
                        <a:gd name="T47" fmla="*/ 59 h 124"/>
                        <a:gd name="T48" fmla="*/ 135 w 315"/>
                        <a:gd name="T49" fmla="*/ 51 h 124"/>
                        <a:gd name="T50" fmla="*/ 159 w 315"/>
                        <a:gd name="T51" fmla="*/ 45 h 124"/>
                        <a:gd name="T52" fmla="*/ 184 w 315"/>
                        <a:gd name="T53" fmla="*/ 39 h 124"/>
                        <a:gd name="T54" fmla="*/ 208 w 315"/>
                        <a:gd name="T55" fmla="*/ 39 h 124"/>
                        <a:gd name="T56" fmla="*/ 228 w 315"/>
                        <a:gd name="T57" fmla="*/ 41 h 124"/>
                        <a:gd name="T58" fmla="*/ 250 w 315"/>
                        <a:gd name="T59" fmla="*/ 43 h 124"/>
                        <a:gd name="T60" fmla="*/ 269 w 315"/>
                        <a:gd name="T61" fmla="*/ 41 h 124"/>
                        <a:gd name="T62" fmla="*/ 283 w 315"/>
                        <a:gd name="T63" fmla="*/ 37 h 124"/>
                        <a:gd name="T64" fmla="*/ 295 w 315"/>
                        <a:gd name="T65" fmla="*/ 25 h 124"/>
                        <a:gd name="T66" fmla="*/ 309 w 315"/>
                        <a:gd name="T67" fmla="*/ 9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24"/>
                        <a:gd name="T104" fmla="*/ 315 w 31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24">
                          <a:moveTo>
                            <a:pt x="311" y="0"/>
                          </a:moveTo>
                          <a:lnTo>
                            <a:pt x="315" y="15"/>
                          </a:lnTo>
                          <a:lnTo>
                            <a:pt x="311" y="31"/>
                          </a:lnTo>
                          <a:lnTo>
                            <a:pt x="301" y="43"/>
                          </a:lnTo>
                          <a:lnTo>
                            <a:pt x="287" y="55"/>
                          </a:lnTo>
                          <a:lnTo>
                            <a:pt x="279" y="59"/>
                          </a:lnTo>
                          <a:lnTo>
                            <a:pt x="271" y="63"/>
                          </a:lnTo>
                          <a:lnTo>
                            <a:pt x="261" y="63"/>
                          </a:lnTo>
                          <a:lnTo>
                            <a:pt x="248" y="65"/>
                          </a:lnTo>
                          <a:lnTo>
                            <a:pt x="238" y="65"/>
                          </a:lnTo>
                          <a:lnTo>
                            <a:pt x="226" y="63"/>
                          </a:lnTo>
                          <a:lnTo>
                            <a:pt x="216" y="61"/>
                          </a:lnTo>
                          <a:lnTo>
                            <a:pt x="206" y="59"/>
                          </a:lnTo>
                          <a:lnTo>
                            <a:pt x="196" y="57"/>
                          </a:lnTo>
                          <a:lnTo>
                            <a:pt x="184" y="59"/>
                          </a:lnTo>
                          <a:lnTo>
                            <a:pt x="172" y="59"/>
                          </a:lnTo>
                          <a:lnTo>
                            <a:pt x="157" y="63"/>
                          </a:lnTo>
                          <a:lnTo>
                            <a:pt x="145" y="65"/>
                          </a:lnTo>
                          <a:lnTo>
                            <a:pt x="133" y="69"/>
                          </a:lnTo>
                          <a:lnTo>
                            <a:pt x="123" y="73"/>
                          </a:lnTo>
                          <a:lnTo>
                            <a:pt x="115" y="75"/>
                          </a:lnTo>
                          <a:lnTo>
                            <a:pt x="101" y="81"/>
                          </a:lnTo>
                          <a:lnTo>
                            <a:pt x="91" y="90"/>
                          </a:lnTo>
                          <a:lnTo>
                            <a:pt x="81" y="100"/>
                          </a:lnTo>
                          <a:lnTo>
                            <a:pt x="72" y="108"/>
                          </a:lnTo>
                          <a:lnTo>
                            <a:pt x="60" y="116"/>
                          </a:lnTo>
                          <a:lnTo>
                            <a:pt x="46" y="122"/>
                          </a:lnTo>
                          <a:lnTo>
                            <a:pt x="30" y="124"/>
                          </a:lnTo>
                          <a:lnTo>
                            <a:pt x="18" y="124"/>
                          </a:lnTo>
                          <a:lnTo>
                            <a:pt x="12" y="122"/>
                          </a:lnTo>
                          <a:lnTo>
                            <a:pt x="8" y="120"/>
                          </a:lnTo>
                          <a:lnTo>
                            <a:pt x="4" y="114"/>
                          </a:lnTo>
                          <a:lnTo>
                            <a:pt x="0" y="104"/>
                          </a:lnTo>
                          <a:lnTo>
                            <a:pt x="6" y="108"/>
                          </a:lnTo>
                          <a:lnTo>
                            <a:pt x="12" y="108"/>
                          </a:lnTo>
                          <a:lnTo>
                            <a:pt x="20" y="110"/>
                          </a:lnTo>
                          <a:lnTo>
                            <a:pt x="28" y="108"/>
                          </a:lnTo>
                          <a:lnTo>
                            <a:pt x="36" y="106"/>
                          </a:lnTo>
                          <a:lnTo>
                            <a:pt x="46" y="104"/>
                          </a:lnTo>
                          <a:lnTo>
                            <a:pt x="54" y="100"/>
                          </a:lnTo>
                          <a:lnTo>
                            <a:pt x="62" y="94"/>
                          </a:lnTo>
                          <a:lnTo>
                            <a:pt x="68" y="88"/>
                          </a:lnTo>
                          <a:lnTo>
                            <a:pt x="75" y="81"/>
                          </a:lnTo>
                          <a:lnTo>
                            <a:pt x="81" y="77"/>
                          </a:lnTo>
                          <a:lnTo>
                            <a:pt x="89" y="71"/>
                          </a:lnTo>
                          <a:lnTo>
                            <a:pt x="95" y="67"/>
                          </a:lnTo>
                          <a:lnTo>
                            <a:pt x="103" y="63"/>
                          </a:lnTo>
                          <a:lnTo>
                            <a:pt x="113" y="59"/>
                          </a:lnTo>
                          <a:lnTo>
                            <a:pt x="123" y="55"/>
                          </a:lnTo>
                          <a:lnTo>
                            <a:pt x="135" y="51"/>
                          </a:lnTo>
                          <a:lnTo>
                            <a:pt x="147" y="47"/>
                          </a:lnTo>
                          <a:lnTo>
                            <a:pt x="159" y="45"/>
                          </a:lnTo>
                          <a:lnTo>
                            <a:pt x="172" y="41"/>
                          </a:lnTo>
                          <a:lnTo>
                            <a:pt x="184" y="39"/>
                          </a:lnTo>
                          <a:lnTo>
                            <a:pt x="196" y="39"/>
                          </a:lnTo>
                          <a:lnTo>
                            <a:pt x="208" y="39"/>
                          </a:lnTo>
                          <a:lnTo>
                            <a:pt x="218" y="39"/>
                          </a:lnTo>
                          <a:lnTo>
                            <a:pt x="228" y="41"/>
                          </a:lnTo>
                          <a:lnTo>
                            <a:pt x="240" y="41"/>
                          </a:lnTo>
                          <a:lnTo>
                            <a:pt x="250" y="43"/>
                          </a:lnTo>
                          <a:lnTo>
                            <a:pt x="261" y="41"/>
                          </a:lnTo>
                          <a:lnTo>
                            <a:pt x="269" y="41"/>
                          </a:lnTo>
                          <a:lnTo>
                            <a:pt x="277" y="39"/>
                          </a:lnTo>
                          <a:lnTo>
                            <a:pt x="283" y="37"/>
                          </a:lnTo>
                          <a:lnTo>
                            <a:pt x="287" y="33"/>
                          </a:lnTo>
                          <a:lnTo>
                            <a:pt x="295" y="25"/>
                          </a:lnTo>
                          <a:lnTo>
                            <a:pt x="303" y="17"/>
                          </a:lnTo>
                          <a:lnTo>
                            <a:pt x="309" y="9"/>
                          </a:lnTo>
                          <a:lnTo>
                            <a:pt x="311" y="0"/>
                          </a:lnTo>
                          <a:close/>
                        </a:path>
                      </a:pathLst>
                    </a:custGeom>
                    <a:noFill/>
                    <a:ln w="19050" cmpd="sng">
                      <a:solidFill>
                        <a:schemeClr val="bg1"/>
                      </a:solidFill>
                      <a:round/>
                      <a:headEnd/>
                      <a:tailEnd/>
                    </a:ln>
                  </p:spPr>
                  <p:txBody>
                    <a:bodyPr/>
                    <a:lstStyle/>
                    <a:p>
                      <a:endParaRPr lang="fr-FR" dirty="0"/>
                    </a:p>
                  </p:txBody>
                </p:sp>
                <p:sp>
                  <p:nvSpPr>
                    <p:cNvPr id="247" name="Freeform 229"/>
                    <p:cNvSpPr>
                      <a:spLocks/>
                    </p:cNvSpPr>
                    <p:nvPr/>
                  </p:nvSpPr>
                  <p:spPr bwMode="auto">
                    <a:xfrm>
                      <a:off x="3292" y="220"/>
                      <a:ext cx="465" cy="216"/>
                    </a:xfrm>
                    <a:custGeom>
                      <a:avLst/>
                      <a:gdLst>
                        <a:gd name="T0" fmla="*/ 0 w 311"/>
                        <a:gd name="T1" fmla="*/ 15 h 124"/>
                        <a:gd name="T2" fmla="*/ 14 w 311"/>
                        <a:gd name="T3" fmla="*/ 43 h 124"/>
                        <a:gd name="T4" fmla="*/ 34 w 311"/>
                        <a:gd name="T5" fmla="*/ 59 h 124"/>
                        <a:gd name="T6" fmla="*/ 52 w 311"/>
                        <a:gd name="T7" fmla="*/ 63 h 124"/>
                        <a:gd name="T8" fmla="*/ 75 w 311"/>
                        <a:gd name="T9" fmla="*/ 65 h 124"/>
                        <a:gd name="T10" fmla="*/ 97 w 311"/>
                        <a:gd name="T11" fmla="*/ 61 h 124"/>
                        <a:gd name="T12" fmla="*/ 117 w 311"/>
                        <a:gd name="T13" fmla="*/ 57 h 124"/>
                        <a:gd name="T14" fmla="*/ 141 w 311"/>
                        <a:gd name="T15" fmla="*/ 59 h 124"/>
                        <a:gd name="T16" fmla="*/ 170 w 311"/>
                        <a:gd name="T17" fmla="*/ 65 h 124"/>
                        <a:gd name="T18" fmla="*/ 192 w 311"/>
                        <a:gd name="T19" fmla="*/ 73 h 124"/>
                        <a:gd name="T20" fmla="*/ 212 w 311"/>
                        <a:gd name="T21" fmla="*/ 81 h 124"/>
                        <a:gd name="T22" fmla="*/ 232 w 311"/>
                        <a:gd name="T23" fmla="*/ 100 h 124"/>
                        <a:gd name="T24" fmla="*/ 253 w 311"/>
                        <a:gd name="T25" fmla="*/ 116 h 124"/>
                        <a:gd name="T26" fmla="*/ 283 w 311"/>
                        <a:gd name="T27" fmla="*/ 124 h 124"/>
                        <a:gd name="T28" fmla="*/ 299 w 311"/>
                        <a:gd name="T29" fmla="*/ 122 h 124"/>
                        <a:gd name="T30" fmla="*/ 307 w 311"/>
                        <a:gd name="T31" fmla="*/ 114 h 124"/>
                        <a:gd name="T32" fmla="*/ 299 w 311"/>
                        <a:gd name="T33" fmla="*/ 108 h 124"/>
                        <a:gd name="T34" fmla="*/ 267 w 311"/>
                        <a:gd name="T35" fmla="*/ 104 h 124"/>
                        <a:gd name="T36" fmla="*/ 245 w 311"/>
                        <a:gd name="T37" fmla="*/ 88 h 124"/>
                        <a:gd name="T38" fmla="*/ 232 w 311"/>
                        <a:gd name="T39" fmla="*/ 77 h 124"/>
                        <a:gd name="T40" fmla="*/ 218 w 311"/>
                        <a:gd name="T41" fmla="*/ 67 h 124"/>
                        <a:gd name="T42" fmla="*/ 200 w 311"/>
                        <a:gd name="T43" fmla="*/ 59 h 124"/>
                        <a:gd name="T44" fmla="*/ 178 w 311"/>
                        <a:gd name="T45" fmla="*/ 51 h 124"/>
                        <a:gd name="T46" fmla="*/ 153 w 311"/>
                        <a:gd name="T47" fmla="*/ 45 h 124"/>
                        <a:gd name="T48" fmla="*/ 129 w 311"/>
                        <a:gd name="T49" fmla="*/ 39 h 124"/>
                        <a:gd name="T50" fmla="*/ 105 w 311"/>
                        <a:gd name="T51" fmla="*/ 39 h 124"/>
                        <a:gd name="T52" fmla="*/ 85 w 311"/>
                        <a:gd name="T53" fmla="*/ 41 h 124"/>
                        <a:gd name="T54" fmla="*/ 64 w 311"/>
                        <a:gd name="T55" fmla="*/ 43 h 124"/>
                        <a:gd name="T56" fmla="*/ 44 w 311"/>
                        <a:gd name="T57" fmla="*/ 41 h 124"/>
                        <a:gd name="T58" fmla="*/ 30 w 311"/>
                        <a:gd name="T59" fmla="*/ 37 h 124"/>
                        <a:gd name="T60" fmla="*/ 18 w 311"/>
                        <a:gd name="T61" fmla="*/ 25 h 124"/>
                        <a:gd name="T62" fmla="*/ 4 w 311"/>
                        <a:gd name="T63" fmla="*/ 9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24"/>
                        <a:gd name="T98" fmla="*/ 311 w 311"/>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24">
                          <a:moveTo>
                            <a:pt x="2" y="0"/>
                          </a:moveTo>
                          <a:lnTo>
                            <a:pt x="0" y="15"/>
                          </a:lnTo>
                          <a:lnTo>
                            <a:pt x="4" y="31"/>
                          </a:lnTo>
                          <a:lnTo>
                            <a:pt x="14" y="43"/>
                          </a:lnTo>
                          <a:lnTo>
                            <a:pt x="26" y="55"/>
                          </a:lnTo>
                          <a:lnTo>
                            <a:pt x="34" y="59"/>
                          </a:lnTo>
                          <a:lnTo>
                            <a:pt x="42" y="63"/>
                          </a:lnTo>
                          <a:lnTo>
                            <a:pt x="52" y="63"/>
                          </a:lnTo>
                          <a:lnTo>
                            <a:pt x="64" y="65"/>
                          </a:lnTo>
                          <a:lnTo>
                            <a:pt x="75" y="65"/>
                          </a:lnTo>
                          <a:lnTo>
                            <a:pt x="87" y="63"/>
                          </a:lnTo>
                          <a:lnTo>
                            <a:pt x="97" y="61"/>
                          </a:lnTo>
                          <a:lnTo>
                            <a:pt x="107" y="59"/>
                          </a:lnTo>
                          <a:lnTo>
                            <a:pt x="117" y="57"/>
                          </a:lnTo>
                          <a:lnTo>
                            <a:pt x="129" y="59"/>
                          </a:lnTo>
                          <a:lnTo>
                            <a:pt x="141" y="59"/>
                          </a:lnTo>
                          <a:lnTo>
                            <a:pt x="156" y="63"/>
                          </a:lnTo>
                          <a:lnTo>
                            <a:pt x="170" y="65"/>
                          </a:lnTo>
                          <a:lnTo>
                            <a:pt x="182" y="69"/>
                          </a:lnTo>
                          <a:lnTo>
                            <a:pt x="192" y="73"/>
                          </a:lnTo>
                          <a:lnTo>
                            <a:pt x="200" y="75"/>
                          </a:lnTo>
                          <a:lnTo>
                            <a:pt x="212" y="81"/>
                          </a:lnTo>
                          <a:lnTo>
                            <a:pt x="224" y="90"/>
                          </a:lnTo>
                          <a:lnTo>
                            <a:pt x="232" y="100"/>
                          </a:lnTo>
                          <a:lnTo>
                            <a:pt x="240" y="108"/>
                          </a:lnTo>
                          <a:lnTo>
                            <a:pt x="253" y="116"/>
                          </a:lnTo>
                          <a:lnTo>
                            <a:pt x="267" y="122"/>
                          </a:lnTo>
                          <a:lnTo>
                            <a:pt x="283" y="124"/>
                          </a:lnTo>
                          <a:lnTo>
                            <a:pt x="293" y="124"/>
                          </a:lnTo>
                          <a:lnTo>
                            <a:pt x="299" y="122"/>
                          </a:lnTo>
                          <a:lnTo>
                            <a:pt x="305" y="120"/>
                          </a:lnTo>
                          <a:lnTo>
                            <a:pt x="307" y="114"/>
                          </a:lnTo>
                          <a:lnTo>
                            <a:pt x="311" y="104"/>
                          </a:lnTo>
                          <a:lnTo>
                            <a:pt x="299" y="108"/>
                          </a:lnTo>
                          <a:lnTo>
                            <a:pt x="283" y="108"/>
                          </a:lnTo>
                          <a:lnTo>
                            <a:pt x="267" y="104"/>
                          </a:lnTo>
                          <a:lnTo>
                            <a:pt x="253" y="94"/>
                          </a:lnTo>
                          <a:lnTo>
                            <a:pt x="245" y="88"/>
                          </a:lnTo>
                          <a:lnTo>
                            <a:pt x="238" y="81"/>
                          </a:lnTo>
                          <a:lnTo>
                            <a:pt x="232" y="77"/>
                          </a:lnTo>
                          <a:lnTo>
                            <a:pt x="224" y="71"/>
                          </a:lnTo>
                          <a:lnTo>
                            <a:pt x="218" y="67"/>
                          </a:lnTo>
                          <a:lnTo>
                            <a:pt x="210" y="63"/>
                          </a:lnTo>
                          <a:lnTo>
                            <a:pt x="200" y="59"/>
                          </a:lnTo>
                          <a:lnTo>
                            <a:pt x="190" y="55"/>
                          </a:lnTo>
                          <a:lnTo>
                            <a:pt x="178" y="51"/>
                          </a:lnTo>
                          <a:lnTo>
                            <a:pt x="166" y="47"/>
                          </a:lnTo>
                          <a:lnTo>
                            <a:pt x="153" y="45"/>
                          </a:lnTo>
                          <a:lnTo>
                            <a:pt x="141" y="41"/>
                          </a:lnTo>
                          <a:lnTo>
                            <a:pt x="129" y="39"/>
                          </a:lnTo>
                          <a:lnTo>
                            <a:pt x="117" y="39"/>
                          </a:lnTo>
                          <a:lnTo>
                            <a:pt x="105" y="39"/>
                          </a:lnTo>
                          <a:lnTo>
                            <a:pt x="95" y="39"/>
                          </a:lnTo>
                          <a:lnTo>
                            <a:pt x="85" y="41"/>
                          </a:lnTo>
                          <a:lnTo>
                            <a:pt x="75" y="41"/>
                          </a:lnTo>
                          <a:lnTo>
                            <a:pt x="64" y="43"/>
                          </a:lnTo>
                          <a:lnTo>
                            <a:pt x="54" y="41"/>
                          </a:lnTo>
                          <a:lnTo>
                            <a:pt x="44" y="41"/>
                          </a:lnTo>
                          <a:lnTo>
                            <a:pt x="36" y="39"/>
                          </a:lnTo>
                          <a:lnTo>
                            <a:pt x="30" y="37"/>
                          </a:lnTo>
                          <a:lnTo>
                            <a:pt x="26" y="33"/>
                          </a:lnTo>
                          <a:lnTo>
                            <a:pt x="18" y="25"/>
                          </a:lnTo>
                          <a:lnTo>
                            <a:pt x="12" y="17"/>
                          </a:lnTo>
                          <a:lnTo>
                            <a:pt x="4" y="9"/>
                          </a:lnTo>
                          <a:lnTo>
                            <a:pt x="2" y="0"/>
                          </a:lnTo>
                          <a:close/>
                        </a:path>
                      </a:pathLst>
                    </a:custGeom>
                    <a:noFill/>
                    <a:ln w="19050" cmpd="sng">
                      <a:solidFill>
                        <a:schemeClr val="bg1"/>
                      </a:solidFill>
                      <a:round/>
                      <a:headEnd/>
                      <a:tailEnd/>
                    </a:ln>
                  </p:spPr>
                  <p:txBody>
                    <a:bodyPr/>
                    <a:lstStyle/>
                    <a:p>
                      <a:endParaRPr lang="fr-FR" dirty="0"/>
                    </a:p>
                  </p:txBody>
                </p:sp>
              </p:grpSp>
            </p:grpSp>
            <p:grpSp>
              <p:nvGrpSpPr>
                <p:cNvPr id="206" name="Group 230"/>
                <p:cNvGrpSpPr>
                  <a:grpSpLocks/>
                </p:cNvGrpSpPr>
                <p:nvPr/>
              </p:nvGrpSpPr>
              <p:grpSpPr bwMode="auto">
                <a:xfrm>
                  <a:off x="3524" y="2705"/>
                  <a:ext cx="274" cy="839"/>
                  <a:chOff x="3531" y="2268"/>
                  <a:chExt cx="274" cy="839"/>
                </a:xfrm>
              </p:grpSpPr>
              <p:grpSp>
                <p:nvGrpSpPr>
                  <p:cNvPr id="207" name="Group 231"/>
                  <p:cNvGrpSpPr>
                    <a:grpSpLocks/>
                  </p:cNvGrpSpPr>
                  <p:nvPr/>
                </p:nvGrpSpPr>
                <p:grpSpPr bwMode="auto">
                  <a:xfrm rot="2401471">
                    <a:off x="3531" y="2751"/>
                    <a:ext cx="123" cy="332"/>
                    <a:chOff x="3689" y="1332"/>
                    <a:chExt cx="87" cy="252"/>
                  </a:xfrm>
                </p:grpSpPr>
                <p:sp>
                  <p:nvSpPr>
                    <p:cNvPr id="229" name="Freeform 232"/>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30" name="Group 233"/>
                    <p:cNvGrpSpPr>
                      <a:grpSpLocks/>
                    </p:cNvGrpSpPr>
                    <p:nvPr/>
                  </p:nvGrpSpPr>
                  <p:grpSpPr bwMode="auto">
                    <a:xfrm>
                      <a:off x="3689" y="1332"/>
                      <a:ext cx="87" cy="251"/>
                      <a:chOff x="3689" y="1332"/>
                      <a:chExt cx="87" cy="251"/>
                    </a:xfrm>
                  </p:grpSpPr>
                  <p:grpSp>
                    <p:nvGrpSpPr>
                      <p:cNvPr id="231" name="Group 234"/>
                      <p:cNvGrpSpPr>
                        <a:grpSpLocks/>
                      </p:cNvGrpSpPr>
                      <p:nvPr/>
                    </p:nvGrpSpPr>
                    <p:grpSpPr bwMode="auto">
                      <a:xfrm>
                        <a:off x="3689" y="1332"/>
                        <a:ext cx="87" cy="251"/>
                        <a:chOff x="3689" y="1332"/>
                        <a:chExt cx="87" cy="251"/>
                      </a:xfrm>
                    </p:grpSpPr>
                    <p:grpSp>
                      <p:nvGrpSpPr>
                        <p:cNvPr id="233" name="Group 235"/>
                        <p:cNvGrpSpPr>
                          <a:grpSpLocks/>
                        </p:cNvGrpSpPr>
                        <p:nvPr/>
                      </p:nvGrpSpPr>
                      <p:grpSpPr bwMode="auto">
                        <a:xfrm>
                          <a:off x="3689" y="1332"/>
                          <a:ext cx="87" cy="251"/>
                          <a:chOff x="3689" y="1332"/>
                          <a:chExt cx="87" cy="251"/>
                        </a:xfrm>
                      </p:grpSpPr>
                      <p:sp>
                        <p:nvSpPr>
                          <p:cNvPr id="235" name="Freeform 236"/>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36" name="Freeform 237"/>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34" name="Freeform 238"/>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32" name="Freeform 239"/>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208" name="Group 240"/>
                  <p:cNvGrpSpPr>
                    <a:grpSpLocks/>
                  </p:cNvGrpSpPr>
                  <p:nvPr/>
                </p:nvGrpSpPr>
                <p:grpSpPr bwMode="auto">
                  <a:xfrm rot="2401471">
                    <a:off x="3641" y="2763"/>
                    <a:ext cx="80" cy="34"/>
                    <a:chOff x="3690" y="1322"/>
                    <a:chExt cx="56" cy="26"/>
                  </a:xfrm>
                </p:grpSpPr>
                <p:sp>
                  <p:nvSpPr>
                    <p:cNvPr id="226" name="Oval 241"/>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227" name="Oval 242"/>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228" name="Oval 243"/>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grpSp>
                <p:nvGrpSpPr>
                  <p:cNvPr id="209" name="Group 244"/>
                  <p:cNvGrpSpPr>
                    <a:grpSpLocks/>
                  </p:cNvGrpSpPr>
                  <p:nvPr/>
                </p:nvGrpSpPr>
                <p:grpSpPr bwMode="auto">
                  <a:xfrm>
                    <a:off x="3573" y="2268"/>
                    <a:ext cx="143" cy="561"/>
                    <a:chOff x="3689" y="1332"/>
                    <a:chExt cx="87" cy="252"/>
                  </a:xfrm>
                </p:grpSpPr>
                <p:sp>
                  <p:nvSpPr>
                    <p:cNvPr id="218" name="Freeform 245"/>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19" name="Group 246"/>
                    <p:cNvGrpSpPr>
                      <a:grpSpLocks/>
                    </p:cNvGrpSpPr>
                    <p:nvPr/>
                  </p:nvGrpSpPr>
                  <p:grpSpPr bwMode="auto">
                    <a:xfrm>
                      <a:off x="3689" y="1332"/>
                      <a:ext cx="87" cy="251"/>
                      <a:chOff x="3689" y="1332"/>
                      <a:chExt cx="87" cy="251"/>
                    </a:xfrm>
                  </p:grpSpPr>
                  <p:grpSp>
                    <p:nvGrpSpPr>
                      <p:cNvPr id="220" name="Group 247"/>
                      <p:cNvGrpSpPr>
                        <a:grpSpLocks/>
                      </p:cNvGrpSpPr>
                      <p:nvPr/>
                    </p:nvGrpSpPr>
                    <p:grpSpPr bwMode="auto">
                      <a:xfrm>
                        <a:off x="3689" y="1332"/>
                        <a:ext cx="87" cy="251"/>
                        <a:chOff x="3689" y="1332"/>
                        <a:chExt cx="87" cy="251"/>
                      </a:xfrm>
                    </p:grpSpPr>
                    <p:grpSp>
                      <p:nvGrpSpPr>
                        <p:cNvPr id="222" name="Group 248"/>
                        <p:cNvGrpSpPr>
                          <a:grpSpLocks/>
                        </p:cNvGrpSpPr>
                        <p:nvPr/>
                      </p:nvGrpSpPr>
                      <p:grpSpPr bwMode="auto">
                        <a:xfrm>
                          <a:off x="3689" y="1332"/>
                          <a:ext cx="87" cy="251"/>
                          <a:chOff x="3689" y="1332"/>
                          <a:chExt cx="87" cy="251"/>
                        </a:xfrm>
                      </p:grpSpPr>
                      <p:sp>
                        <p:nvSpPr>
                          <p:cNvPr id="224" name="Freeform 24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25" name="Freeform 25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23" name="Freeform 25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21" name="Freeform 252"/>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210" name="Freeform 253"/>
                  <p:cNvSpPr>
                    <a:spLocks/>
                  </p:cNvSpPr>
                  <p:nvPr/>
                </p:nvSpPr>
                <p:spPr bwMode="auto">
                  <a:xfrm rot="19198529" flipH="1">
                    <a:off x="3683" y="2775"/>
                    <a:ext cx="122" cy="33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11" name="Group 254"/>
                  <p:cNvGrpSpPr>
                    <a:grpSpLocks/>
                  </p:cNvGrpSpPr>
                  <p:nvPr/>
                </p:nvGrpSpPr>
                <p:grpSpPr bwMode="auto">
                  <a:xfrm rot="19198529" flipH="1">
                    <a:off x="3682" y="2775"/>
                    <a:ext cx="123" cy="331"/>
                    <a:chOff x="3689" y="1332"/>
                    <a:chExt cx="87" cy="251"/>
                  </a:xfrm>
                </p:grpSpPr>
                <p:grpSp>
                  <p:nvGrpSpPr>
                    <p:cNvPr id="212" name="Group 255"/>
                    <p:cNvGrpSpPr>
                      <a:grpSpLocks/>
                    </p:cNvGrpSpPr>
                    <p:nvPr/>
                  </p:nvGrpSpPr>
                  <p:grpSpPr bwMode="auto">
                    <a:xfrm>
                      <a:off x="3689" y="1332"/>
                      <a:ext cx="87" cy="251"/>
                      <a:chOff x="3689" y="1332"/>
                      <a:chExt cx="87" cy="251"/>
                    </a:xfrm>
                  </p:grpSpPr>
                  <p:grpSp>
                    <p:nvGrpSpPr>
                      <p:cNvPr id="214" name="Group 256"/>
                      <p:cNvGrpSpPr>
                        <a:grpSpLocks/>
                      </p:cNvGrpSpPr>
                      <p:nvPr/>
                    </p:nvGrpSpPr>
                    <p:grpSpPr bwMode="auto">
                      <a:xfrm>
                        <a:off x="3689" y="1332"/>
                        <a:ext cx="87" cy="251"/>
                        <a:chOff x="3689" y="1332"/>
                        <a:chExt cx="87" cy="251"/>
                      </a:xfrm>
                    </p:grpSpPr>
                    <p:sp>
                      <p:nvSpPr>
                        <p:cNvPr id="216" name="Freeform 257"/>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17" name="Freeform 258"/>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15" name="Freeform 259"/>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13" name="Freeform 260"/>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sp>
            <p:nvSpPr>
              <p:cNvPr id="203" name="Freeform 261"/>
              <p:cNvSpPr>
                <a:spLocks/>
              </p:cNvSpPr>
              <p:nvPr/>
            </p:nvSpPr>
            <p:spPr bwMode="auto">
              <a:xfrm>
                <a:off x="2622" y="2809"/>
                <a:ext cx="682" cy="240"/>
              </a:xfrm>
              <a:custGeom>
                <a:avLst/>
                <a:gdLst>
                  <a:gd name="T0" fmla="*/ 0 w 682"/>
                  <a:gd name="T1" fmla="*/ 240 h 240"/>
                  <a:gd name="T2" fmla="*/ 140 w 682"/>
                  <a:gd name="T3" fmla="*/ 76 h 240"/>
                  <a:gd name="T4" fmla="*/ 304 w 682"/>
                  <a:gd name="T5" fmla="*/ 10 h 240"/>
                  <a:gd name="T6" fmla="*/ 428 w 682"/>
                  <a:gd name="T7" fmla="*/ 18 h 240"/>
                  <a:gd name="T8" fmla="*/ 576 w 682"/>
                  <a:gd name="T9" fmla="*/ 59 h 240"/>
                  <a:gd name="T10" fmla="*/ 682 w 682"/>
                  <a:gd name="T11" fmla="*/ 207 h 240"/>
                  <a:gd name="T12" fmla="*/ 0 60000 65536"/>
                  <a:gd name="T13" fmla="*/ 0 60000 65536"/>
                  <a:gd name="T14" fmla="*/ 0 60000 65536"/>
                  <a:gd name="T15" fmla="*/ 0 60000 65536"/>
                  <a:gd name="T16" fmla="*/ 0 60000 65536"/>
                  <a:gd name="T17" fmla="*/ 0 60000 65536"/>
                  <a:gd name="T18" fmla="*/ 0 w 682"/>
                  <a:gd name="T19" fmla="*/ 0 h 240"/>
                  <a:gd name="T20" fmla="*/ 682 w 6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82" h="240">
                    <a:moveTo>
                      <a:pt x="0" y="240"/>
                    </a:moveTo>
                    <a:cubicBezTo>
                      <a:pt x="44" y="177"/>
                      <a:pt x="89" y="114"/>
                      <a:pt x="140" y="76"/>
                    </a:cubicBezTo>
                    <a:cubicBezTo>
                      <a:pt x="191" y="38"/>
                      <a:pt x="256" y="20"/>
                      <a:pt x="304" y="10"/>
                    </a:cubicBezTo>
                    <a:cubicBezTo>
                      <a:pt x="352" y="0"/>
                      <a:pt x="383" y="10"/>
                      <a:pt x="428" y="18"/>
                    </a:cubicBezTo>
                    <a:cubicBezTo>
                      <a:pt x="473" y="26"/>
                      <a:pt x="534" y="28"/>
                      <a:pt x="576" y="59"/>
                    </a:cubicBezTo>
                    <a:cubicBezTo>
                      <a:pt x="618" y="90"/>
                      <a:pt x="650" y="148"/>
                      <a:pt x="682" y="207"/>
                    </a:cubicBezTo>
                  </a:path>
                </a:pathLst>
              </a:custGeom>
              <a:noFill/>
              <a:ln w="76200" cmpd="sng">
                <a:solidFill>
                  <a:schemeClr val="accent1"/>
                </a:solidFill>
                <a:round/>
                <a:headEnd/>
                <a:tailEnd/>
              </a:ln>
            </p:spPr>
            <p:txBody>
              <a:bodyPr wrap="none" anchor="ctr"/>
              <a:lstStyle/>
              <a:p>
                <a:endParaRPr lang="fr-FR" dirty="0"/>
              </a:p>
            </p:txBody>
          </p:sp>
        </p:grpSp>
        <p:grpSp>
          <p:nvGrpSpPr>
            <p:cNvPr id="12" name="Group 262"/>
            <p:cNvGrpSpPr>
              <a:grpSpLocks/>
            </p:cNvGrpSpPr>
            <p:nvPr/>
          </p:nvGrpSpPr>
          <p:grpSpPr bwMode="auto">
            <a:xfrm>
              <a:off x="3351213" y="1933575"/>
              <a:ext cx="1620837" cy="2606675"/>
              <a:chOff x="4376" y="2168"/>
              <a:chExt cx="1148" cy="1642"/>
            </a:xfrm>
          </p:grpSpPr>
          <p:sp>
            <p:nvSpPr>
              <p:cNvPr id="34" name="Oval 263"/>
              <p:cNvSpPr>
                <a:spLocks noChangeArrowheads="1"/>
              </p:cNvSpPr>
              <p:nvPr/>
            </p:nvSpPr>
            <p:spPr bwMode="auto">
              <a:xfrm>
                <a:off x="4475" y="2873"/>
                <a:ext cx="886" cy="620"/>
              </a:xfrm>
              <a:prstGeom prst="ellipse">
                <a:avLst/>
              </a:prstGeom>
              <a:solidFill>
                <a:srgbClr val="000066"/>
              </a:solidFill>
              <a:ln w="9525">
                <a:noFill/>
                <a:round/>
                <a:headEnd/>
                <a:tailEnd/>
              </a:ln>
            </p:spPr>
            <p:txBody>
              <a:bodyPr wrap="none" anchor="ctr"/>
              <a:lstStyle/>
              <a:p>
                <a:endParaRPr lang="fr-FR" dirty="0"/>
              </a:p>
            </p:txBody>
          </p:sp>
          <p:grpSp>
            <p:nvGrpSpPr>
              <p:cNvPr id="35" name="Group 264"/>
              <p:cNvGrpSpPr>
                <a:grpSpLocks/>
              </p:cNvGrpSpPr>
              <p:nvPr/>
            </p:nvGrpSpPr>
            <p:grpSpPr bwMode="auto">
              <a:xfrm>
                <a:off x="4376" y="2168"/>
                <a:ext cx="1148" cy="1642"/>
                <a:chOff x="4826" y="2184"/>
                <a:chExt cx="1148" cy="1642"/>
              </a:xfrm>
            </p:grpSpPr>
            <p:grpSp>
              <p:nvGrpSpPr>
                <p:cNvPr id="37" name="Group 265"/>
                <p:cNvGrpSpPr>
                  <a:grpSpLocks/>
                </p:cNvGrpSpPr>
                <p:nvPr/>
              </p:nvGrpSpPr>
              <p:grpSpPr bwMode="auto">
                <a:xfrm>
                  <a:off x="4962" y="2943"/>
                  <a:ext cx="772" cy="883"/>
                  <a:chOff x="3299" y="1630"/>
                  <a:chExt cx="772" cy="1044"/>
                </a:xfrm>
              </p:grpSpPr>
              <p:sp>
                <p:nvSpPr>
                  <p:cNvPr id="200" name="Oval 266"/>
                  <p:cNvSpPr>
                    <a:spLocks noChangeArrowheads="1"/>
                  </p:cNvSpPr>
                  <p:nvPr/>
                </p:nvSpPr>
                <p:spPr bwMode="auto">
                  <a:xfrm>
                    <a:off x="3299" y="1799"/>
                    <a:ext cx="772" cy="875"/>
                  </a:xfrm>
                  <a:prstGeom prst="ellipse">
                    <a:avLst/>
                  </a:prstGeom>
                  <a:solidFill>
                    <a:srgbClr val="FFFF66"/>
                  </a:solidFill>
                  <a:ln w="9525">
                    <a:solidFill>
                      <a:schemeClr val="tx1"/>
                    </a:solidFill>
                    <a:round/>
                    <a:headEnd/>
                    <a:tailEnd/>
                  </a:ln>
                </p:spPr>
                <p:txBody>
                  <a:bodyPr wrap="none" anchor="ctr"/>
                  <a:lstStyle/>
                  <a:p>
                    <a:endParaRPr lang="fr-FR" dirty="0"/>
                  </a:p>
                </p:txBody>
              </p:sp>
              <p:graphicFrame>
                <p:nvGraphicFramePr>
                  <p:cNvPr id="201" name="Object 267"/>
                  <p:cNvGraphicFramePr>
                    <a:graphicFrameLocks noChangeAspect="1"/>
                  </p:cNvGraphicFramePr>
                  <p:nvPr/>
                </p:nvGraphicFramePr>
                <p:xfrm flipH="1">
                  <a:off x="3308" y="1630"/>
                  <a:ext cx="89" cy="1027"/>
                </p:xfrm>
                <a:graphic>
                  <a:graphicData uri="http://schemas.openxmlformats.org/presentationml/2006/ole">
                    <p:oleObj spid="_x0000_s89174" name="Clip" r:id="rId5" imgW="2438400" imgH="4770438" progId="">
                      <p:embed/>
                    </p:oleObj>
                  </a:graphicData>
                </a:graphic>
              </p:graphicFrame>
            </p:grpSp>
            <p:grpSp>
              <p:nvGrpSpPr>
                <p:cNvPr id="38" name="Group 268"/>
                <p:cNvGrpSpPr>
                  <a:grpSpLocks/>
                </p:cNvGrpSpPr>
                <p:nvPr/>
              </p:nvGrpSpPr>
              <p:grpSpPr bwMode="auto">
                <a:xfrm>
                  <a:off x="4826" y="2184"/>
                  <a:ext cx="1148" cy="1085"/>
                  <a:chOff x="3541" y="3016"/>
                  <a:chExt cx="1148" cy="1085"/>
                </a:xfrm>
              </p:grpSpPr>
              <p:graphicFrame>
                <p:nvGraphicFramePr>
                  <p:cNvPr id="53" name="Object 269"/>
                  <p:cNvGraphicFramePr>
                    <a:graphicFrameLocks noChangeAspect="1"/>
                  </p:cNvGraphicFramePr>
                  <p:nvPr/>
                </p:nvGraphicFramePr>
                <p:xfrm>
                  <a:off x="3564" y="3195"/>
                  <a:ext cx="1096" cy="787"/>
                </p:xfrm>
                <a:graphic>
                  <a:graphicData uri="http://schemas.openxmlformats.org/presentationml/2006/ole">
                    <p:oleObj spid="_x0000_s89175" name="Clip" r:id="rId6" imgW="4495800" imgH="3344863" progId="">
                      <p:embed/>
                    </p:oleObj>
                  </a:graphicData>
                </a:graphic>
              </p:graphicFrame>
              <p:grpSp>
                <p:nvGrpSpPr>
                  <p:cNvPr id="54" name="Group 270"/>
                  <p:cNvGrpSpPr>
                    <a:grpSpLocks/>
                  </p:cNvGrpSpPr>
                  <p:nvPr/>
                </p:nvGrpSpPr>
                <p:grpSpPr bwMode="auto">
                  <a:xfrm>
                    <a:off x="4032" y="3314"/>
                    <a:ext cx="533" cy="562"/>
                    <a:chOff x="3692" y="1147"/>
                    <a:chExt cx="386" cy="462"/>
                  </a:xfrm>
                </p:grpSpPr>
                <p:grpSp>
                  <p:nvGrpSpPr>
                    <p:cNvPr id="63" name="Group 271"/>
                    <p:cNvGrpSpPr>
                      <a:grpSpLocks/>
                    </p:cNvGrpSpPr>
                    <p:nvPr/>
                  </p:nvGrpSpPr>
                  <p:grpSpPr bwMode="auto">
                    <a:xfrm>
                      <a:off x="3706" y="1254"/>
                      <a:ext cx="372" cy="355"/>
                      <a:chOff x="3706" y="1254"/>
                      <a:chExt cx="372" cy="355"/>
                    </a:xfrm>
                  </p:grpSpPr>
                  <p:grpSp>
                    <p:nvGrpSpPr>
                      <p:cNvPr id="99" name="Group 272"/>
                      <p:cNvGrpSpPr>
                        <a:grpSpLocks/>
                      </p:cNvGrpSpPr>
                      <p:nvPr/>
                    </p:nvGrpSpPr>
                    <p:grpSpPr bwMode="auto">
                      <a:xfrm>
                        <a:off x="3706" y="1254"/>
                        <a:ext cx="300" cy="75"/>
                        <a:chOff x="3706" y="1254"/>
                        <a:chExt cx="300" cy="75"/>
                      </a:xfrm>
                    </p:grpSpPr>
                    <p:grpSp>
                      <p:nvGrpSpPr>
                        <p:cNvPr id="178" name="Group 273"/>
                        <p:cNvGrpSpPr>
                          <a:grpSpLocks/>
                        </p:cNvGrpSpPr>
                        <p:nvPr/>
                      </p:nvGrpSpPr>
                      <p:grpSpPr bwMode="auto">
                        <a:xfrm>
                          <a:off x="3941" y="1265"/>
                          <a:ext cx="65" cy="64"/>
                          <a:chOff x="3941" y="1265"/>
                          <a:chExt cx="65" cy="64"/>
                        </a:xfrm>
                      </p:grpSpPr>
                      <p:grpSp>
                        <p:nvGrpSpPr>
                          <p:cNvPr id="192" name="Group 274"/>
                          <p:cNvGrpSpPr>
                            <a:grpSpLocks/>
                          </p:cNvGrpSpPr>
                          <p:nvPr/>
                        </p:nvGrpSpPr>
                        <p:grpSpPr bwMode="auto">
                          <a:xfrm>
                            <a:off x="3941" y="1265"/>
                            <a:ext cx="46" cy="40"/>
                            <a:chOff x="3941" y="1265"/>
                            <a:chExt cx="46" cy="40"/>
                          </a:xfrm>
                        </p:grpSpPr>
                        <p:sp>
                          <p:nvSpPr>
                            <p:cNvPr id="197" name="Freeform 275"/>
                            <p:cNvSpPr>
                              <a:spLocks/>
                            </p:cNvSpPr>
                            <p:nvPr/>
                          </p:nvSpPr>
                          <p:spPr bwMode="auto">
                            <a:xfrm>
                              <a:off x="3941" y="1268"/>
                              <a:ext cx="42" cy="34"/>
                            </a:xfrm>
                            <a:custGeom>
                              <a:avLst/>
                              <a:gdLst>
                                <a:gd name="T0" fmla="*/ 0 w 209"/>
                                <a:gd name="T1" fmla="*/ 169 h 169"/>
                                <a:gd name="T2" fmla="*/ 20 w 209"/>
                                <a:gd name="T3" fmla="*/ 139 h 169"/>
                                <a:gd name="T4" fmla="*/ 39 w 209"/>
                                <a:gd name="T5" fmla="*/ 113 h 169"/>
                                <a:gd name="T6" fmla="*/ 62 w 209"/>
                                <a:gd name="T7" fmla="*/ 85 h 169"/>
                                <a:gd name="T8" fmla="*/ 87 w 209"/>
                                <a:gd name="T9" fmla="*/ 59 h 169"/>
                                <a:gd name="T10" fmla="*/ 113 w 209"/>
                                <a:gd name="T11" fmla="*/ 39 h 169"/>
                                <a:gd name="T12" fmla="*/ 138 w 209"/>
                                <a:gd name="T13" fmla="*/ 24 h 169"/>
                                <a:gd name="T14" fmla="*/ 159 w 209"/>
                                <a:gd name="T15" fmla="*/ 13 h 169"/>
                                <a:gd name="T16" fmla="*/ 179 w 209"/>
                                <a:gd name="T17" fmla="*/ 7 h 169"/>
                                <a:gd name="T18" fmla="*/ 209 w 209"/>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9"/>
                                <a:gd name="T32" fmla="*/ 209 w 20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9">
                                  <a:moveTo>
                                    <a:pt x="0" y="169"/>
                                  </a:moveTo>
                                  <a:lnTo>
                                    <a:pt x="20" y="139"/>
                                  </a:lnTo>
                                  <a:lnTo>
                                    <a:pt x="39" y="113"/>
                                  </a:lnTo>
                                  <a:lnTo>
                                    <a:pt x="62" y="85"/>
                                  </a:lnTo>
                                  <a:lnTo>
                                    <a:pt x="87" y="59"/>
                                  </a:lnTo>
                                  <a:lnTo>
                                    <a:pt x="113" y="39"/>
                                  </a:lnTo>
                                  <a:lnTo>
                                    <a:pt x="138" y="24"/>
                                  </a:lnTo>
                                  <a:lnTo>
                                    <a:pt x="159" y="13"/>
                                  </a:lnTo>
                                  <a:lnTo>
                                    <a:pt x="179" y="7"/>
                                  </a:lnTo>
                                  <a:lnTo>
                                    <a:pt x="209" y="0"/>
                                  </a:lnTo>
                                </a:path>
                              </a:pathLst>
                            </a:custGeom>
                            <a:noFill/>
                            <a:ln w="26988">
                              <a:solidFill>
                                <a:srgbClr val="600060"/>
                              </a:solidFill>
                              <a:prstDash val="solid"/>
                              <a:round/>
                              <a:headEnd/>
                              <a:tailEnd/>
                            </a:ln>
                          </p:spPr>
                          <p:txBody>
                            <a:bodyPr/>
                            <a:lstStyle/>
                            <a:p>
                              <a:endParaRPr lang="fr-FR" dirty="0"/>
                            </a:p>
                          </p:txBody>
                        </p:sp>
                        <p:sp>
                          <p:nvSpPr>
                            <p:cNvPr id="198" name="Freeform 276"/>
                            <p:cNvSpPr>
                              <a:spLocks/>
                            </p:cNvSpPr>
                            <p:nvPr/>
                          </p:nvSpPr>
                          <p:spPr bwMode="auto">
                            <a:xfrm>
                              <a:off x="3946" y="1271"/>
                              <a:ext cx="41" cy="34"/>
                            </a:xfrm>
                            <a:custGeom>
                              <a:avLst/>
                              <a:gdLst>
                                <a:gd name="T0" fmla="*/ 0 w 205"/>
                                <a:gd name="T1" fmla="*/ 168 h 168"/>
                                <a:gd name="T2" fmla="*/ 20 w 205"/>
                                <a:gd name="T3" fmla="*/ 138 h 168"/>
                                <a:gd name="T4" fmla="*/ 39 w 205"/>
                                <a:gd name="T5" fmla="*/ 112 h 168"/>
                                <a:gd name="T6" fmla="*/ 62 w 205"/>
                                <a:gd name="T7" fmla="*/ 84 h 168"/>
                                <a:gd name="T8" fmla="*/ 87 w 205"/>
                                <a:gd name="T9" fmla="*/ 59 h 168"/>
                                <a:gd name="T10" fmla="*/ 114 w 205"/>
                                <a:gd name="T11" fmla="*/ 38 h 168"/>
                                <a:gd name="T12" fmla="*/ 138 w 205"/>
                                <a:gd name="T13" fmla="*/ 23 h 168"/>
                                <a:gd name="T14" fmla="*/ 164 w 205"/>
                                <a:gd name="T15" fmla="*/ 12 h 168"/>
                                <a:gd name="T16" fmla="*/ 187 w 205"/>
                                <a:gd name="T17" fmla="*/ 4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9"/>
                                  </a:lnTo>
                                  <a:lnTo>
                                    <a:pt x="114" y="38"/>
                                  </a:lnTo>
                                  <a:lnTo>
                                    <a:pt x="138" y="23"/>
                                  </a:lnTo>
                                  <a:lnTo>
                                    <a:pt x="164" y="12"/>
                                  </a:lnTo>
                                  <a:lnTo>
                                    <a:pt x="187" y="4"/>
                                  </a:lnTo>
                                  <a:lnTo>
                                    <a:pt x="205" y="0"/>
                                  </a:lnTo>
                                </a:path>
                              </a:pathLst>
                            </a:custGeom>
                            <a:noFill/>
                            <a:ln w="11113">
                              <a:solidFill>
                                <a:srgbClr val="400040"/>
                              </a:solidFill>
                              <a:prstDash val="solid"/>
                              <a:round/>
                              <a:headEnd/>
                              <a:tailEnd/>
                            </a:ln>
                          </p:spPr>
                          <p:txBody>
                            <a:bodyPr/>
                            <a:lstStyle/>
                            <a:p>
                              <a:endParaRPr lang="fr-FR" dirty="0"/>
                            </a:p>
                          </p:txBody>
                        </p:sp>
                        <p:sp>
                          <p:nvSpPr>
                            <p:cNvPr id="199" name="Freeform 277"/>
                            <p:cNvSpPr>
                              <a:spLocks/>
                            </p:cNvSpPr>
                            <p:nvPr/>
                          </p:nvSpPr>
                          <p:spPr bwMode="auto">
                            <a:xfrm>
                              <a:off x="3941" y="1265"/>
                              <a:ext cx="41" cy="33"/>
                            </a:xfrm>
                            <a:custGeom>
                              <a:avLst/>
                              <a:gdLst>
                                <a:gd name="T0" fmla="*/ 0 w 205"/>
                                <a:gd name="T1" fmla="*/ 168 h 168"/>
                                <a:gd name="T2" fmla="*/ 20 w 205"/>
                                <a:gd name="T3" fmla="*/ 138 h 168"/>
                                <a:gd name="T4" fmla="*/ 39 w 205"/>
                                <a:gd name="T5" fmla="*/ 112 h 168"/>
                                <a:gd name="T6" fmla="*/ 62 w 205"/>
                                <a:gd name="T7" fmla="*/ 84 h 168"/>
                                <a:gd name="T8" fmla="*/ 87 w 205"/>
                                <a:gd name="T9" fmla="*/ 58 h 168"/>
                                <a:gd name="T10" fmla="*/ 113 w 205"/>
                                <a:gd name="T11" fmla="*/ 38 h 168"/>
                                <a:gd name="T12" fmla="*/ 138 w 205"/>
                                <a:gd name="T13" fmla="*/ 23 h 168"/>
                                <a:gd name="T14" fmla="*/ 164 w 205"/>
                                <a:gd name="T15" fmla="*/ 12 h 168"/>
                                <a:gd name="T16" fmla="*/ 188 w 205"/>
                                <a:gd name="T17" fmla="*/ 3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8"/>
                                  </a:lnTo>
                                  <a:lnTo>
                                    <a:pt x="113" y="38"/>
                                  </a:lnTo>
                                  <a:lnTo>
                                    <a:pt x="138" y="23"/>
                                  </a:lnTo>
                                  <a:lnTo>
                                    <a:pt x="164" y="12"/>
                                  </a:lnTo>
                                  <a:lnTo>
                                    <a:pt x="188" y="3"/>
                                  </a:lnTo>
                                  <a:lnTo>
                                    <a:pt x="205" y="0"/>
                                  </a:lnTo>
                                </a:path>
                              </a:pathLst>
                            </a:custGeom>
                            <a:noFill/>
                            <a:ln w="4763">
                              <a:solidFill>
                                <a:srgbClr val="A000A0"/>
                              </a:solidFill>
                              <a:prstDash val="solid"/>
                              <a:round/>
                              <a:headEnd/>
                              <a:tailEnd/>
                            </a:ln>
                          </p:spPr>
                          <p:txBody>
                            <a:bodyPr/>
                            <a:lstStyle/>
                            <a:p>
                              <a:endParaRPr lang="fr-FR" dirty="0"/>
                            </a:p>
                          </p:txBody>
                        </p:sp>
                      </p:grpSp>
                      <p:grpSp>
                        <p:nvGrpSpPr>
                          <p:cNvPr id="193" name="Group 278"/>
                          <p:cNvGrpSpPr>
                            <a:grpSpLocks/>
                          </p:cNvGrpSpPr>
                          <p:nvPr/>
                        </p:nvGrpSpPr>
                        <p:grpSpPr bwMode="auto">
                          <a:xfrm>
                            <a:off x="3959" y="1289"/>
                            <a:ext cx="47" cy="40"/>
                            <a:chOff x="3959" y="1289"/>
                            <a:chExt cx="47" cy="40"/>
                          </a:xfrm>
                        </p:grpSpPr>
                        <p:sp>
                          <p:nvSpPr>
                            <p:cNvPr id="194" name="Freeform 279"/>
                            <p:cNvSpPr>
                              <a:spLocks/>
                            </p:cNvSpPr>
                            <p:nvPr/>
                          </p:nvSpPr>
                          <p:spPr bwMode="auto">
                            <a:xfrm>
                              <a:off x="3959" y="1292"/>
                              <a:ext cx="42" cy="34"/>
                            </a:xfrm>
                            <a:custGeom>
                              <a:avLst/>
                              <a:gdLst>
                                <a:gd name="T0" fmla="*/ 0 w 209"/>
                                <a:gd name="T1" fmla="*/ 168 h 168"/>
                                <a:gd name="T2" fmla="*/ 19 w 209"/>
                                <a:gd name="T3" fmla="*/ 138 h 168"/>
                                <a:gd name="T4" fmla="*/ 39 w 209"/>
                                <a:gd name="T5" fmla="*/ 112 h 168"/>
                                <a:gd name="T6" fmla="*/ 61 w 209"/>
                                <a:gd name="T7" fmla="*/ 85 h 168"/>
                                <a:gd name="T8" fmla="*/ 86 w 209"/>
                                <a:gd name="T9" fmla="*/ 59 h 168"/>
                                <a:gd name="T10" fmla="*/ 112 w 209"/>
                                <a:gd name="T11" fmla="*/ 39 h 168"/>
                                <a:gd name="T12" fmla="*/ 137 w 209"/>
                                <a:gd name="T13" fmla="*/ 24 h 168"/>
                                <a:gd name="T14" fmla="*/ 157 w 209"/>
                                <a:gd name="T15" fmla="*/ 13 h 168"/>
                                <a:gd name="T16" fmla="*/ 178 w 209"/>
                                <a:gd name="T17" fmla="*/ 6 h 168"/>
                                <a:gd name="T18" fmla="*/ 209 w 209"/>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8"/>
                                <a:gd name="T32" fmla="*/ 209 w 209"/>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8">
                                  <a:moveTo>
                                    <a:pt x="0" y="168"/>
                                  </a:moveTo>
                                  <a:lnTo>
                                    <a:pt x="19" y="138"/>
                                  </a:lnTo>
                                  <a:lnTo>
                                    <a:pt x="39" y="112"/>
                                  </a:lnTo>
                                  <a:lnTo>
                                    <a:pt x="61" y="85"/>
                                  </a:lnTo>
                                  <a:lnTo>
                                    <a:pt x="86" y="59"/>
                                  </a:lnTo>
                                  <a:lnTo>
                                    <a:pt x="112" y="39"/>
                                  </a:lnTo>
                                  <a:lnTo>
                                    <a:pt x="137" y="24"/>
                                  </a:lnTo>
                                  <a:lnTo>
                                    <a:pt x="157" y="13"/>
                                  </a:lnTo>
                                  <a:lnTo>
                                    <a:pt x="178" y="6"/>
                                  </a:lnTo>
                                  <a:lnTo>
                                    <a:pt x="209" y="0"/>
                                  </a:lnTo>
                                </a:path>
                              </a:pathLst>
                            </a:custGeom>
                            <a:noFill/>
                            <a:ln w="26988">
                              <a:solidFill>
                                <a:srgbClr val="600060"/>
                              </a:solidFill>
                              <a:prstDash val="solid"/>
                              <a:round/>
                              <a:headEnd/>
                              <a:tailEnd/>
                            </a:ln>
                          </p:spPr>
                          <p:txBody>
                            <a:bodyPr/>
                            <a:lstStyle/>
                            <a:p>
                              <a:endParaRPr lang="fr-FR" dirty="0"/>
                            </a:p>
                          </p:txBody>
                        </p:sp>
                        <p:sp>
                          <p:nvSpPr>
                            <p:cNvPr id="195" name="Freeform 280"/>
                            <p:cNvSpPr>
                              <a:spLocks/>
                            </p:cNvSpPr>
                            <p:nvPr/>
                          </p:nvSpPr>
                          <p:spPr bwMode="auto">
                            <a:xfrm>
                              <a:off x="3965" y="1296"/>
                              <a:ext cx="41" cy="33"/>
                            </a:xfrm>
                            <a:custGeom>
                              <a:avLst/>
                              <a:gdLst>
                                <a:gd name="T0" fmla="*/ 0 w 205"/>
                                <a:gd name="T1" fmla="*/ 167 h 167"/>
                                <a:gd name="T2" fmla="*/ 19 w 205"/>
                                <a:gd name="T3" fmla="*/ 137 h 167"/>
                                <a:gd name="T4" fmla="*/ 39 w 205"/>
                                <a:gd name="T5" fmla="*/ 111 h 167"/>
                                <a:gd name="T6" fmla="*/ 61 w 205"/>
                                <a:gd name="T7" fmla="*/ 83 h 167"/>
                                <a:gd name="T8" fmla="*/ 85 w 205"/>
                                <a:gd name="T9" fmla="*/ 58 h 167"/>
                                <a:gd name="T10" fmla="*/ 112 w 205"/>
                                <a:gd name="T11" fmla="*/ 38 h 167"/>
                                <a:gd name="T12" fmla="*/ 137 w 205"/>
                                <a:gd name="T13" fmla="*/ 23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1"/>
                                  </a:lnTo>
                                  <a:lnTo>
                                    <a:pt x="61" y="83"/>
                                  </a:lnTo>
                                  <a:lnTo>
                                    <a:pt x="85" y="58"/>
                                  </a:lnTo>
                                  <a:lnTo>
                                    <a:pt x="112" y="38"/>
                                  </a:lnTo>
                                  <a:lnTo>
                                    <a:pt x="137" y="23"/>
                                  </a:lnTo>
                                  <a:lnTo>
                                    <a:pt x="163" y="12"/>
                                  </a:lnTo>
                                  <a:lnTo>
                                    <a:pt x="186" y="3"/>
                                  </a:lnTo>
                                  <a:lnTo>
                                    <a:pt x="205" y="0"/>
                                  </a:lnTo>
                                </a:path>
                              </a:pathLst>
                            </a:custGeom>
                            <a:noFill/>
                            <a:ln w="11113">
                              <a:solidFill>
                                <a:srgbClr val="400040"/>
                              </a:solidFill>
                              <a:prstDash val="solid"/>
                              <a:round/>
                              <a:headEnd/>
                              <a:tailEnd/>
                            </a:ln>
                          </p:spPr>
                          <p:txBody>
                            <a:bodyPr/>
                            <a:lstStyle/>
                            <a:p>
                              <a:endParaRPr lang="fr-FR" dirty="0"/>
                            </a:p>
                          </p:txBody>
                        </p:sp>
                        <p:sp>
                          <p:nvSpPr>
                            <p:cNvPr id="196" name="Freeform 281"/>
                            <p:cNvSpPr>
                              <a:spLocks/>
                            </p:cNvSpPr>
                            <p:nvPr/>
                          </p:nvSpPr>
                          <p:spPr bwMode="auto">
                            <a:xfrm>
                              <a:off x="3959" y="1289"/>
                              <a:ext cx="41" cy="34"/>
                            </a:xfrm>
                            <a:custGeom>
                              <a:avLst/>
                              <a:gdLst>
                                <a:gd name="T0" fmla="*/ 0 w 205"/>
                                <a:gd name="T1" fmla="*/ 167 h 167"/>
                                <a:gd name="T2" fmla="*/ 19 w 205"/>
                                <a:gd name="T3" fmla="*/ 137 h 167"/>
                                <a:gd name="T4" fmla="*/ 39 w 205"/>
                                <a:gd name="T5" fmla="*/ 112 h 167"/>
                                <a:gd name="T6" fmla="*/ 61 w 205"/>
                                <a:gd name="T7" fmla="*/ 84 h 167"/>
                                <a:gd name="T8" fmla="*/ 86 w 205"/>
                                <a:gd name="T9" fmla="*/ 58 h 167"/>
                                <a:gd name="T10" fmla="*/ 112 w 205"/>
                                <a:gd name="T11" fmla="*/ 38 h 167"/>
                                <a:gd name="T12" fmla="*/ 137 w 205"/>
                                <a:gd name="T13" fmla="*/ 22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2"/>
                                  </a:lnTo>
                                  <a:lnTo>
                                    <a:pt x="61" y="84"/>
                                  </a:lnTo>
                                  <a:lnTo>
                                    <a:pt x="86" y="58"/>
                                  </a:lnTo>
                                  <a:lnTo>
                                    <a:pt x="112" y="38"/>
                                  </a:lnTo>
                                  <a:lnTo>
                                    <a:pt x="137" y="22"/>
                                  </a:lnTo>
                                  <a:lnTo>
                                    <a:pt x="163" y="12"/>
                                  </a:lnTo>
                                  <a:lnTo>
                                    <a:pt x="186" y="3"/>
                                  </a:lnTo>
                                  <a:lnTo>
                                    <a:pt x="205" y="0"/>
                                  </a:lnTo>
                                </a:path>
                              </a:pathLst>
                            </a:custGeom>
                            <a:noFill/>
                            <a:ln w="4763">
                              <a:solidFill>
                                <a:srgbClr val="A000A0"/>
                              </a:solidFill>
                              <a:prstDash val="solid"/>
                              <a:round/>
                              <a:headEnd/>
                              <a:tailEnd/>
                            </a:ln>
                          </p:spPr>
                          <p:txBody>
                            <a:bodyPr/>
                            <a:lstStyle/>
                            <a:p>
                              <a:endParaRPr lang="fr-FR" dirty="0"/>
                            </a:p>
                          </p:txBody>
                        </p:sp>
                      </p:grpSp>
                    </p:grpSp>
                    <p:grpSp>
                      <p:nvGrpSpPr>
                        <p:cNvPr id="179" name="Group 282"/>
                        <p:cNvGrpSpPr>
                          <a:grpSpLocks/>
                        </p:cNvGrpSpPr>
                        <p:nvPr/>
                      </p:nvGrpSpPr>
                      <p:grpSpPr bwMode="auto">
                        <a:xfrm>
                          <a:off x="3706" y="1254"/>
                          <a:ext cx="224" cy="58"/>
                          <a:chOff x="3706" y="1254"/>
                          <a:chExt cx="224" cy="58"/>
                        </a:xfrm>
                      </p:grpSpPr>
                      <p:grpSp>
                        <p:nvGrpSpPr>
                          <p:cNvPr id="180" name="Group 283"/>
                          <p:cNvGrpSpPr>
                            <a:grpSpLocks/>
                          </p:cNvGrpSpPr>
                          <p:nvPr/>
                        </p:nvGrpSpPr>
                        <p:grpSpPr bwMode="auto">
                          <a:xfrm>
                            <a:off x="3733" y="1281"/>
                            <a:ext cx="156" cy="31"/>
                            <a:chOff x="3733" y="1281"/>
                            <a:chExt cx="156" cy="31"/>
                          </a:xfrm>
                        </p:grpSpPr>
                        <p:grpSp>
                          <p:nvGrpSpPr>
                            <p:cNvPr id="187" name="Group 284"/>
                            <p:cNvGrpSpPr>
                              <a:grpSpLocks/>
                            </p:cNvGrpSpPr>
                            <p:nvPr/>
                          </p:nvGrpSpPr>
                          <p:grpSpPr bwMode="auto">
                            <a:xfrm>
                              <a:off x="3739" y="1281"/>
                              <a:ext cx="150" cy="31"/>
                              <a:chOff x="3739" y="1281"/>
                              <a:chExt cx="150" cy="31"/>
                            </a:xfrm>
                          </p:grpSpPr>
                          <p:sp>
                            <p:nvSpPr>
                              <p:cNvPr id="189" name="Freeform 285"/>
                              <p:cNvSpPr>
                                <a:spLocks/>
                              </p:cNvSpPr>
                              <p:nvPr/>
                            </p:nvSpPr>
                            <p:spPr bwMode="auto">
                              <a:xfrm>
                                <a:off x="3740" y="1285"/>
                                <a:ext cx="147" cy="21"/>
                              </a:xfrm>
                              <a:custGeom>
                                <a:avLst/>
                                <a:gdLst>
                                  <a:gd name="T0" fmla="*/ 0 w 732"/>
                                  <a:gd name="T1" fmla="*/ 84 h 106"/>
                                  <a:gd name="T2" fmla="*/ 44 w 732"/>
                                  <a:gd name="T3" fmla="*/ 70 h 106"/>
                                  <a:gd name="T4" fmla="*/ 89 w 732"/>
                                  <a:gd name="T5" fmla="*/ 57 h 106"/>
                                  <a:gd name="T6" fmla="*/ 151 w 732"/>
                                  <a:gd name="T7" fmla="*/ 42 h 106"/>
                                  <a:gd name="T8" fmla="*/ 216 w 732"/>
                                  <a:gd name="T9" fmla="*/ 28 h 106"/>
                                  <a:gd name="T10" fmla="*/ 282 w 732"/>
                                  <a:gd name="T11" fmla="*/ 15 h 106"/>
                                  <a:gd name="T12" fmla="*/ 332 w 732"/>
                                  <a:gd name="T13" fmla="*/ 9 h 106"/>
                                  <a:gd name="T14" fmla="*/ 392 w 732"/>
                                  <a:gd name="T15" fmla="*/ 2 h 106"/>
                                  <a:gd name="T16" fmla="*/ 457 w 732"/>
                                  <a:gd name="T17" fmla="*/ 0 h 106"/>
                                  <a:gd name="T18" fmla="*/ 516 w 732"/>
                                  <a:gd name="T19" fmla="*/ 3 h 106"/>
                                  <a:gd name="T20" fmla="*/ 569 w 732"/>
                                  <a:gd name="T21" fmla="*/ 7 h 106"/>
                                  <a:gd name="T22" fmla="*/ 622 w 732"/>
                                  <a:gd name="T23" fmla="*/ 15 h 106"/>
                                  <a:gd name="T24" fmla="*/ 651 w 732"/>
                                  <a:gd name="T25" fmla="*/ 26 h 106"/>
                                  <a:gd name="T26" fmla="*/ 677 w 732"/>
                                  <a:gd name="T27" fmla="*/ 41 h 106"/>
                                  <a:gd name="T28" fmla="*/ 699 w 732"/>
                                  <a:gd name="T29" fmla="*/ 58 h 106"/>
                                  <a:gd name="T30" fmla="*/ 722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89" y="57"/>
                                    </a:lnTo>
                                    <a:lnTo>
                                      <a:pt x="151" y="42"/>
                                    </a:lnTo>
                                    <a:lnTo>
                                      <a:pt x="216" y="28"/>
                                    </a:lnTo>
                                    <a:lnTo>
                                      <a:pt x="282" y="15"/>
                                    </a:lnTo>
                                    <a:lnTo>
                                      <a:pt x="332" y="9"/>
                                    </a:lnTo>
                                    <a:lnTo>
                                      <a:pt x="392" y="2"/>
                                    </a:lnTo>
                                    <a:lnTo>
                                      <a:pt x="457" y="0"/>
                                    </a:lnTo>
                                    <a:lnTo>
                                      <a:pt x="516" y="3"/>
                                    </a:lnTo>
                                    <a:lnTo>
                                      <a:pt x="569" y="7"/>
                                    </a:lnTo>
                                    <a:lnTo>
                                      <a:pt x="622" y="15"/>
                                    </a:lnTo>
                                    <a:lnTo>
                                      <a:pt x="651" y="26"/>
                                    </a:lnTo>
                                    <a:lnTo>
                                      <a:pt x="677" y="41"/>
                                    </a:lnTo>
                                    <a:lnTo>
                                      <a:pt x="699" y="58"/>
                                    </a:lnTo>
                                    <a:lnTo>
                                      <a:pt x="722" y="87"/>
                                    </a:lnTo>
                                    <a:lnTo>
                                      <a:pt x="732" y="106"/>
                                    </a:lnTo>
                                  </a:path>
                                </a:pathLst>
                              </a:custGeom>
                              <a:noFill/>
                              <a:ln w="26988">
                                <a:solidFill>
                                  <a:srgbClr val="600060"/>
                                </a:solidFill>
                                <a:prstDash val="solid"/>
                                <a:round/>
                                <a:headEnd/>
                                <a:tailEnd/>
                              </a:ln>
                            </p:spPr>
                            <p:txBody>
                              <a:bodyPr/>
                              <a:lstStyle/>
                              <a:p>
                                <a:endParaRPr lang="fr-FR" dirty="0"/>
                              </a:p>
                            </p:txBody>
                          </p:sp>
                          <p:sp>
                            <p:nvSpPr>
                              <p:cNvPr id="190" name="Freeform 286"/>
                              <p:cNvSpPr>
                                <a:spLocks/>
                              </p:cNvSpPr>
                              <p:nvPr/>
                            </p:nvSpPr>
                            <p:spPr bwMode="auto">
                              <a:xfrm>
                                <a:off x="3739" y="1290"/>
                                <a:ext cx="146" cy="22"/>
                              </a:xfrm>
                              <a:custGeom>
                                <a:avLst/>
                                <a:gdLst>
                                  <a:gd name="T0" fmla="*/ 0 w 732"/>
                                  <a:gd name="T1" fmla="*/ 84 h 106"/>
                                  <a:gd name="T2" fmla="*/ 44 w 732"/>
                                  <a:gd name="T3" fmla="*/ 70 h 106"/>
                                  <a:gd name="T4" fmla="*/ 90 w 732"/>
                                  <a:gd name="T5" fmla="*/ 57 h 106"/>
                                  <a:gd name="T6" fmla="*/ 151 w 732"/>
                                  <a:gd name="T7" fmla="*/ 42 h 106"/>
                                  <a:gd name="T8" fmla="*/ 217 w 732"/>
                                  <a:gd name="T9" fmla="*/ 28 h 106"/>
                                  <a:gd name="T10" fmla="*/ 283 w 732"/>
                                  <a:gd name="T11" fmla="*/ 15 h 106"/>
                                  <a:gd name="T12" fmla="*/ 332 w 732"/>
                                  <a:gd name="T13" fmla="*/ 9 h 106"/>
                                  <a:gd name="T14" fmla="*/ 393 w 732"/>
                                  <a:gd name="T15" fmla="*/ 2 h 106"/>
                                  <a:gd name="T16" fmla="*/ 457 w 732"/>
                                  <a:gd name="T17" fmla="*/ 0 h 106"/>
                                  <a:gd name="T18" fmla="*/ 517 w 732"/>
                                  <a:gd name="T19" fmla="*/ 3 h 106"/>
                                  <a:gd name="T20" fmla="*/ 569 w 732"/>
                                  <a:gd name="T21" fmla="*/ 7 h 106"/>
                                  <a:gd name="T22" fmla="*/ 622 w 732"/>
                                  <a:gd name="T23" fmla="*/ 15 h 106"/>
                                  <a:gd name="T24" fmla="*/ 651 w 732"/>
                                  <a:gd name="T25" fmla="*/ 26 h 106"/>
                                  <a:gd name="T26" fmla="*/ 677 w 732"/>
                                  <a:gd name="T27" fmla="*/ 41 h 106"/>
                                  <a:gd name="T28" fmla="*/ 700 w 732"/>
                                  <a:gd name="T29" fmla="*/ 58 h 106"/>
                                  <a:gd name="T30" fmla="*/ 723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90" y="57"/>
                                    </a:lnTo>
                                    <a:lnTo>
                                      <a:pt x="151" y="42"/>
                                    </a:lnTo>
                                    <a:lnTo>
                                      <a:pt x="217" y="28"/>
                                    </a:lnTo>
                                    <a:lnTo>
                                      <a:pt x="283" y="15"/>
                                    </a:lnTo>
                                    <a:lnTo>
                                      <a:pt x="332" y="9"/>
                                    </a:lnTo>
                                    <a:lnTo>
                                      <a:pt x="393" y="2"/>
                                    </a:lnTo>
                                    <a:lnTo>
                                      <a:pt x="457" y="0"/>
                                    </a:lnTo>
                                    <a:lnTo>
                                      <a:pt x="517" y="3"/>
                                    </a:lnTo>
                                    <a:lnTo>
                                      <a:pt x="569" y="7"/>
                                    </a:lnTo>
                                    <a:lnTo>
                                      <a:pt x="622" y="15"/>
                                    </a:lnTo>
                                    <a:lnTo>
                                      <a:pt x="651" y="26"/>
                                    </a:lnTo>
                                    <a:lnTo>
                                      <a:pt x="677" y="41"/>
                                    </a:lnTo>
                                    <a:lnTo>
                                      <a:pt x="700" y="58"/>
                                    </a:lnTo>
                                    <a:lnTo>
                                      <a:pt x="723" y="87"/>
                                    </a:lnTo>
                                    <a:lnTo>
                                      <a:pt x="732" y="106"/>
                                    </a:lnTo>
                                  </a:path>
                                </a:pathLst>
                              </a:custGeom>
                              <a:noFill/>
                              <a:ln w="11113">
                                <a:solidFill>
                                  <a:srgbClr val="400040"/>
                                </a:solidFill>
                                <a:prstDash val="solid"/>
                                <a:round/>
                                <a:headEnd/>
                                <a:tailEnd/>
                              </a:ln>
                            </p:spPr>
                            <p:txBody>
                              <a:bodyPr/>
                              <a:lstStyle/>
                              <a:p>
                                <a:endParaRPr lang="fr-FR" dirty="0"/>
                              </a:p>
                            </p:txBody>
                          </p:sp>
                          <p:sp>
                            <p:nvSpPr>
                              <p:cNvPr id="191" name="Freeform 287"/>
                              <p:cNvSpPr>
                                <a:spLocks/>
                              </p:cNvSpPr>
                              <p:nvPr/>
                            </p:nvSpPr>
                            <p:spPr bwMode="auto">
                              <a:xfrm>
                                <a:off x="3743" y="1281"/>
                                <a:ext cx="146" cy="21"/>
                              </a:xfrm>
                              <a:custGeom>
                                <a:avLst/>
                                <a:gdLst>
                                  <a:gd name="T0" fmla="*/ 0 w 732"/>
                                  <a:gd name="T1" fmla="*/ 84 h 105"/>
                                  <a:gd name="T2" fmla="*/ 44 w 732"/>
                                  <a:gd name="T3" fmla="*/ 70 h 105"/>
                                  <a:gd name="T4" fmla="*/ 89 w 732"/>
                                  <a:gd name="T5" fmla="*/ 57 h 105"/>
                                  <a:gd name="T6" fmla="*/ 150 w 732"/>
                                  <a:gd name="T7" fmla="*/ 42 h 105"/>
                                  <a:gd name="T8" fmla="*/ 215 w 732"/>
                                  <a:gd name="T9" fmla="*/ 28 h 105"/>
                                  <a:gd name="T10" fmla="*/ 282 w 732"/>
                                  <a:gd name="T11" fmla="*/ 15 h 105"/>
                                  <a:gd name="T12" fmla="*/ 332 w 732"/>
                                  <a:gd name="T13" fmla="*/ 9 h 105"/>
                                  <a:gd name="T14" fmla="*/ 392 w 732"/>
                                  <a:gd name="T15" fmla="*/ 2 h 105"/>
                                  <a:gd name="T16" fmla="*/ 457 w 732"/>
                                  <a:gd name="T17" fmla="*/ 0 h 105"/>
                                  <a:gd name="T18" fmla="*/ 516 w 732"/>
                                  <a:gd name="T19" fmla="*/ 3 h 105"/>
                                  <a:gd name="T20" fmla="*/ 569 w 732"/>
                                  <a:gd name="T21" fmla="*/ 6 h 105"/>
                                  <a:gd name="T22" fmla="*/ 622 w 732"/>
                                  <a:gd name="T23" fmla="*/ 15 h 105"/>
                                  <a:gd name="T24" fmla="*/ 651 w 732"/>
                                  <a:gd name="T25" fmla="*/ 26 h 105"/>
                                  <a:gd name="T26" fmla="*/ 677 w 732"/>
                                  <a:gd name="T27" fmla="*/ 41 h 105"/>
                                  <a:gd name="T28" fmla="*/ 699 w 732"/>
                                  <a:gd name="T29" fmla="*/ 58 h 105"/>
                                  <a:gd name="T30" fmla="*/ 722 w 732"/>
                                  <a:gd name="T31" fmla="*/ 87 h 105"/>
                                  <a:gd name="T32" fmla="*/ 732 w 732"/>
                                  <a:gd name="T33" fmla="*/ 105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5"/>
                                  <a:gd name="T53" fmla="*/ 732 w 732"/>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5">
                                    <a:moveTo>
                                      <a:pt x="0" y="84"/>
                                    </a:moveTo>
                                    <a:lnTo>
                                      <a:pt x="44" y="70"/>
                                    </a:lnTo>
                                    <a:lnTo>
                                      <a:pt x="89" y="57"/>
                                    </a:lnTo>
                                    <a:lnTo>
                                      <a:pt x="150" y="42"/>
                                    </a:lnTo>
                                    <a:lnTo>
                                      <a:pt x="215" y="28"/>
                                    </a:lnTo>
                                    <a:lnTo>
                                      <a:pt x="282" y="15"/>
                                    </a:lnTo>
                                    <a:lnTo>
                                      <a:pt x="332" y="9"/>
                                    </a:lnTo>
                                    <a:lnTo>
                                      <a:pt x="392" y="2"/>
                                    </a:lnTo>
                                    <a:lnTo>
                                      <a:pt x="457" y="0"/>
                                    </a:lnTo>
                                    <a:lnTo>
                                      <a:pt x="516" y="3"/>
                                    </a:lnTo>
                                    <a:lnTo>
                                      <a:pt x="569" y="6"/>
                                    </a:lnTo>
                                    <a:lnTo>
                                      <a:pt x="622" y="15"/>
                                    </a:lnTo>
                                    <a:lnTo>
                                      <a:pt x="651" y="26"/>
                                    </a:lnTo>
                                    <a:lnTo>
                                      <a:pt x="677" y="41"/>
                                    </a:lnTo>
                                    <a:lnTo>
                                      <a:pt x="699" y="58"/>
                                    </a:lnTo>
                                    <a:lnTo>
                                      <a:pt x="722" y="87"/>
                                    </a:lnTo>
                                    <a:lnTo>
                                      <a:pt x="732" y="105"/>
                                    </a:lnTo>
                                  </a:path>
                                </a:pathLst>
                              </a:custGeom>
                              <a:noFill/>
                              <a:ln w="4763">
                                <a:solidFill>
                                  <a:srgbClr val="A000A0"/>
                                </a:solidFill>
                                <a:prstDash val="solid"/>
                                <a:round/>
                                <a:headEnd/>
                                <a:tailEnd/>
                              </a:ln>
                            </p:spPr>
                            <p:txBody>
                              <a:bodyPr/>
                              <a:lstStyle/>
                              <a:p>
                                <a:endParaRPr lang="fr-FR" dirty="0"/>
                              </a:p>
                            </p:txBody>
                          </p:sp>
                        </p:grpSp>
                        <p:sp>
                          <p:nvSpPr>
                            <p:cNvPr id="188" name="Oval 288"/>
                            <p:cNvSpPr>
                              <a:spLocks noChangeArrowheads="1"/>
                            </p:cNvSpPr>
                            <p:nvPr/>
                          </p:nvSpPr>
                          <p:spPr bwMode="auto">
                            <a:xfrm>
                              <a:off x="3733" y="1295"/>
                              <a:ext cx="9" cy="15"/>
                            </a:xfrm>
                            <a:prstGeom prst="ellipse">
                              <a:avLst/>
                            </a:prstGeom>
                            <a:solidFill>
                              <a:srgbClr val="200020"/>
                            </a:solidFill>
                            <a:ln w="3175">
                              <a:solidFill>
                                <a:srgbClr val="800080"/>
                              </a:solidFill>
                              <a:round/>
                              <a:headEnd/>
                              <a:tailEnd/>
                            </a:ln>
                          </p:spPr>
                          <p:txBody>
                            <a:bodyPr/>
                            <a:lstStyle/>
                            <a:p>
                              <a:endParaRPr lang="fr-FR" dirty="0"/>
                            </a:p>
                          </p:txBody>
                        </p:sp>
                      </p:grpSp>
                      <p:grpSp>
                        <p:nvGrpSpPr>
                          <p:cNvPr id="181" name="Group 289"/>
                          <p:cNvGrpSpPr>
                            <a:grpSpLocks/>
                          </p:cNvGrpSpPr>
                          <p:nvPr/>
                        </p:nvGrpSpPr>
                        <p:grpSpPr bwMode="auto">
                          <a:xfrm>
                            <a:off x="3706" y="1254"/>
                            <a:ext cx="224" cy="44"/>
                            <a:chOff x="3706" y="1254"/>
                            <a:chExt cx="224" cy="44"/>
                          </a:xfrm>
                        </p:grpSpPr>
                        <p:grpSp>
                          <p:nvGrpSpPr>
                            <p:cNvPr id="182" name="Group 290"/>
                            <p:cNvGrpSpPr>
                              <a:grpSpLocks/>
                            </p:cNvGrpSpPr>
                            <p:nvPr/>
                          </p:nvGrpSpPr>
                          <p:grpSpPr bwMode="auto">
                            <a:xfrm>
                              <a:off x="3711" y="1254"/>
                              <a:ext cx="219" cy="44"/>
                              <a:chOff x="3711" y="1254"/>
                              <a:chExt cx="219" cy="44"/>
                            </a:xfrm>
                          </p:grpSpPr>
                          <p:sp>
                            <p:nvSpPr>
                              <p:cNvPr id="184" name="Freeform 291"/>
                              <p:cNvSpPr>
                                <a:spLocks/>
                              </p:cNvSpPr>
                              <p:nvPr/>
                            </p:nvSpPr>
                            <p:spPr bwMode="auto">
                              <a:xfrm>
                                <a:off x="3713" y="1259"/>
                                <a:ext cx="214" cy="31"/>
                              </a:xfrm>
                              <a:custGeom>
                                <a:avLst/>
                                <a:gdLst>
                                  <a:gd name="T0" fmla="*/ 0 w 1067"/>
                                  <a:gd name="T1" fmla="*/ 123 h 155"/>
                                  <a:gd name="T2" fmla="*/ 63 w 1067"/>
                                  <a:gd name="T3" fmla="*/ 102 h 155"/>
                                  <a:gd name="T4" fmla="*/ 129 w 1067"/>
                                  <a:gd name="T5" fmla="*/ 84 h 155"/>
                                  <a:gd name="T6" fmla="*/ 219 w 1067"/>
                                  <a:gd name="T7" fmla="*/ 61 h 155"/>
                                  <a:gd name="T8" fmla="*/ 315 w 1067"/>
                                  <a:gd name="T9" fmla="*/ 41 h 155"/>
                                  <a:gd name="T10" fmla="*/ 412 w 1067"/>
                                  <a:gd name="T11" fmla="*/ 23 h 155"/>
                                  <a:gd name="T12" fmla="*/ 484 w 1067"/>
                                  <a:gd name="T13" fmla="*/ 13 h 155"/>
                                  <a:gd name="T14" fmla="*/ 572 w 1067"/>
                                  <a:gd name="T15" fmla="*/ 3 h 155"/>
                                  <a:gd name="T16" fmla="*/ 666 w 1067"/>
                                  <a:gd name="T17" fmla="*/ 0 h 155"/>
                                  <a:gd name="T18" fmla="*/ 752 w 1067"/>
                                  <a:gd name="T19" fmla="*/ 4 h 155"/>
                                  <a:gd name="T20" fmla="*/ 831 w 1067"/>
                                  <a:gd name="T21" fmla="*/ 10 h 155"/>
                                  <a:gd name="T22" fmla="*/ 908 w 1067"/>
                                  <a:gd name="T23" fmla="*/ 23 h 155"/>
                                  <a:gd name="T24" fmla="*/ 950 w 1067"/>
                                  <a:gd name="T25" fmla="*/ 38 h 155"/>
                                  <a:gd name="T26" fmla="*/ 987 w 1067"/>
                                  <a:gd name="T27" fmla="*/ 60 h 155"/>
                                  <a:gd name="T28" fmla="*/ 1020 w 1067"/>
                                  <a:gd name="T29" fmla="*/ 85 h 155"/>
                                  <a:gd name="T30" fmla="*/ 1053 w 1067"/>
                                  <a:gd name="T31" fmla="*/ 128 h 155"/>
                                  <a:gd name="T32" fmla="*/ 1067 w 1067"/>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5"/>
                                  <a:gd name="T53" fmla="*/ 1067 w 1067"/>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5">
                                    <a:moveTo>
                                      <a:pt x="0" y="123"/>
                                    </a:moveTo>
                                    <a:lnTo>
                                      <a:pt x="63" y="102"/>
                                    </a:lnTo>
                                    <a:lnTo>
                                      <a:pt x="129" y="84"/>
                                    </a:lnTo>
                                    <a:lnTo>
                                      <a:pt x="219" y="61"/>
                                    </a:lnTo>
                                    <a:lnTo>
                                      <a:pt x="315" y="41"/>
                                    </a:lnTo>
                                    <a:lnTo>
                                      <a:pt x="412" y="23"/>
                                    </a:lnTo>
                                    <a:lnTo>
                                      <a:pt x="484" y="13"/>
                                    </a:lnTo>
                                    <a:lnTo>
                                      <a:pt x="572" y="3"/>
                                    </a:lnTo>
                                    <a:lnTo>
                                      <a:pt x="666" y="0"/>
                                    </a:lnTo>
                                    <a:lnTo>
                                      <a:pt x="752" y="4"/>
                                    </a:lnTo>
                                    <a:lnTo>
                                      <a:pt x="831" y="10"/>
                                    </a:lnTo>
                                    <a:lnTo>
                                      <a:pt x="908" y="23"/>
                                    </a:lnTo>
                                    <a:lnTo>
                                      <a:pt x="950" y="38"/>
                                    </a:lnTo>
                                    <a:lnTo>
                                      <a:pt x="987" y="60"/>
                                    </a:lnTo>
                                    <a:lnTo>
                                      <a:pt x="1020" y="85"/>
                                    </a:lnTo>
                                    <a:lnTo>
                                      <a:pt x="1053" y="128"/>
                                    </a:lnTo>
                                    <a:lnTo>
                                      <a:pt x="1067" y="155"/>
                                    </a:lnTo>
                                  </a:path>
                                </a:pathLst>
                              </a:custGeom>
                              <a:noFill/>
                              <a:ln w="26988">
                                <a:solidFill>
                                  <a:srgbClr val="600060"/>
                                </a:solidFill>
                                <a:prstDash val="solid"/>
                                <a:round/>
                                <a:headEnd/>
                                <a:tailEnd/>
                              </a:ln>
                            </p:spPr>
                            <p:txBody>
                              <a:bodyPr/>
                              <a:lstStyle/>
                              <a:p>
                                <a:endParaRPr lang="fr-FR" dirty="0"/>
                              </a:p>
                            </p:txBody>
                          </p:sp>
                          <p:sp>
                            <p:nvSpPr>
                              <p:cNvPr id="185" name="Freeform 292"/>
                              <p:cNvSpPr>
                                <a:spLocks/>
                              </p:cNvSpPr>
                              <p:nvPr/>
                            </p:nvSpPr>
                            <p:spPr bwMode="auto">
                              <a:xfrm>
                                <a:off x="3711" y="1268"/>
                                <a:ext cx="214" cy="30"/>
                              </a:xfrm>
                              <a:custGeom>
                                <a:avLst/>
                                <a:gdLst>
                                  <a:gd name="T0" fmla="*/ 0 w 1067"/>
                                  <a:gd name="T1" fmla="*/ 123 h 154"/>
                                  <a:gd name="T2" fmla="*/ 64 w 1067"/>
                                  <a:gd name="T3" fmla="*/ 102 h 154"/>
                                  <a:gd name="T4" fmla="*/ 129 w 1067"/>
                                  <a:gd name="T5" fmla="*/ 83 h 154"/>
                                  <a:gd name="T6" fmla="*/ 220 w 1067"/>
                                  <a:gd name="T7" fmla="*/ 61 h 154"/>
                                  <a:gd name="T8" fmla="*/ 316 w 1067"/>
                                  <a:gd name="T9" fmla="*/ 41 h 154"/>
                                  <a:gd name="T10" fmla="*/ 412 w 1067"/>
                                  <a:gd name="T11" fmla="*/ 22 h 154"/>
                                  <a:gd name="T12" fmla="*/ 484 w 1067"/>
                                  <a:gd name="T13" fmla="*/ 12 h 154"/>
                                  <a:gd name="T14" fmla="*/ 573 w 1067"/>
                                  <a:gd name="T15" fmla="*/ 3 h 154"/>
                                  <a:gd name="T16" fmla="*/ 667 w 1067"/>
                                  <a:gd name="T17" fmla="*/ 0 h 154"/>
                                  <a:gd name="T18" fmla="*/ 753 w 1067"/>
                                  <a:gd name="T19" fmla="*/ 4 h 154"/>
                                  <a:gd name="T20" fmla="*/ 831 w 1067"/>
                                  <a:gd name="T21" fmla="*/ 9 h 154"/>
                                  <a:gd name="T22" fmla="*/ 908 w 1067"/>
                                  <a:gd name="T23" fmla="*/ 22 h 154"/>
                                  <a:gd name="T24" fmla="*/ 951 w 1067"/>
                                  <a:gd name="T25" fmla="*/ 38 h 154"/>
                                  <a:gd name="T26" fmla="*/ 989 w 1067"/>
                                  <a:gd name="T27" fmla="*/ 59 h 154"/>
                                  <a:gd name="T28" fmla="*/ 1021 w 1067"/>
                                  <a:gd name="T29" fmla="*/ 85 h 154"/>
                                  <a:gd name="T30" fmla="*/ 1053 w 1067"/>
                                  <a:gd name="T31" fmla="*/ 127 h 154"/>
                                  <a:gd name="T32" fmla="*/ 1067 w 1067"/>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4"/>
                                  <a:gd name="T53" fmla="*/ 1067 w 106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4">
                                    <a:moveTo>
                                      <a:pt x="0" y="123"/>
                                    </a:moveTo>
                                    <a:lnTo>
                                      <a:pt x="64" y="102"/>
                                    </a:lnTo>
                                    <a:lnTo>
                                      <a:pt x="129" y="83"/>
                                    </a:lnTo>
                                    <a:lnTo>
                                      <a:pt x="220" y="61"/>
                                    </a:lnTo>
                                    <a:lnTo>
                                      <a:pt x="316" y="41"/>
                                    </a:lnTo>
                                    <a:lnTo>
                                      <a:pt x="412" y="22"/>
                                    </a:lnTo>
                                    <a:lnTo>
                                      <a:pt x="484" y="12"/>
                                    </a:lnTo>
                                    <a:lnTo>
                                      <a:pt x="573" y="3"/>
                                    </a:lnTo>
                                    <a:lnTo>
                                      <a:pt x="667" y="0"/>
                                    </a:lnTo>
                                    <a:lnTo>
                                      <a:pt x="753" y="4"/>
                                    </a:lnTo>
                                    <a:lnTo>
                                      <a:pt x="831" y="9"/>
                                    </a:lnTo>
                                    <a:lnTo>
                                      <a:pt x="908" y="22"/>
                                    </a:lnTo>
                                    <a:lnTo>
                                      <a:pt x="951" y="38"/>
                                    </a:lnTo>
                                    <a:lnTo>
                                      <a:pt x="989" y="59"/>
                                    </a:lnTo>
                                    <a:lnTo>
                                      <a:pt x="1021" y="85"/>
                                    </a:lnTo>
                                    <a:lnTo>
                                      <a:pt x="1053" y="127"/>
                                    </a:lnTo>
                                    <a:lnTo>
                                      <a:pt x="1067" y="154"/>
                                    </a:lnTo>
                                  </a:path>
                                </a:pathLst>
                              </a:custGeom>
                              <a:noFill/>
                              <a:ln w="11113">
                                <a:solidFill>
                                  <a:srgbClr val="400040"/>
                                </a:solidFill>
                                <a:prstDash val="solid"/>
                                <a:round/>
                                <a:headEnd/>
                                <a:tailEnd/>
                              </a:ln>
                            </p:spPr>
                            <p:txBody>
                              <a:bodyPr/>
                              <a:lstStyle/>
                              <a:p>
                                <a:endParaRPr lang="fr-FR" dirty="0"/>
                              </a:p>
                            </p:txBody>
                          </p:sp>
                          <p:sp>
                            <p:nvSpPr>
                              <p:cNvPr id="186" name="Freeform 293"/>
                              <p:cNvSpPr>
                                <a:spLocks/>
                              </p:cNvSpPr>
                              <p:nvPr/>
                            </p:nvSpPr>
                            <p:spPr bwMode="auto">
                              <a:xfrm>
                                <a:off x="3717" y="1254"/>
                                <a:ext cx="213" cy="31"/>
                              </a:xfrm>
                              <a:custGeom>
                                <a:avLst/>
                                <a:gdLst>
                                  <a:gd name="T0" fmla="*/ 0 w 1066"/>
                                  <a:gd name="T1" fmla="*/ 123 h 154"/>
                                  <a:gd name="T2" fmla="*/ 63 w 1066"/>
                                  <a:gd name="T3" fmla="*/ 103 h 154"/>
                                  <a:gd name="T4" fmla="*/ 130 w 1066"/>
                                  <a:gd name="T5" fmla="*/ 83 h 154"/>
                                  <a:gd name="T6" fmla="*/ 219 w 1066"/>
                                  <a:gd name="T7" fmla="*/ 62 h 154"/>
                                  <a:gd name="T8" fmla="*/ 315 w 1066"/>
                                  <a:gd name="T9" fmla="*/ 41 h 154"/>
                                  <a:gd name="T10" fmla="*/ 411 w 1066"/>
                                  <a:gd name="T11" fmla="*/ 22 h 154"/>
                                  <a:gd name="T12" fmla="*/ 483 w 1066"/>
                                  <a:gd name="T13" fmla="*/ 12 h 154"/>
                                  <a:gd name="T14" fmla="*/ 572 w 1066"/>
                                  <a:gd name="T15" fmla="*/ 2 h 154"/>
                                  <a:gd name="T16" fmla="*/ 666 w 1066"/>
                                  <a:gd name="T17" fmla="*/ 0 h 154"/>
                                  <a:gd name="T18" fmla="*/ 752 w 1066"/>
                                  <a:gd name="T19" fmla="*/ 5 h 154"/>
                                  <a:gd name="T20" fmla="*/ 830 w 1066"/>
                                  <a:gd name="T21" fmla="*/ 9 h 154"/>
                                  <a:gd name="T22" fmla="*/ 908 w 1066"/>
                                  <a:gd name="T23" fmla="*/ 22 h 154"/>
                                  <a:gd name="T24" fmla="*/ 950 w 1066"/>
                                  <a:gd name="T25" fmla="*/ 38 h 154"/>
                                  <a:gd name="T26" fmla="*/ 988 w 1066"/>
                                  <a:gd name="T27" fmla="*/ 59 h 154"/>
                                  <a:gd name="T28" fmla="*/ 1020 w 1066"/>
                                  <a:gd name="T29" fmla="*/ 85 h 154"/>
                                  <a:gd name="T30" fmla="*/ 1052 w 1066"/>
                                  <a:gd name="T31" fmla="*/ 127 h 154"/>
                                  <a:gd name="T32" fmla="*/ 1066 w 1066"/>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6"/>
                                  <a:gd name="T52" fmla="*/ 0 h 154"/>
                                  <a:gd name="T53" fmla="*/ 1066 w 10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6" h="154">
                                    <a:moveTo>
                                      <a:pt x="0" y="123"/>
                                    </a:moveTo>
                                    <a:lnTo>
                                      <a:pt x="63" y="103"/>
                                    </a:lnTo>
                                    <a:lnTo>
                                      <a:pt x="130" y="83"/>
                                    </a:lnTo>
                                    <a:lnTo>
                                      <a:pt x="219" y="62"/>
                                    </a:lnTo>
                                    <a:lnTo>
                                      <a:pt x="315" y="41"/>
                                    </a:lnTo>
                                    <a:lnTo>
                                      <a:pt x="411" y="22"/>
                                    </a:lnTo>
                                    <a:lnTo>
                                      <a:pt x="483" y="12"/>
                                    </a:lnTo>
                                    <a:lnTo>
                                      <a:pt x="572" y="2"/>
                                    </a:lnTo>
                                    <a:lnTo>
                                      <a:pt x="666" y="0"/>
                                    </a:lnTo>
                                    <a:lnTo>
                                      <a:pt x="752" y="5"/>
                                    </a:lnTo>
                                    <a:lnTo>
                                      <a:pt x="830" y="9"/>
                                    </a:lnTo>
                                    <a:lnTo>
                                      <a:pt x="908" y="22"/>
                                    </a:lnTo>
                                    <a:lnTo>
                                      <a:pt x="950" y="38"/>
                                    </a:lnTo>
                                    <a:lnTo>
                                      <a:pt x="988" y="59"/>
                                    </a:lnTo>
                                    <a:lnTo>
                                      <a:pt x="1020" y="85"/>
                                    </a:lnTo>
                                    <a:lnTo>
                                      <a:pt x="1052" y="127"/>
                                    </a:lnTo>
                                    <a:lnTo>
                                      <a:pt x="1066" y="154"/>
                                    </a:lnTo>
                                  </a:path>
                                </a:pathLst>
                              </a:custGeom>
                              <a:noFill/>
                              <a:ln w="4763">
                                <a:solidFill>
                                  <a:srgbClr val="A000A0"/>
                                </a:solidFill>
                                <a:prstDash val="solid"/>
                                <a:round/>
                                <a:headEnd/>
                                <a:tailEnd/>
                              </a:ln>
                            </p:spPr>
                            <p:txBody>
                              <a:bodyPr/>
                              <a:lstStyle/>
                              <a:p>
                                <a:endParaRPr lang="fr-FR" dirty="0"/>
                              </a:p>
                            </p:txBody>
                          </p:sp>
                        </p:grpSp>
                        <p:sp>
                          <p:nvSpPr>
                            <p:cNvPr id="183" name="Oval 294"/>
                            <p:cNvSpPr>
                              <a:spLocks noChangeArrowheads="1"/>
                            </p:cNvSpPr>
                            <p:nvPr/>
                          </p:nvSpPr>
                          <p:spPr bwMode="auto">
                            <a:xfrm>
                              <a:off x="3706" y="1277"/>
                              <a:ext cx="10" cy="17"/>
                            </a:xfrm>
                            <a:prstGeom prst="ellipse">
                              <a:avLst/>
                            </a:prstGeom>
                            <a:solidFill>
                              <a:srgbClr val="200020"/>
                            </a:solidFill>
                            <a:ln w="3175">
                              <a:solidFill>
                                <a:srgbClr val="800080"/>
                              </a:solidFill>
                              <a:round/>
                              <a:headEnd/>
                              <a:tailEnd/>
                            </a:ln>
                          </p:spPr>
                          <p:txBody>
                            <a:bodyPr/>
                            <a:lstStyle/>
                            <a:p>
                              <a:endParaRPr lang="fr-FR" dirty="0"/>
                            </a:p>
                          </p:txBody>
                        </p:sp>
                      </p:grpSp>
                    </p:grpSp>
                  </p:grpSp>
                  <p:grpSp>
                    <p:nvGrpSpPr>
                      <p:cNvPr id="100" name="Group 295"/>
                      <p:cNvGrpSpPr>
                        <a:grpSpLocks/>
                      </p:cNvGrpSpPr>
                      <p:nvPr/>
                    </p:nvGrpSpPr>
                    <p:grpSpPr bwMode="auto">
                      <a:xfrm>
                        <a:off x="3716" y="1289"/>
                        <a:ext cx="362" cy="320"/>
                        <a:chOff x="3716" y="1289"/>
                        <a:chExt cx="362" cy="320"/>
                      </a:xfrm>
                    </p:grpSpPr>
                    <p:grpSp>
                      <p:nvGrpSpPr>
                        <p:cNvPr id="101" name="Group 296"/>
                        <p:cNvGrpSpPr>
                          <a:grpSpLocks/>
                        </p:cNvGrpSpPr>
                        <p:nvPr/>
                      </p:nvGrpSpPr>
                      <p:grpSpPr bwMode="auto">
                        <a:xfrm>
                          <a:off x="3716" y="1289"/>
                          <a:ext cx="362" cy="320"/>
                          <a:chOff x="3716" y="1289"/>
                          <a:chExt cx="362" cy="320"/>
                        </a:xfrm>
                      </p:grpSpPr>
                      <p:grpSp>
                        <p:nvGrpSpPr>
                          <p:cNvPr id="121" name="Group 297"/>
                          <p:cNvGrpSpPr>
                            <a:grpSpLocks/>
                          </p:cNvGrpSpPr>
                          <p:nvPr/>
                        </p:nvGrpSpPr>
                        <p:grpSpPr bwMode="auto">
                          <a:xfrm>
                            <a:off x="3716" y="1289"/>
                            <a:ext cx="362" cy="320"/>
                            <a:chOff x="3716" y="1289"/>
                            <a:chExt cx="362" cy="320"/>
                          </a:xfrm>
                        </p:grpSpPr>
                        <p:grpSp>
                          <p:nvGrpSpPr>
                            <p:cNvPr id="172" name="Group 298"/>
                            <p:cNvGrpSpPr>
                              <a:grpSpLocks/>
                            </p:cNvGrpSpPr>
                            <p:nvPr/>
                          </p:nvGrpSpPr>
                          <p:grpSpPr bwMode="auto">
                            <a:xfrm>
                              <a:off x="3716" y="1289"/>
                              <a:ext cx="362" cy="320"/>
                              <a:chOff x="3716" y="1289"/>
                              <a:chExt cx="362" cy="320"/>
                            </a:xfrm>
                          </p:grpSpPr>
                          <p:grpSp>
                            <p:nvGrpSpPr>
                              <p:cNvPr id="174" name="Group 299"/>
                              <p:cNvGrpSpPr>
                                <a:grpSpLocks/>
                              </p:cNvGrpSpPr>
                              <p:nvPr/>
                            </p:nvGrpSpPr>
                            <p:grpSpPr bwMode="auto">
                              <a:xfrm>
                                <a:off x="3716" y="1289"/>
                                <a:ext cx="362" cy="320"/>
                                <a:chOff x="3716" y="1289"/>
                                <a:chExt cx="362" cy="320"/>
                              </a:xfrm>
                            </p:grpSpPr>
                            <p:sp>
                              <p:nvSpPr>
                                <p:cNvPr id="176" name="Freeform 300"/>
                                <p:cNvSpPr>
                                  <a:spLocks/>
                                </p:cNvSpPr>
                                <p:nvPr/>
                              </p:nvSpPr>
                              <p:spPr bwMode="auto">
                                <a:xfrm>
                                  <a:off x="3716" y="1289"/>
                                  <a:ext cx="362" cy="320"/>
                                </a:xfrm>
                                <a:custGeom>
                                  <a:avLst/>
                                  <a:gdLst>
                                    <a:gd name="T0" fmla="*/ 578 w 1809"/>
                                    <a:gd name="T1" fmla="*/ 258 h 1597"/>
                                    <a:gd name="T2" fmla="*/ 668 w 1809"/>
                                    <a:gd name="T3" fmla="*/ 147 h 1597"/>
                                    <a:gd name="T4" fmla="*/ 754 w 1809"/>
                                    <a:gd name="T5" fmla="*/ 74 h 1597"/>
                                    <a:gd name="T6" fmla="*/ 849 w 1809"/>
                                    <a:gd name="T7" fmla="*/ 20 h 1597"/>
                                    <a:gd name="T8" fmla="*/ 955 w 1809"/>
                                    <a:gd name="T9" fmla="*/ 0 h 1597"/>
                                    <a:gd name="T10" fmla="*/ 1058 w 1809"/>
                                    <a:gd name="T11" fmla="*/ 14 h 1597"/>
                                    <a:gd name="T12" fmla="*/ 1143 w 1809"/>
                                    <a:gd name="T13" fmla="*/ 45 h 1597"/>
                                    <a:gd name="T14" fmla="*/ 1231 w 1809"/>
                                    <a:gd name="T15" fmla="*/ 88 h 1597"/>
                                    <a:gd name="T16" fmla="*/ 1311 w 1809"/>
                                    <a:gd name="T17" fmla="*/ 160 h 1597"/>
                                    <a:gd name="T18" fmla="*/ 1350 w 1809"/>
                                    <a:gd name="T19" fmla="*/ 239 h 1597"/>
                                    <a:gd name="T20" fmla="*/ 1368 w 1809"/>
                                    <a:gd name="T21" fmla="*/ 309 h 1597"/>
                                    <a:gd name="T22" fmla="*/ 1420 w 1809"/>
                                    <a:gd name="T23" fmla="*/ 361 h 1597"/>
                                    <a:gd name="T24" fmla="*/ 1477 w 1809"/>
                                    <a:gd name="T25" fmla="*/ 397 h 1597"/>
                                    <a:gd name="T26" fmla="*/ 1522 w 1809"/>
                                    <a:gd name="T27" fmla="*/ 460 h 1597"/>
                                    <a:gd name="T28" fmla="*/ 1585 w 1809"/>
                                    <a:gd name="T29" fmla="*/ 531 h 1597"/>
                                    <a:gd name="T30" fmla="*/ 1651 w 1809"/>
                                    <a:gd name="T31" fmla="*/ 631 h 1597"/>
                                    <a:gd name="T32" fmla="*/ 1696 w 1809"/>
                                    <a:gd name="T33" fmla="*/ 743 h 1597"/>
                                    <a:gd name="T34" fmla="*/ 1729 w 1809"/>
                                    <a:gd name="T35" fmla="*/ 874 h 1597"/>
                                    <a:gd name="T36" fmla="*/ 1758 w 1809"/>
                                    <a:gd name="T37" fmla="*/ 995 h 1597"/>
                                    <a:gd name="T38" fmla="*/ 1786 w 1809"/>
                                    <a:gd name="T39" fmla="*/ 1110 h 1597"/>
                                    <a:gd name="T40" fmla="*/ 1802 w 1809"/>
                                    <a:gd name="T41" fmla="*/ 1250 h 1597"/>
                                    <a:gd name="T42" fmla="*/ 1800 w 1809"/>
                                    <a:gd name="T43" fmla="*/ 1366 h 1597"/>
                                    <a:gd name="T44" fmla="*/ 1789 w 1809"/>
                                    <a:gd name="T45" fmla="*/ 1443 h 1597"/>
                                    <a:gd name="T46" fmla="*/ 1747 w 1809"/>
                                    <a:gd name="T47" fmla="*/ 1506 h 1597"/>
                                    <a:gd name="T48" fmla="*/ 1661 w 1809"/>
                                    <a:gd name="T49" fmla="*/ 1554 h 1597"/>
                                    <a:gd name="T50" fmla="*/ 1543 w 1809"/>
                                    <a:gd name="T51" fmla="*/ 1574 h 1597"/>
                                    <a:gd name="T52" fmla="*/ 1419 w 1809"/>
                                    <a:gd name="T53" fmla="*/ 1585 h 1597"/>
                                    <a:gd name="T54" fmla="*/ 1275 w 1809"/>
                                    <a:gd name="T55" fmla="*/ 1597 h 1597"/>
                                    <a:gd name="T56" fmla="*/ 1153 w 1809"/>
                                    <a:gd name="T57" fmla="*/ 1591 h 1597"/>
                                    <a:gd name="T58" fmla="*/ 1055 w 1809"/>
                                    <a:gd name="T59" fmla="*/ 1581 h 1597"/>
                                    <a:gd name="T60" fmla="*/ 952 w 1809"/>
                                    <a:gd name="T61" fmla="*/ 1552 h 1597"/>
                                    <a:gd name="T62" fmla="*/ 839 w 1809"/>
                                    <a:gd name="T63" fmla="*/ 1513 h 1597"/>
                                    <a:gd name="T64" fmla="*/ 732 w 1809"/>
                                    <a:gd name="T65" fmla="*/ 1469 h 1597"/>
                                    <a:gd name="T66" fmla="*/ 629 w 1809"/>
                                    <a:gd name="T67" fmla="*/ 1417 h 1597"/>
                                    <a:gd name="T68" fmla="*/ 530 w 1809"/>
                                    <a:gd name="T69" fmla="*/ 1350 h 1597"/>
                                    <a:gd name="T70" fmla="*/ 451 w 1809"/>
                                    <a:gd name="T71" fmla="*/ 1286 h 1597"/>
                                    <a:gd name="T72" fmla="*/ 374 w 1809"/>
                                    <a:gd name="T73" fmla="*/ 1183 h 1597"/>
                                    <a:gd name="T74" fmla="*/ 317 w 1809"/>
                                    <a:gd name="T75" fmla="*/ 1104 h 1597"/>
                                    <a:gd name="T76" fmla="*/ 268 w 1809"/>
                                    <a:gd name="T77" fmla="*/ 1056 h 1597"/>
                                    <a:gd name="T78" fmla="*/ 200 w 1809"/>
                                    <a:gd name="T79" fmla="*/ 1030 h 1597"/>
                                    <a:gd name="T80" fmla="*/ 116 w 1809"/>
                                    <a:gd name="T81" fmla="*/ 974 h 1597"/>
                                    <a:gd name="T82" fmla="*/ 58 w 1809"/>
                                    <a:gd name="T83" fmla="*/ 897 h 1597"/>
                                    <a:gd name="T84" fmla="*/ 13 w 1809"/>
                                    <a:gd name="T85" fmla="*/ 816 h 1597"/>
                                    <a:gd name="T86" fmla="*/ 0 w 1809"/>
                                    <a:gd name="T87" fmla="*/ 718 h 1597"/>
                                    <a:gd name="T88" fmla="*/ 13 w 1809"/>
                                    <a:gd name="T89" fmla="*/ 627 h 1597"/>
                                    <a:gd name="T90" fmla="*/ 51 w 1809"/>
                                    <a:gd name="T91" fmla="*/ 524 h 1597"/>
                                    <a:gd name="T92" fmla="*/ 113 w 1809"/>
                                    <a:gd name="T93" fmla="*/ 429 h 1597"/>
                                    <a:gd name="T94" fmla="*/ 177 w 1809"/>
                                    <a:gd name="T95" fmla="*/ 365 h 1597"/>
                                    <a:gd name="T96" fmla="*/ 261 w 1809"/>
                                    <a:gd name="T97" fmla="*/ 316 h 1597"/>
                                    <a:gd name="T98" fmla="*/ 379 w 1809"/>
                                    <a:gd name="T99" fmla="*/ 295 h 1597"/>
                                    <a:gd name="T100" fmla="*/ 491 w 1809"/>
                                    <a:gd name="T101" fmla="*/ 302 h 15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9"/>
                                    <a:gd name="T154" fmla="*/ 0 h 1597"/>
                                    <a:gd name="T155" fmla="*/ 1809 w 1809"/>
                                    <a:gd name="T156" fmla="*/ 1597 h 15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9" h="1597">
                                      <a:moveTo>
                                        <a:pt x="526" y="296"/>
                                      </a:moveTo>
                                      <a:lnTo>
                                        <a:pt x="578" y="258"/>
                                      </a:lnTo>
                                      <a:lnTo>
                                        <a:pt x="623" y="203"/>
                                      </a:lnTo>
                                      <a:lnTo>
                                        <a:pt x="668" y="147"/>
                                      </a:lnTo>
                                      <a:lnTo>
                                        <a:pt x="709" y="111"/>
                                      </a:lnTo>
                                      <a:lnTo>
                                        <a:pt x="754" y="74"/>
                                      </a:lnTo>
                                      <a:lnTo>
                                        <a:pt x="809" y="42"/>
                                      </a:lnTo>
                                      <a:lnTo>
                                        <a:pt x="849" y="20"/>
                                      </a:lnTo>
                                      <a:lnTo>
                                        <a:pt x="900" y="9"/>
                                      </a:lnTo>
                                      <a:lnTo>
                                        <a:pt x="955" y="0"/>
                                      </a:lnTo>
                                      <a:lnTo>
                                        <a:pt x="1012" y="6"/>
                                      </a:lnTo>
                                      <a:lnTo>
                                        <a:pt x="1058" y="14"/>
                                      </a:lnTo>
                                      <a:lnTo>
                                        <a:pt x="1096" y="23"/>
                                      </a:lnTo>
                                      <a:lnTo>
                                        <a:pt x="1143" y="45"/>
                                      </a:lnTo>
                                      <a:lnTo>
                                        <a:pt x="1191" y="68"/>
                                      </a:lnTo>
                                      <a:lnTo>
                                        <a:pt x="1231" y="88"/>
                                      </a:lnTo>
                                      <a:lnTo>
                                        <a:pt x="1276" y="121"/>
                                      </a:lnTo>
                                      <a:lnTo>
                                        <a:pt x="1311" y="160"/>
                                      </a:lnTo>
                                      <a:lnTo>
                                        <a:pt x="1339" y="209"/>
                                      </a:lnTo>
                                      <a:lnTo>
                                        <a:pt x="1350" y="239"/>
                                      </a:lnTo>
                                      <a:lnTo>
                                        <a:pt x="1352" y="277"/>
                                      </a:lnTo>
                                      <a:lnTo>
                                        <a:pt x="1368" y="309"/>
                                      </a:lnTo>
                                      <a:lnTo>
                                        <a:pt x="1391" y="339"/>
                                      </a:lnTo>
                                      <a:lnTo>
                                        <a:pt x="1420" y="361"/>
                                      </a:lnTo>
                                      <a:lnTo>
                                        <a:pt x="1455" y="378"/>
                                      </a:lnTo>
                                      <a:lnTo>
                                        <a:pt x="1477" y="397"/>
                                      </a:lnTo>
                                      <a:lnTo>
                                        <a:pt x="1494" y="424"/>
                                      </a:lnTo>
                                      <a:lnTo>
                                        <a:pt x="1522" y="460"/>
                                      </a:lnTo>
                                      <a:lnTo>
                                        <a:pt x="1551" y="495"/>
                                      </a:lnTo>
                                      <a:lnTo>
                                        <a:pt x="1585" y="531"/>
                                      </a:lnTo>
                                      <a:lnTo>
                                        <a:pt x="1617" y="566"/>
                                      </a:lnTo>
                                      <a:lnTo>
                                        <a:pt x="1651" y="631"/>
                                      </a:lnTo>
                                      <a:lnTo>
                                        <a:pt x="1677" y="694"/>
                                      </a:lnTo>
                                      <a:lnTo>
                                        <a:pt x="1696" y="743"/>
                                      </a:lnTo>
                                      <a:lnTo>
                                        <a:pt x="1710" y="807"/>
                                      </a:lnTo>
                                      <a:lnTo>
                                        <a:pt x="1729" y="874"/>
                                      </a:lnTo>
                                      <a:lnTo>
                                        <a:pt x="1745" y="936"/>
                                      </a:lnTo>
                                      <a:lnTo>
                                        <a:pt x="1758" y="995"/>
                                      </a:lnTo>
                                      <a:lnTo>
                                        <a:pt x="1771" y="1055"/>
                                      </a:lnTo>
                                      <a:lnTo>
                                        <a:pt x="1786" y="1110"/>
                                      </a:lnTo>
                                      <a:lnTo>
                                        <a:pt x="1794" y="1178"/>
                                      </a:lnTo>
                                      <a:lnTo>
                                        <a:pt x="1802" y="1250"/>
                                      </a:lnTo>
                                      <a:lnTo>
                                        <a:pt x="1809" y="1316"/>
                                      </a:lnTo>
                                      <a:lnTo>
                                        <a:pt x="1800" y="1366"/>
                                      </a:lnTo>
                                      <a:lnTo>
                                        <a:pt x="1794" y="1407"/>
                                      </a:lnTo>
                                      <a:lnTo>
                                        <a:pt x="1789" y="1443"/>
                                      </a:lnTo>
                                      <a:lnTo>
                                        <a:pt x="1774" y="1474"/>
                                      </a:lnTo>
                                      <a:lnTo>
                                        <a:pt x="1747" y="1506"/>
                                      </a:lnTo>
                                      <a:lnTo>
                                        <a:pt x="1709" y="1537"/>
                                      </a:lnTo>
                                      <a:lnTo>
                                        <a:pt x="1661" y="1554"/>
                                      </a:lnTo>
                                      <a:lnTo>
                                        <a:pt x="1607" y="1566"/>
                                      </a:lnTo>
                                      <a:lnTo>
                                        <a:pt x="1543" y="1574"/>
                                      </a:lnTo>
                                      <a:lnTo>
                                        <a:pt x="1484" y="1582"/>
                                      </a:lnTo>
                                      <a:lnTo>
                                        <a:pt x="1419" y="1585"/>
                                      </a:lnTo>
                                      <a:lnTo>
                                        <a:pt x="1342" y="1591"/>
                                      </a:lnTo>
                                      <a:lnTo>
                                        <a:pt x="1275" y="1597"/>
                                      </a:lnTo>
                                      <a:lnTo>
                                        <a:pt x="1214" y="1597"/>
                                      </a:lnTo>
                                      <a:lnTo>
                                        <a:pt x="1153" y="1591"/>
                                      </a:lnTo>
                                      <a:lnTo>
                                        <a:pt x="1098" y="1585"/>
                                      </a:lnTo>
                                      <a:lnTo>
                                        <a:pt x="1055" y="1581"/>
                                      </a:lnTo>
                                      <a:lnTo>
                                        <a:pt x="1009" y="1568"/>
                                      </a:lnTo>
                                      <a:lnTo>
                                        <a:pt x="952" y="1552"/>
                                      </a:lnTo>
                                      <a:lnTo>
                                        <a:pt x="888" y="1532"/>
                                      </a:lnTo>
                                      <a:lnTo>
                                        <a:pt x="839" y="1513"/>
                                      </a:lnTo>
                                      <a:lnTo>
                                        <a:pt x="780" y="1490"/>
                                      </a:lnTo>
                                      <a:lnTo>
                                        <a:pt x="732" y="1469"/>
                                      </a:lnTo>
                                      <a:lnTo>
                                        <a:pt x="682" y="1444"/>
                                      </a:lnTo>
                                      <a:lnTo>
                                        <a:pt x="629" y="1417"/>
                                      </a:lnTo>
                                      <a:lnTo>
                                        <a:pt x="580" y="1387"/>
                                      </a:lnTo>
                                      <a:lnTo>
                                        <a:pt x="530" y="1350"/>
                                      </a:lnTo>
                                      <a:lnTo>
                                        <a:pt x="485" y="1315"/>
                                      </a:lnTo>
                                      <a:lnTo>
                                        <a:pt x="451" y="1286"/>
                                      </a:lnTo>
                                      <a:lnTo>
                                        <a:pt x="408" y="1229"/>
                                      </a:lnTo>
                                      <a:lnTo>
                                        <a:pt x="374" y="1183"/>
                                      </a:lnTo>
                                      <a:lnTo>
                                        <a:pt x="338" y="1133"/>
                                      </a:lnTo>
                                      <a:lnTo>
                                        <a:pt x="317" y="1104"/>
                                      </a:lnTo>
                                      <a:lnTo>
                                        <a:pt x="300" y="1065"/>
                                      </a:lnTo>
                                      <a:lnTo>
                                        <a:pt x="268" y="1056"/>
                                      </a:lnTo>
                                      <a:lnTo>
                                        <a:pt x="233" y="1045"/>
                                      </a:lnTo>
                                      <a:lnTo>
                                        <a:pt x="200" y="1030"/>
                                      </a:lnTo>
                                      <a:lnTo>
                                        <a:pt x="158" y="1005"/>
                                      </a:lnTo>
                                      <a:lnTo>
                                        <a:pt x="116" y="974"/>
                                      </a:lnTo>
                                      <a:lnTo>
                                        <a:pt x="89" y="939"/>
                                      </a:lnTo>
                                      <a:lnTo>
                                        <a:pt x="58" y="897"/>
                                      </a:lnTo>
                                      <a:lnTo>
                                        <a:pt x="34" y="858"/>
                                      </a:lnTo>
                                      <a:lnTo>
                                        <a:pt x="13" y="816"/>
                                      </a:lnTo>
                                      <a:lnTo>
                                        <a:pt x="4" y="775"/>
                                      </a:lnTo>
                                      <a:lnTo>
                                        <a:pt x="0" y="718"/>
                                      </a:lnTo>
                                      <a:lnTo>
                                        <a:pt x="3" y="673"/>
                                      </a:lnTo>
                                      <a:lnTo>
                                        <a:pt x="13" y="627"/>
                                      </a:lnTo>
                                      <a:lnTo>
                                        <a:pt x="28" y="575"/>
                                      </a:lnTo>
                                      <a:lnTo>
                                        <a:pt x="51" y="524"/>
                                      </a:lnTo>
                                      <a:lnTo>
                                        <a:pt x="79" y="474"/>
                                      </a:lnTo>
                                      <a:lnTo>
                                        <a:pt x="113" y="429"/>
                                      </a:lnTo>
                                      <a:lnTo>
                                        <a:pt x="141" y="397"/>
                                      </a:lnTo>
                                      <a:lnTo>
                                        <a:pt x="177" y="365"/>
                                      </a:lnTo>
                                      <a:lnTo>
                                        <a:pt x="219" y="336"/>
                                      </a:lnTo>
                                      <a:lnTo>
                                        <a:pt x="261" y="316"/>
                                      </a:lnTo>
                                      <a:lnTo>
                                        <a:pt x="313" y="303"/>
                                      </a:lnTo>
                                      <a:lnTo>
                                        <a:pt x="379" y="295"/>
                                      </a:lnTo>
                                      <a:lnTo>
                                        <a:pt x="437" y="296"/>
                                      </a:lnTo>
                                      <a:lnTo>
                                        <a:pt x="491" y="302"/>
                                      </a:lnTo>
                                      <a:lnTo>
                                        <a:pt x="526" y="296"/>
                                      </a:lnTo>
                                      <a:close/>
                                    </a:path>
                                  </a:pathLst>
                                </a:custGeom>
                                <a:solidFill>
                                  <a:srgbClr val="FFC080"/>
                                </a:solidFill>
                                <a:ln w="9525">
                                  <a:noFill/>
                                  <a:round/>
                                  <a:headEnd/>
                                  <a:tailEnd/>
                                </a:ln>
                              </p:spPr>
                              <p:txBody>
                                <a:bodyPr/>
                                <a:lstStyle/>
                                <a:p>
                                  <a:endParaRPr lang="fr-FR" dirty="0"/>
                                </a:p>
                              </p:txBody>
                            </p:sp>
                            <p:sp>
                              <p:nvSpPr>
                                <p:cNvPr id="177" name="Freeform 301"/>
                                <p:cNvSpPr>
                                  <a:spLocks/>
                                </p:cNvSpPr>
                                <p:nvPr/>
                              </p:nvSpPr>
                              <p:spPr bwMode="auto">
                                <a:xfrm>
                                  <a:off x="3791" y="1369"/>
                                  <a:ext cx="287" cy="240"/>
                                </a:xfrm>
                                <a:custGeom>
                                  <a:avLst/>
                                  <a:gdLst>
                                    <a:gd name="T0" fmla="*/ 1098 w 1435"/>
                                    <a:gd name="T1" fmla="*/ 26 h 1200"/>
                                    <a:gd name="T2" fmla="*/ 1120 w 1435"/>
                                    <a:gd name="T3" fmla="*/ 28 h 1200"/>
                                    <a:gd name="T4" fmla="*/ 1177 w 1435"/>
                                    <a:gd name="T5" fmla="*/ 99 h 1200"/>
                                    <a:gd name="T6" fmla="*/ 1243 w 1435"/>
                                    <a:gd name="T7" fmla="*/ 170 h 1200"/>
                                    <a:gd name="T8" fmla="*/ 1303 w 1435"/>
                                    <a:gd name="T9" fmla="*/ 298 h 1200"/>
                                    <a:gd name="T10" fmla="*/ 1336 w 1435"/>
                                    <a:gd name="T11" fmla="*/ 410 h 1200"/>
                                    <a:gd name="T12" fmla="*/ 1371 w 1435"/>
                                    <a:gd name="T13" fmla="*/ 539 h 1200"/>
                                    <a:gd name="T14" fmla="*/ 1397 w 1435"/>
                                    <a:gd name="T15" fmla="*/ 658 h 1200"/>
                                    <a:gd name="T16" fmla="*/ 1420 w 1435"/>
                                    <a:gd name="T17" fmla="*/ 781 h 1200"/>
                                    <a:gd name="T18" fmla="*/ 1435 w 1435"/>
                                    <a:gd name="T19" fmla="*/ 919 h 1200"/>
                                    <a:gd name="T20" fmla="*/ 1420 w 1435"/>
                                    <a:gd name="T21" fmla="*/ 1010 h 1200"/>
                                    <a:gd name="T22" fmla="*/ 1400 w 1435"/>
                                    <a:gd name="T23" fmla="*/ 1077 h 1200"/>
                                    <a:gd name="T24" fmla="*/ 1335 w 1435"/>
                                    <a:gd name="T25" fmla="*/ 1140 h 1200"/>
                                    <a:gd name="T26" fmla="*/ 1233 w 1435"/>
                                    <a:gd name="T27" fmla="*/ 1169 h 1200"/>
                                    <a:gd name="T28" fmla="*/ 1110 w 1435"/>
                                    <a:gd name="T29" fmla="*/ 1185 h 1200"/>
                                    <a:gd name="T30" fmla="*/ 968 w 1435"/>
                                    <a:gd name="T31" fmla="*/ 1194 h 1200"/>
                                    <a:gd name="T32" fmla="*/ 840 w 1435"/>
                                    <a:gd name="T33" fmla="*/ 1200 h 1200"/>
                                    <a:gd name="T34" fmla="*/ 724 w 1435"/>
                                    <a:gd name="T35" fmla="*/ 1188 h 1200"/>
                                    <a:gd name="T36" fmla="*/ 635 w 1435"/>
                                    <a:gd name="T37" fmla="*/ 1171 h 1200"/>
                                    <a:gd name="T38" fmla="*/ 514 w 1435"/>
                                    <a:gd name="T39" fmla="*/ 1135 h 1200"/>
                                    <a:gd name="T40" fmla="*/ 406 w 1435"/>
                                    <a:gd name="T41" fmla="*/ 1093 h 1200"/>
                                    <a:gd name="T42" fmla="*/ 309 w 1435"/>
                                    <a:gd name="T43" fmla="*/ 1047 h 1200"/>
                                    <a:gd name="T44" fmla="*/ 207 w 1435"/>
                                    <a:gd name="T45" fmla="*/ 990 h 1200"/>
                                    <a:gd name="T46" fmla="*/ 112 w 1435"/>
                                    <a:gd name="T47" fmla="*/ 918 h 1200"/>
                                    <a:gd name="T48" fmla="*/ 34 w 1435"/>
                                    <a:gd name="T49" fmla="*/ 833 h 1200"/>
                                    <a:gd name="T50" fmla="*/ 30 w 1435"/>
                                    <a:gd name="T51" fmla="*/ 798 h 1200"/>
                                    <a:gd name="T52" fmla="*/ 88 w 1435"/>
                                    <a:gd name="T53" fmla="*/ 860 h 1200"/>
                                    <a:gd name="T54" fmla="*/ 166 w 1435"/>
                                    <a:gd name="T55" fmla="*/ 923 h 1200"/>
                                    <a:gd name="T56" fmla="*/ 249 w 1435"/>
                                    <a:gd name="T57" fmla="*/ 979 h 1200"/>
                                    <a:gd name="T58" fmla="*/ 335 w 1435"/>
                                    <a:gd name="T59" fmla="*/ 1024 h 1200"/>
                                    <a:gd name="T60" fmla="*/ 428 w 1435"/>
                                    <a:gd name="T61" fmla="*/ 1064 h 1200"/>
                                    <a:gd name="T62" fmla="*/ 509 w 1435"/>
                                    <a:gd name="T63" fmla="*/ 1100 h 1200"/>
                                    <a:gd name="T64" fmla="*/ 598 w 1435"/>
                                    <a:gd name="T65" fmla="*/ 1132 h 1200"/>
                                    <a:gd name="T66" fmla="*/ 695 w 1435"/>
                                    <a:gd name="T67" fmla="*/ 1148 h 1200"/>
                                    <a:gd name="T68" fmla="*/ 798 w 1435"/>
                                    <a:gd name="T69" fmla="*/ 1161 h 1200"/>
                                    <a:gd name="T70" fmla="*/ 890 w 1435"/>
                                    <a:gd name="T71" fmla="*/ 1162 h 1200"/>
                                    <a:gd name="T72" fmla="*/ 978 w 1435"/>
                                    <a:gd name="T73" fmla="*/ 1159 h 1200"/>
                                    <a:gd name="T74" fmla="*/ 1067 w 1435"/>
                                    <a:gd name="T75" fmla="*/ 1151 h 1200"/>
                                    <a:gd name="T76" fmla="*/ 1158 w 1435"/>
                                    <a:gd name="T77" fmla="*/ 1138 h 1200"/>
                                    <a:gd name="T78" fmla="*/ 1226 w 1435"/>
                                    <a:gd name="T79" fmla="*/ 1120 h 1200"/>
                                    <a:gd name="T80" fmla="*/ 1282 w 1435"/>
                                    <a:gd name="T81" fmla="*/ 1085 h 1200"/>
                                    <a:gd name="T82" fmla="*/ 1318 w 1435"/>
                                    <a:gd name="T83" fmla="*/ 1029 h 1200"/>
                                    <a:gd name="T84" fmla="*/ 1350 w 1435"/>
                                    <a:gd name="T85" fmla="*/ 967 h 1200"/>
                                    <a:gd name="T86" fmla="*/ 1372 w 1435"/>
                                    <a:gd name="T87" fmla="*/ 910 h 1200"/>
                                    <a:gd name="T88" fmla="*/ 1363 w 1435"/>
                                    <a:gd name="T89" fmla="*/ 787 h 1200"/>
                                    <a:gd name="T90" fmla="*/ 1356 w 1435"/>
                                    <a:gd name="T91" fmla="*/ 676 h 1200"/>
                                    <a:gd name="T92" fmla="*/ 1335 w 1435"/>
                                    <a:gd name="T93" fmla="*/ 586 h 1200"/>
                                    <a:gd name="T94" fmla="*/ 1312 w 1435"/>
                                    <a:gd name="T95" fmla="*/ 503 h 1200"/>
                                    <a:gd name="T96" fmla="*/ 1286 w 1435"/>
                                    <a:gd name="T97" fmla="*/ 406 h 1200"/>
                                    <a:gd name="T98" fmla="*/ 1268 w 1435"/>
                                    <a:gd name="T99" fmla="*/ 314 h 1200"/>
                                    <a:gd name="T100" fmla="*/ 1221 w 1435"/>
                                    <a:gd name="T101" fmla="*/ 244 h 1200"/>
                                    <a:gd name="T102" fmla="*/ 1173 w 1435"/>
                                    <a:gd name="T103" fmla="*/ 156 h 1200"/>
                                    <a:gd name="T104" fmla="*/ 1128 w 1435"/>
                                    <a:gd name="T105" fmla="*/ 88 h 12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5"/>
                                    <a:gd name="T160" fmla="*/ 0 h 1200"/>
                                    <a:gd name="T161" fmla="*/ 1435 w 1435"/>
                                    <a:gd name="T162" fmla="*/ 1200 h 12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5" h="1200">
                                      <a:moveTo>
                                        <a:pt x="1108" y="56"/>
                                      </a:moveTo>
                                      <a:lnTo>
                                        <a:pt x="1098" y="26"/>
                                      </a:lnTo>
                                      <a:lnTo>
                                        <a:pt x="1103" y="0"/>
                                      </a:lnTo>
                                      <a:lnTo>
                                        <a:pt x="1120" y="28"/>
                                      </a:lnTo>
                                      <a:lnTo>
                                        <a:pt x="1148" y="64"/>
                                      </a:lnTo>
                                      <a:lnTo>
                                        <a:pt x="1177" y="99"/>
                                      </a:lnTo>
                                      <a:lnTo>
                                        <a:pt x="1211" y="135"/>
                                      </a:lnTo>
                                      <a:lnTo>
                                        <a:pt x="1243" y="170"/>
                                      </a:lnTo>
                                      <a:lnTo>
                                        <a:pt x="1277" y="235"/>
                                      </a:lnTo>
                                      <a:lnTo>
                                        <a:pt x="1303" y="298"/>
                                      </a:lnTo>
                                      <a:lnTo>
                                        <a:pt x="1322" y="346"/>
                                      </a:lnTo>
                                      <a:lnTo>
                                        <a:pt x="1336" y="410"/>
                                      </a:lnTo>
                                      <a:lnTo>
                                        <a:pt x="1355" y="477"/>
                                      </a:lnTo>
                                      <a:lnTo>
                                        <a:pt x="1371" y="539"/>
                                      </a:lnTo>
                                      <a:lnTo>
                                        <a:pt x="1384" y="598"/>
                                      </a:lnTo>
                                      <a:lnTo>
                                        <a:pt x="1397" y="658"/>
                                      </a:lnTo>
                                      <a:lnTo>
                                        <a:pt x="1412" y="713"/>
                                      </a:lnTo>
                                      <a:lnTo>
                                        <a:pt x="1420" y="781"/>
                                      </a:lnTo>
                                      <a:lnTo>
                                        <a:pt x="1428" y="854"/>
                                      </a:lnTo>
                                      <a:lnTo>
                                        <a:pt x="1435" y="919"/>
                                      </a:lnTo>
                                      <a:lnTo>
                                        <a:pt x="1426" y="969"/>
                                      </a:lnTo>
                                      <a:lnTo>
                                        <a:pt x="1420" y="1010"/>
                                      </a:lnTo>
                                      <a:lnTo>
                                        <a:pt x="1415" y="1046"/>
                                      </a:lnTo>
                                      <a:lnTo>
                                        <a:pt x="1400" y="1077"/>
                                      </a:lnTo>
                                      <a:lnTo>
                                        <a:pt x="1373" y="1109"/>
                                      </a:lnTo>
                                      <a:lnTo>
                                        <a:pt x="1335" y="1140"/>
                                      </a:lnTo>
                                      <a:lnTo>
                                        <a:pt x="1287" y="1157"/>
                                      </a:lnTo>
                                      <a:lnTo>
                                        <a:pt x="1233" y="1169"/>
                                      </a:lnTo>
                                      <a:lnTo>
                                        <a:pt x="1169" y="1177"/>
                                      </a:lnTo>
                                      <a:lnTo>
                                        <a:pt x="1110" y="1185"/>
                                      </a:lnTo>
                                      <a:lnTo>
                                        <a:pt x="1046" y="1188"/>
                                      </a:lnTo>
                                      <a:lnTo>
                                        <a:pt x="968" y="1194"/>
                                      </a:lnTo>
                                      <a:lnTo>
                                        <a:pt x="901" y="1200"/>
                                      </a:lnTo>
                                      <a:lnTo>
                                        <a:pt x="840" y="1200"/>
                                      </a:lnTo>
                                      <a:lnTo>
                                        <a:pt x="779" y="1194"/>
                                      </a:lnTo>
                                      <a:lnTo>
                                        <a:pt x="724" y="1188"/>
                                      </a:lnTo>
                                      <a:lnTo>
                                        <a:pt x="681" y="1184"/>
                                      </a:lnTo>
                                      <a:lnTo>
                                        <a:pt x="635" y="1171"/>
                                      </a:lnTo>
                                      <a:lnTo>
                                        <a:pt x="578" y="1155"/>
                                      </a:lnTo>
                                      <a:lnTo>
                                        <a:pt x="514" y="1135"/>
                                      </a:lnTo>
                                      <a:lnTo>
                                        <a:pt x="465" y="1116"/>
                                      </a:lnTo>
                                      <a:lnTo>
                                        <a:pt x="406" y="1093"/>
                                      </a:lnTo>
                                      <a:lnTo>
                                        <a:pt x="359" y="1072"/>
                                      </a:lnTo>
                                      <a:lnTo>
                                        <a:pt x="309" y="1047"/>
                                      </a:lnTo>
                                      <a:lnTo>
                                        <a:pt x="256" y="1020"/>
                                      </a:lnTo>
                                      <a:lnTo>
                                        <a:pt x="207" y="990"/>
                                      </a:lnTo>
                                      <a:lnTo>
                                        <a:pt x="157" y="953"/>
                                      </a:lnTo>
                                      <a:lnTo>
                                        <a:pt x="112" y="918"/>
                                      </a:lnTo>
                                      <a:lnTo>
                                        <a:pt x="77" y="890"/>
                                      </a:lnTo>
                                      <a:lnTo>
                                        <a:pt x="34" y="833"/>
                                      </a:lnTo>
                                      <a:lnTo>
                                        <a:pt x="0" y="786"/>
                                      </a:lnTo>
                                      <a:lnTo>
                                        <a:pt x="30" y="798"/>
                                      </a:lnTo>
                                      <a:lnTo>
                                        <a:pt x="57" y="821"/>
                                      </a:lnTo>
                                      <a:lnTo>
                                        <a:pt x="88" y="860"/>
                                      </a:lnTo>
                                      <a:lnTo>
                                        <a:pt x="128" y="896"/>
                                      </a:lnTo>
                                      <a:lnTo>
                                        <a:pt x="166" y="923"/>
                                      </a:lnTo>
                                      <a:lnTo>
                                        <a:pt x="209" y="953"/>
                                      </a:lnTo>
                                      <a:lnTo>
                                        <a:pt x="249" y="979"/>
                                      </a:lnTo>
                                      <a:lnTo>
                                        <a:pt x="293" y="1008"/>
                                      </a:lnTo>
                                      <a:lnTo>
                                        <a:pt x="335" y="1024"/>
                                      </a:lnTo>
                                      <a:lnTo>
                                        <a:pt x="386" y="1051"/>
                                      </a:lnTo>
                                      <a:lnTo>
                                        <a:pt x="428" y="1064"/>
                                      </a:lnTo>
                                      <a:lnTo>
                                        <a:pt x="467" y="1085"/>
                                      </a:lnTo>
                                      <a:lnTo>
                                        <a:pt x="509" y="1100"/>
                                      </a:lnTo>
                                      <a:lnTo>
                                        <a:pt x="548" y="1110"/>
                                      </a:lnTo>
                                      <a:lnTo>
                                        <a:pt x="598" y="1132"/>
                                      </a:lnTo>
                                      <a:lnTo>
                                        <a:pt x="646" y="1140"/>
                                      </a:lnTo>
                                      <a:lnTo>
                                        <a:pt x="695" y="1148"/>
                                      </a:lnTo>
                                      <a:lnTo>
                                        <a:pt x="746" y="1155"/>
                                      </a:lnTo>
                                      <a:lnTo>
                                        <a:pt x="798" y="1161"/>
                                      </a:lnTo>
                                      <a:lnTo>
                                        <a:pt x="848" y="1164"/>
                                      </a:lnTo>
                                      <a:lnTo>
                                        <a:pt x="890" y="1162"/>
                                      </a:lnTo>
                                      <a:lnTo>
                                        <a:pt x="937" y="1161"/>
                                      </a:lnTo>
                                      <a:lnTo>
                                        <a:pt x="978" y="1159"/>
                                      </a:lnTo>
                                      <a:lnTo>
                                        <a:pt x="1023" y="1155"/>
                                      </a:lnTo>
                                      <a:lnTo>
                                        <a:pt x="1067" y="1151"/>
                                      </a:lnTo>
                                      <a:lnTo>
                                        <a:pt x="1109" y="1145"/>
                                      </a:lnTo>
                                      <a:lnTo>
                                        <a:pt x="1158" y="1138"/>
                                      </a:lnTo>
                                      <a:lnTo>
                                        <a:pt x="1202" y="1135"/>
                                      </a:lnTo>
                                      <a:lnTo>
                                        <a:pt x="1226" y="1120"/>
                                      </a:lnTo>
                                      <a:lnTo>
                                        <a:pt x="1255" y="1100"/>
                                      </a:lnTo>
                                      <a:lnTo>
                                        <a:pt x="1282" y="1085"/>
                                      </a:lnTo>
                                      <a:lnTo>
                                        <a:pt x="1301" y="1059"/>
                                      </a:lnTo>
                                      <a:lnTo>
                                        <a:pt x="1318" y="1029"/>
                                      </a:lnTo>
                                      <a:lnTo>
                                        <a:pt x="1333" y="1000"/>
                                      </a:lnTo>
                                      <a:lnTo>
                                        <a:pt x="1350" y="967"/>
                                      </a:lnTo>
                                      <a:lnTo>
                                        <a:pt x="1359" y="933"/>
                                      </a:lnTo>
                                      <a:lnTo>
                                        <a:pt x="1372" y="910"/>
                                      </a:lnTo>
                                      <a:lnTo>
                                        <a:pt x="1367" y="850"/>
                                      </a:lnTo>
                                      <a:lnTo>
                                        <a:pt x="1363" y="787"/>
                                      </a:lnTo>
                                      <a:lnTo>
                                        <a:pt x="1359" y="727"/>
                                      </a:lnTo>
                                      <a:lnTo>
                                        <a:pt x="1356" y="676"/>
                                      </a:lnTo>
                                      <a:lnTo>
                                        <a:pt x="1346" y="634"/>
                                      </a:lnTo>
                                      <a:lnTo>
                                        <a:pt x="1335" y="586"/>
                                      </a:lnTo>
                                      <a:lnTo>
                                        <a:pt x="1321" y="542"/>
                                      </a:lnTo>
                                      <a:lnTo>
                                        <a:pt x="1312" y="503"/>
                                      </a:lnTo>
                                      <a:lnTo>
                                        <a:pt x="1301" y="458"/>
                                      </a:lnTo>
                                      <a:lnTo>
                                        <a:pt x="1286" y="406"/>
                                      </a:lnTo>
                                      <a:lnTo>
                                        <a:pt x="1273" y="353"/>
                                      </a:lnTo>
                                      <a:lnTo>
                                        <a:pt x="1268" y="314"/>
                                      </a:lnTo>
                                      <a:lnTo>
                                        <a:pt x="1244" y="276"/>
                                      </a:lnTo>
                                      <a:lnTo>
                                        <a:pt x="1221" y="244"/>
                                      </a:lnTo>
                                      <a:lnTo>
                                        <a:pt x="1199" y="202"/>
                                      </a:lnTo>
                                      <a:lnTo>
                                        <a:pt x="1173" y="156"/>
                                      </a:lnTo>
                                      <a:lnTo>
                                        <a:pt x="1151" y="119"/>
                                      </a:lnTo>
                                      <a:lnTo>
                                        <a:pt x="1128" y="88"/>
                                      </a:lnTo>
                                      <a:lnTo>
                                        <a:pt x="1108" y="56"/>
                                      </a:lnTo>
                                      <a:close/>
                                    </a:path>
                                  </a:pathLst>
                                </a:custGeom>
                                <a:solidFill>
                                  <a:srgbClr val="FFA040"/>
                                </a:solidFill>
                                <a:ln w="9525">
                                  <a:noFill/>
                                  <a:round/>
                                  <a:headEnd/>
                                  <a:tailEnd/>
                                </a:ln>
                              </p:spPr>
                              <p:txBody>
                                <a:bodyPr/>
                                <a:lstStyle/>
                                <a:p>
                                  <a:endParaRPr lang="fr-FR" dirty="0"/>
                                </a:p>
                              </p:txBody>
                            </p:sp>
                          </p:grpSp>
                          <p:sp>
                            <p:nvSpPr>
                              <p:cNvPr id="175" name="Freeform 302"/>
                              <p:cNvSpPr>
                                <a:spLocks/>
                              </p:cNvSpPr>
                              <p:nvPr/>
                            </p:nvSpPr>
                            <p:spPr bwMode="auto">
                              <a:xfrm>
                                <a:off x="3906" y="1465"/>
                                <a:ext cx="103" cy="103"/>
                              </a:xfrm>
                              <a:custGeom>
                                <a:avLst/>
                                <a:gdLst>
                                  <a:gd name="T0" fmla="*/ 22 w 514"/>
                                  <a:gd name="T1" fmla="*/ 0 h 512"/>
                                  <a:gd name="T2" fmla="*/ 60 w 514"/>
                                  <a:gd name="T3" fmla="*/ 25 h 512"/>
                                  <a:gd name="T4" fmla="*/ 93 w 514"/>
                                  <a:gd name="T5" fmla="*/ 58 h 512"/>
                                  <a:gd name="T6" fmla="*/ 128 w 514"/>
                                  <a:gd name="T7" fmla="*/ 93 h 512"/>
                                  <a:gd name="T8" fmla="*/ 166 w 514"/>
                                  <a:gd name="T9" fmla="*/ 136 h 512"/>
                                  <a:gd name="T10" fmla="*/ 208 w 514"/>
                                  <a:gd name="T11" fmla="*/ 182 h 512"/>
                                  <a:gd name="T12" fmla="*/ 256 w 514"/>
                                  <a:gd name="T13" fmla="*/ 232 h 512"/>
                                  <a:gd name="T14" fmla="*/ 305 w 514"/>
                                  <a:gd name="T15" fmla="*/ 287 h 512"/>
                                  <a:gd name="T16" fmla="*/ 340 w 514"/>
                                  <a:gd name="T17" fmla="*/ 329 h 512"/>
                                  <a:gd name="T18" fmla="*/ 370 w 514"/>
                                  <a:gd name="T19" fmla="*/ 356 h 512"/>
                                  <a:gd name="T20" fmla="*/ 401 w 514"/>
                                  <a:gd name="T21" fmla="*/ 382 h 512"/>
                                  <a:gd name="T22" fmla="*/ 435 w 514"/>
                                  <a:gd name="T23" fmla="*/ 406 h 512"/>
                                  <a:gd name="T24" fmla="*/ 467 w 514"/>
                                  <a:gd name="T25" fmla="*/ 433 h 512"/>
                                  <a:gd name="T26" fmla="*/ 494 w 514"/>
                                  <a:gd name="T27" fmla="*/ 455 h 512"/>
                                  <a:gd name="T28" fmla="*/ 510 w 514"/>
                                  <a:gd name="T29" fmla="*/ 471 h 512"/>
                                  <a:gd name="T30" fmla="*/ 514 w 514"/>
                                  <a:gd name="T31" fmla="*/ 490 h 512"/>
                                  <a:gd name="T32" fmla="*/ 511 w 514"/>
                                  <a:gd name="T33" fmla="*/ 503 h 512"/>
                                  <a:gd name="T34" fmla="*/ 501 w 514"/>
                                  <a:gd name="T35" fmla="*/ 510 h 512"/>
                                  <a:gd name="T36" fmla="*/ 487 w 514"/>
                                  <a:gd name="T37" fmla="*/ 512 h 512"/>
                                  <a:gd name="T38" fmla="*/ 467 w 514"/>
                                  <a:gd name="T39" fmla="*/ 506 h 512"/>
                                  <a:gd name="T40" fmla="*/ 439 w 514"/>
                                  <a:gd name="T41" fmla="*/ 486 h 512"/>
                                  <a:gd name="T42" fmla="*/ 410 w 514"/>
                                  <a:gd name="T43" fmla="*/ 470 h 512"/>
                                  <a:gd name="T44" fmla="*/ 384 w 514"/>
                                  <a:gd name="T45" fmla="*/ 457 h 512"/>
                                  <a:gd name="T46" fmla="*/ 353 w 514"/>
                                  <a:gd name="T47" fmla="*/ 431 h 512"/>
                                  <a:gd name="T48" fmla="*/ 324 w 514"/>
                                  <a:gd name="T49" fmla="*/ 409 h 512"/>
                                  <a:gd name="T50" fmla="*/ 288 w 514"/>
                                  <a:gd name="T51" fmla="*/ 379 h 512"/>
                                  <a:gd name="T52" fmla="*/ 256 w 514"/>
                                  <a:gd name="T53" fmla="*/ 353 h 512"/>
                                  <a:gd name="T54" fmla="*/ 218 w 514"/>
                                  <a:gd name="T55" fmla="*/ 323 h 512"/>
                                  <a:gd name="T56" fmla="*/ 188 w 514"/>
                                  <a:gd name="T57" fmla="*/ 295 h 512"/>
                                  <a:gd name="T58" fmla="*/ 162 w 514"/>
                                  <a:gd name="T59" fmla="*/ 265 h 512"/>
                                  <a:gd name="T60" fmla="*/ 136 w 514"/>
                                  <a:gd name="T61" fmla="*/ 240 h 512"/>
                                  <a:gd name="T62" fmla="*/ 121 w 514"/>
                                  <a:gd name="T63" fmla="*/ 218 h 512"/>
                                  <a:gd name="T64" fmla="*/ 97 w 514"/>
                                  <a:gd name="T65" fmla="*/ 185 h 512"/>
                                  <a:gd name="T66" fmla="*/ 74 w 514"/>
                                  <a:gd name="T67" fmla="*/ 149 h 512"/>
                                  <a:gd name="T68" fmla="*/ 51 w 514"/>
                                  <a:gd name="T69" fmla="*/ 115 h 512"/>
                                  <a:gd name="T70" fmla="*/ 32 w 514"/>
                                  <a:gd name="T71" fmla="*/ 83 h 512"/>
                                  <a:gd name="T72" fmla="*/ 16 w 514"/>
                                  <a:gd name="T73" fmla="*/ 55 h 512"/>
                                  <a:gd name="T74" fmla="*/ 4 w 514"/>
                                  <a:gd name="T75" fmla="*/ 32 h 512"/>
                                  <a:gd name="T76" fmla="*/ 0 w 514"/>
                                  <a:gd name="T77" fmla="*/ 16 h 512"/>
                                  <a:gd name="T78" fmla="*/ 4 w 514"/>
                                  <a:gd name="T79" fmla="*/ 5 h 512"/>
                                  <a:gd name="T80" fmla="*/ 22 w 514"/>
                                  <a:gd name="T81" fmla="*/ 0 h 5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4"/>
                                  <a:gd name="T124" fmla="*/ 0 h 512"/>
                                  <a:gd name="T125" fmla="*/ 514 w 514"/>
                                  <a:gd name="T126" fmla="*/ 512 h 5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4" h="512">
                                    <a:moveTo>
                                      <a:pt x="22" y="0"/>
                                    </a:moveTo>
                                    <a:lnTo>
                                      <a:pt x="60" y="25"/>
                                    </a:lnTo>
                                    <a:lnTo>
                                      <a:pt x="93" y="58"/>
                                    </a:lnTo>
                                    <a:lnTo>
                                      <a:pt x="128" y="93"/>
                                    </a:lnTo>
                                    <a:lnTo>
                                      <a:pt x="166" y="136"/>
                                    </a:lnTo>
                                    <a:lnTo>
                                      <a:pt x="208" y="182"/>
                                    </a:lnTo>
                                    <a:lnTo>
                                      <a:pt x="256" y="232"/>
                                    </a:lnTo>
                                    <a:lnTo>
                                      <a:pt x="305" y="287"/>
                                    </a:lnTo>
                                    <a:lnTo>
                                      <a:pt x="340" y="329"/>
                                    </a:lnTo>
                                    <a:lnTo>
                                      <a:pt x="370" y="356"/>
                                    </a:lnTo>
                                    <a:lnTo>
                                      <a:pt x="401" y="382"/>
                                    </a:lnTo>
                                    <a:lnTo>
                                      <a:pt x="435" y="406"/>
                                    </a:lnTo>
                                    <a:lnTo>
                                      <a:pt x="467" y="433"/>
                                    </a:lnTo>
                                    <a:lnTo>
                                      <a:pt x="494" y="455"/>
                                    </a:lnTo>
                                    <a:lnTo>
                                      <a:pt x="510" y="471"/>
                                    </a:lnTo>
                                    <a:lnTo>
                                      <a:pt x="514" y="490"/>
                                    </a:lnTo>
                                    <a:lnTo>
                                      <a:pt x="511" y="503"/>
                                    </a:lnTo>
                                    <a:lnTo>
                                      <a:pt x="501" y="510"/>
                                    </a:lnTo>
                                    <a:lnTo>
                                      <a:pt x="487" y="512"/>
                                    </a:lnTo>
                                    <a:lnTo>
                                      <a:pt x="467" y="506"/>
                                    </a:lnTo>
                                    <a:lnTo>
                                      <a:pt x="439" y="486"/>
                                    </a:lnTo>
                                    <a:lnTo>
                                      <a:pt x="410" y="470"/>
                                    </a:lnTo>
                                    <a:lnTo>
                                      <a:pt x="384" y="457"/>
                                    </a:lnTo>
                                    <a:lnTo>
                                      <a:pt x="353" y="431"/>
                                    </a:lnTo>
                                    <a:lnTo>
                                      <a:pt x="324" y="409"/>
                                    </a:lnTo>
                                    <a:lnTo>
                                      <a:pt x="288" y="379"/>
                                    </a:lnTo>
                                    <a:lnTo>
                                      <a:pt x="256" y="353"/>
                                    </a:lnTo>
                                    <a:lnTo>
                                      <a:pt x="218" y="323"/>
                                    </a:lnTo>
                                    <a:lnTo>
                                      <a:pt x="188" y="295"/>
                                    </a:lnTo>
                                    <a:lnTo>
                                      <a:pt x="162" y="265"/>
                                    </a:lnTo>
                                    <a:lnTo>
                                      <a:pt x="136" y="240"/>
                                    </a:lnTo>
                                    <a:lnTo>
                                      <a:pt x="121" y="218"/>
                                    </a:lnTo>
                                    <a:lnTo>
                                      <a:pt x="97" y="185"/>
                                    </a:lnTo>
                                    <a:lnTo>
                                      <a:pt x="74" y="149"/>
                                    </a:lnTo>
                                    <a:lnTo>
                                      <a:pt x="51" y="115"/>
                                    </a:lnTo>
                                    <a:lnTo>
                                      <a:pt x="32" y="83"/>
                                    </a:lnTo>
                                    <a:lnTo>
                                      <a:pt x="16" y="55"/>
                                    </a:lnTo>
                                    <a:lnTo>
                                      <a:pt x="4" y="32"/>
                                    </a:lnTo>
                                    <a:lnTo>
                                      <a:pt x="0" y="16"/>
                                    </a:lnTo>
                                    <a:lnTo>
                                      <a:pt x="4" y="5"/>
                                    </a:lnTo>
                                    <a:lnTo>
                                      <a:pt x="22" y="0"/>
                                    </a:lnTo>
                                    <a:close/>
                                  </a:path>
                                </a:pathLst>
                              </a:custGeom>
                              <a:solidFill>
                                <a:srgbClr val="FFE0C0"/>
                              </a:solidFill>
                              <a:ln w="9525">
                                <a:noFill/>
                                <a:round/>
                                <a:headEnd/>
                                <a:tailEnd/>
                              </a:ln>
                            </p:spPr>
                            <p:txBody>
                              <a:bodyPr/>
                              <a:lstStyle/>
                              <a:p>
                                <a:endParaRPr lang="fr-FR" dirty="0"/>
                              </a:p>
                            </p:txBody>
                          </p:sp>
                        </p:grpSp>
                        <p:sp>
                          <p:nvSpPr>
                            <p:cNvPr id="173" name="Freeform 303"/>
                            <p:cNvSpPr>
                              <a:spLocks/>
                            </p:cNvSpPr>
                            <p:nvPr/>
                          </p:nvSpPr>
                          <p:spPr bwMode="auto">
                            <a:xfrm>
                              <a:off x="3961" y="1526"/>
                              <a:ext cx="89" cy="68"/>
                            </a:xfrm>
                            <a:custGeom>
                              <a:avLst/>
                              <a:gdLst>
                                <a:gd name="T0" fmla="*/ 445 w 445"/>
                                <a:gd name="T1" fmla="*/ 0 h 342"/>
                                <a:gd name="T2" fmla="*/ 445 w 445"/>
                                <a:gd name="T3" fmla="*/ 47 h 342"/>
                                <a:gd name="T4" fmla="*/ 444 w 445"/>
                                <a:gd name="T5" fmla="*/ 105 h 342"/>
                                <a:gd name="T6" fmla="*/ 437 w 445"/>
                                <a:gd name="T7" fmla="*/ 155 h 342"/>
                                <a:gd name="T8" fmla="*/ 424 w 445"/>
                                <a:gd name="T9" fmla="*/ 197 h 342"/>
                                <a:gd name="T10" fmla="*/ 404 w 445"/>
                                <a:gd name="T11" fmla="*/ 227 h 342"/>
                                <a:gd name="T12" fmla="*/ 378 w 445"/>
                                <a:gd name="T13" fmla="*/ 250 h 342"/>
                                <a:gd name="T14" fmla="*/ 342 w 445"/>
                                <a:gd name="T15" fmla="*/ 274 h 342"/>
                                <a:gd name="T16" fmla="*/ 306 w 445"/>
                                <a:gd name="T17" fmla="*/ 293 h 342"/>
                                <a:gd name="T18" fmla="*/ 252 w 445"/>
                                <a:gd name="T19" fmla="*/ 316 h 342"/>
                                <a:gd name="T20" fmla="*/ 203 w 445"/>
                                <a:gd name="T21" fmla="*/ 329 h 342"/>
                                <a:gd name="T22" fmla="*/ 148 w 445"/>
                                <a:gd name="T23" fmla="*/ 336 h 342"/>
                                <a:gd name="T24" fmla="*/ 100 w 445"/>
                                <a:gd name="T25" fmla="*/ 342 h 342"/>
                                <a:gd name="T26" fmla="*/ 49 w 445"/>
                                <a:gd name="T27" fmla="*/ 340 h 342"/>
                                <a:gd name="T28" fmla="*/ 0 w 445"/>
                                <a:gd name="T29" fmla="*/ 336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342"/>
                                <a:gd name="T47" fmla="*/ 445 w 44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342">
                                  <a:moveTo>
                                    <a:pt x="445" y="0"/>
                                  </a:moveTo>
                                  <a:lnTo>
                                    <a:pt x="445" y="47"/>
                                  </a:lnTo>
                                  <a:lnTo>
                                    <a:pt x="444" y="105"/>
                                  </a:lnTo>
                                  <a:lnTo>
                                    <a:pt x="437" y="155"/>
                                  </a:lnTo>
                                  <a:lnTo>
                                    <a:pt x="424" y="197"/>
                                  </a:lnTo>
                                  <a:lnTo>
                                    <a:pt x="404" y="227"/>
                                  </a:lnTo>
                                  <a:lnTo>
                                    <a:pt x="378" y="250"/>
                                  </a:lnTo>
                                  <a:lnTo>
                                    <a:pt x="342" y="274"/>
                                  </a:lnTo>
                                  <a:lnTo>
                                    <a:pt x="306" y="293"/>
                                  </a:lnTo>
                                  <a:lnTo>
                                    <a:pt x="252" y="316"/>
                                  </a:lnTo>
                                  <a:lnTo>
                                    <a:pt x="203" y="329"/>
                                  </a:lnTo>
                                  <a:lnTo>
                                    <a:pt x="148" y="336"/>
                                  </a:lnTo>
                                  <a:lnTo>
                                    <a:pt x="100" y="342"/>
                                  </a:lnTo>
                                  <a:lnTo>
                                    <a:pt x="49" y="340"/>
                                  </a:lnTo>
                                  <a:lnTo>
                                    <a:pt x="0" y="336"/>
                                  </a:lnTo>
                                </a:path>
                              </a:pathLst>
                            </a:custGeom>
                            <a:noFill/>
                            <a:ln w="3175">
                              <a:solidFill>
                                <a:srgbClr val="FF8000"/>
                              </a:solidFill>
                              <a:prstDash val="solid"/>
                              <a:round/>
                              <a:headEnd/>
                              <a:tailEnd/>
                            </a:ln>
                          </p:spPr>
                          <p:txBody>
                            <a:bodyPr/>
                            <a:lstStyle/>
                            <a:p>
                              <a:endParaRPr lang="fr-FR" dirty="0"/>
                            </a:p>
                          </p:txBody>
                        </p:sp>
                      </p:grpSp>
                      <p:grpSp>
                        <p:nvGrpSpPr>
                          <p:cNvPr id="122" name="Group 304"/>
                          <p:cNvGrpSpPr>
                            <a:grpSpLocks/>
                          </p:cNvGrpSpPr>
                          <p:nvPr/>
                        </p:nvGrpSpPr>
                        <p:grpSpPr bwMode="auto">
                          <a:xfrm>
                            <a:off x="3727" y="1299"/>
                            <a:ext cx="308" cy="285"/>
                            <a:chOff x="3727" y="1299"/>
                            <a:chExt cx="308" cy="285"/>
                          </a:xfrm>
                        </p:grpSpPr>
                        <p:grpSp>
                          <p:nvGrpSpPr>
                            <p:cNvPr id="123" name="Group 305"/>
                            <p:cNvGrpSpPr>
                              <a:grpSpLocks/>
                            </p:cNvGrpSpPr>
                            <p:nvPr/>
                          </p:nvGrpSpPr>
                          <p:grpSpPr bwMode="auto">
                            <a:xfrm>
                              <a:off x="3837" y="1299"/>
                              <a:ext cx="198" cy="255"/>
                              <a:chOff x="3837" y="1299"/>
                              <a:chExt cx="198" cy="255"/>
                            </a:xfrm>
                          </p:grpSpPr>
                          <p:grpSp>
                            <p:nvGrpSpPr>
                              <p:cNvPr id="149" name="Group 306"/>
                              <p:cNvGrpSpPr>
                                <a:grpSpLocks/>
                              </p:cNvGrpSpPr>
                              <p:nvPr/>
                            </p:nvGrpSpPr>
                            <p:grpSpPr bwMode="auto">
                              <a:xfrm>
                                <a:off x="3837" y="1299"/>
                                <a:ext cx="198" cy="255"/>
                                <a:chOff x="3837" y="1299"/>
                                <a:chExt cx="198" cy="255"/>
                              </a:xfrm>
                            </p:grpSpPr>
                            <p:grpSp>
                              <p:nvGrpSpPr>
                                <p:cNvPr id="154" name="Group 307"/>
                                <p:cNvGrpSpPr>
                                  <a:grpSpLocks/>
                                </p:cNvGrpSpPr>
                                <p:nvPr/>
                              </p:nvGrpSpPr>
                              <p:grpSpPr bwMode="auto">
                                <a:xfrm>
                                  <a:off x="3837" y="1299"/>
                                  <a:ext cx="198" cy="255"/>
                                  <a:chOff x="3837" y="1299"/>
                                  <a:chExt cx="198" cy="255"/>
                                </a:xfrm>
                              </p:grpSpPr>
                              <p:grpSp>
                                <p:nvGrpSpPr>
                                  <p:cNvPr id="160" name="Group 308"/>
                                  <p:cNvGrpSpPr>
                                    <a:grpSpLocks/>
                                  </p:cNvGrpSpPr>
                                  <p:nvPr/>
                                </p:nvGrpSpPr>
                                <p:grpSpPr bwMode="auto">
                                  <a:xfrm>
                                    <a:off x="3837" y="1299"/>
                                    <a:ext cx="198" cy="255"/>
                                    <a:chOff x="3837" y="1299"/>
                                    <a:chExt cx="198" cy="255"/>
                                  </a:xfrm>
                                </p:grpSpPr>
                                <p:grpSp>
                                  <p:nvGrpSpPr>
                                    <p:cNvPr id="166" name="Group 309"/>
                                    <p:cNvGrpSpPr>
                                      <a:grpSpLocks/>
                                    </p:cNvGrpSpPr>
                                    <p:nvPr/>
                                  </p:nvGrpSpPr>
                                  <p:grpSpPr bwMode="auto">
                                    <a:xfrm>
                                      <a:off x="3837" y="1299"/>
                                      <a:ext cx="198" cy="255"/>
                                      <a:chOff x="3837" y="1299"/>
                                      <a:chExt cx="198" cy="255"/>
                                    </a:xfrm>
                                  </p:grpSpPr>
                                  <p:sp>
                                    <p:nvSpPr>
                                      <p:cNvPr id="168" name="Freeform 310"/>
                                      <p:cNvSpPr>
                                        <a:spLocks/>
                                      </p:cNvSpPr>
                                      <p:nvPr/>
                                    </p:nvSpPr>
                                    <p:spPr bwMode="auto">
                                      <a:xfrm>
                                        <a:off x="3837" y="1299"/>
                                        <a:ext cx="198" cy="255"/>
                                      </a:xfrm>
                                      <a:custGeom>
                                        <a:avLst/>
                                        <a:gdLst>
                                          <a:gd name="T0" fmla="*/ 21 w 990"/>
                                          <a:gd name="T1" fmla="*/ 239 h 1276"/>
                                          <a:gd name="T2" fmla="*/ 61 w 990"/>
                                          <a:gd name="T3" fmla="*/ 188 h 1276"/>
                                          <a:gd name="T4" fmla="*/ 116 w 990"/>
                                          <a:gd name="T5" fmla="*/ 122 h 1276"/>
                                          <a:gd name="T6" fmla="*/ 172 w 990"/>
                                          <a:gd name="T7" fmla="*/ 66 h 1276"/>
                                          <a:gd name="T8" fmla="*/ 243 w 990"/>
                                          <a:gd name="T9" fmla="*/ 23 h 1276"/>
                                          <a:gd name="T10" fmla="*/ 342 w 990"/>
                                          <a:gd name="T11" fmla="*/ 1 h 1276"/>
                                          <a:gd name="T12" fmla="*/ 435 w 990"/>
                                          <a:gd name="T13" fmla="*/ 7 h 1276"/>
                                          <a:gd name="T14" fmla="*/ 526 w 990"/>
                                          <a:gd name="T15" fmla="*/ 34 h 1276"/>
                                          <a:gd name="T16" fmla="*/ 596 w 990"/>
                                          <a:gd name="T17" fmla="*/ 78 h 1276"/>
                                          <a:gd name="T18" fmla="*/ 649 w 990"/>
                                          <a:gd name="T19" fmla="*/ 142 h 1276"/>
                                          <a:gd name="T20" fmla="*/ 681 w 990"/>
                                          <a:gd name="T21" fmla="*/ 217 h 1276"/>
                                          <a:gd name="T22" fmla="*/ 689 w 990"/>
                                          <a:gd name="T23" fmla="*/ 285 h 1276"/>
                                          <a:gd name="T24" fmla="*/ 657 w 990"/>
                                          <a:gd name="T25" fmla="*/ 357 h 1276"/>
                                          <a:gd name="T26" fmla="*/ 626 w 990"/>
                                          <a:gd name="T27" fmla="*/ 430 h 1276"/>
                                          <a:gd name="T28" fmla="*/ 608 w 990"/>
                                          <a:gd name="T29" fmla="*/ 489 h 1276"/>
                                          <a:gd name="T30" fmla="*/ 622 w 990"/>
                                          <a:gd name="T31" fmla="*/ 500 h 1276"/>
                                          <a:gd name="T32" fmla="*/ 646 w 990"/>
                                          <a:gd name="T33" fmla="*/ 461 h 1276"/>
                                          <a:gd name="T34" fmla="*/ 690 w 990"/>
                                          <a:gd name="T35" fmla="*/ 381 h 1276"/>
                                          <a:gd name="T36" fmla="*/ 721 w 990"/>
                                          <a:gd name="T37" fmla="*/ 346 h 1276"/>
                                          <a:gd name="T38" fmla="*/ 749 w 990"/>
                                          <a:gd name="T39" fmla="*/ 369 h 1276"/>
                                          <a:gd name="T40" fmla="*/ 784 w 990"/>
                                          <a:gd name="T41" fmla="*/ 431 h 1276"/>
                                          <a:gd name="T42" fmla="*/ 812 w 990"/>
                                          <a:gd name="T43" fmla="*/ 492 h 1276"/>
                                          <a:gd name="T44" fmla="*/ 852 w 990"/>
                                          <a:gd name="T45" fmla="*/ 551 h 1276"/>
                                          <a:gd name="T46" fmla="*/ 866 w 990"/>
                                          <a:gd name="T47" fmla="*/ 611 h 1276"/>
                                          <a:gd name="T48" fmla="*/ 850 w 990"/>
                                          <a:gd name="T49" fmla="*/ 693 h 1276"/>
                                          <a:gd name="T50" fmla="*/ 882 w 990"/>
                                          <a:gd name="T51" fmla="*/ 744 h 1276"/>
                                          <a:gd name="T52" fmla="*/ 925 w 990"/>
                                          <a:gd name="T53" fmla="*/ 829 h 1276"/>
                                          <a:gd name="T54" fmla="*/ 960 w 990"/>
                                          <a:gd name="T55" fmla="*/ 905 h 1276"/>
                                          <a:gd name="T56" fmla="*/ 978 w 990"/>
                                          <a:gd name="T57" fmla="*/ 988 h 1276"/>
                                          <a:gd name="T58" fmla="*/ 984 w 990"/>
                                          <a:gd name="T59" fmla="*/ 1075 h 1276"/>
                                          <a:gd name="T60" fmla="*/ 990 w 990"/>
                                          <a:gd name="T61" fmla="*/ 1211 h 1276"/>
                                          <a:gd name="T62" fmla="*/ 974 w 990"/>
                                          <a:gd name="T63" fmla="*/ 1267 h 1276"/>
                                          <a:gd name="T64" fmla="*/ 921 w 990"/>
                                          <a:gd name="T65" fmla="*/ 1269 h 1276"/>
                                          <a:gd name="T66" fmla="*/ 849 w 990"/>
                                          <a:gd name="T67" fmla="*/ 1226 h 1276"/>
                                          <a:gd name="T68" fmla="*/ 760 w 990"/>
                                          <a:gd name="T69" fmla="*/ 1159 h 1276"/>
                                          <a:gd name="T70" fmla="*/ 654 w 990"/>
                                          <a:gd name="T71" fmla="*/ 1052 h 1276"/>
                                          <a:gd name="T72" fmla="*/ 549 w 990"/>
                                          <a:gd name="T73" fmla="*/ 933 h 1276"/>
                                          <a:gd name="T74" fmla="*/ 406 w 990"/>
                                          <a:gd name="T75" fmla="*/ 792 h 1276"/>
                                          <a:gd name="T76" fmla="*/ 307 w 990"/>
                                          <a:gd name="T77" fmla="*/ 696 h 1276"/>
                                          <a:gd name="T78" fmla="*/ 284 w 990"/>
                                          <a:gd name="T79" fmla="*/ 638 h 1276"/>
                                          <a:gd name="T80" fmla="*/ 322 w 990"/>
                                          <a:gd name="T81" fmla="*/ 605 h 1276"/>
                                          <a:gd name="T82" fmla="*/ 383 w 990"/>
                                          <a:gd name="T83" fmla="*/ 566 h 1276"/>
                                          <a:gd name="T84" fmla="*/ 445 w 990"/>
                                          <a:gd name="T85" fmla="*/ 543 h 1276"/>
                                          <a:gd name="T86" fmla="*/ 484 w 990"/>
                                          <a:gd name="T87" fmla="*/ 524 h 1276"/>
                                          <a:gd name="T88" fmla="*/ 445 w 990"/>
                                          <a:gd name="T89" fmla="*/ 517 h 1276"/>
                                          <a:gd name="T90" fmla="*/ 359 w 990"/>
                                          <a:gd name="T91" fmla="*/ 535 h 1276"/>
                                          <a:gd name="T92" fmla="*/ 308 w 990"/>
                                          <a:gd name="T93" fmla="*/ 569 h 1276"/>
                                          <a:gd name="T94" fmla="*/ 245 w 990"/>
                                          <a:gd name="T95" fmla="*/ 596 h 1276"/>
                                          <a:gd name="T96" fmla="*/ 192 w 990"/>
                                          <a:gd name="T97" fmla="*/ 585 h 1276"/>
                                          <a:gd name="T98" fmla="*/ 149 w 990"/>
                                          <a:gd name="T99" fmla="*/ 549 h 1276"/>
                                          <a:gd name="T100" fmla="*/ 103 w 990"/>
                                          <a:gd name="T101" fmla="*/ 491 h 1276"/>
                                          <a:gd name="T102" fmla="*/ 46 w 990"/>
                                          <a:gd name="T103" fmla="*/ 431 h 1276"/>
                                          <a:gd name="T104" fmla="*/ 19 w 990"/>
                                          <a:gd name="T105" fmla="*/ 380 h 1276"/>
                                          <a:gd name="T106" fmla="*/ 0 w 990"/>
                                          <a:gd name="T107" fmla="*/ 303 h 1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0"/>
                                          <a:gd name="T163" fmla="*/ 0 h 1276"/>
                                          <a:gd name="T164" fmla="*/ 990 w 990"/>
                                          <a:gd name="T165" fmla="*/ 1276 h 1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0" h="1276">
                                            <a:moveTo>
                                              <a:pt x="2" y="283"/>
                                            </a:moveTo>
                                            <a:lnTo>
                                              <a:pt x="11" y="261"/>
                                            </a:lnTo>
                                            <a:lnTo>
                                              <a:pt x="21" y="239"/>
                                            </a:lnTo>
                                            <a:lnTo>
                                              <a:pt x="33" y="217"/>
                                            </a:lnTo>
                                            <a:lnTo>
                                              <a:pt x="47" y="201"/>
                                            </a:lnTo>
                                            <a:lnTo>
                                              <a:pt x="61" y="188"/>
                                            </a:lnTo>
                                            <a:lnTo>
                                              <a:pt x="78" y="168"/>
                                            </a:lnTo>
                                            <a:lnTo>
                                              <a:pt x="100" y="145"/>
                                            </a:lnTo>
                                            <a:lnTo>
                                              <a:pt x="116" y="122"/>
                                            </a:lnTo>
                                            <a:lnTo>
                                              <a:pt x="132" y="101"/>
                                            </a:lnTo>
                                            <a:lnTo>
                                              <a:pt x="151" y="84"/>
                                            </a:lnTo>
                                            <a:lnTo>
                                              <a:pt x="172" y="66"/>
                                            </a:lnTo>
                                            <a:lnTo>
                                              <a:pt x="194" y="50"/>
                                            </a:lnTo>
                                            <a:lnTo>
                                              <a:pt x="216" y="36"/>
                                            </a:lnTo>
                                            <a:lnTo>
                                              <a:pt x="243" y="23"/>
                                            </a:lnTo>
                                            <a:lnTo>
                                              <a:pt x="273" y="12"/>
                                            </a:lnTo>
                                            <a:lnTo>
                                              <a:pt x="304" y="5"/>
                                            </a:lnTo>
                                            <a:lnTo>
                                              <a:pt x="342" y="1"/>
                                            </a:lnTo>
                                            <a:lnTo>
                                              <a:pt x="377" y="0"/>
                                            </a:lnTo>
                                            <a:lnTo>
                                              <a:pt x="406" y="2"/>
                                            </a:lnTo>
                                            <a:lnTo>
                                              <a:pt x="435" y="7"/>
                                            </a:lnTo>
                                            <a:lnTo>
                                              <a:pt x="462" y="12"/>
                                            </a:lnTo>
                                            <a:lnTo>
                                              <a:pt x="497" y="21"/>
                                            </a:lnTo>
                                            <a:lnTo>
                                              <a:pt x="526" y="34"/>
                                            </a:lnTo>
                                            <a:lnTo>
                                              <a:pt x="550" y="45"/>
                                            </a:lnTo>
                                            <a:lnTo>
                                              <a:pt x="576" y="59"/>
                                            </a:lnTo>
                                            <a:lnTo>
                                              <a:pt x="596" y="78"/>
                                            </a:lnTo>
                                            <a:lnTo>
                                              <a:pt x="615" y="98"/>
                                            </a:lnTo>
                                            <a:lnTo>
                                              <a:pt x="632" y="118"/>
                                            </a:lnTo>
                                            <a:lnTo>
                                              <a:pt x="649" y="142"/>
                                            </a:lnTo>
                                            <a:lnTo>
                                              <a:pt x="665" y="166"/>
                                            </a:lnTo>
                                            <a:lnTo>
                                              <a:pt x="675" y="189"/>
                                            </a:lnTo>
                                            <a:lnTo>
                                              <a:pt x="681" y="217"/>
                                            </a:lnTo>
                                            <a:lnTo>
                                              <a:pt x="687" y="243"/>
                                            </a:lnTo>
                                            <a:lnTo>
                                              <a:pt x="690" y="263"/>
                                            </a:lnTo>
                                            <a:lnTo>
                                              <a:pt x="689" y="285"/>
                                            </a:lnTo>
                                            <a:lnTo>
                                              <a:pt x="683" y="301"/>
                                            </a:lnTo>
                                            <a:lnTo>
                                              <a:pt x="673" y="325"/>
                                            </a:lnTo>
                                            <a:lnTo>
                                              <a:pt x="657" y="357"/>
                                            </a:lnTo>
                                            <a:lnTo>
                                              <a:pt x="645" y="384"/>
                                            </a:lnTo>
                                            <a:lnTo>
                                              <a:pt x="634" y="406"/>
                                            </a:lnTo>
                                            <a:lnTo>
                                              <a:pt x="626" y="430"/>
                                            </a:lnTo>
                                            <a:lnTo>
                                              <a:pt x="618" y="455"/>
                                            </a:lnTo>
                                            <a:lnTo>
                                              <a:pt x="611" y="477"/>
                                            </a:lnTo>
                                            <a:lnTo>
                                              <a:pt x="608" y="489"/>
                                            </a:lnTo>
                                            <a:lnTo>
                                              <a:pt x="609" y="497"/>
                                            </a:lnTo>
                                            <a:lnTo>
                                              <a:pt x="614" y="500"/>
                                            </a:lnTo>
                                            <a:lnTo>
                                              <a:pt x="622" y="500"/>
                                            </a:lnTo>
                                            <a:lnTo>
                                              <a:pt x="628" y="493"/>
                                            </a:lnTo>
                                            <a:lnTo>
                                              <a:pt x="636" y="483"/>
                                            </a:lnTo>
                                            <a:lnTo>
                                              <a:pt x="646" y="461"/>
                                            </a:lnTo>
                                            <a:lnTo>
                                              <a:pt x="659" y="432"/>
                                            </a:lnTo>
                                            <a:lnTo>
                                              <a:pt x="675" y="405"/>
                                            </a:lnTo>
                                            <a:lnTo>
                                              <a:pt x="690" y="381"/>
                                            </a:lnTo>
                                            <a:lnTo>
                                              <a:pt x="704" y="361"/>
                                            </a:lnTo>
                                            <a:lnTo>
                                              <a:pt x="712" y="351"/>
                                            </a:lnTo>
                                            <a:lnTo>
                                              <a:pt x="721" y="346"/>
                                            </a:lnTo>
                                            <a:lnTo>
                                              <a:pt x="732" y="344"/>
                                            </a:lnTo>
                                            <a:lnTo>
                                              <a:pt x="739" y="350"/>
                                            </a:lnTo>
                                            <a:lnTo>
                                              <a:pt x="749" y="369"/>
                                            </a:lnTo>
                                            <a:lnTo>
                                              <a:pt x="759" y="386"/>
                                            </a:lnTo>
                                            <a:lnTo>
                                              <a:pt x="771" y="408"/>
                                            </a:lnTo>
                                            <a:lnTo>
                                              <a:pt x="784" y="431"/>
                                            </a:lnTo>
                                            <a:lnTo>
                                              <a:pt x="793" y="450"/>
                                            </a:lnTo>
                                            <a:lnTo>
                                              <a:pt x="802" y="473"/>
                                            </a:lnTo>
                                            <a:lnTo>
                                              <a:pt x="812" y="492"/>
                                            </a:lnTo>
                                            <a:lnTo>
                                              <a:pt x="820" y="516"/>
                                            </a:lnTo>
                                            <a:lnTo>
                                              <a:pt x="835" y="531"/>
                                            </a:lnTo>
                                            <a:lnTo>
                                              <a:pt x="852" y="551"/>
                                            </a:lnTo>
                                            <a:lnTo>
                                              <a:pt x="864" y="569"/>
                                            </a:lnTo>
                                            <a:lnTo>
                                              <a:pt x="868" y="589"/>
                                            </a:lnTo>
                                            <a:lnTo>
                                              <a:pt x="866" y="611"/>
                                            </a:lnTo>
                                            <a:lnTo>
                                              <a:pt x="861" y="639"/>
                                            </a:lnTo>
                                            <a:lnTo>
                                              <a:pt x="856" y="665"/>
                                            </a:lnTo>
                                            <a:lnTo>
                                              <a:pt x="850" y="693"/>
                                            </a:lnTo>
                                            <a:lnTo>
                                              <a:pt x="861" y="709"/>
                                            </a:lnTo>
                                            <a:lnTo>
                                              <a:pt x="872" y="726"/>
                                            </a:lnTo>
                                            <a:lnTo>
                                              <a:pt x="882" y="744"/>
                                            </a:lnTo>
                                            <a:lnTo>
                                              <a:pt x="892" y="766"/>
                                            </a:lnTo>
                                            <a:lnTo>
                                              <a:pt x="910" y="800"/>
                                            </a:lnTo>
                                            <a:lnTo>
                                              <a:pt x="925" y="829"/>
                                            </a:lnTo>
                                            <a:lnTo>
                                              <a:pt x="941" y="859"/>
                                            </a:lnTo>
                                            <a:lnTo>
                                              <a:pt x="954" y="885"/>
                                            </a:lnTo>
                                            <a:lnTo>
                                              <a:pt x="960" y="905"/>
                                            </a:lnTo>
                                            <a:lnTo>
                                              <a:pt x="967" y="933"/>
                                            </a:lnTo>
                                            <a:lnTo>
                                              <a:pt x="972" y="964"/>
                                            </a:lnTo>
                                            <a:lnTo>
                                              <a:pt x="978" y="988"/>
                                            </a:lnTo>
                                            <a:lnTo>
                                              <a:pt x="983" y="1020"/>
                                            </a:lnTo>
                                            <a:lnTo>
                                              <a:pt x="985" y="1052"/>
                                            </a:lnTo>
                                            <a:lnTo>
                                              <a:pt x="984" y="1075"/>
                                            </a:lnTo>
                                            <a:lnTo>
                                              <a:pt x="984" y="1100"/>
                                            </a:lnTo>
                                            <a:lnTo>
                                              <a:pt x="985" y="1151"/>
                                            </a:lnTo>
                                            <a:lnTo>
                                              <a:pt x="990" y="1211"/>
                                            </a:lnTo>
                                            <a:lnTo>
                                              <a:pt x="988" y="1239"/>
                                            </a:lnTo>
                                            <a:lnTo>
                                              <a:pt x="985" y="1256"/>
                                            </a:lnTo>
                                            <a:lnTo>
                                              <a:pt x="974" y="1267"/>
                                            </a:lnTo>
                                            <a:lnTo>
                                              <a:pt x="955" y="1275"/>
                                            </a:lnTo>
                                            <a:lnTo>
                                              <a:pt x="936" y="1276"/>
                                            </a:lnTo>
                                            <a:lnTo>
                                              <a:pt x="921" y="1269"/>
                                            </a:lnTo>
                                            <a:lnTo>
                                              <a:pt x="909" y="1259"/>
                                            </a:lnTo>
                                            <a:lnTo>
                                              <a:pt x="878" y="1241"/>
                                            </a:lnTo>
                                            <a:lnTo>
                                              <a:pt x="849" y="1226"/>
                                            </a:lnTo>
                                            <a:lnTo>
                                              <a:pt x="821" y="1213"/>
                                            </a:lnTo>
                                            <a:lnTo>
                                              <a:pt x="799" y="1193"/>
                                            </a:lnTo>
                                            <a:lnTo>
                                              <a:pt x="760" y="1159"/>
                                            </a:lnTo>
                                            <a:lnTo>
                                              <a:pt x="724" y="1122"/>
                                            </a:lnTo>
                                            <a:lnTo>
                                              <a:pt x="689" y="1090"/>
                                            </a:lnTo>
                                            <a:lnTo>
                                              <a:pt x="654" y="1052"/>
                                            </a:lnTo>
                                            <a:lnTo>
                                              <a:pt x="613" y="1002"/>
                                            </a:lnTo>
                                            <a:lnTo>
                                              <a:pt x="583" y="964"/>
                                            </a:lnTo>
                                            <a:lnTo>
                                              <a:pt x="549" y="933"/>
                                            </a:lnTo>
                                            <a:lnTo>
                                              <a:pt x="507" y="890"/>
                                            </a:lnTo>
                                            <a:lnTo>
                                              <a:pt x="464" y="847"/>
                                            </a:lnTo>
                                            <a:lnTo>
                                              <a:pt x="406" y="792"/>
                                            </a:lnTo>
                                            <a:lnTo>
                                              <a:pt x="352" y="747"/>
                                            </a:lnTo>
                                            <a:lnTo>
                                              <a:pt x="326" y="719"/>
                                            </a:lnTo>
                                            <a:lnTo>
                                              <a:pt x="307" y="696"/>
                                            </a:lnTo>
                                            <a:lnTo>
                                              <a:pt x="295" y="675"/>
                                            </a:lnTo>
                                            <a:lnTo>
                                              <a:pt x="285" y="651"/>
                                            </a:lnTo>
                                            <a:lnTo>
                                              <a:pt x="284" y="638"/>
                                            </a:lnTo>
                                            <a:lnTo>
                                              <a:pt x="290" y="629"/>
                                            </a:lnTo>
                                            <a:lnTo>
                                              <a:pt x="303" y="619"/>
                                            </a:lnTo>
                                            <a:lnTo>
                                              <a:pt x="322" y="605"/>
                                            </a:lnTo>
                                            <a:lnTo>
                                              <a:pt x="345" y="590"/>
                                            </a:lnTo>
                                            <a:lnTo>
                                              <a:pt x="365" y="575"/>
                                            </a:lnTo>
                                            <a:lnTo>
                                              <a:pt x="383" y="566"/>
                                            </a:lnTo>
                                            <a:lnTo>
                                              <a:pt x="402" y="558"/>
                                            </a:lnTo>
                                            <a:lnTo>
                                              <a:pt x="423" y="551"/>
                                            </a:lnTo>
                                            <a:lnTo>
                                              <a:pt x="445" y="543"/>
                                            </a:lnTo>
                                            <a:lnTo>
                                              <a:pt x="467" y="535"/>
                                            </a:lnTo>
                                            <a:lnTo>
                                              <a:pt x="482" y="530"/>
                                            </a:lnTo>
                                            <a:lnTo>
                                              <a:pt x="484" y="524"/>
                                            </a:lnTo>
                                            <a:lnTo>
                                              <a:pt x="478" y="516"/>
                                            </a:lnTo>
                                            <a:lnTo>
                                              <a:pt x="469" y="514"/>
                                            </a:lnTo>
                                            <a:lnTo>
                                              <a:pt x="445" y="517"/>
                                            </a:lnTo>
                                            <a:lnTo>
                                              <a:pt x="419" y="521"/>
                                            </a:lnTo>
                                            <a:lnTo>
                                              <a:pt x="389" y="528"/>
                                            </a:lnTo>
                                            <a:lnTo>
                                              <a:pt x="359" y="535"/>
                                            </a:lnTo>
                                            <a:lnTo>
                                              <a:pt x="345" y="541"/>
                                            </a:lnTo>
                                            <a:lnTo>
                                              <a:pt x="328" y="554"/>
                                            </a:lnTo>
                                            <a:lnTo>
                                              <a:pt x="308" y="569"/>
                                            </a:lnTo>
                                            <a:lnTo>
                                              <a:pt x="282" y="590"/>
                                            </a:lnTo>
                                            <a:lnTo>
                                              <a:pt x="267" y="594"/>
                                            </a:lnTo>
                                            <a:lnTo>
                                              <a:pt x="245" y="596"/>
                                            </a:lnTo>
                                            <a:lnTo>
                                              <a:pt x="222" y="597"/>
                                            </a:lnTo>
                                            <a:lnTo>
                                              <a:pt x="208" y="593"/>
                                            </a:lnTo>
                                            <a:lnTo>
                                              <a:pt x="192" y="585"/>
                                            </a:lnTo>
                                            <a:lnTo>
                                              <a:pt x="171" y="576"/>
                                            </a:lnTo>
                                            <a:lnTo>
                                              <a:pt x="160" y="567"/>
                                            </a:lnTo>
                                            <a:lnTo>
                                              <a:pt x="149" y="549"/>
                                            </a:lnTo>
                                            <a:lnTo>
                                              <a:pt x="136" y="530"/>
                                            </a:lnTo>
                                            <a:lnTo>
                                              <a:pt x="125" y="514"/>
                                            </a:lnTo>
                                            <a:lnTo>
                                              <a:pt x="103" y="491"/>
                                            </a:lnTo>
                                            <a:lnTo>
                                              <a:pt x="87" y="472"/>
                                            </a:lnTo>
                                            <a:lnTo>
                                              <a:pt x="64" y="449"/>
                                            </a:lnTo>
                                            <a:lnTo>
                                              <a:pt x="46" y="431"/>
                                            </a:lnTo>
                                            <a:lnTo>
                                              <a:pt x="34" y="418"/>
                                            </a:lnTo>
                                            <a:lnTo>
                                              <a:pt x="28" y="403"/>
                                            </a:lnTo>
                                            <a:lnTo>
                                              <a:pt x="19" y="380"/>
                                            </a:lnTo>
                                            <a:lnTo>
                                              <a:pt x="9" y="356"/>
                                            </a:lnTo>
                                            <a:lnTo>
                                              <a:pt x="4" y="330"/>
                                            </a:lnTo>
                                            <a:lnTo>
                                              <a:pt x="0" y="303"/>
                                            </a:lnTo>
                                            <a:lnTo>
                                              <a:pt x="2" y="283"/>
                                            </a:lnTo>
                                            <a:close/>
                                          </a:path>
                                        </a:pathLst>
                                      </a:custGeom>
                                      <a:solidFill>
                                        <a:srgbClr val="FF8080"/>
                                      </a:solidFill>
                                      <a:ln w="9525">
                                        <a:noFill/>
                                        <a:round/>
                                        <a:headEnd/>
                                        <a:tailEnd/>
                                      </a:ln>
                                    </p:spPr>
                                    <p:txBody>
                                      <a:bodyPr/>
                                      <a:lstStyle/>
                                      <a:p>
                                        <a:endParaRPr lang="fr-FR" dirty="0"/>
                                      </a:p>
                                    </p:txBody>
                                  </p:sp>
                                  <p:grpSp>
                                    <p:nvGrpSpPr>
                                      <p:cNvPr id="169" name="Group 311"/>
                                      <p:cNvGrpSpPr>
                                        <a:grpSpLocks/>
                                      </p:cNvGrpSpPr>
                                      <p:nvPr/>
                                    </p:nvGrpSpPr>
                                    <p:grpSpPr bwMode="auto">
                                      <a:xfrm>
                                        <a:off x="3837" y="1299"/>
                                        <a:ext cx="198" cy="255"/>
                                        <a:chOff x="3837" y="1299"/>
                                        <a:chExt cx="198" cy="255"/>
                                      </a:xfrm>
                                    </p:grpSpPr>
                                    <p:sp>
                                      <p:nvSpPr>
                                        <p:cNvPr id="170" name="Freeform 312"/>
                                        <p:cNvSpPr>
                                          <a:spLocks/>
                                        </p:cNvSpPr>
                                        <p:nvPr/>
                                      </p:nvSpPr>
                                      <p:spPr bwMode="auto">
                                        <a:xfrm>
                                          <a:off x="3894" y="1368"/>
                                          <a:ext cx="141" cy="186"/>
                                        </a:xfrm>
                                        <a:custGeom>
                                          <a:avLst/>
                                          <a:gdLst>
                                            <a:gd name="T0" fmla="*/ 400 w 705"/>
                                            <a:gd name="T1" fmla="*/ 71 h 931"/>
                                            <a:gd name="T2" fmla="*/ 390 w 705"/>
                                            <a:gd name="T3" fmla="*/ 61 h 931"/>
                                            <a:gd name="T4" fmla="*/ 427 w 705"/>
                                            <a:gd name="T5" fmla="*/ 7 h 931"/>
                                            <a:gd name="T6" fmla="*/ 454 w 705"/>
                                            <a:gd name="T7" fmla="*/ 6 h 931"/>
                                            <a:gd name="T8" fmla="*/ 487 w 705"/>
                                            <a:gd name="T9" fmla="*/ 64 h 931"/>
                                            <a:gd name="T10" fmla="*/ 518 w 705"/>
                                            <a:gd name="T11" fmla="*/ 129 h 931"/>
                                            <a:gd name="T12" fmla="*/ 550 w 705"/>
                                            <a:gd name="T13" fmla="*/ 187 h 931"/>
                                            <a:gd name="T14" fmla="*/ 583 w 705"/>
                                            <a:gd name="T15" fmla="*/ 244 h 931"/>
                                            <a:gd name="T16" fmla="*/ 571 w 705"/>
                                            <a:gd name="T17" fmla="*/ 320 h 931"/>
                                            <a:gd name="T18" fmla="*/ 587 w 705"/>
                                            <a:gd name="T19" fmla="*/ 381 h 931"/>
                                            <a:gd name="T20" fmla="*/ 625 w 705"/>
                                            <a:gd name="T21" fmla="*/ 455 h 931"/>
                                            <a:gd name="T22" fmla="*/ 669 w 705"/>
                                            <a:gd name="T23" fmla="*/ 540 h 931"/>
                                            <a:gd name="T24" fmla="*/ 687 w 705"/>
                                            <a:gd name="T25" fmla="*/ 620 h 931"/>
                                            <a:gd name="T26" fmla="*/ 700 w 705"/>
                                            <a:gd name="T27" fmla="*/ 707 h 931"/>
                                            <a:gd name="T28" fmla="*/ 700 w 705"/>
                                            <a:gd name="T29" fmla="*/ 806 h 931"/>
                                            <a:gd name="T30" fmla="*/ 700 w 705"/>
                                            <a:gd name="T31" fmla="*/ 911 h 931"/>
                                            <a:gd name="T32" fmla="*/ 651 w 705"/>
                                            <a:gd name="T33" fmla="*/ 931 h 931"/>
                                            <a:gd name="T34" fmla="*/ 593 w 705"/>
                                            <a:gd name="T35" fmla="*/ 896 h 931"/>
                                            <a:gd name="T36" fmla="*/ 515 w 705"/>
                                            <a:gd name="T37" fmla="*/ 848 h 931"/>
                                            <a:gd name="T38" fmla="*/ 404 w 705"/>
                                            <a:gd name="T39" fmla="*/ 745 h 931"/>
                                            <a:gd name="T40" fmla="*/ 298 w 705"/>
                                            <a:gd name="T41" fmla="*/ 620 h 931"/>
                                            <a:gd name="T42" fmla="*/ 179 w 705"/>
                                            <a:gd name="T43" fmla="*/ 502 h 931"/>
                                            <a:gd name="T44" fmla="*/ 43 w 705"/>
                                            <a:gd name="T45" fmla="*/ 373 h 931"/>
                                            <a:gd name="T46" fmla="*/ 2 w 705"/>
                                            <a:gd name="T47" fmla="*/ 306 h 931"/>
                                            <a:gd name="T48" fmla="*/ 19 w 705"/>
                                            <a:gd name="T49" fmla="*/ 274 h 931"/>
                                            <a:gd name="T50" fmla="*/ 81 w 705"/>
                                            <a:gd name="T51" fmla="*/ 231 h 931"/>
                                            <a:gd name="T52" fmla="*/ 76 w 705"/>
                                            <a:gd name="T53" fmla="*/ 271 h 931"/>
                                            <a:gd name="T54" fmla="*/ 59 w 705"/>
                                            <a:gd name="T55" fmla="*/ 323 h 931"/>
                                            <a:gd name="T56" fmla="*/ 96 w 705"/>
                                            <a:gd name="T57" fmla="*/ 384 h 931"/>
                                            <a:gd name="T58" fmla="*/ 176 w 705"/>
                                            <a:gd name="T59" fmla="*/ 457 h 931"/>
                                            <a:gd name="T60" fmla="*/ 253 w 705"/>
                                            <a:gd name="T61" fmla="*/ 520 h 931"/>
                                            <a:gd name="T62" fmla="*/ 324 w 705"/>
                                            <a:gd name="T63" fmla="*/ 587 h 931"/>
                                            <a:gd name="T64" fmla="*/ 378 w 705"/>
                                            <a:gd name="T65" fmla="*/ 659 h 931"/>
                                            <a:gd name="T66" fmla="*/ 444 w 705"/>
                                            <a:gd name="T67" fmla="*/ 732 h 931"/>
                                            <a:gd name="T68" fmla="*/ 523 w 705"/>
                                            <a:gd name="T69" fmla="*/ 798 h 931"/>
                                            <a:gd name="T70" fmla="*/ 576 w 705"/>
                                            <a:gd name="T71" fmla="*/ 831 h 931"/>
                                            <a:gd name="T72" fmla="*/ 627 w 705"/>
                                            <a:gd name="T73" fmla="*/ 842 h 931"/>
                                            <a:gd name="T74" fmla="*/ 654 w 705"/>
                                            <a:gd name="T75" fmla="*/ 818 h 931"/>
                                            <a:gd name="T76" fmla="*/ 652 w 705"/>
                                            <a:gd name="T77" fmla="*/ 739 h 931"/>
                                            <a:gd name="T78" fmla="*/ 641 w 705"/>
                                            <a:gd name="T79" fmla="*/ 648 h 931"/>
                                            <a:gd name="T80" fmla="*/ 618 w 705"/>
                                            <a:gd name="T81" fmla="*/ 566 h 931"/>
                                            <a:gd name="T82" fmla="*/ 596 w 705"/>
                                            <a:gd name="T83" fmla="*/ 505 h 931"/>
                                            <a:gd name="T84" fmla="*/ 560 w 705"/>
                                            <a:gd name="T85" fmla="*/ 438 h 931"/>
                                            <a:gd name="T86" fmla="*/ 519 w 705"/>
                                            <a:gd name="T87" fmla="*/ 364 h 931"/>
                                            <a:gd name="T88" fmla="*/ 514 w 705"/>
                                            <a:gd name="T89" fmla="*/ 328 h 931"/>
                                            <a:gd name="T90" fmla="*/ 529 w 705"/>
                                            <a:gd name="T91" fmla="*/ 266 h 931"/>
                                            <a:gd name="T92" fmla="*/ 514 w 705"/>
                                            <a:gd name="T93" fmla="*/ 205 h 931"/>
                                            <a:gd name="T94" fmla="*/ 474 w 705"/>
                                            <a:gd name="T95" fmla="*/ 107 h 931"/>
                                            <a:gd name="T96" fmla="*/ 441 w 705"/>
                                            <a:gd name="T97" fmla="*/ 55 h 9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5"/>
                                            <a:gd name="T148" fmla="*/ 0 h 931"/>
                                            <a:gd name="T149" fmla="*/ 705 w 705"/>
                                            <a:gd name="T150" fmla="*/ 931 h 9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5" h="931">
                                              <a:moveTo>
                                                <a:pt x="431" y="56"/>
                                              </a:moveTo>
                                              <a:lnTo>
                                                <a:pt x="417" y="60"/>
                                              </a:lnTo>
                                              <a:lnTo>
                                                <a:pt x="400" y="71"/>
                                              </a:lnTo>
                                              <a:lnTo>
                                                <a:pt x="385" y="81"/>
                                              </a:lnTo>
                                              <a:lnTo>
                                                <a:pt x="374" y="88"/>
                                              </a:lnTo>
                                              <a:lnTo>
                                                <a:pt x="390" y="61"/>
                                              </a:lnTo>
                                              <a:lnTo>
                                                <a:pt x="405" y="37"/>
                                              </a:lnTo>
                                              <a:lnTo>
                                                <a:pt x="419" y="17"/>
                                              </a:lnTo>
                                              <a:lnTo>
                                                <a:pt x="427" y="7"/>
                                              </a:lnTo>
                                              <a:lnTo>
                                                <a:pt x="436" y="2"/>
                                              </a:lnTo>
                                              <a:lnTo>
                                                <a:pt x="447" y="0"/>
                                              </a:lnTo>
                                              <a:lnTo>
                                                <a:pt x="454" y="6"/>
                                              </a:lnTo>
                                              <a:lnTo>
                                                <a:pt x="465" y="25"/>
                                              </a:lnTo>
                                              <a:lnTo>
                                                <a:pt x="475" y="42"/>
                                              </a:lnTo>
                                              <a:lnTo>
                                                <a:pt x="487" y="64"/>
                                              </a:lnTo>
                                              <a:lnTo>
                                                <a:pt x="500" y="87"/>
                                              </a:lnTo>
                                              <a:lnTo>
                                                <a:pt x="509" y="106"/>
                                              </a:lnTo>
                                              <a:lnTo>
                                                <a:pt x="518" y="129"/>
                                              </a:lnTo>
                                              <a:lnTo>
                                                <a:pt x="528" y="148"/>
                                              </a:lnTo>
                                              <a:lnTo>
                                                <a:pt x="535" y="172"/>
                                              </a:lnTo>
                                              <a:lnTo>
                                                <a:pt x="550" y="187"/>
                                              </a:lnTo>
                                              <a:lnTo>
                                                <a:pt x="567" y="207"/>
                                              </a:lnTo>
                                              <a:lnTo>
                                                <a:pt x="579" y="225"/>
                                              </a:lnTo>
                                              <a:lnTo>
                                                <a:pt x="583" y="244"/>
                                              </a:lnTo>
                                              <a:lnTo>
                                                <a:pt x="581" y="266"/>
                                              </a:lnTo>
                                              <a:lnTo>
                                                <a:pt x="576" y="294"/>
                                              </a:lnTo>
                                              <a:lnTo>
                                                <a:pt x="571" y="320"/>
                                              </a:lnTo>
                                              <a:lnTo>
                                                <a:pt x="565" y="348"/>
                                              </a:lnTo>
                                              <a:lnTo>
                                                <a:pt x="576" y="364"/>
                                              </a:lnTo>
                                              <a:lnTo>
                                                <a:pt x="587" y="381"/>
                                              </a:lnTo>
                                              <a:lnTo>
                                                <a:pt x="597" y="399"/>
                                              </a:lnTo>
                                              <a:lnTo>
                                                <a:pt x="607" y="421"/>
                                              </a:lnTo>
                                              <a:lnTo>
                                                <a:pt x="625" y="455"/>
                                              </a:lnTo>
                                              <a:lnTo>
                                                <a:pt x="640" y="484"/>
                                              </a:lnTo>
                                              <a:lnTo>
                                                <a:pt x="656" y="513"/>
                                              </a:lnTo>
                                              <a:lnTo>
                                                <a:pt x="669" y="540"/>
                                              </a:lnTo>
                                              <a:lnTo>
                                                <a:pt x="675" y="560"/>
                                              </a:lnTo>
                                              <a:lnTo>
                                                <a:pt x="682" y="588"/>
                                              </a:lnTo>
                                              <a:lnTo>
                                                <a:pt x="687" y="620"/>
                                              </a:lnTo>
                                              <a:lnTo>
                                                <a:pt x="693" y="644"/>
                                              </a:lnTo>
                                              <a:lnTo>
                                                <a:pt x="698" y="676"/>
                                              </a:lnTo>
                                              <a:lnTo>
                                                <a:pt x="700" y="707"/>
                                              </a:lnTo>
                                              <a:lnTo>
                                                <a:pt x="699" y="730"/>
                                              </a:lnTo>
                                              <a:lnTo>
                                                <a:pt x="699" y="755"/>
                                              </a:lnTo>
                                              <a:lnTo>
                                                <a:pt x="700" y="806"/>
                                              </a:lnTo>
                                              <a:lnTo>
                                                <a:pt x="705" y="866"/>
                                              </a:lnTo>
                                              <a:lnTo>
                                                <a:pt x="703" y="894"/>
                                              </a:lnTo>
                                              <a:lnTo>
                                                <a:pt x="700" y="911"/>
                                              </a:lnTo>
                                              <a:lnTo>
                                                <a:pt x="689" y="922"/>
                                              </a:lnTo>
                                              <a:lnTo>
                                                <a:pt x="670" y="930"/>
                                              </a:lnTo>
                                              <a:lnTo>
                                                <a:pt x="651" y="931"/>
                                              </a:lnTo>
                                              <a:lnTo>
                                                <a:pt x="636" y="924"/>
                                              </a:lnTo>
                                              <a:lnTo>
                                                <a:pt x="624" y="914"/>
                                              </a:lnTo>
                                              <a:lnTo>
                                                <a:pt x="593" y="896"/>
                                              </a:lnTo>
                                              <a:lnTo>
                                                <a:pt x="564" y="881"/>
                                              </a:lnTo>
                                              <a:lnTo>
                                                <a:pt x="536" y="868"/>
                                              </a:lnTo>
                                              <a:lnTo>
                                                <a:pt x="515" y="848"/>
                                              </a:lnTo>
                                              <a:lnTo>
                                                <a:pt x="476" y="814"/>
                                              </a:lnTo>
                                              <a:lnTo>
                                                <a:pt x="439" y="777"/>
                                              </a:lnTo>
                                              <a:lnTo>
                                                <a:pt x="404" y="745"/>
                                              </a:lnTo>
                                              <a:lnTo>
                                                <a:pt x="369" y="707"/>
                                              </a:lnTo>
                                              <a:lnTo>
                                                <a:pt x="328" y="658"/>
                                              </a:lnTo>
                                              <a:lnTo>
                                                <a:pt x="298" y="620"/>
                                              </a:lnTo>
                                              <a:lnTo>
                                                <a:pt x="264" y="588"/>
                                              </a:lnTo>
                                              <a:lnTo>
                                                <a:pt x="222" y="545"/>
                                              </a:lnTo>
                                              <a:lnTo>
                                                <a:pt x="179" y="502"/>
                                              </a:lnTo>
                                              <a:lnTo>
                                                <a:pt x="122" y="447"/>
                                              </a:lnTo>
                                              <a:lnTo>
                                                <a:pt x="68" y="401"/>
                                              </a:lnTo>
                                              <a:lnTo>
                                                <a:pt x="43" y="373"/>
                                              </a:lnTo>
                                              <a:lnTo>
                                                <a:pt x="23" y="351"/>
                                              </a:lnTo>
                                              <a:lnTo>
                                                <a:pt x="11" y="330"/>
                                              </a:lnTo>
                                              <a:lnTo>
                                                <a:pt x="2" y="306"/>
                                              </a:lnTo>
                                              <a:lnTo>
                                                <a:pt x="0" y="293"/>
                                              </a:lnTo>
                                              <a:lnTo>
                                                <a:pt x="6" y="284"/>
                                              </a:lnTo>
                                              <a:lnTo>
                                                <a:pt x="19" y="274"/>
                                              </a:lnTo>
                                              <a:lnTo>
                                                <a:pt x="38" y="260"/>
                                              </a:lnTo>
                                              <a:lnTo>
                                                <a:pt x="61" y="245"/>
                                              </a:lnTo>
                                              <a:lnTo>
                                                <a:pt x="81" y="231"/>
                                              </a:lnTo>
                                              <a:lnTo>
                                                <a:pt x="99" y="222"/>
                                              </a:lnTo>
                                              <a:lnTo>
                                                <a:pt x="87" y="249"/>
                                              </a:lnTo>
                                              <a:lnTo>
                                                <a:pt x="76" y="271"/>
                                              </a:lnTo>
                                              <a:lnTo>
                                                <a:pt x="64" y="294"/>
                                              </a:lnTo>
                                              <a:lnTo>
                                                <a:pt x="58" y="310"/>
                                              </a:lnTo>
                                              <a:lnTo>
                                                <a:pt x="59" y="323"/>
                                              </a:lnTo>
                                              <a:lnTo>
                                                <a:pt x="66" y="341"/>
                                              </a:lnTo>
                                              <a:lnTo>
                                                <a:pt x="78" y="364"/>
                                              </a:lnTo>
                                              <a:lnTo>
                                                <a:pt x="96" y="384"/>
                                              </a:lnTo>
                                              <a:lnTo>
                                                <a:pt x="116" y="409"/>
                                              </a:lnTo>
                                              <a:lnTo>
                                                <a:pt x="146" y="432"/>
                                              </a:lnTo>
                                              <a:lnTo>
                                                <a:pt x="176" y="457"/>
                                              </a:lnTo>
                                              <a:lnTo>
                                                <a:pt x="201" y="478"/>
                                              </a:lnTo>
                                              <a:lnTo>
                                                <a:pt x="227" y="498"/>
                                              </a:lnTo>
                                              <a:lnTo>
                                                <a:pt x="253" y="520"/>
                                              </a:lnTo>
                                              <a:lnTo>
                                                <a:pt x="279" y="541"/>
                                              </a:lnTo>
                                              <a:lnTo>
                                                <a:pt x="300" y="567"/>
                                              </a:lnTo>
                                              <a:lnTo>
                                                <a:pt x="324" y="587"/>
                                              </a:lnTo>
                                              <a:lnTo>
                                                <a:pt x="340" y="606"/>
                                              </a:lnTo>
                                              <a:lnTo>
                                                <a:pt x="361" y="633"/>
                                              </a:lnTo>
                                              <a:lnTo>
                                                <a:pt x="378" y="659"/>
                                              </a:lnTo>
                                              <a:lnTo>
                                                <a:pt x="398" y="688"/>
                                              </a:lnTo>
                                              <a:lnTo>
                                                <a:pt x="419" y="712"/>
                                              </a:lnTo>
                                              <a:lnTo>
                                                <a:pt x="444" y="732"/>
                                              </a:lnTo>
                                              <a:lnTo>
                                                <a:pt x="478" y="760"/>
                                              </a:lnTo>
                                              <a:lnTo>
                                                <a:pt x="502" y="779"/>
                                              </a:lnTo>
                                              <a:lnTo>
                                                <a:pt x="523" y="798"/>
                                              </a:lnTo>
                                              <a:lnTo>
                                                <a:pt x="537" y="815"/>
                                              </a:lnTo>
                                              <a:lnTo>
                                                <a:pt x="557" y="821"/>
                                              </a:lnTo>
                                              <a:lnTo>
                                                <a:pt x="576" y="831"/>
                                              </a:lnTo>
                                              <a:lnTo>
                                                <a:pt x="596" y="838"/>
                                              </a:lnTo>
                                              <a:lnTo>
                                                <a:pt x="614" y="843"/>
                                              </a:lnTo>
                                              <a:lnTo>
                                                <a:pt x="627" y="842"/>
                                              </a:lnTo>
                                              <a:lnTo>
                                                <a:pt x="638" y="838"/>
                                              </a:lnTo>
                                              <a:lnTo>
                                                <a:pt x="647" y="831"/>
                                              </a:lnTo>
                                              <a:lnTo>
                                                <a:pt x="654" y="818"/>
                                              </a:lnTo>
                                              <a:lnTo>
                                                <a:pt x="657" y="804"/>
                                              </a:lnTo>
                                              <a:lnTo>
                                                <a:pt x="654" y="775"/>
                                              </a:lnTo>
                                              <a:lnTo>
                                                <a:pt x="652" y="739"/>
                                              </a:lnTo>
                                              <a:lnTo>
                                                <a:pt x="647" y="706"/>
                                              </a:lnTo>
                                              <a:lnTo>
                                                <a:pt x="644" y="672"/>
                                              </a:lnTo>
                                              <a:lnTo>
                                                <a:pt x="641" y="648"/>
                                              </a:lnTo>
                                              <a:lnTo>
                                                <a:pt x="634" y="624"/>
                                              </a:lnTo>
                                              <a:lnTo>
                                                <a:pt x="628" y="594"/>
                                              </a:lnTo>
                                              <a:lnTo>
                                                <a:pt x="618" y="566"/>
                                              </a:lnTo>
                                              <a:lnTo>
                                                <a:pt x="615" y="547"/>
                                              </a:lnTo>
                                              <a:lnTo>
                                                <a:pt x="609" y="526"/>
                                              </a:lnTo>
                                              <a:lnTo>
                                                <a:pt x="596" y="505"/>
                                              </a:lnTo>
                                              <a:lnTo>
                                                <a:pt x="586" y="482"/>
                                              </a:lnTo>
                                              <a:lnTo>
                                                <a:pt x="573" y="462"/>
                                              </a:lnTo>
                                              <a:lnTo>
                                                <a:pt x="560" y="438"/>
                                              </a:lnTo>
                                              <a:lnTo>
                                                <a:pt x="548" y="414"/>
                                              </a:lnTo>
                                              <a:lnTo>
                                                <a:pt x="534" y="389"/>
                                              </a:lnTo>
                                              <a:lnTo>
                                                <a:pt x="519" y="364"/>
                                              </a:lnTo>
                                              <a:lnTo>
                                                <a:pt x="512" y="351"/>
                                              </a:lnTo>
                                              <a:lnTo>
                                                <a:pt x="509" y="341"/>
                                              </a:lnTo>
                                              <a:lnTo>
                                                <a:pt x="514" y="328"/>
                                              </a:lnTo>
                                              <a:lnTo>
                                                <a:pt x="519" y="306"/>
                                              </a:lnTo>
                                              <a:lnTo>
                                                <a:pt x="526" y="280"/>
                                              </a:lnTo>
                                              <a:lnTo>
                                                <a:pt x="529" y="266"/>
                                              </a:lnTo>
                                              <a:lnTo>
                                                <a:pt x="534" y="254"/>
                                              </a:lnTo>
                                              <a:lnTo>
                                                <a:pt x="524" y="232"/>
                                              </a:lnTo>
                                              <a:lnTo>
                                                <a:pt x="514" y="205"/>
                                              </a:lnTo>
                                              <a:lnTo>
                                                <a:pt x="502" y="173"/>
                                              </a:lnTo>
                                              <a:lnTo>
                                                <a:pt x="489" y="142"/>
                                              </a:lnTo>
                                              <a:lnTo>
                                                <a:pt x="474" y="107"/>
                                              </a:lnTo>
                                              <a:lnTo>
                                                <a:pt x="462" y="82"/>
                                              </a:lnTo>
                                              <a:lnTo>
                                                <a:pt x="451" y="60"/>
                                              </a:lnTo>
                                              <a:lnTo>
                                                <a:pt x="441" y="55"/>
                                              </a:lnTo>
                                              <a:lnTo>
                                                <a:pt x="431" y="56"/>
                                              </a:lnTo>
                                              <a:close/>
                                            </a:path>
                                          </a:pathLst>
                                        </a:custGeom>
                                        <a:solidFill>
                                          <a:srgbClr val="FF4040"/>
                                        </a:solidFill>
                                        <a:ln w="9525">
                                          <a:noFill/>
                                          <a:round/>
                                          <a:headEnd/>
                                          <a:tailEnd/>
                                        </a:ln>
                                      </p:spPr>
                                      <p:txBody>
                                        <a:bodyPr/>
                                        <a:lstStyle/>
                                        <a:p>
                                          <a:endParaRPr lang="fr-FR" dirty="0"/>
                                        </a:p>
                                      </p:txBody>
                                    </p:sp>
                                    <p:sp>
                                      <p:nvSpPr>
                                        <p:cNvPr id="171" name="Freeform 313"/>
                                        <p:cNvSpPr>
                                          <a:spLocks/>
                                        </p:cNvSpPr>
                                        <p:nvPr/>
                                      </p:nvSpPr>
                                      <p:spPr bwMode="auto">
                                        <a:xfrm>
                                          <a:off x="3837" y="1299"/>
                                          <a:ext cx="138" cy="119"/>
                                        </a:xfrm>
                                        <a:custGeom>
                                          <a:avLst/>
                                          <a:gdLst>
                                            <a:gd name="T0" fmla="*/ 10 w 689"/>
                                            <a:gd name="T1" fmla="*/ 260 h 596"/>
                                            <a:gd name="T2" fmla="*/ 33 w 689"/>
                                            <a:gd name="T3" fmla="*/ 216 h 596"/>
                                            <a:gd name="T4" fmla="*/ 61 w 689"/>
                                            <a:gd name="T5" fmla="*/ 187 h 596"/>
                                            <a:gd name="T6" fmla="*/ 100 w 689"/>
                                            <a:gd name="T7" fmla="*/ 145 h 596"/>
                                            <a:gd name="T8" fmla="*/ 132 w 689"/>
                                            <a:gd name="T9" fmla="*/ 101 h 596"/>
                                            <a:gd name="T10" fmla="*/ 172 w 689"/>
                                            <a:gd name="T11" fmla="*/ 66 h 596"/>
                                            <a:gd name="T12" fmla="*/ 215 w 689"/>
                                            <a:gd name="T13" fmla="*/ 36 h 596"/>
                                            <a:gd name="T14" fmla="*/ 272 w 689"/>
                                            <a:gd name="T15" fmla="*/ 12 h 596"/>
                                            <a:gd name="T16" fmla="*/ 341 w 689"/>
                                            <a:gd name="T17" fmla="*/ 1 h 596"/>
                                            <a:gd name="T18" fmla="*/ 406 w 689"/>
                                            <a:gd name="T19" fmla="*/ 2 h 596"/>
                                            <a:gd name="T20" fmla="*/ 462 w 689"/>
                                            <a:gd name="T21" fmla="*/ 12 h 596"/>
                                            <a:gd name="T22" fmla="*/ 525 w 689"/>
                                            <a:gd name="T23" fmla="*/ 34 h 596"/>
                                            <a:gd name="T24" fmla="*/ 574 w 689"/>
                                            <a:gd name="T25" fmla="*/ 59 h 596"/>
                                            <a:gd name="T26" fmla="*/ 614 w 689"/>
                                            <a:gd name="T27" fmla="*/ 98 h 596"/>
                                            <a:gd name="T28" fmla="*/ 648 w 689"/>
                                            <a:gd name="T29" fmla="*/ 142 h 596"/>
                                            <a:gd name="T30" fmla="*/ 674 w 689"/>
                                            <a:gd name="T31" fmla="*/ 188 h 596"/>
                                            <a:gd name="T32" fmla="*/ 685 w 689"/>
                                            <a:gd name="T33" fmla="*/ 241 h 596"/>
                                            <a:gd name="T34" fmla="*/ 668 w 689"/>
                                            <a:gd name="T35" fmla="*/ 219 h 596"/>
                                            <a:gd name="T36" fmla="*/ 643 w 689"/>
                                            <a:gd name="T37" fmla="*/ 170 h 596"/>
                                            <a:gd name="T38" fmla="*/ 617 w 689"/>
                                            <a:gd name="T39" fmla="*/ 132 h 596"/>
                                            <a:gd name="T40" fmla="*/ 582 w 689"/>
                                            <a:gd name="T41" fmla="*/ 94 h 596"/>
                                            <a:gd name="T42" fmla="*/ 550 w 689"/>
                                            <a:gd name="T43" fmla="*/ 69 h 596"/>
                                            <a:gd name="T44" fmla="*/ 512 w 689"/>
                                            <a:gd name="T45" fmla="*/ 54 h 596"/>
                                            <a:gd name="T46" fmla="*/ 469 w 689"/>
                                            <a:gd name="T47" fmla="*/ 40 h 596"/>
                                            <a:gd name="T48" fmla="*/ 418 w 689"/>
                                            <a:gd name="T49" fmla="*/ 28 h 596"/>
                                            <a:gd name="T50" fmla="*/ 367 w 689"/>
                                            <a:gd name="T51" fmla="*/ 24 h 596"/>
                                            <a:gd name="T52" fmla="*/ 321 w 689"/>
                                            <a:gd name="T53" fmla="*/ 30 h 596"/>
                                            <a:gd name="T54" fmla="*/ 274 w 689"/>
                                            <a:gd name="T55" fmla="*/ 42 h 596"/>
                                            <a:gd name="T56" fmla="*/ 226 w 689"/>
                                            <a:gd name="T57" fmla="*/ 65 h 596"/>
                                            <a:gd name="T58" fmla="*/ 193 w 689"/>
                                            <a:gd name="T59" fmla="*/ 86 h 596"/>
                                            <a:gd name="T60" fmla="*/ 147 w 689"/>
                                            <a:gd name="T61" fmla="*/ 126 h 596"/>
                                            <a:gd name="T62" fmla="*/ 105 w 689"/>
                                            <a:gd name="T63" fmla="*/ 173 h 596"/>
                                            <a:gd name="T64" fmla="*/ 68 w 689"/>
                                            <a:gd name="T65" fmla="*/ 222 h 596"/>
                                            <a:gd name="T66" fmla="*/ 54 w 689"/>
                                            <a:gd name="T67" fmla="*/ 257 h 596"/>
                                            <a:gd name="T68" fmla="*/ 39 w 689"/>
                                            <a:gd name="T69" fmla="*/ 288 h 596"/>
                                            <a:gd name="T70" fmla="*/ 43 w 689"/>
                                            <a:gd name="T71" fmla="*/ 337 h 596"/>
                                            <a:gd name="T72" fmla="*/ 58 w 689"/>
                                            <a:gd name="T73" fmla="*/ 374 h 596"/>
                                            <a:gd name="T74" fmla="*/ 76 w 689"/>
                                            <a:gd name="T75" fmla="*/ 413 h 596"/>
                                            <a:gd name="T76" fmla="*/ 118 w 689"/>
                                            <a:gd name="T77" fmla="*/ 461 h 596"/>
                                            <a:gd name="T78" fmla="*/ 157 w 689"/>
                                            <a:gd name="T79" fmla="*/ 509 h 596"/>
                                            <a:gd name="T80" fmla="*/ 185 w 689"/>
                                            <a:gd name="T81" fmla="*/ 543 h 596"/>
                                            <a:gd name="T82" fmla="*/ 205 w 689"/>
                                            <a:gd name="T83" fmla="*/ 560 h 596"/>
                                            <a:gd name="T84" fmla="*/ 237 w 689"/>
                                            <a:gd name="T85" fmla="*/ 568 h 596"/>
                                            <a:gd name="T86" fmla="*/ 269 w 689"/>
                                            <a:gd name="T87" fmla="*/ 581 h 596"/>
                                            <a:gd name="T88" fmla="*/ 267 w 689"/>
                                            <a:gd name="T89" fmla="*/ 593 h 596"/>
                                            <a:gd name="T90" fmla="*/ 221 w 689"/>
                                            <a:gd name="T91" fmla="*/ 596 h 596"/>
                                            <a:gd name="T92" fmla="*/ 191 w 689"/>
                                            <a:gd name="T93" fmla="*/ 584 h 596"/>
                                            <a:gd name="T94" fmla="*/ 160 w 689"/>
                                            <a:gd name="T95" fmla="*/ 566 h 596"/>
                                            <a:gd name="T96" fmla="*/ 136 w 689"/>
                                            <a:gd name="T97" fmla="*/ 529 h 596"/>
                                            <a:gd name="T98" fmla="*/ 103 w 689"/>
                                            <a:gd name="T99" fmla="*/ 490 h 596"/>
                                            <a:gd name="T100" fmla="*/ 64 w 689"/>
                                            <a:gd name="T101" fmla="*/ 448 h 596"/>
                                            <a:gd name="T102" fmla="*/ 34 w 689"/>
                                            <a:gd name="T103" fmla="*/ 418 h 596"/>
                                            <a:gd name="T104" fmla="*/ 19 w 689"/>
                                            <a:gd name="T105" fmla="*/ 380 h 596"/>
                                            <a:gd name="T106" fmla="*/ 4 w 689"/>
                                            <a:gd name="T107" fmla="*/ 330 h 596"/>
                                            <a:gd name="T108" fmla="*/ 2 w 689"/>
                                            <a:gd name="T109" fmla="*/ 282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596"/>
                                            <a:gd name="T167" fmla="*/ 689 w 689"/>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596">
                                              <a:moveTo>
                                                <a:pt x="2" y="282"/>
                                              </a:moveTo>
                                              <a:lnTo>
                                                <a:pt x="10" y="260"/>
                                              </a:lnTo>
                                              <a:lnTo>
                                                <a:pt x="21" y="238"/>
                                              </a:lnTo>
                                              <a:lnTo>
                                                <a:pt x="33" y="216"/>
                                              </a:lnTo>
                                              <a:lnTo>
                                                <a:pt x="47" y="199"/>
                                              </a:lnTo>
                                              <a:lnTo>
                                                <a:pt x="61" y="187"/>
                                              </a:lnTo>
                                              <a:lnTo>
                                                <a:pt x="78" y="167"/>
                                              </a:lnTo>
                                              <a:lnTo>
                                                <a:pt x="100" y="145"/>
                                              </a:lnTo>
                                              <a:lnTo>
                                                <a:pt x="116" y="122"/>
                                              </a:lnTo>
                                              <a:lnTo>
                                                <a:pt x="132" y="101"/>
                                              </a:lnTo>
                                              <a:lnTo>
                                                <a:pt x="151" y="84"/>
                                              </a:lnTo>
                                              <a:lnTo>
                                                <a:pt x="172" y="66"/>
                                              </a:lnTo>
                                              <a:lnTo>
                                                <a:pt x="193" y="50"/>
                                              </a:lnTo>
                                              <a:lnTo>
                                                <a:pt x="215" y="36"/>
                                              </a:lnTo>
                                              <a:lnTo>
                                                <a:pt x="242" y="23"/>
                                              </a:lnTo>
                                              <a:lnTo>
                                                <a:pt x="272" y="12"/>
                                              </a:lnTo>
                                              <a:lnTo>
                                                <a:pt x="304" y="5"/>
                                              </a:lnTo>
                                              <a:lnTo>
                                                <a:pt x="341" y="1"/>
                                              </a:lnTo>
                                              <a:lnTo>
                                                <a:pt x="377" y="0"/>
                                              </a:lnTo>
                                              <a:lnTo>
                                                <a:pt x="406" y="2"/>
                                              </a:lnTo>
                                              <a:lnTo>
                                                <a:pt x="435" y="7"/>
                                              </a:lnTo>
                                              <a:lnTo>
                                                <a:pt x="462" y="12"/>
                                              </a:lnTo>
                                              <a:lnTo>
                                                <a:pt x="497" y="21"/>
                                              </a:lnTo>
                                              <a:lnTo>
                                                <a:pt x="525" y="34"/>
                                              </a:lnTo>
                                              <a:lnTo>
                                                <a:pt x="548" y="45"/>
                                              </a:lnTo>
                                              <a:lnTo>
                                                <a:pt x="574" y="59"/>
                                              </a:lnTo>
                                              <a:lnTo>
                                                <a:pt x="595" y="78"/>
                                              </a:lnTo>
                                              <a:lnTo>
                                                <a:pt x="614" y="98"/>
                                              </a:lnTo>
                                              <a:lnTo>
                                                <a:pt x="630" y="118"/>
                                              </a:lnTo>
                                              <a:lnTo>
                                                <a:pt x="648" y="142"/>
                                              </a:lnTo>
                                              <a:lnTo>
                                                <a:pt x="664" y="165"/>
                                              </a:lnTo>
                                              <a:lnTo>
                                                <a:pt x="674" y="188"/>
                                              </a:lnTo>
                                              <a:lnTo>
                                                <a:pt x="680" y="216"/>
                                              </a:lnTo>
                                              <a:lnTo>
                                                <a:pt x="685" y="241"/>
                                              </a:lnTo>
                                              <a:lnTo>
                                                <a:pt x="689" y="262"/>
                                              </a:lnTo>
                                              <a:lnTo>
                                                <a:pt x="668" y="219"/>
                                              </a:lnTo>
                                              <a:lnTo>
                                                <a:pt x="656" y="197"/>
                                              </a:lnTo>
                                              <a:lnTo>
                                                <a:pt x="643" y="170"/>
                                              </a:lnTo>
                                              <a:lnTo>
                                                <a:pt x="631" y="150"/>
                                              </a:lnTo>
                                              <a:lnTo>
                                                <a:pt x="617" y="132"/>
                                              </a:lnTo>
                                              <a:lnTo>
                                                <a:pt x="601" y="111"/>
                                              </a:lnTo>
                                              <a:lnTo>
                                                <a:pt x="582" y="94"/>
                                              </a:lnTo>
                                              <a:lnTo>
                                                <a:pt x="566" y="79"/>
                                              </a:lnTo>
                                              <a:lnTo>
                                                <a:pt x="550" y="69"/>
                                              </a:lnTo>
                                              <a:lnTo>
                                                <a:pt x="530" y="63"/>
                                              </a:lnTo>
                                              <a:lnTo>
                                                <a:pt x="512" y="54"/>
                                              </a:lnTo>
                                              <a:lnTo>
                                                <a:pt x="489" y="45"/>
                                              </a:lnTo>
                                              <a:lnTo>
                                                <a:pt x="469" y="40"/>
                                              </a:lnTo>
                                              <a:lnTo>
                                                <a:pt x="445" y="34"/>
                                              </a:lnTo>
                                              <a:lnTo>
                                                <a:pt x="418" y="28"/>
                                              </a:lnTo>
                                              <a:lnTo>
                                                <a:pt x="391" y="26"/>
                                              </a:lnTo>
                                              <a:lnTo>
                                                <a:pt x="367" y="24"/>
                                              </a:lnTo>
                                              <a:lnTo>
                                                <a:pt x="349" y="26"/>
                                              </a:lnTo>
                                              <a:lnTo>
                                                <a:pt x="321" y="30"/>
                                              </a:lnTo>
                                              <a:lnTo>
                                                <a:pt x="295" y="37"/>
                                              </a:lnTo>
                                              <a:lnTo>
                                                <a:pt x="274" y="42"/>
                                              </a:lnTo>
                                              <a:lnTo>
                                                <a:pt x="253" y="52"/>
                                              </a:lnTo>
                                              <a:lnTo>
                                                <a:pt x="226" y="65"/>
                                              </a:lnTo>
                                              <a:lnTo>
                                                <a:pt x="210" y="72"/>
                                              </a:lnTo>
                                              <a:lnTo>
                                                <a:pt x="193" y="86"/>
                                              </a:lnTo>
                                              <a:lnTo>
                                                <a:pt x="170" y="105"/>
                                              </a:lnTo>
                                              <a:lnTo>
                                                <a:pt x="147" y="126"/>
                                              </a:lnTo>
                                              <a:lnTo>
                                                <a:pt x="125" y="149"/>
                                              </a:lnTo>
                                              <a:lnTo>
                                                <a:pt x="105" y="173"/>
                                              </a:lnTo>
                                              <a:lnTo>
                                                <a:pt x="86" y="198"/>
                                              </a:lnTo>
                                              <a:lnTo>
                                                <a:pt x="68" y="222"/>
                                              </a:lnTo>
                                              <a:lnTo>
                                                <a:pt x="59" y="237"/>
                                              </a:lnTo>
                                              <a:lnTo>
                                                <a:pt x="54" y="257"/>
                                              </a:lnTo>
                                              <a:lnTo>
                                                <a:pt x="45" y="275"/>
                                              </a:lnTo>
                                              <a:lnTo>
                                                <a:pt x="39" y="288"/>
                                              </a:lnTo>
                                              <a:lnTo>
                                                <a:pt x="42" y="314"/>
                                              </a:lnTo>
                                              <a:lnTo>
                                                <a:pt x="43" y="337"/>
                                              </a:lnTo>
                                              <a:lnTo>
                                                <a:pt x="49" y="353"/>
                                              </a:lnTo>
                                              <a:lnTo>
                                                <a:pt x="58" y="374"/>
                                              </a:lnTo>
                                              <a:lnTo>
                                                <a:pt x="67" y="394"/>
                                              </a:lnTo>
                                              <a:lnTo>
                                                <a:pt x="76" y="413"/>
                                              </a:lnTo>
                                              <a:lnTo>
                                                <a:pt x="96" y="436"/>
                                              </a:lnTo>
                                              <a:lnTo>
                                                <a:pt x="118" y="461"/>
                                              </a:lnTo>
                                              <a:lnTo>
                                                <a:pt x="140" y="487"/>
                                              </a:lnTo>
                                              <a:lnTo>
                                                <a:pt x="157" y="509"/>
                                              </a:lnTo>
                                              <a:lnTo>
                                                <a:pt x="172" y="528"/>
                                              </a:lnTo>
                                              <a:lnTo>
                                                <a:pt x="185" y="543"/>
                                              </a:lnTo>
                                              <a:lnTo>
                                                <a:pt x="194" y="556"/>
                                              </a:lnTo>
                                              <a:lnTo>
                                                <a:pt x="205" y="560"/>
                                              </a:lnTo>
                                              <a:lnTo>
                                                <a:pt x="220" y="563"/>
                                              </a:lnTo>
                                              <a:lnTo>
                                                <a:pt x="237" y="568"/>
                                              </a:lnTo>
                                              <a:lnTo>
                                                <a:pt x="255" y="573"/>
                                              </a:lnTo>
                                              <a:lnTo>
                                                <a:pt x="269" y="581"/>
                                              </a:lnTo>
                                              <a:lnTo>
                                                <a:pt x="282" y="589"/>
                                              </a:lnTo>
                                              <a:lnTo>
                                                <a:pt x="267" y="593"/>
                                              </a:lnTo>
                                              <a:lnTo>
                                                <a:pt x="243" y="595"/>
                                              </a:lnTo>
                                              <a:lnTo>
                                                <a:pt x="221" y="596"/>
                                              </a:lnTo>
                                              <a:lnTo>
                                                <a:pt x="207" y="591"/>
                                              </a:lnTo>
                                              <a:lnTo>
                                                <a:pt x="191" y="584"/>
                                              </a:lnTo>
                                              <a:lnTo>
                                                <a:pt x="171" y="575"/>
                                              </a:lnTo>
                                              <a:lnTo>
                                                <a:pt x="160" y="566"/>
                                              </a:lnTo>
                                              <a:lnTo>
                                                <a:pt x="148" y="548"/>
                                              </a:lnTo>
                                              <a:lnTo>
                                                <a:pt x="136" y="529"/>
                                              </a:lnTo>
                                              <a:lnTo>
                                                <a:pt x="125" y="513"/>
                                              </a:lnTo>
                                              <a:lnTo>
                                                <a:pt x="103" y="490"/>
                                              </a:lnTo>
                                              <a:lnTo>
                                                <a:pt x="87" y="471"/>
                                              </a:lnTo>
                                              <a:lnTo>
                                                <a:pt x="64" y="448"/>
                                              </a:lnTo>
                                              <a:lnTo>
                                                <a:pt x="46" y="431"/>
                                              </a:lnTo>
                                              <a:lnTo>
                                                <a:pt x="34" y="418"/>
                                              </a:lnTo>
                                              <a:lnTo>
                                                <a:pt x="28" y="403"/>
                                              </a:lnTo>
                                              <a:lnTo>
                                                <a:pt x="19" y="380"/>
                                              </a:lnTo>
                                              <a:lnTo>
                                                <a:pt x="9" y="356"/>
                                              </a:lnTo>
                                              <a:lnTo>
                                                <a:pt x="4" y="330"/>
                                              </a:lnTo>
                                              <a:lnTo>
                                                <a:pt x="0" y="302"/>
                                              </a:lnTo>
                                              <a:lnTo>
                                                <a:pt x="2" y="282"/>
                                              </a:lnTo>
                                              <a:close/>
                                            </a:path>
                                          </a:pathLst>
                                        </a:custGeom>
                                        <a:solidFill>
                                          <a:srgbClr val="FF4040"/>
                                        </a:solidFill>
                                        <a:ln w="9525">
                                          <a:noFill/>
                                          <a:round/>
                                          <a:headEnd/>
                                          <a:tailEnd/>
                                        </a:ln>
                                      </p:spPr>
                                      <p:txBody>
                                        <a:bodyPr/>
                                        <a:lstStyle/>
                                        <a:p>
                                          <a:endParaRPr lang="fr-FR" dirty="0"/>
                                        </a:p>
                                      </p:txBody>
                                    </p:sp>
                                  </p:grpSp>
                                </p:grpSp>
                                <p:sp>
                                  <p:nvSpPr>
                                    <p:cNvPr id="167" name="Freeform 314"/>
                                    <p:cNvSpPr>
                                      <a:spLocks/>
                                    </p:cNvSpPr>
                                    <p:nvPr/>
                                  </p:nvSpPr>
                                  <p:spPr bwMode="auto">
                                    <a:xfrm>
                                      <a:off x="3932" y="1406"/>
                                      <a:ext cx="82" cy="105"/>
                                    </a:xfrm>
                                    <a:custGeom>
                                      <a:avLst/>
                                      <a:gdLst>
                                        <a:gd name="T0" fmla="*/ 109 w 412"/>
                                        <a:gd name="T1" fmla="*/ 68 h 527"/>
                                        <a:gd name="T2" fmla="*/ 139 w 412"/>
                                        <a:gd name="T3" fmla="*/ 52 h 527"/>
                                        <a:gd name="T4" fmla="*/ 161 w 412"/>
                                        <a:gd name="T5" fmla="*/ 34 h 527"/>
                                        <a:gd name="T6" fmla="*/ 188 w 412"/>
                                        <a:gd name="T7" fmla="*/ 13 h 527"/>
                                        <a:gd name="T8" fmla="*/ 209 w 412"/>
                                        <a:gd name="T9" fmla="*/ 4 h 527"/>
                                        <a:gd name="T10" fmla="*/ 229 w 412"/>
                                        <a:gd name="T11" fmla="*/ 0 h 527"/>
                                        <a:gd name="T12" fmla="*/ 242 w 412"/>
                                        <a:gd name="T13" fmla="*/ 4 h 527"/>
                                        <a:gd name="T14" fmla="*/ 255 w 412"/>
                                        <a:gd name="T15" fmla="*/ 14 h 527"/>
                                        <a:gd name="T16" fmla="*/ 263 w 412"/>
                                        <a:gd name="T17" fmla="*/ 34 h 527"/>
                                        <a:gd name="T18" fmla="*/ 273 w 412"/>
                                        <a:gd name="T19" fmla="*/ 66 h 527"/>
                                        <a:gd name="T20" fmla="*/ 276 w 412"/>
                                        <a:gd name="T21" fmla="*/ 101 h 527"/>
                                        <a:gd name="T22" fmla="*/ 277 w 412"/>
                                        <a:gd name="T23" fmla="*/ 138 h 527"/>
                                        <a:gd name="T24" fmla="*/ 284 w 412"/>
                                        <a:gd name="T25" fmla="*/ 174 h 527"/>
                                        <a:gd name="T26" fmla="*/ 299 w 412"/>
                                        <a:gd name="T27" fmla="*/ 208 h 527"/>
                                        <a:gd name="T28" fmla="*/ 317 w 412"/>
                                        <a:gd name="T29" fmla="*/ 250 h 527"/>
                                        <a:gd name="T30" fmla="*/ 336 w 412"/>
                                        <a:gd name="T31" fmla="*/ 292 h 527"/>
                                        <a:gd name="T32" fmla="*/ 359 w 412"/>
                                        <a:gd name="T33" fmla="*/ 335 h 527"/>
                                        <a:gd name="T34" fmla="*/ 385 w 412"/>
                                        <a:gd name="T35" fmla="*/ 387 h 527"/>
                                        <a:gd name="T36" fmla="*/ 404 w 412"/>
                                        <a:gd name="T37" fmla="*/ 430 h 527"/>
                                        <a:gd name="T38" fmla="*/ 412 w 412"/>
                                        <a:gd name="T39" fmla="*/ 457 h 527"/>
                                        <a:gd name="T40" fmla="*/ 412 w 412"/>
                                        <a:gd name="T41" fmla="*/ 482 h 527"/>
                                        <a:gd name="T42" fmla="*/ 405 w 412"/>
                                        <a:gd name="T43" fmla="*/ 504 h 527"/>
                                        <a:gd name="T44" fmla="*/ 391 w 412"/>
                                        <a:gd name="T45" fmla="*/ 519 h 527"/>
                                        <a:gd name="T46" fmla="*/ 369 w 412"/>
                                        <a:gd name="T47" fmla="*/ 527 h 527"/>
                                        <a:gd name="T48" fmla="*/ 344 w 412"/>
                                        <a:gd name="T49" fmla="*/ 524 h 527"/>
                                        <a:gd name="T50" fmla="*/ 315 w 412"/>
                                        <a:gd name="T51" fmla="*/ 515 h 527"/>
                                        <a:gd name="T52" fmla="*/ 289 w 412"/>
                                        <a:gd name="T53" fmla="*/ 493 h 527"/>
                                        <a:gd name="T54" fmla="*/ 263 w 412"/>
                                        <a:gd name="T55" fmla="*/ 469 h 527"/>
                                        <a:gd name="T56" fmla="*/ 239 w 412"/>
                                        <a:gd name="T57" fmla="*/ 438 h 527"/>
                                        <a:gd name="T58" fmla="*/ 209 w 412"/>
                                        <a:gd name="T59" fmla="*/ 398 h 527"/>
                                        <a:gd name="T60" fmla="*/ 187 w 412"/>
                                        <a:gd name="T61" fmla="*/ 364 h 527"/>
                                        <a:gd name="T62" fmla="*/ 151 w 412"/>
                                        <a:gd name="T63" fmla="*/ 334 h 527"/>
                                        <a:gd name="T64" fmla="*/ 119 w 412"/>
                                        <a:gd name="T65" fmla="*/ 303 h 527"/>
                                        <a:gd name="T66" fmla="*/ 94 w 412"/>
                                        <a:gd name="T67" fmla="*/ 273 h 527"/>
                                        <a:gd name="T68" fmla="*/ 68 w 412"/>
                                        <a:gd name="T69" fmla="*/ 234 h 527"/>
                                        <a:gd name="T70" fmla="*/ 37 w 412"/>
                                        <a:gd name="T71" fmla="*/ 196 h 527"/>
                                        <a:gd name="T72" fmla="*/ 16 w 412"/>
                                        <a:gd name="T73" fmla="*/ 172 h 527"/>
                                        <a:gd name="T74" fmla="*/ 3 w 412"/>
                                        <a:gd name="T75" fmla="*/ 151 h 527"/>
                                        <a:gd name="T76" fmla="*/ 0 w 412"/>
                                        <a:gd name="T77" fmla="*/ 132 h 527"/>
                                        <a:gd name="T78" fmla="*/ 4 w 412"/>
                                        <a:gd name="T79" fmla="*/ 108 h 527"/>
                                        <a:gd name="T80" fmla="*/ 17 w 412"/>
                                        <a:gd name="T81" fmla="*/ 92 h 527"/>
                                        <a:gd name="T82" fmla="*/ 36 w 412"/>
                                        <a:gd name="T83" fmla="*/ 84 h 527"/>
                                        <a:gd name="T84" fmla="*/ 58 w 412"/>
                                        <a:gd name="T85" fmla="*/ 79 h 527"/>
                                        <a:gd name="T86" fmla="*/ 84 w 412"/>
                                        <a:gd name="T87" fmla="*/ 73 h 527"/>
                                        <a:gd name="T88" fmla="*/ 109 w 412"/>
                                        <a:gd name="T89" fmla="*/ 68 h 5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
                                        <a:gd name="T136" fmla="*/ 0 h 527"/>
                                        <a:gd name="T137" fmla="*/ 412 w 412"/>
                                        <a:gd name="T138" fmla="*/ 527 h 5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 h="527">
                                          <a:moveTo>
                                            <a:pt x="109" y="68"/>
                                          </a:moveTo>
                                          <a:lnTo>
                                            <a:pt x="139" y="52"/>
                                          </a:lnTo>
                                          <a:lnTo>
                                            <a:pt x="161" y="34"/>
                                          </a:lnTo>
                                          <a:lnTo>
                                            <a:pt x="188" y="13"/>
                                          </a:lnTo>
                                          <a:lnTo>
                                            <a:pt x="209" y="4"/>
                                          </a:lnTo>
                                          <a:lnTo>
                                            <a:pt x="229" y="0"/>
                                          </a:lnTo>
                                          <a:lnTo>
                                            <a:pt x="242" y="4"/>
                                          </a:lnTo>
                                          <a:lnTo>
                                            <a:pt x="255" y="14"/>
                                          </a:lnTo>
                                          <a:lnTo>
                                            <a:pt x="263" y="34"/>
                                          </a:lnTo>
                                          <a:lnTo>
                                            <a:pt x="273" y="66"/>
                                          </a:lnTo>
                                          <a:lnTo>
                                            <a:pt x="276" y="101"/>
                                          </a:lnTo>
                                          <a:lnTo>
                                            <a:pt x="277" y="138"/>
                                          </a:lnTo>
                                          <a:lnTo>
                                            <a:pt x="284" y="174"/>
                                          </a:lnTo>
                                          <a:lnTo>
                                            <a:pt x="299" y="208"/>
                                          </a:lnTo>
                                          <a:lnTo>
                                            <a:pt x="317" y="250"/>
                                          </a:lnTo>
                                          <a:lnTo>
                                            <a:pt x="336" y="292"/>
                                          </a:lnTo>
                                          <a:lnTo>
                                            <a:pt x="359" y="335"/>
                                          </a:lnTo>
                                          <a:lnTo>
                                            <a:pt x="385" y="387"/>
                                          </a:lnTo>
                                          <a:lnTo>
                                            <a:pt x="404" y="430"/>
                                          </a:lnTo>
                                          <a:lnTo>
                                            <a:pt x="412" y="457"/>
                                          </a:lnTo>
                                          <a:lnTo>
                                            <a:pt x="412" y="482"/>
                                          </a:lnTo>
                                          <a:lnTo>
                                            <a:pt x="405" y="504"/>
                                          </a:lnTo>
                                          <a:lnTo>
                                            <a:pt x="391" y="519"/>
                                          </a:lnTo>
                                          <a:lnTo>
                                            <a:pt x="369" y="527"/>
                                          </a:lnTo>
                                          <a:lnTo>
                                            <a:pt x="344" y="524"/>
                                          </a:lnTo>
                                          <a:lnTo>
                                            <a:pt x="315" y="515"/>
                                          </a:lnTo>
                                          <a:lnTo>
                                            <a:pt x="289" y="493"/>
                                          </a:lnTo>
                                          <a:lnTo>
                                            <a:pt x="263" y="469"/>
                                          </a:lnTo>
                                          <a:lnTo>
                                            <a:pt x="239" y="438"/>
                                          </a:lnTo>
                                          <a:lnTo>
                                            <a:pt x="209" y="398"/>
                                          </a:lnTo>
                                          <a:lnTo>
                                            <a:pt x="187" y="364"/>
                                          </a:lnTo>
                                          <a:lnTo>
                                            <a:pt x="151" y="334"/>
                                          </a:lnTo>
                                          <a:lnTo>
                                            <a:pt x="119" y="303"/>
                                          </a:lnTo>
                                          <a:lnTo>
                                            <a:pt x="94" y="273"/>
                                          </a:lnTo>
                                          <a:lnTo>
                                            <a:pt x="68" y="234"/>
                                          </a:lnTo>
                                          <a:lnTo>
                                            <a:pt x="37" y="196"/>
                                          </a:lnTo>
                                          <a:lnTo>
                                            <a:pt x="16" y="172"/>
                                          </a:lnTo>
                                          <a:lnTo>
                                            <a:pt x="3" y="151"/>
                                          </a:lnTo>
                                          <a:lnTo>
                                            <a:pt x="0" y="132"/>
                                          </a:lnTo>
                                          <a:lnTo>
                                            <a:pt x="4" y="108"/>
                                          </a:lnTo>
                                          <a:lnTo>
                                            <a:pt x="17" y="92"/>
                                          </a:lnTo>
                                          <a:lnTo>
                                            <a:pt x="36" y="84"/>
                                          </a:lnTo>
                                          <a:lnTo>
                                            <a:pt x="58" y="79"/>
                                          </a:lnTo>
                                          <a:lnTo>
                                            <a:pt x="84" y="73"/>
                                          </a:lnTo>
                                          <a:lnTo>
                                            <a:pt x="109" y="68"/>
                                          </a:lnTo>
                                          <a:close/>
                                        </a:path>
                                      </a:pathLst>
                                    </a:custGeom>
                                    <a:solidFill>
                                      <a:srgbClr val="FF0000"/>
                                    </a:solidFill>
                                    <a:ln w="9525">
                                      <a:noFill/>
                                      <a:round/>
                                      <a:headEnd/>
                                      <a:tailEnd/>
                                    </a:ln>
                                  </p:spPr>
                                  <p:txBody>
                                    <a:bodyPr/>
                                    <a:lstStyle/>
                                    <a:p>
                                      <a:endParaRPr lang="fr-FR" dirty="0"/>
                                    </a:p>
                                  </p:txBody>
                                </p:sp>
                              </p:grpSp>
                              <p:grpSp>
                                <p:nvGrpSpPr>
                                  <p:cNvPr id="161" name="Group 315"/>
                                  <p:cNvGrpSpPr>
                                    <a:grpSpLocks/>
                                  </p:cNvGrpSpPr>
                                  <p:nvPr/>
                                </p:nvGrpSpPr>
                                <p:grpSpPr bwMode="auto">
                                  <a:xfrm>
                                    <a:off x="3850" y="1310"/>
                                    <a:ext cx="114" cy="99"/>
                                    <a:chOff x="3850" y="1310"/>
                                    <a:chExt cx="114" cy="99"/>
                                  </a:xfrm>
                                </p:grpSpPr>
                                <p:sp>
                                  <p:nvSpPr>
                                    <p:cNvPr id="162" name="Freeform 316"/>
                                    <p:cNvSpPr>
                                      <a:spLocks/>
                                    </p:cNvSpPr>
                                    <p:nvPr/>
                                  </p:nvSpPr>
                                  <p:spPr bwMode="auto">
                                    <a:xfrm>
                                      <a:off x="3850" y="1310"/>
                                      <a:ext cx="114" cy="99"/>
                                    </a:xfrm>
                                    <a:custGeom>
                                      <a:avLst/>
                                      <a:gdLst>
                                        <a:gd name="T0" fmla="*/ 8 w 571"/>
                                        <a:gd name="T1" fmla="*/ 215 h 494"/>
                                        <a:gd name="T2" fmla="*/ 26 w 571"/>
                                        <a:gd name="T3" fmla="*/ 178 h 494"/>
                                        <a:gd name="T4" fmla="*/ 50 w 571"/>
                                        <a:gd name="T5" fmla="*/ 154 h 494"/>
                                        <a:gd name="T6" fmla="*/ 83 w 571"/>
                                        <a:gd name="T7" fmla="*/ 120 h 494"/>
                                        <a:gd name="T8" fmla="*/ 109 w 571"/>
                                        <a:gd name="T9" fmla="*/ 83 h 494"/>
                                        <a:gd name="T10" fmla="*/ 143 w 571"/>
                                        <a:gd name="T11" fmla="*/ 54 h 494"/>
                                        <a:gd name="T12" fmla="*/ 178 w 571"/>
                                        <a:gd name="T13" fmla="*/ 28 h 494"/>
                                        <a:gd name="T14" fmla="*/ 226 w 571"/>
                                        <a:gd name="T15" fmla="*/ 9 h 494"/>
                                        <a:gd name="T16" fmla="*/ 283 w 571"/>
                                        <a:gd name="T17" fmla="*/ 0 h 494"/>
                                        <a:gd name="T18" fmla="*/ 337 w 571"/>
                                        <a:gd name="T19" fmla="*/ 1 h 494"/>
                                        <a:gd name="T20" fmla="*/ 383 w 571"/>
                                        <a:gd name="T21" fmla="*/ 9 h 494"/>
                                        <a:gd name="T22" fmla="*/ 435 w 571"/>
                                        <a:gd name="T23" fmla="*/ 26 h 494"/>
                                        <a:gd name="T24" fmla="*/ 476 w 571"/>
                                        <a:gd name="T25" fmla="*/ 48 h 494"/>
                                        <a:gd name="T26" fmla="*/ 509 w 571"/>
                                        <a:gd name="T27" fmla="*/ 81 h 494"/>
                                        <a:gd name="T28" fmla="*/ 537 w 571"/>
                                        <a:gd name="T29" fmla="*/ 118 h 494"/>
                                        <a:gd name="T30" fmla="*/ 559 w 571"/>
                                        <a:gd name="T31" fmla="*/ 155 h 494"/>
                                        <a:gd name="T32" fmla="*/ 569 w 571"/>
                                        <a:gd name="T33" fmla="*/ 200 h 494"/>
                                        <a:gd name="T34" fmla="*/ 571 w 571"/>
                                        <a:gd name="T35" fmla="*/ 235 h 494"/>
                                        <a:gd name="T36" fmla="*/ 557 w 571"/>
                                        <a:gd name="T37" fmla="*/ 270 h 494"/>
                                        <a:gd name="T38" fmla="*/ 534 w 571"/>
                                        <a:gd name="T39" fmla="*/ 318 h 494"/>
                                        <a:gd name="T40" fmla="*/ 518 w 571"/>
                                        <a:gd name="T41" fmla="*/ 357 h 494"/>
                                        <a:gd name="T42" fmla="*/ 506 w 571"/>
                                        <a:gd name="T43" fmla="*/ 395 h 494"/>
                                        <a:gd name="T44" fmla="*/ 502 w 571"/>
                                        <a:gd name="T45" fmla="*/ 419 h 494"/>
                                        <a:gd name="T46" fmla="*/ 410 w 571"/>
                                        <a:gd name="T47" fmla="*/ 463 h 494"/>
                                        <a:gd name="T48" fmla="*/ 405 w 571"/>
                                        <a:gd name="T49" fmla="*/ 438 h 494"/>
                                        <a:gd name="T50" fmla="*/ 389 w 571"/>
                                        <a:gd name="T51" fmla="*/ 425 h 494"/>
                                        <a:gd name="T52" fmla="*/ 348 w 571"/>
                                        <a:gd name="T53" fmla="*/ 431 h 494"/>
                                        <a:gd name="T54" fmla="*/ 298 w 571"/>
                                        <a:gd name="T55" fmla="*/ 443 h 494"/>
                                        <a:gd name="T56" fmla="*/ 272 w 571"/>
                                        <a:gd name="T57" fmla="*/ 458 h 494"/>
                                        <a:gd name="T58" fmla="*/ 234 w 571"/>
                                        <a:gd name="T59" fmla="*/ 488 h 494"/>
                                        <a:gd name="T60" fmla="*/ 202 w 571"/>
                                        <a:gd name="T61" fmla="*/ 494 h 494"/>
                                        <a:gd name="T62" fmla="*/ 172 w 571"/>
                                        <a:gd name="T63" fmla="*/ 490 h 494"/>
                                        <a:gd name="T64" fmla="*/ 142 w 571"/>
                                        <a:gd name="T65" fmla="*/ 477 h 494"/>
                                        <a:gd name="T66" fmla="*/ 123 w 571"/>
                                        <a:gd name="T67" fmla="*/ 455 h 494"/>
                                        <a:gd name="T68" fmla="*/ 104 w 571"/>
                                        <a:gd name="T69" fmla="*/ 425 h 494"/>
                                        <a:gd name="T70" fmla="*/ 73 w 571"/>
                                        <a:gd name="T71" fmla="*/ 390 h 494"/>
                                        <a:gd name="T72" fmla="*/ 37 w 571"/>
                                        <a:gd name="T73" fmla="*/ 357 h 494"/>
                                        <a:gd name="T74" fmla="*/ 22 w 571"/>
                                        <a:gd name="T75" fmla="*/ 335 h 494"/>
                                        <a:gd name="T76" fmla="*/ 7 w 571"/>
                                        <a:gd name="T77" fmla="*/ 294 h 494"/>
                                        <a:gd name="T78" fmla="*/ 0 w 571"/>
                                        <a:gd name="T79" fmla="*/ 250 h 4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1"/>
                                        <a:gd name="T121" fmla="*/ 0 h 494"/>
                                        <a:gd name="T122" fmla="*/ 571 w 571"/>
                                        <a:gd name="T123" fmla="*/ 494 h 4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1" h="494">
                                          <a:moveTo>
                                            <a:pt x="2" y="234"/>
                                          </a:moveTo>
                                          <a:lnTo>
                                            <a:pt x="8" y="215"/>
                                          </a:lnTo>
                                          <a:lnTo>
                                            <a:pt x="17" y="197"/>
                                          </a:lnTo>
                                          <a:lnTo>
                                            <a:pt x="26" y="178"/>
                                          </a:lnTo>
                                          <a:lnTo>
                                            <a:pt x="38" y="165"/>
                                          </a:lnTo>
                                          <a:lnTo>
                                            <a:pt x="50" y="154"/>
                                          </a:lnTo>
                                          <a:lnTo>
                                            <a:pt x="65" y="138"/>
                                          </a:lnTo>
                                          <a:lnTo>
                                            <a:pt x="83" y="120"/>
                                          </a:lnTo>
                                          <a:lnTo>
                                            <a:pt x="96" y="101"/>
                                          </a:lnTo>
                                          <a:lnTo>
                                            <a:pt x="109" y="83"/>
                                          </a:lnTo>
                                          <a:lnTo>
                                            <a:pt x="126" y="69"/>
                                          </a:lnTo>
                                          <a:lnTo>
                                            <a:pt x="143" y="54"/>
                                          </a:lnTo>
                                          <a:lnTo>
                                            <a:pt x="160" y="40"/>
                                          </a:lnTo>
                                          <a:lnTo>
                                            <a:pt x="178" y="28"/>
                                          </a:lnTo>
                                          <a:lnTo>
                                            <a:pt x="201" y="18"/>
                                          </a:lnTo>
                                          <a:lnTo>
                                            <a:pt x="226" y="9"/>
                                          </a:lnTo>
                                          <a:lnTo>
                                            <a:pt x="252" y="4"/>
                                          </a:lnTo>
                                          <a:lnTo>
                                            <a:pt x="283" y="0"/>
                                          </a:lnTo>
                                          <a:lnTo>
                                            <a:pt x="313" y="0"/>
                                          </a:lnTo>
                                          <a:lnTo>
                                            <a:pt x="337" y="1"/>
                                          </a:lnTo>
                                          <a:lnTo>
                                            <a:pt x="361" y="5"/>
                                          </a:lnTo>
                                          <a:lnTo>
                                            <a:pt x="383" y="9"/>
                                          </a:lnTo>
                                          <a:lnTo>
                                            <a:pt x="412" y="15"/>
                                          </a:lnTo>
                                          <a:lnTo>
                                            <a:pt x="435" y="26"/>
                                          </a:lnTo>
                                          <a:lnTo>
                                            <a:pt x="454" y="36"/>
                                          </a:lnTo>
                                          <a:lnTo>
                                            <a:pt x="476" y="48"/>
                                          </a:lnTo>
                                          <a:lnTo>
                                            <a:pt x="493" y="64"/>
                                          </a:lnTo>
                                          <a:lnTo>
                                            <a:pt x="509" y="81"/>
                                          </a:lnTo>
                                          <a:lnTo>
                                            <a:pt x="523" y="97"/>
                                          </a:lnTo>
                                          <a:lnTo>
                                            <a:pt x="537" y="118"/>
                                          </a:lnTo>
                                          <a:lnTo>
                                            <a:pt x="550" y="136"/>
                                          </a:lnTo>
                                          <a:lnTo>
                                            <a:pt x="559" y="155"/>
                                          </a:lnTo>
                                          <a:lnTo>
                                            <a:pt x="564" y="178"/>
                                          </a:lnTo>
                                          <a:lnTo>
                                            <a:pt x="569" y="200"/>
                                          </a:lnTo>
                                          <a:lnTo>
                                            <a:pt x="571" y="217"/>
                                          </a:lnTo>
                                          <a:lnTo>
                                            <a:pt x="571" y="235"/>
                                          </a:lnTo>
                                          <a:lnTo>
                                            <a:pt x="565" y="248"/>
                                          </a:lnTo>
                                          <a:lnTo>
                                            <a:pt x="557" y="270"/>
                                          </a:lnTo>
                                          <a:lnTo>
                                            <a:pt x="544" y="295"/>
                                          </a:lnTo>
                                          <a:lnTo>
                                            <a:pt x="534" y="318"/>
                                          </a:lnTo>
                                          <a:lnTo>
                                            <a:pt x="524" y="336"/>
                                          </a:lnTo>
                                          <a:lnTo>
                                            <a:pt x="518" y="357"/>
                                          </a:lnTo>
                                          <a:lnTo>
                                            <a:pt x="512" y="376"/>
                                          </a:lnTo>
                                          <a:lnTo>
                                            <a:pt x="506" y="395"/>
                                          </a:lnTo>
                                          <a:lnTo>
                                            <a:pt x="503" y="404"/>
                                          </a:lnTo>
                                          <a:lnTo>
                                            <a:pt x="502" y="419"/>
                                          </a:lnTo>
                                          <a:lnTo>
                                            <a:pt x="501" y="442"/>
                                          </a:lnTo>
                                          <a:lnTo>
                                            <a:pt x="410" y="463"/>
                                          </a:lnTo>
                                          <a:lnTo>
                                            <a:pt x="408" y="448"/>
                                          </a:lnTo>
                                          <a:lnTo>
                                            <a:pt x="405" y="438"/>
                                          </a:lnTo>
                                          <a:lnTo>
                                            <a:pt x="399" y="430"/>
                                          </a:lnTo>
                                          <a:lnTo>
                                            <a:pt x="389" y="425"/>
                                          </a:lnTo>
                                          <a:lnTo>
                                            <a:pt x="369" y="428"/>
                                          </a:lnTo>
                                          <a:lnTo>
                                            <a:pt x="348" y="431"/>
                                          </a:lnTo>
                                          <a:lnTo>
                                            <a:pt x="323" y="437"/>
                                          </a:lnTo>
                                          <a:lnTo>
                                            <a:pt x="298" y="443"/>
                                          </a:lnTo>
                                          <a:lnTo>
                                            <a:pt x="286" y="447"/>
                                          </a:lnTo>
                                          <a:lnTo>
                                            <a:pt x="272" y="458"/>
                                          </a:lnTo>
                                          <a:lnTo>
                                            <a:pt x="256" y="471"/>
                                          </a:lnTo>
                                          <a:lnTo>
                                            <a:pt x="234" y="488"/>
                                          </a:lnTo>
                                          <a:lnTo>
                                            <a:pt x="221" y="491"/>
                                          </a:lnTo>
                                          <a:lnTo>
                                            <a:pt x="202" y="494"/>
                                          </a:lnTo>
                                          <a:lnTo>
                                            <a:pt x="183" y="494"/>
                                          </a:lnTo>
                                          <a:lnTo>
                                            <a:pt x="172" y="490"/>
                                          </a:lnTo>
                                          <a:lnTo>
                                            <a:pt x="158" y="484"/>
                                          </a:lnTo>
                                          <a:lnTo>
                                            <a:pt x="142" y="477"/>
                                          </a:lnTo>
                                          <a:lnTo>
                                            <a:pt x="133" y="469"/>
                                          </a:lnTo>
                                          <a:lnTo>
                                            <a:pt x="123" y="455"/>
                                          </a:lnTo>
                                          <a:lnTo>
                                            <a:pt x="113" y="439"/>
                                          </a:lnTo>
                                          <a:lnTo>
                                            <a:pt x="104" y="425"/>
                                          </a:lnTo>
                                          <a:lnTo>
                                            <a:pt x="86" y="406"/>
                                          </a:lnTo>
                                          <a:lnTo>
                                            <a:pt x="73" y="390"/>
                                          </a:lnTo>
                                          <a:lnTo>
                                            <a:pt x="52" y="372"/>
                                          </a:lnTo>
                                          <a:lnTo>
                                            <a:pt x="37" y="357"/>
                                          </a:lnTo>
                                          <a:lnTo>
                                            <a:pt x="27" y="346"/>
                                          </a:lnTo>
                                          <a:lnTo>
                                            <a:pt x="22" y="335"/>
                                          </a:lnTo>
                                          <a:lnTo>
                                            <a:pt x="14" y="316"/>
                                          </a:lnTo>
                                          <a:lnTo>
                                            <a:pt x="7" y="294"/>
                                          </a:lnTo>
                                          <a:lnTo>
                                            <a:pt x="3" y="273"/>
                                          </a:lnTo>
                                          <a:lnTo>
                                            <a:pt x="0" y="250"/>
                                          </a:lnTo>
                                          <a:lnTo>
                                            <a:pt x="2" y="234"/>
                                          </a:lnTo>
                                          <a:close/>
                                        </a:path>
                                      </a:pathLst>
                                    </a:custGeom>
                                    <a:solidFill>
                                      <a:srgbClr val="FF4040"/>
                                    </a:solidFill>
                                    <a:ln w="9525">
                                      <a:noFill/>
                                      <a:round/>
                                      <a:headEnd/>
                                      <a:tailEnd/>
                                    </a:ln>
                                  </p:spPr>
                                  <p:txBody>
                                    <a:bodyPr/>
                                    <a:lstStyle/>
                                    <a:p>
                                      <a:endParaRPr lang="fr-FR" dirty="0"/>
                                    </a:p>
                                  </p:txBody>
                                </p:sp>
                                <p:sp>
                                  <p:nvSpPr>
                                    <p:cNvPr id="163" name="Freeform 317"/>
                                    <p:cNvSpPr>
                                      <a:spLocks/>
                                    </p:cNvSpPr>
                                    <p:nvPr/>
                                  </p:nvSpPr>
                                  <p:spPr bwMode="auto">
                                    <a:xfrm>
                                      <a:off x="3858" y="1318"/>
                                      <a:ext cx="104" cy="90"/>
                                    </a:xfrm>
                                    <a:custGeom>
                                      <a:avLst/>
                                      <a:gdLst>
                                        <a:gd name="T0" fmla="*/ 8 w 519"/>
                                        <a:gd name="T1" fmla="*/ 196 h 449"/>
                                        <a:gd name="T2" fmla="*/ 24 w 519"/>
                                        <a:gd name="T3" fmla="*/ 163 h 449"/>
                                        <a:gd name="T4" fmla="*/ 45 w 519"/>
                                        <a:gd name="T5" fmla="*/ 141 h 449"/>
                                        <a:gd name="T6" fmla="*/ 76 w 519"/>
                                        <a:gd name="T7" fmla="*/ 110 h 449"/>
                                        <a:gd name="T8" fmla="*/ 99 w 519"/>
                                        <a:gd name="T9" fmla="*/ 77 h 449"/>
                                        <a:gd name="T10" fmla="*/ 130 w 519"/>
                                        <a:gd name="T11" fmla="*/ 50 h 449"/>
                                        <a:gd name="T12" fmla="*/ 162 w 519"/>
                                        <a:gd name="T13" fmla="*/ 26 h 449"/>
                                        <a:gd name="T14" fmla="*/ 205 w 519"/>
                                        <a:gd name="T15" fmla="*/ 9 h 449"/>
                                        <a:gd name="T16" fmla="*/ 258 w 519"/>
                                        <a:gd name="T17" fmla="*/ 0 h 449"/>
                                        <a:gd name="T18" fmla="*/ 306 w 519"/>
                                        <a:gd name="T19" fmla="*/ 0 h 449"/>
                                        <a:gd name="T20" fmla="*/ 348 w 519"/>
                                        <a:gd name="T21" fmla="*/ 9 h 449"/>
                                        <a:gd name="T22" fmla="*/ 396 w 519"/>
                                        <a:gd name="T23" fmla="*/ 24 h 449"/>
                                        <a:gd name="T24" fmla="*/ 433 w 519"/>
                                        <a:gd name="T25" fmla="*/ 44 h 449"/>
                                        <a:gd name="T26" fmla="*/ 464 w 519"/>
                                        <a:gd name="T27" fmla="*/ 74 h 449"/>
                                        <a:gd name="T28" fmla="*/ 489 w 519"/>
                                        <a:gd name="T29" fmla="*/ 108 h 449"/>
                                        <a:gd name="T30" fmla="*/ 508 w 519"/>
                                        <a:gd name="T31" fmla="*/ 142 h 449"/>
                                        <a:gd name="T32" fmla="*/ 518 w 519"/>
                                        <a:gd name="T33" fmla="*/ 182 h 449"/>
                                        <a:gd name="T34" fmla="*/ 519 w 519"/>
                                        <a:gd name="T35" fmla="*/ 214 h 449"/>
                                        <a:gd name="T36" fmla="*/ 507 w 519"/>
                                        <a:gd name="T37" fmla="*/ 246 h 449"/>
                                        <a:gd name="T38" fmla="*/ 486 w 519"/>
                                        <a:gd name="T39" fmla="*/ 290 h 449"/>
                                        <a:gd name="T40" fmla="*/ 471 w 519"/>
                                        <a:gd name="T41" fmla="*/ 325 h 449"/>
                                        <a:gd name="T42" fmla="*/ 461 w 519"/>
                                        <a:gd name="T43" fmla="*/ 360 h 449"/>
                                        <a:gd name="T44" fmla="*/ 456 w 519"/>
                                        <a:gd name="T45" fmla="*/ 382 h 449"/>
                                        <a:gd name="T46" fmla="*/ 373 w 519"/>
                                        <a:gd name="T47" fmla="*/ 422 h 449"/>
                                        <a:gd name="T48" fmla="*/ 368 w 519"/>
                                        <a:gd name="T49" fmla="*/ 399 h 449"/>
                                        <a:gd name="T50" fmla="*/ 354 w 519"/>
                                        <a:gd name="T51" fmla="*/ 387 h 449"/>
                                        <a:gd name="T52" fmla="*/ 316 w 519"/>
                                        <a:gd name="T53" fmla="*/ 393 h 449"/>
                                        <a:gd name="T54" fmla="*/ 271 w 519"/>
                                        <a:gd name="T55" fmla="*/ 404 h 449"/>
                                        <a:gd name="T56" fmla="*/ 248 w 519"/>
                                        <a:gd name="T57" fmla="*/ 417 h 449"/>
                                        <a:gd name="T58" fmla="*/ 214 w 519"/>
                                        <a:gd name="T59" fmla="*/ 445 h 449"/>
                                        <a:gd name="T60" fmla="*/ 183 w 519"/>
                                        <a:gd name="T61" fmla="*/ 449 h 449"/>
                                        <a:gd name="T62" fmla="*/ 157 w 519"/>
                                        <a:gd name="T63" fmla="*/ 447 h 449"/>
                                        <a:gd name="T64" fmla="*/ 130 w 519"/>
                                        <a:gd name="T65" fmla="*/ 435 h 449"/>
                                        <a:gd name="T66" fmla="*/ 112 w 519"/>
                                        <a:gd name="T67" fmla="*/ 415 h 449"/>
                                        <a:gd name="T68" fmla="*/ 95 w 519"/>
                                        <a:gd name="T69" fmla="*/ 387 h 449"/>
                                        <a:gd name="T70" fmla="*/ 66 w 519"/>
                                        <a:gd name="T71" fmla="*/ 355 h 449"/>
                                        <a:gd name="T72" fmla="*/ 34 w 519"/>
                                        <a:gd name="T73" fmla="*/ 325 h 449"/>
                                        <a:gd name="T74" fmla="*/ 21 w 519"/>
                                        <a:gd name="T75" fmla="*/ 305 h 449"/>
                                        <a:gd name="T76" fmla="*/ 7 w 519"/>
                                        <a:gd name="T77" fmla="*/ 268 h 449"/>
                                        <a:gd name="T78" fmla="*/ 0 w 519"/>
                                        <a:gd name="T79" fmla="*/ 228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449"/>
                                        <a:gd name="T122" fmla="*/ 519 w 519"/>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449">
                                          <a:moveTo>
                                            <a:pt x="0" y="213"/>
                                          </a:moveTo>
                                          <a:lnTo>
                                            <a:pt x="8" y="196"/>
                                          </a:lnTo>
                                          <a:lnTo>
                                            <a:pt x="15" y="180"/>
                                          </a:lnTo>
                                          <a:lnTo>
                                            <a:pt x="24" y="163"/>
                                          </a:lnTo>
                                          <a:lnTo>
                                            <a:pt x="35" y="151"/>
                                          </a:lnTo>
                                          <a:lnTo>
                                            <a:pt x="45" y="141"/>
                                          </a:lnTo>
                                          <a:lnTo>
                                            <a:pt x="59" y="126"/>
                                          </a:lnTo>
                                          <a:lnTo>
                                            <a:pt x="76" y="110"/>
                                          </a:lnTo>
                                          <a:lnTo>
                                            <a:pt x="88" y="92"/>
                                          </a:lnTo>
                                          <a:lnTo>
                                            <a:pt x="99" y="77"/>
                                          </a:lnTo>
                                          <a:lnTo>
                                            <a:pt x="114" y="64"/>
                                          </a:lnTo>
                                          <a:lnTo>
                                            <a:pt x="130" y="50"/>
                                          </a:lnTo>
                                          <a:lnTo>
                                            <a:pt x="146" y="37"/>
                                          </a:lnTo>
                                          <a:lnTo>
                                            <a:pt x="162" y="26"/>
                                          </a:lnTo>
                                          <a:lnTo>
                                            <a:pt x="183" y="16"/>
                                          </a:lnTo>
                                          <a:lnTo>
                                            <a:pt x="205" y="9"/>
                                          </a:lnTo>
                                          <a:lnTo>
                                            <a:pt x="229" y="2"/>
                                          </a:lnTo>
                                          <a:lnTo>
                                            <a:pt x="258" y="0"/>
                                          </a:lnTo>
                                          <a:lnTo>
                                            <a:pt x="285" y="0"/>
                                          </a:lnTo>
                                          <a:lnTo>
                                            <a:pt x="306" y="0"/>
                                          </a:lnTo>
                                          <a:lnTo>
                                            <a:pt x="328" y="3"/>
                                          </a:lnTo>
                                          <a:lnTo>
                                            <a:pt x="348" y="9"/>
                                          </a:lnTo>
                                          <a:lnTo>
                                            <a:pt x="375" y="14"/>
                                          </a:lnTo>
                                          <a:lnTo>
                                            <a:pt x="396" y="24"/>
                                          </a:lnTo>
                                          <a:lnTo>
                                            <a:pt x="413" y="32"/>
                                          </a:lnTo>
                                          <a:lnTo>
                                            <a:pt x="433" y="44"/>
                                          </a:lnTo>
                                          <a:lnTo>
                                            <a:pt x="449" y="58"/>
                                          </a:lnTo>
                                          <a:lnTo>
                                            <a:pt x="464" y="74"/>
                                          </a:lnTo>
                                          <a:lnTo>
                                            <a:pt x="476" y="88"/>
                                          </a:lnTo>
                                          <a:lnTo>
                                            <a:pt x="489" y="108"/>
                                          </a:lnTo>
                                          <a:lnTo>
                                            <a:pt x="500" y="124"/>
                                          </a:lnTo>
                                          <a:lnTo>
                                            <a:pt x="508" y="142"/>
                                          </a:lnTo>
                                          <a:lnTo>
                                            <a:pt x="513" y="163"/>
                                          </a:lnTo>
                                          <a:lnTo>
                                            <a:pt x="518" y="182"/>
                                          </a:lnTo>
                                          <a:lnTo>
                                            <a:pt x="519" y="197"/>
                                          </a:lnTo>
                                          <a:lnTo>
                                            <a:pt x="519" y="214"/>
                                          </a:lnTo>
                                          <a:lnTo>
                                            <a:pt x="514" y="226"/>
                                          </a:lnTo>
                                          <a:lnTo>
                                            <a:pt x="507" y="246"/>
                                          </a:lnTo>
                                          <a:lnTo>
                                            <a:pt x="495" y="269"/>
                                          </a:lnTo>
                                          <a:lnTo>
                                            <a:pt x="486" y="290"/>
                                          </a:lnTo>
                                          <a:lnTo>
                                            <a:pt x="477" y="307"/>
                                          </a:lnTo>
                                          <a:lnTo>
                                            <a:pt x="471" y="325"/>
                                          </a:lnTo>
                                          <a:lnTo>
                                            <a:pt x="465" y="343"/>
                                          </a:lnTo>
                                          <a:lnTo>
                                            <a:pt x="461" y="360"/>
                                          </a:lnTo>
                                          <a:lnTo>
                                            <a:pt x="457" y="368"/>
                                          </a:lnTo>
                                          <a:lnTo>
                                            <a:pt x="456" y="382"/>
                                          </a:lnTo>
                                          <a:lnTo>
                                            <a:pt x="455" y="403"/>
                                          </a:lnTo>
                                          <a:lnTo>
                                            <a:pt x="373" y="422"/>
                                          </a:lnTo>
                                          <a:lnTo>
                                            <a:pt x="371" y="408"/>
                                          </a:lnTo>
                                          <a:lnTo>
                                            <a:pt x="368" y="399"/>
                                          </a:lnTo>
                                          <a:lnTo>
                                            <a:pt x="364" y="392"/>
                                          </a:lnTo>
                                          <a:lnTo>
                                            <a:pt x="354" y="387"/>
                                          </a:lnTo>
                                          <a:lnTo>
                                            <a:pt x="336" y="390"/>
                                          </a:lnTo>
                                          <a:lnTo>
                                            <a:pt x="316" y="393"/>
                                          </a:lnTo>
                                          <a:lnTo>
                                            <a:pt x="292" y="397"/>
                                          </a:lnTo>
                                          <a:lnTo>
                                            <a:pt x="271" y="404"/>
                                          </a:lnTo>
                                          <a:lnTo>
                                            <a:pt x="260" y="407"/>
                                          </a:lnTo>
                                          <a:lnTo>
                                            <a:pt x="248" y="417"/>
                                          </a:lnTo>
                                          <a:lnTo>
                                            <a:pt x="233" y="429"/>
                                          </a:lnTo>
                                          <a:lnTo>
                                            <a:pt x="214" y="445"/>
                                          </a:lnTo>
                                          <a:lnTo>
                                            <a:pt x="202" y="448"/>
                                          </a:lnTo>
                                          <a:lnTo>
                                            <a:pt x="183" y="449"/>
                                          </a:lnTo>
                                          <a:lnTo>
                                            <a:pt x="166" y="449"/>
                                          </a:lnTo>
                                          <a:lnTo>
                                            <a:pt x="157" y="447"/>
                                          </a:lnTo>
                                          <a:lnTo>
                                            <a:pt x="144" y="441"/>
                                          </a:lnTo>
                                          <a:lnTo>
                                            <a:pt x="130" y="435"/>
                                          </a:lnTo>
                                          <a:lnTo>
                                            <a:pt x="121" y="428"/>
                                          </a:lnTo>
                                          <a:lnTo>
                                            <a:pt x="112" y="415"/>
                                          </a:lnTo>
                                          <a:lnTo>
                                            <a:pt x="103" y="400"/>
                                          </a:lnTo>
                                          <a:lnTo>
                                            <a:pt x="95" y="387"/>
                                          </a:lnTo>
                                          <a:lnTo>
                                            <a:pt x="78" y="371"/>
                                          </a:lnTo>
                                          <a:lnTo>
                                            <a:pt x="66" y="355"/>
                                          </a:lnTo>
                                          <a:lnTo>
                                            <a:pt x="48" y="339"/>
                                          </a:lnTo>
                                          <a:lnTo>
                                            <a:pt x="34" y="325"/>
                                          </a:lnTo>
                                          <a:lnTo>
                                            <a:pt x="25" y="316"/>
                                          </a:lnTo>
                                          <a:lnTo>
                                            <a:pt x="21" y="305"/>
                                          </a:lnTo>
                                          <a:lnTo>
                                            <a:pt x="13" y="288"/>
                                          </a:lnTo>
                                          <a:lnTo>
                                            <a:pt x="7" y="268"/>
                                          </a:lnTo>
                                          <a:lnTo>
                                            <a:pt x="2" y="249"/>
                                          </a:lnTo>
                                          <a:lnTo>
                                            <a:pt x="0" y="228"/>
                                          </a:lnTo>
                                          <a:lnTo>
                                            <a:pt x="0" y="213"/>
                                          </a:lnTo>
                                          <a:close/>
                                        </a:path>
                                      </a:pathLst>
                                    </a:custGeom>
                                    <a:solidFill>
                                      <a:srgbClr val="FF0000"/>
                                    </a:solidFill>
                                    <a:ln w="9525">
                                      <a:noFill/>
                                      <a:round/>
                                      <a:headEnd/>
                                      <a:tailEnd/>
                                    </a:ln>
                                  </p:spPr>
                                  <p:txBody>
                                    <a:bodyPr/>
                                    <a:lstStyle/>
                                    <a:p>
                                      <a:endParaRPr lang="fr-FR" dirty="0"/>
                                    </a:p>
                                  </p:txBody>
                                </p:sp>
                                <p:sp>
                                  <p:nvSpPr>
                                    <p:cNvPr id="164" name="Freeform 318"/>
                                    <p:cNvSpPr>
                                      <a:spLocks/>
                                    </p:cNvSpPr>
                                    <p:nvPr/>
                                  </p:nvSpPr>
                                  <p:spPr bwMode="auto">
                                    <a:xfrm>
                                      <a:off x="3865" y="1324"/>
                                      <a:ext cx="93" cy="81"/>
                                    </a:xfrm>
                                    <a:custGeom>
                                      <a:avLst/>
                                      <a:gdLst>
                                        <a:gd name="T0" fmla="*/ 6 w 465"/>
                                        <a:gd name="T1" fmla="*/ 176 h 403"/>
                                        <a:gd name="T2" fmla="*/ 20 w 465"/>
                                        <a:gd name="T3" fmla="*/ 146 h 403"/>
                                        <a:gd name="T4" fmla="*/ 40 w 465"/>
                                        <a:gd name="T5" fmla="*/ 126 h 403"/>
                                        <a:gd name="T6" fmla="*/ 67 w 465"/>
                                        <a:gd name="T7" fmla="*/ 98 h 403"/>
                                        <a:gd name="T8" fmla="*/ 88 w 465"/>
                                        <a:gd name="T9" fmla="*/ 68 h 403"/>
                                        <a:gd name="T10" fmla="*/ 116 w 465"/>
                                        <a:gd name="T11" fmla="*/ 45 h 403"/>
                                        <a:gd name="T12" fmla="*/ 144 w 465"/>
                                        <a:gd name="T13" fmla="*/ 23 h 403"/>
                                        <a:gd name="T14" fmla="*/ 183 w 465"/>
                                        <a:gd name="T15" fmla="*/ 8 h 403"/>
                                        <a:gd name="T16" fmla="*/ 231 w 465"/>
                                        <a:gd name="T17" fmla="*/ 0 h 403"/>
                                        <a:gd name="T18" fmla="*/ 275 w 465"/>
                                        <a:gd name="T19" fmla="*/ 0 h 403"/>
                                        <a:gd name="T20" fmla="*/ 313 w 465"/>
                                        <a:gd name="T21" fmla="*/ 8 h 403"/>
                                        <a:gd name="T22" fmla="*/ 355 w 465"/>
                                        <a:gd name="T23" fmla="*/ 21 h 403"/>
                                        <a:gd name="T24" fmla="*/ 388 w 465"/>
                                        <a:gd name="T25" fmla="*/ 39 h 403"/>
                                        <a:gd name="T26" fmla="*/ 416 w 465"/>
                                        <a:gd name="T27" fmla="*/ 67 h 403"/>
                                        <a:gd name="T28" fmla="*/ 438 w 465"/>
                                        <a:gd name="T29" fmla="*/ 96 h 403"/>
                                        <a:gd name="T30" fmla="*/ 456 w 465"/>
                                        <a:gd name="T31" fmla="*/ 127 h 403"/>
                                        <a:gd name="T32" fmla="*/ 465 w 465"/>
                                        <a:gd name="T33" fmla="*/ 163 h 403"/>
                                        <a:gd name="T34" fmla="*/ 465 w 465"/>
                                        <a:gd name="T35" fmla="*/ 192 h 403"/>
                                        <a:gd name="T36" fmla="*/ 455 w 465"/>
                                        <a:gd name="T37" fmla="*/ 221 h 403"/>
                                        <a:gd name="T38" fmla="*/ 437 w 465"/>
                                        <a:gd name="T39" fmla="*/ 260 h 403"/>
                                        <a:gd name="T40" fmla="*/ 423 w 465"/>
                                        <a:gd name="T41" fmla="*/ 292 h 403"/>
                                        <a:gd name="T42" fmla="*/ 413 w 465"/>
                                        <a:gd name="T43" fmla="*/ 323 h 403"/>
                                        <a:gd name="T44" fmla="*/ 409 w 465"/>
                                        <a:gd name="T45" fmla="*/ 344 h 403"/>
                                        <a:gd name="T46" fmla="*/ 334 w 465"/>
                                        <a:gd name="T47" fmla="*/ 379 h 403"/>
                                        <a:gd name="T48" fmla="*/ 330 w 465"/>
                                        <a:gd name="T49" fmla="*/ 358 h 403"/>
                                        <a:gd name="T50" fmla="*/ 317 w 465"/>
                                        <a:gd name="T51" fmla="*/ 347 h 403"/>
                                        <a:gd name="T52" fmla="*/ 283 w 465"/>
                                        <a:gd name="T53" fmla="*/ 354 h 403"/>
                                        <a:gd name="T54" fmla="*/ 243 w 465"/>
                                        <a:gd name="T55" fmla="*/ 363 h 403"/>
                                        <a:gd name="T56" fmla="*/ 222 w 465"/>
                                        <a:gd name="T57" fmla="*/ 374 h 403"/>
                                        <a:gd name="T58" fmla="*/ 191 w 465"/>
                                        <a:gd name="T59" fmla="*/ 400 h 403"/>
                                        <a:gd name="T60" fmla="*/ 164 w 465"/>
                                        <a:gd name="T61" fmla="*/ 403 h 403"/>
                                        <a:gd name="T62" fmla="*/ 140 w 465"/>
                                        <a:gd name="T63" fmla="*/ 402 h 403"/>
                                        <a:gd name="T64" fmla="*/ 115 w 465"/>
                                        <a:gd name="T65" fmla="*/ 391 h 403"/>
                                        <a:gd name="T66" fmla="*/ 100 w 465"/>
                                        <a:gd name="T67" fmla="*/ 373 h 403"/>
                                        <a:gd name="T68" fmla="*/ 85 w 465"/>
                                        <a:gd name="T69" fmla="*/ 347 h 403"/>
                                        <a:gd name="T70" fmla="*/ 58 w 465"/>
                                        <a:gd name="T71" fmla="*/ 319 h 403"/>
                                        <a:gd name="T72" fmla="*/ 29 w 465"/>
                                        <a:gd name="T73" fmla="*/ 292 h 403"/>
                                        <a:gd name="T74" fmla="*/ 18 w 465"/>
                                        <a:gd name="T75" fmla="*/ 274 h 403"/>
                                        <a:gd name="T76" fmla="*/ 5 w 465"/>
                                        <a:gd name="T77" fmla="*/ 241 h 403"/>
                                        <a:gd name="T78" fmla="*/ 0 w 465"/>
                                        <a:gd name="T79" fmla="*/ 205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403"/>
                                        <a:gd name="T122" fmla="*/ 465 w 465"/>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403">
                                          <a:moveTo>
                                            <a:pt x="0" y="192"/>
                                          </a:moveTo>
                                          <a:lnTo>
                                            <a:pt x="6" y="176"/>
                                          </a:lnTo>
                                          <a:lnTo>
                                            <a:pt x="13" y="162"/>
                                          </a:lnTo>
                                          <a:lnTo>
                                            <a:pt x="20" y="146"/>
                                          </a:lnTo>
                                          <a:lnTo>
                                            <a:pt x="30" y="135"/>
                                          </a:lnTo>
                                          <a:lnTo>
                                            <a:pt x="40" y="126"/>
                                          </a:lnTo>
                                          <a:lnTo>
                                            <a:pt x="53" y="113"/>
                                          </a:lnTo>
                                          <a:lnTo>
                                            <a:pt x="67" y="98"/>
                                          </a:lnTo>
                                          <a:lnTo>
                                            <a:pt x="78" y="82"/>
                                          </a:lnTo>
                                          <a:lnTo>
                                            <a:pt x="88" y="68"/>
                                          </a:lnTo>
                                          <a:lnTo>
                                            <a:pt x="102" y="57"/>
                                          </a:lnTo>
                                          <a:lnTo>
                                            <a:pt x="116" y="45"/>
                                          </a:lnTo>
                                          <a:lnTo>
                                            <a:pt x="130" y="33"/>
                                          </a:lnTo>
                                          <a:lnTo>
                                            <a:pt x="144" y="23"/>
                                          </a:lnTo>
                                          <a:lnTo>
                                            <a:pt x="164" y="14"/>
                                          </a:lnTo>
                                          <a:lnTo>
                                            <a:pt x="183" y="8"/>
                                          </a:lnTo>
                                          <a:lnTo>
                                            <a:pt x="205" y="1"/>
                                          </a:lnTo>
                                          <a:lnTo>
                                            <a:pt x="231" y="0"/>
                                          </a:lnTo>
                                          <a:lnTo>
                                            <a:pt x="254" y="0"/>
                                          </a:lnTo>
                                          <a:lnTo>
                                            <a:pt x="275" y="0"/>
                                          </a:lnTo>
                                          <a:lnTo>
                                            <a:pt x="294" y="3"/>
                                          </a:lnTo>
                                          <a:lnTo>
                                            <a:pt x="313" y="8"/>
                                          </a:lnTo>
                                          <a:lnTo>
                                            <a:pt x="336" y="12"/>
                                          </a:lnTo>
                                          <a:lnTo>
                                            <a:pt x="355" y="21"/>
                                          </a:lnTo>
                                          <a:lnTo>
                                            <a:pt x="370" y="28"/>
                                          </a:lnTo>
                                          <a:lnTo>
                                            <a:pt x="388" y="39"/>
                                          </a:lnTo>
                                          <a:lnTo>
                                            <a:pt x="402" y="52"/>
                                          </a:lnTo>
                                          <a:lnTo>
                                            <a:pt x="416" y="67"/>
                                          </a:lnTo>
                                          <a:lnTo>
                                            <a:pt x="427" y="79"/>
                                          </a:lnTo>
                                          <a:lnTo>
                                            <a:pt x="438" y="96"/>
                                          </a:lnTo>
                                          <a:lnTo>
                                            <a:pt x="448" y="111"/>
                                          </a:lnTo>
                                          <a:lnTo>
                                            <a:pt x="456" y="127"/>
                                          </a:lnTo>
                                          <a:lnTo>
                                            <a:pt x="460" y="146"/>
                                          </a:lnTo>
                                          <a:lnTo>
                                            <a:pt x="465" y="163"/>
                                          </a:lnTo>
                                          <a:lnTo>
                                            <a:pt x="465" y="177"/>
                                          </a:lnTo>
                                          <a:lnTo>
                                            <a:pt x="465" y="192"/>
                                          </a:lnTo>
                                          <a:lnTo>
                                            <a:pt x="461" y="203"/>
                                          </a:lnTo>
                                          <a:lnTo>
                                            <a:pt x="455" y="221"/>
                                          </a:lnTo>
                                          <a:lnTo>
                                            <a:pt x="444" y="242"/>
                                          </a:lnTo>
                                          <a:lnTo>
                                            <a:pt x="437" y="260"/>
                                          </a:lnTo>
                                          <a:lnTo>
                                            <a:pt x="427" y="276"/>
                                          </a:lnTo>
                                          <a:lnTo>
                                            <a:pt x="423" y="292"/>
                                          </a:lnTo>
                                          <a:lnTo>
                                            <a:pt x="417" y="307"/>
                                          </a:lnTo>
                                          <a:lnTo>
                                            <a:pt x="413" y="323"/>
                                          </a:lnTo>
                                          <a:lnTo>
                                            <a:pt x="410" y="331"/>
                                          </a:lnTo>
                                          <a:lnTo>
                                            <a:pt x="409" y="344"/>
                                          </a:lnTo>
                                          <a:lnTo>
                                            <a:pt x="407" y="362"/>
                                          </a:lnTo>
                                          <a:lnTo>
                                            <a:pt x="334" y="379"/>
                                          </a:lnTo>
                                          <a:lnTo>
                                            <a:pt x="332" y="367"/>
                                          </a:lnTo>
                                          <a:lnTo>
                                            <a:pt x="330" y="358"/>
                                          </a:lnTo>
                                          <a:lnTo>
                                            <a:pt x="326" y="353"/>
                                          </a:lnTo>
                                          <a:lnTo>
                                            <a:pt x="317" y="347"/>
                                          </a:lnTo>
                                          <a:lnTo>
                                            <a:pt x="301" y="350"/>
                                          </a:lnTo>
                                          <a:lnTo>
                                            <a:pt x="283" y="354"/>
                                          </a:lnTo>
                                          <a:lnTo>
                                            <a:pt x="262" y="357"/>
                                          </a:lnTo>
                                          <a:lnTo>
                                            <a:pt x="243" y="363"/>
                                          </a:lnTo>
                                          <a:lnTo>
                                            <a:pt x="233" y="365"/>
                                          </a:lnTo>
                                          <a:lnTo>
                                            <a:pt x="222" y="374"/>
                                          </a:lnTo>
                                          <a:lnTo>
                                            <a:pt x="209" y="385"/>
                                          </a:lnTo>
                                          <a:lnTo>
                                            <a:pt x="191" y="400"/>
                                          </a:lnTo>
                                          <a:lnTo>
                                            <a:pt x="180" y="403"/>
                                          </a:lnTo>
                                          <a:lnTo>
                                            <a:pt x="164" y="403"/>
                                          </a:lnTo>
                                          <a:lnTo>
                                            <a:pt x="149" y="403"/>
                                          </a:lnTo>
                                          <a:lnTo>
                                            <a:pt x="140" y="402"/>
                                          </a:lnTo>
                                          <a:lnTo>
                                            <a:pt x="128" y="396"/>
                                          </a:lnTo>
                                          <a:lnTo>
                                            <a:pt x="115" y="391"/>
                                          </a:lnTo>
                                          <a:lnTo>
                                            <a:pt x="108" y="384"/>
                                          </a:lnTo>
                                          <a:lnTo>
                                            <a:pt x="100" y="373"/>
                                          </a:lnTo>
                                          <a:lnTo>
                                            <a:pt x="92" y="359"/>
                                          </a:lnTo>
                                          <a:lnTo>
                                            <a:pt x="85" y="347"/>
                                          </a:lnTo>
                                          <a:lnTo>
                                            <a:pt x="69" y="333"/>
                                          </a:lnTo>
                                          <a:lnTo>
                                            <a:pt x="58" y="319"/>
                                          </a:lnTo>
                                          <a:lnTo>
                                            <a:pt x="42" y="305"/>
                                          </a:lnTo>
                                          <a:lnTo>
                                            <a:pt x="29" y="292"/>
                                          </a:lnTo>
                                          <a:lnTo>
                                            <a:pt x="21" y="284"/>
                                          </a:lnTo>
                                          <a:lnTo>
                                            <a:pt x="18" y="274"/>
                                          </a:lnTo>
                                          <a:lnTo>
                                            <a:pt x="11" y="259"/>
                                          </a:lnTo>
                                          <a:lnTo>
                                            <a:pt x="5" y="241"/>
                                          </a:lnTo>
                                          <a:lnTo>
                                            <a:pt x="1" y="223"/>
                                          </a:lnTo>
                                          <a:lnTo>
                                            <a:pt x="0" y="205"/>
                                          </a:lnTo>
                                          <a:lnTo>
                                            <a:pt x="0" y="192"/>
                                          </a:lnTo>
                                          <a:close/>
                                        </a:path>
                                      </a:pathLst>
                                    </a:custGeom>
                                    <a:solidFill>
                                      <a:srgbClr val="E00000"/>
                                    </a:solidFill>
                                    <a:ln w="9525">
                                      <a:noFill/>
                                      <a:round/>
                                      <a:headEnd/>
                                      <a:tailEnd/>
                                    </a:ln>
                                  </p:spPr>
                                  <p:txBody>
                                    <a:bodyPr/>
                                    <a:lstStyle/>
                                    <a:p>
                                      <a:endParaRPr lang="fr-FR" dirty="0"/>
                                    </a:p>
                                  </p:txBody>
                                </p:sp>
                                <p:sp>
                                  <p:nvSpPr>
                                    <p:cNvPr id="165" name="Freeform 319"/>
                                    <p:cNvSpPr>
                                      <a:spLocks/>
                                    </p:cNvSpPr>
                                    <p:nvPr/>
                                  </p:nvSpPr>
                                  <p:spPr bwMode="auto">
                                    <a:xfrm>
                                      <a:off x="3872" y="1331"/>
                                      <a:ext cx="84" cy="72"/>
                                    </a:xfrm>
                                    <a:custGeom>
                                      <a:avLst/>
                                      <a:gdLst>
                                        <a:gd name="T0" fmla="*/ 6 w 419"/>
                                        <a:gd name="T1" fmla="*/ 158 h 362"/>
                                        <a:gd name="T2" fmla="*/ 19 w 419"/>
                                        <a:gd name="T3" fmla="*/ 131 h 362"/>
                                        <a:gd name="T4" fmla="*/ 36 w 419"/>
                                        <a:gd name="T5" fmla="*/ 113 h 362"/>
                                        <a:gd name="T6" fmla="*/ 60 w 419"/>
                                        <a:gd name="T7" fmla="*/ 88 h 362"/>
                                        <a:gd name="T8" fmla="*/ 80 w 419"/>
                                        <a:gd name="T9" fmla="*/ 60 h 362"/>
                                        <a:gd name="T10" fmla="*/ 105 w 419"/>
                                        <a:gd name="T11" fmla="*/ 39 h 362"/>
                                        <a:gd name="T12" fmla="*/ 130 w 419"/>
                                        <a:gd name="T13" fmla="*/ 19 h 362"/>
                                        <a:gd name="T14" fmla="*/ 165 w 419"/>
                                        <a:gd name="T15" fmla="*/ 6 h 362"/>
                                        <a:gd name="T16" fmla="*/ 208 w 419"/>
                                        <a:gd name="T17" fmla="*/ 0 h 362"/>
                                        <a:gd name="T18" fmla="*/ 248 w 419"/>
                                        <a:gd name="T19" fmla="*/ 0 h 362"/>
                                        <a:gd name="T20" fmla="*/ 282 w 419"/>
                                        <a:gd name="T21" fmla="*/ 6 h 362"/>
                                        <a:gd name="T22" fmla="*/ 319 w 419"/>
                                        <a:gd name="T23" fmla="*/ 18 h 362"/>
                                        <a:gd name="T24" fmla="*/ 350 w 419"/>
                                        <a:gd name="T25" fmla="*/ 34 h 362"/>
                                        <a:gd name="T26" fmla="*/ 375 w 419"/>
                                        <a:gd name="T27" fmla="*/ 60 h 362"/>
                                        <a:gd name="T28" fmla="*/ 395 w 419"/>
                                        <a:gd name="T29" fmla="*/ 86 h 362"/>
                                        <a:gd name="T30" fmla="*/ 411 w 419"/>
                                        <a:gd name="T31" fmla="*/ 114 h 362"/>
                                        <a:gd name="T32" fmla="*/ 419 w 419"/>
                                        <a:gd name="T33" fmla="*/ 146 h 362"/>
                                        <a:gd name="T34" fmla="*/ 419 w 419"/>
                                        <a:gd name="T35" fmla="*/ 172 h 362"/>
                                        <a:gd name="T36" fmla="*/ 410 w 419"/>
                                        <a:gd name="T37" fmla="*/ 199 h 362"/>
                                        <a:gd name="T38" fmla="*/ 394 w 419"/>
                                        <a:gd name="T39" fmla="*/ 233 h 362"/>
                                        <a:gd name="T40" fmla="*/ 381 w 419"/>
                                        <a:gd name="T41" fmla="*/ 262 h 362"/>
                                        <a:gd name="T42" fmla="*/ 372 w 419"/>
                                        <a:gd name="T43" fmla="*/ 291 h 362"/>
                                        <a:gd name="T44" fmla="*/ 369 w 419"/>
                                        <a:gd name="T45" fmla="*/ 310 h 362"/>
                                        <a:gd name="T46" fmla="*/ 301 w 419"/>
                                        <a:gd name="T47" fmla="*/ 342 h 362"/>
                                        <a:gd name="T48" fmla="*/ 298 w 419"/>
                                        <a:gd name="T49" fmla="*/ 323 h 362"/>
                                        <a:gd name="T50" fmla="*/ 286 w 419"/>
                                        <a:gd name="T51" fmla="*/ 312 h 362"/>
                                        <a:gd name="T52" fmla="*/ 256 w 419"/>
                                        <a:gd name="T53" fmla="*/ 318 h 362"/>
                                        <a:gd name="T54" fmla="*/ 218 w 419"/>
                                        <a:gd name="T55" fmla="*/ 327 h 362"/>
                                        <a:gd name="T56" fmla="*/ 200 w 419"/>
                                        <a:gd name="T57" fmla="*/ 337 h 362"/>
                                        <a:gd name="T58" fmla="*/ 172 w 419"/>
                                        <a:gd name="T59" fmla="*/ 360 h 362"/>
                                        <a:gd name="T60" fmla="*/ 148 w 419"/>
                                        <a:gd name="T61" fmla="*/ 362 h 362"/>
                                        <a:gd name="T62" fmla="*/ 126 w 419"/>
                                        <a:gd name="T63" fmla="*/ 362 h 362"/>
                                        <a:gd name="T64" fmla="*/ 104 w 419"/>
                                        <a:gd name="T65" fmla="*/ 353 h 362"/>
                                        <a:gd name="T66" fmla="*/ 90 w 419"/>
                                        <a:gd name="T67" fmla="*/ 336 h 362"/>
                                        <a:gd name="T68" fmla="*/ 77 w 419"/>
                                        <a:gd name="T69" fmla="*/ 312 h 362"/>
                                        <a:gd name="T70" fmla="*/ 52 w 419"/>
                                        <a:gd name="T71" fmla="*/ 287 h 362"/>
                                        <a:gd name="T72" fmla="*/ 26 w 419"/>
                                        <a:gd name="T73" fmla="*/ 262 h 362"/>
                                        <a:gd name="T74" fmla="*/ 16 w 419"/>
                                        <a:gd name="T75" fmla="*/ 246 h 362"/>
                                        <a:gd name="T76" fmla="*/ 5 w 419"/>
                                        <a:gd name="T77" fmla="*/ 216 h 362"/>
                                        <a:gd name="T78" fmla="*/ 0 w 419"/>
                                        <a:gd name="T79" fmla="*/ 184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9"/>
                                        <a:gd name="T121" fmla="*/ 0 h 362"/>
                                        <a:gd name="T122" fmla="*/ 419 w 41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9" h="362">
                                          <a:moveTo>
                                            <a:pt x="0" y="172"/>
                                          </a:moveTo>
                                          <a:lnTo>
                                            <a:pt x="6" y="158"/>
                                          </a:lnTo>
                                          <a:lnTo>
                                            <a:pt x="11" y="145"/>
                                          </a:lnTo>
                                          <a:lnTo>
                                            <a:pt x="19" y="131"/>
                                          </a:lnTo>
                                          <a:lnTo>
                                            <a:pt x="27" y="120"/>
                                          </a:lnTo>
                                          <a:lnTo>
                                            <a:pt x="36" y="113"/>
                                          </a:lnTo>
                                          <a:lnTo>
                                            <a:pt x="48" y="101"/>
                                          </a:lnTo>
                                          <a:lnTo>
                                            <a:pt x="60" y="88"/>
                                          </a:lnTo>
                                          <a:lnTo>
                                            <a:pt x="70" y="73"/>
                                          </a:lnTo>
                                          <a:lnTo>
                                            <a:pt x="80" y="60"/>
                                          </a:lnTo>
                                          <a:lnTo>
                                            <a:pt x="92" y="50"/>
                                          </a:lnTo>
                                          <a:lnTo>
                                            <a:pt x="105" y="39"/>
                                          </a:lnTo>
                                          <a:lnTo>
                                            <a:pt x="118" y="29"/>
                                          </a:lnTo>
                                          <a:lnTo>
                                            <a:pt x="130" y="19"/>
                                          </a:lnTo>
                                          <a:lnTo>
                                            <a:pt x="148" y="11"/>
                                          </a:lnTo>
                                          <a:lnTo>
                                            <a:pt x="165" y="6"/>
                                          </a:lnTo>
                                          <a:lnTo>
                                            <a:pt x="185" y="0"/>
                                          </a:lnTo>
                                          <a:lnTo>
                                            <a:pt x="208" y="0"/>
                                          </a:lnTo>
                                          <a:lnTo>
                                            <a:pt x="229" y="0"/>
                                          </a:lnTo>
                                          <a:lnTo>
                                            <a:pt x="248" y="0"/>
                                          </a:lnTo>
                                          <a:lnTo>
                                            <a:pt x="266" y="1"/>
                                          </a:lnTo>
                                          <a:lnTo>
                                            <a:pt x="282" y="6"/>
                                          </a:lnTo>
                                          <a:lnTo>
                                            <a:pt x="303" y="9"/>
                                          </a:lnTo>
                                          <a:lnTo>
                                            <a:pt x="319" y="18"/>
                                          </a:lnTo>
                                          <a:lnTo>
                                            <a:pt x="333" y="24"/>
                                          </a:lnTo>
                                          <a:lnTo>
                                            <a:pt x="350" y="34"/>
                                          </a:lnTo>
                                          <a:lnTo>
                                            <a:pt x="363" y="46"/>
                                          </a:lnTo>
                                          <a:lnTo>
                                            <a:pt x="375" y="60"/>
                                          </a:lnTo>
                                          <a:lnTo>
                                            <a:pt x="385" y="71"/>
                                          </a:lnTo>
                                          <a:lnTo>
                                            <a:pt x="395" y="86"/>
                                          </a:lnTo>
                                          <a:lnTo>
                                            <a:pt x="405" y="100"/>
                                          </a:lnTo>
                                          <a:lnTo>
                                            <a:pt x="411" y="114"/>
                                          </a:lnTo>
                                          <a:lnTo>
                                            <a:pt x="415" y="131"/>
                                          </a:lnTo>
                                          <a:lnTo>
                                            <a:pt x="419" y="146"/>
                                          </a:lnTo>
                                          <a:lnTo>
                                            <a:pt x="419" y="159"/>
                                          </a:lnTo>
                                          <a:lnTo>
                                            <a:pt x="419" y="172"/>
                                          </a:lnTo>
                                          <a:lnTo>
                                            <a:pt x="416" y="182"/>
                                          </a:lnTo>
                                          <a:lnTo>
                                            <a:pt x="410" y="199"/>
                                          </a:lnTo>
                                          <a:lnTo>
                                            <a:pt x="400" y="217"/>
                                          </a:lnTo>
                                          <a:lnTo>
                                            <a:pt x="394" y="233"/>
                                          </a:lnTo>
                                          <a:lnTo>
                                            <a:pt x="385" y="248"/>
                                          </a:lnTo>
                                          <a:lnTo>
                                            <a:pt x="381" y="262"/>
                                          </a:lnTo>
                                          <a:lnTo>
                                            <a:pt x="377" y="276"/>
                                          </a:lnTo>
                                          <a:lnTo>
                                            <a:pt x="372" y="291"/>
                                          </a:lnTo>
                                          <a:lnTo>
                                            <a:pt x="369" y="298"/>
                                          </a:lnTo>
                                          <a:lnTo>
                                            <a:pt x="369" y="310"/>
                                          </a:lnTo>
                                          <a:lnTo>
                                            <a:pt x="368" y="326"/>
                                          </a:lnTo>
                                          <a:lnTo>
                                            <a:pt x="301" y="342"/>
                                          </a:lnTo>
                                          <a:lnTo>
                                            <a:pt x="299" y="330"/>
                                          </a:lnTo>
                                          <a:lnTo>
                                            <a:pt x="298" y="323"/>
                                          </a:lnTo>
                                          <a:lnTo>
                                            <a:pt x="294" y="317"/>
                                          </a:lnTo>
                                          <a:lnTo>
                                            <a:pt x="286" y="312"/>
                                          </a:lnTo>
                                          <a:lnTo>
                                            <a:pt x="271" y="315"/>
                                          </a:lnTo>
                                          <a:lnTo>
                                            <a:pt x="256" y="318"/>
                                          </a:lnTo>
                                          <a:lnTo>
                                            <a:pt x="236" y="322"/>
                                          </a:lnTo>
                                          <a:lnTo>
                                            <a:pt x="218" y="327"/>
                                          </a:lnTo>
                                          <a:lnTo>
                                            <a:pt x="209" y="329"/>
                                          </a:lnTo>
                                          <a:lnTo>
                                            <a:pt x="200" y="337"/>
                                          </a:lnTo>
                                          <a:lnTo>
                                            <a:pt x="189" y="346"/>
                                          </a:lnTo>
                                          <a:lnTo>
                                            <a:pt x="172" y="360"/>
                                          </a:lnTo>
                                          <a:lnTo>
                                            <a:pt x="162" y="362"/>
                                          </a:lnTo>
                                          <a:lnTo>
                                            <a:pt x="148" y="362"/>
                                          </a:lnTo>
                                          <a:lnTo>
                                            <a:pt x="134" y="362"/>
                                          </a:lnTo>
                                          <a:lnTo>
                                            <a:pt x="126" y="362"/>
                                          </a:lnTo>
                                          <a:lnTo>
                                            <a:pt x="116" y="356"/>
                                          </a:lnTo>
                                          <a:lnTo>
                                            <a:pt x="104" y="353"/>
                                          </a:lnTo>
                                          <a:lnTo>
                                            <a:pt x="97" y="345"/>
                                          </a:lnTo>
                                          <a:lnTo>
                                            <a:pt x="90" y="336"/>
                                          </a:lnTo>
                                          <a:lnTo>
                                            <a:pt x="82" y="323"/>
                                          </a:lnTo>
                                          <a:lnTo>
                                            <a:pt x="77" y="312"/>
                                          </a:lnTo>
                                          <a:lnTo>
                                            <a:pt x="62" y="300"/>
                                          </a:lnTo>
                                          <a:lnTo>
                                            <a:pt x="52" y="287"/>
                                          </a:lnTo>
                                          <a:lnTo>
                                            <a:pt x="38" y="274"/>
                                          </a:lnTo>
                                          <a:lnTo>
                                            <a:pt x="26" y="262"/>
                                          </a:lnTo>
                                          <a:lnTo>
                                            <a:pt x="20" y="255"/>
                                          </a:lnTo>
                                          <a:lnTo>
                                            <a:pt x="16" y="246"/>
                                          </a:lnTo>
                                          <a:lnTo>
                                            <a:pt x="10" y="232"/>
                                          </a:lnTo>
                                          <a:lnTo>
                                            <a:pt x="5" y="216"/>
                                          </a:lnTo>
                                          <a:lnTo>
                                            <a:pt x="0" y="201"/>
                                          </a:lnTo>
                                          <a:lnTo>
                                            <a:pt x="0" y="184"/>
                                          </a:lnTo>
                                          <a:lnTo>
                                            <a:pt x="0" y="172"/>
                                          </a:lnTo>
                                          <a:close/>
                                        </a:path>
                                      </a:pathLst>
                                    </a:custGeom>
                                    <a:solidFill>
                                      <a:srgbClr val="C00000"/>
                                    </a:solidFill>
                                    <a:ln w="9525">
                                      <a:noFill/>
                                      <a:round/>
                                      <a:headEnd/>
                                      <a:tailEnd/>
                                    </a:ln>
                                  </p:spPr>
                                  <p:txBody>
                                    <a:bodyPr/>
                                    <a:lstStyle/>
                                    <a:p>
                                      <a:endParaRPr lang="fr-FR" dirty="0"/>
                                    </a:p>
                                  </p:txBody>
                                </p:sp>
                              </p:grpSp>
                            </p:grpSp>
                            <p:grpSp>
                              <p:nvGrpSpPr>
                                <p:cNvPr id="155" name="Group 320"/>
                                <p:cNvGrpSpPr>
                                  <a:grpSpLocks/>
                                </p:cNvGrpSpPr>
                                <p:nvPr/>
                              </p:nvGrpSpPr>
                              <p:grpSpPr bwMode="auto">
                                <a:xfrm>
                                  <a:off x="3889" y="1308"/>
                                  <a:ext cx="77" cy="37"/>
                                  <a:chOff x="3889" y="1308"/>
                                  <a:chExt cx="77" cy="37"/>
                                </a:xfrm>
                              </p:grpSpPr>
                              <p:sp>
                                <p:nvSpPr>
                                  <p:cNvPr id="156" name="Freeform 321"/>
                                  <p:cNvSpPr>
                                    <a:spLocks/>
                                  </p:cNvSpPr>
                                  <p:nvPr/>
                                </p:nvSpPr>
                                <p:spPr bwMode="auto">
                                  <a:xfrm>
                                    <a:off x="3889" y="1310"/>
                                    <a:ext cx="19" cy="11"/>
                                  </a:xfrm>
                                  <a:custGeom>
                                    <a:avLst/>
                                    <a:gdLst>
                                      <a:gd name="T0" fmla="*/ 38 w 92"/>
                                      <a:gd name="T1" fmla="*/ 2 h 52"/>
                                      <a:gd name="T2" fmla="*/ 50 w 92"/>
                                      <a:gd name="T3" fmla="*/ 0 h 52"/>
                                      <a:gd name="T4" fmla="*/ 62 w 92"/>
                                      <a:gd name="T5" fmla="*/ 0 h 52"/>
                                      <a:gd name="T6" fmla="*/ 71 w 92"/>
                                      <a:gd name="T7" fmla="*/ 1 h 52"/>
                                      <a:gd name="T8" fmla="*/ 83 w 92"/>
                                      <a:gd name="T9" fmla="*/ 7 h 52"/>
                                      <a:gd name="T10" fmla="*/ 89 w 92"/>
                                      <a:gd name="T11" fmla="*/ 11 h 52"/>
                                      <a:gd name="T12" fmla="*/ 92 w 92"/>
                                      <a:gd name="T13" fmla="*/ 20 h 52"/>
                                      <a:gd name="T14" fmla="*/ 89 w 92"/>
                                      <a:gd name="T15" fmla="*/ 30 h 52"/>
                                      <a:gd name="T16" fmla="*/ 83 w 92"/>
                                      <a:gd name="T17" fmla="*/ 39 h 52"/>
                                      <a:gd name="T18" fmla="*/ 73 w 92"/>
                                      <a:gd name="T19" fmla="*/ 43 h 52"/>
                                      <a:gd name="T20" fmla="*/ 63 w 92"/>
                                      <a:gd name="T21" fmla="*/ 48 h 52"/>
                                      <a:gd name="T22" fmla="*/ 50 w 92"/>
                                      <a:gd name="T23" fmla="*/ 50 h 52"/>
                                      <a:gd name="T24" fmla="*/ 37 w 92"/>
                                      <a:gd name="T25" fmla="*/ 52 h 52"/>
                                      <a:gd name="T26" fmla="*/ 23 w 92"/>
                                      <a:gd name="T27" fmla="*/ 52 h 52"/>
                                      <a:gd name="T28" fmla="*/ 11 w 92"/>
                                      <a:gd name="T29" fmla="*/ 50 h 52"/>
                                      <a:gd name="T30" fmla="*/ 3 w 92"/>
                                      <a:gd name="T31" fmla="*/ 44 h 52"/>
                                      <a:gd name="T32" fmla="*/ 0 w 92"/>
                                      <a:gd name="T33" fmla="*/ 37 h 52"/>
                                      <a:gd name="T34" fmla="*/ 1 w 92"/>
                                      <a:gd name="T35" fmla="*/ 26 h 52"/>
                                      <a:gd name="T36" fmla="*/ 6 w 92"/>
                                      <a:gd name="T37" fmla="*/ 16 h 52"/>
                                      <a:gd name="T38" fmla="*/ 16 w 92"/>
                                      <a:gd name="T39" fmla="*/ 10 h 52"/>
                                      <a:gd name="T40" fmla="*/ 25 w 92"/>
                                      <a:gd name="T41" fmla="*/ 6 h 52"/>
                                      <a:gd name="T42" fmla="*/ 38 w 92"/>
                                      <a:gd name="T43" fmla="*/ 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2"/>
                                      <a:gd name="T68" fmla="*/ 92 w 92"/>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2">
                                        <a:moveTo>
                                          <a:pt x="38" y="2"/>
                                        </a:moveTo>
                                        <a:lnTo>
                                          <a:pt x="50" y="0"/>
                                        </a:lnTo>
                                        <a:lnTo>
                                          <a:pt x="62" y="0"/>
                                        </a:lnTo>
                                        <a:lnTo>
                                          <a:pt x="71" y="1"/>
                                        </a:lnTo>
                                        <a:lnTo>
                                          <a:pt x="83" y="7"/>
                                        </a:lnTo>
                                        <a:lnTo>
                                          <a:pt x="89" y="11"/>
                                        </a:lnTo>
                                        <a:lnTo>
                                          <a:pt x="92" y="20"/>
                                        </a:lnTo>
                                        <a:lnTo>
                                          <a:pt x="89" y="30"/>
                                        </a:lnTo>
                                        <a:lnTo>
                                          <a:pt x="83" y="39"/>
                                        </a:lnTo>
                                        <a:lnTo>
                                          <a:pt x="73" y="43"/>
                                        </a:lnTo>
                                        <a:lnTo>
                                          <a:pt x="63" y="48"/>
                                        </a:lnTo>
                                        <a:lnTo>
                                          <a:pt x="50" y="50"/>
                                        </a:lnTo>
                                        <a:lnTo>
                                          <a:pt x="37" y="52"/>
                                        </a:lnTo>
                                        <a:lnTo>
                                          <a:pt x="23" y="52"/>
                                        </a:lnTo>
                                        <a:lnTo>
                                          <a:pt x="11" y="50"/>
                                        </a:lnTo>
                                        <a:lnTo>
                                          <a:pt x="3" y="44"/>
                                        </a:lnTo>
                                        <a:lnTo>
                                          <a:pt x="0" y="37"/>
                                        </a:lnTo>
                                        <a:lnTo>
                                          <a:pt x="1" y="26"/>
                                        </a:lnTo>
                                        <a:lnTo>
                                          <a:pt x="6" y="16"/>
                                        </a:lnTo>
                                        <a:lnTo>
                                          <a:pt x="16" y="10"/>
                                        </a:lnTo>
                                        <a:lnTo>
                                          <a:pt x="25" y="6"/>
                                        </a:lnTo>
                                        <a:lnTo>
                                          <a:pt x="38" y="2"/>
                                        </a:lnTo>
                                        <a:close/>
                                      </a:path>
                                    </a:pathLst>
                                  </a:custGeom>
                                  <a:solidFill>
                                    <a:srgbClr val="A000A0"/>
                                  </a:solidFill>
                                  <a:ln w="9525">
                                    <a:noFill/>
                                    <a:round/>
                                    <a:headEnd/>
                                    <a:tailEnd/>
                                  </a:ln>
                                </p:spPr>
                                <p:txBody>
                                  <a:bodyPr/>
                                  <a:lstStyle/>
                                  <a:p>
                                    <a:endParaRPr lang="fr-FR" dirty="0"/>
                                  </a:p>
                                </p:txBody>
                              </p:sp>
                              <p:sp>
                                <p:nvSpPr>
                                  <p:cNvPr id="157" name="Freeform 322"/>
                                  <p:cNvSpPr>
                                    <a:spLocks/>
                                  </p:cNvSpPr>
                                  <p:nvPr/>
                                </p:nvSpPr>
                                <p:spPr bwMode="auto">
                                  <a:xfrm>
                                    <a:off x="3914" y="1308"/>
                                    <a:ext cx="18" cy="11"/>
                                  </a:xfrm>
                                  <a:custGeom>
                                    <a:avLst/>
                                    <a:gdLst>
                                      <a:gd name="T0" fmla="*/ 38 w 92"/>
                                      <a:gd name="T1" fmla="*/ 49 h 51"/>
                                      <a:gd name="T2" fmla="*/ 50 w 92"/>
                                      <a:gd name="T3" fmla="*/ 51 h 51"/>
                                      <a:gd name="T4" fmla="*/ 62 w 92"/>
                                      <a:gd name="T5" fmla="*/ 51 h 51"/>
                                      <a:gd name="T6" fmla="*/ 71 w 92"/>
                                      <a:gd name="T7" fmla="*/ 50 h 51"/>
                                      <a:gd name="T8" fmla="*/ 82 w 92"/>
                                      <a:gd name="T9" fmla="*/ 45 h 51"/>
                                      <a:gd name="T10" fmla="*/ 89 w 92"/>
                                      <a:gd name="T11" fmla="*/ 39 h 51"/>
                                      <a:gd name="T12" fmla="*/ 92 w 92"/>
                                      <a:gd name="T13" fmla="*/ 31 h 51"/>
                                      <a:gd name="T14" fmla="*/ 89 w 92"/>
                                      <a:gd name="T15" fmla="*/ 20 h 51"/>
                                      <a:gd name="T16" fmla="*/ 82 w 92"/>
                                      <a:gd name="T17" fmla="*/ 13 h 51"/>
                                      <a:gd name="T18" fmla="*/ 73 w 92"/>
                                      <a:gd name="T19" fmla="*/ 8 h 51"/>
                                      <a:gd name="T20" fmla="*/ 63 w 92"/>
                                      <a:gd name="T21" fmla="*/ 4 h 51"/>
                                      <a:gd name="T22" fmla="*/ 50 w 92"/>
                                      <a:gd name="T23" fmla="*/ 2 h 51"/>
                                      <a:gd name="T24" fmla="*/ 37 w 92"/>
                                      <a:gd name="T25" fmla="*/ 0 h 51"/>
                                      <a:gd name="T26" fmla="*/ 23 w 92"/>
                                      <a:gd name="T27" fmla="*/ 0 h 51"/>
                                      <a:gd name="T28" fmla="*/ 11 w 92"/>
                                      <a:gd name="T29" fmla="*/ 2 h 51"/>
                                      <a:gd name="T30" fmla="*/ 4 w 92"/>
                                      <a:gd name="T31" fmla="*/ 7 h 51"/>
                                      <a:gd name="T32" fmla="*/ 0 w 92"/>
                                      <a:gd name="T33" fmla="*/ 15 h 51"/>
                                      <a:gd name="T34" fmla="*/ 2 w 92"/>
                                      <a:gd name="T35" fmla="*/ 24 h 51"/>
                                      <a:gd name="T36" fmla="*/ 7 w 92"/>
                                      <a:gd name="T37" fmla="*/ 34 h 51"/>
                                      <a:gd name="T38" fmla="*/ 16 w 92"/>
                                      <a:gd name="T39" fmla="*/ 41 h 51"/>
                                      <a:gd name="T40" fmla="*/ 25 w 92"/>
                                      <a:gd name="T41" fmla="*/ 46 h 51"/>
                                      <a:gd name="T42" fmla="*/ 38 w 92"/>
                                      <a:gd name="T43" fmla="*/ 4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1"/>
                                      <a:gd name="T68" fmla="*/ 92 w 9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1">
                                        <a:moveTo>
                                          <a:pt x="38" y="49"/>
                                        </a:moveTo>
                                        <a:lnTo>
                                          <a:pt x="50" y="51"/>
                                        </a:lnTo>
                                        <a:lnTo>
                                          <a:pt x="62" y="51"/>
                                        </a:lnTo>
                                        <a:lnTo>
                                          <a:pt x="71" y="50"/>
                                        </a:lnTo>
                                        <a:lnTo>
                                          <a:pt x="82" y="45"/>
                                        </a:lnTo>
                                        <a:lnTo>
                                          <a:pt x="89" y="39"/>
                                        </a:lnTo>
                                        <a:lnTo>
                                          <a:pt x="92" y="31"/>
                                        </a:lnTo>
                                        <a:lnTo>
                                          <a:pt x="89" y="20"/>
                                        </a:lnTo>
                                        <a:lnTo>
                                          <a:pt x="82" y="13"/>
                                        </a:lnTo>
                                        <a:lnTo>
                                          <a:pt x="73" y="8"/>
                                        </a:lnTo>
                                        <a:lnTo>
                                          <a:pt x="63" y="4"/>
                                        </a:lnTo>
                                        <a:lnTo>
                                          <a:pt x="50" y="2"/>
                                        </a:lnTo>
                                        <a:lnTo>
                                          <a:pt x="37" y="0"/>
                                        </a:lnTo>
                                        <a:lnTo>
                                          <a:pt x="23" y="0"/>
                                        </a:lnTo>
                                        <a:lnTo>
                                          <a:pt x="11" y="2"/>
                                        </a:lnTo>
                                        <a:lnTo>
                                          <a:pt x="4" y="7"/>
                                        </a:lnTo>
                                        <a:lnTo>
                                          <a:pt x="0" y="15"/>
                                        </a:lnTo>
                                        <a:lnTo>
                                          <a:pt x="2" y="24"/>
                                        </a:lnTo>
                                        <a:lnTo>
                                          <a:pt x="7" y="34"/>
                                        </a:lnTo>
                                        <a:lnTo>
                                          <a:pt x="16" y="41"/>
                                        </a:lnTo>
                                        <a:lnTo>
                                          <a:pt x="25" y="46"/>
                                        </a:lnTo>
                                        <a:lnTo>
                                          <a:pt x="38" y="49"/>
                                        </a:lnTo>
                                        <a:close/>
                                      </a:path>
                                    </a:pathLst>
                                  </a:custGeom>
                                  <a:solidFill>
                                    <a:srgbClr val="A000A0"/>
                                  </a:solidFill>
                                  <a:ln w="9525">
                                    <a:noFill/>
                                    <a:round/>
                                    <a:headEnd/>
                                    <a:tailEnd/>
                                  </a:ln>
                                </p:spPr>
                                <p:txBody>
                                  <a:bodyPr/>
                                  <a:lstStyle/>
                                  <a:p>
                                    <a:endParaRPr lang="fr-FR" dirty="0"/>
                                  </a:p>
                                </p:txBody>
                              </p:sp>
                              <p:sp>
                                <p:nvSpPr>
                                  <p:cNvPr id="158" name="Freeform 323"/>
                                  <p:cNvSpPr>
                                    <a:spLocks/>
                                  </p:cNvSpPr>
                                  <p:nvPr/>
                                </p:nvSpPr>
                                <p:spPr bwMode="auto">
                                  <a:xfrm>
                                    <a:off x="3938" y="1316"/>
                                    <a:ext cx="14" cy="12"/>
                                  </a:xfrm>
                                  <a:custGeom>
                                    <a:avLst/>
                                    <a:gdLst>
                                      <a:gd name="T0" fmla="*/ 36 w 71"/>
                                      <a:gd name="T1" fmla="*/ 56 h 60"/>
                                      <a:gd name="T2" fmla="*/ 48 w 71"/>
                                      <a:gd name="T3" fmla="*/ 60 h 60"/>
                                      <a:gd name="T4" fmla="*/ 55 w 71"/>
                                      <a:gd name="T5" fmla="*/ 60 h 60"/>
                                      <a:gd name="T6" fmla="*/ 64 w 71"/>
                                      <a:gd name="T7" fmla="*/ 57 h 60"/>
                                      <a:gd name="T8" fmla="*/ 68 w 71"/>
                                      <a:gd name="T9" fmla="*/ 51 h 60"/>
                                      <a:gd name="T10" fmla="*/ 71 w 71"/>
                                      <a:gd name="T11" fmla="*/ 42 h 60"/>
                                      <a:gd name="T12" fmla="*/ 69 w 71"/>
                                      <a:gd name="T13" fmla="*/ 33 h 60"/>
                                      <a:gd name="T14" fmla="*/ 63 w 71"/>
                                      <a:gd name="T15" fmla="*/ 21 h 60"/>
                                      <a:gd name="T16" fmla="*/ 54 w 71"/>
                                      <a:gd name="T17" fmla="*/ 12 h 60"/>
                                      <a:gd name="T18" fmla="*/ 43 w 71"/>
                                      <a:gd name="T19" fmla="*/ 6 h 60"/>
                                      <a:gd name="T20" fmla="*/ 30 w 71"/>
                                      <a:gd name="T21" fmla="*/ 1 h 60"/>
                                      <a:gd name="T22" fmla="*/ 21 w 71"/>
                                      <a:gd name="T23" fmla="*/ 0 h 60"/>
                                      <a:gd name="T24" fmla="*/ 12 w 71"/>
                                      <a:gd name="T25" fmla="*/ 3 h 60"/>
                                      <a:gd name="T26" fmla="*/ 3 w 71"/>
                                      <a:gd name="T27" fmla="*/ 8 h 60"/>
                                      <a:gd name="T28" fmla="*/ 0 w 71"/>
                                      <a:gd name="T29" fmla="*/ 15 h 60"/>
                                      <a:gd name="T30" fmla="*/ 1 w 71"/>
                                      <a:gd name="T31" fmla="*/ 26 h 60"/>
                                      <a:gd name="T32" fmla="*/ 7 w 71"/>
                                      <a:gd name="T33" fmla="*/ 36 h 60"/>
                                      <a:gd name="T34" fmla="*/ 16 w 71"/>
                                      <a:gd name="T35" fmla="*/ 43 h 60"/>
                                      <a:gd name="T36" fmla="*/ 26 w 71"/>
                                      <a:gd name="T37" fmla="*/ 50 h 60"/>
                                      <a:gd name="T38" fmla="*/ 36 w 71"/>
                                      <a:gd name="T39" fmla="*/ 5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60"/>
                                      <a:gd name="T62" fmla="*/ 71 w 71"/>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60">
                                        <a:moveTo>
                                          <a:pt x="36" y="56"/>
                                        </a:moveTo>
                                        <a:lnTo>
                                          <a:pt x="48" y="60"/>
                                        </a:lnTo>
                                        <a:lnTo>
                                          <a:pt x="55" y="60"/>
                                        </a:lnTo>
                                        <a:lnTo>
                                          <a:pt x="64" y="57"/>
                                        </a:lnTo>
                                        <a:lnTo>
                                          <a:pt x="68" y="51"/>
                                        </a:lnTo>
                                        <a:lnTo>
                                          <a:pt x="71" y="42"/>
                                        </a:lnTo>
                                        <a:lnTo>
                                          <a:pt x="69" y="33"/>
                                        </a:lnTo>
                                        <a:lnTo>
                                          <a:pt x="63" y="21"/>
                                        </a:lnTo>
                                        <a:lnTo>
                                          <a:pt x="54" y="12"/>
                                        </a:lnTo>
                                        <a:lnTo>
                                          <a:pt x="43" y="6"/>
                                        </a:lnTo>
                                        <a:lnTo>
                                          <a:pt x="30" y="1"/>
                                        </a:lnTo>
                                        <a:lnTo>
                                          <a:pt x="21" y="0"/>
                                        </a:lnTo>
                                        <a:lnTo>
                                          <a:pt x="12" y="3"/>
                                        </a:lnTo>
                                        <a:lnTo>
                                          <a:pt x="3" y="8"/>
                                        </a:lnTo>
                                        <a:lnTo>
                                          <a:pt x="0" y="15"/>
                                        </a:lnTo>
                                        <a:lnTo>
                                          <a:pt x="1" y="26"/>
                                        </a:lnTo>
                                        <a:lnTo>
                                          <a:pt x="7" y="36"/>
                                        </a:lnTo>
                                        <a:lnTo>
                                          <a:pt x="16" y="43"/>
                                        </a:lnTo>
                                        <a:lnTo>
                                          <a:pt x="26" y="50"/>
                                        </a:lnTo>
                                        <a:lnTo>
                                          <a:pt x="36" y="56"/>
                                        </a:lnTo>
                                        <a:close/>
                                      </a:path>
                                    </a:pathLst>
                                  </a:custGeom>
                                  <a:solidFill>
                                    <a:srgbClr val="A000A0"/>
                                  </a:solidFill>
                                  <a:ln w="9525">
                                    <a:noFill/>
                                    <a:round/>
                                    <a:headEnd/>
                                    <a:tailEnd/>
                                  </a:ln>
                                </p:spPr>
                                <p:txBody>
                                  <a:bodyPr/>
                                  <a:lstStyle/>
                                  <a:p>
                                    <a:endParaRPr lang="fr-FR" dirty="0"/>
                                  </a:p>
                                </p:txBody>
                              </p:sp>
                              <p:sp>
                                <p:nvSpPr>
                                  <p:cNvPr id="159" name="Freeform 324"/>
                                  <p:cNvSpPr>
                                    <a:spLocks/>
                                  </p:cNvSpPr>
                                  <p:nvPr/>
                                </p:nvSpPr>
                                <p:spPr bwMode="auto">
                                  <a:xfrm>
                                    <a:off x="3954" y="1331"/>
                                    <a:ext cx="12" cy="14"/>
                                  </a:xfrm>
                                  <a:custGeom>
                                    <a:avLst/>
                                    <a:gdLst>
                                      <a:gd name="T0" fmla="*/ 25 w 60"/>
                                      <a:gd name="T1" fmla="*/ 64 h 69"/>
                                      <a:gd name="T2" fmla="*/ 37 w 60"/>
                                      <a:gd name="T3" fmla="*/ 69 h 69"/>
                                      <a:gd name="T4" fmla="*/ 47 w 60"/>
                                      <a:gd name="T5" fmla="*/ 68 h 69"/>
                                      <a:gd name="T6" fmla="*/ 55 w 60"/>
                                      <a:gd name="T7" fmla="*/ 62 h 69"/>
                                      <a:gd name="T8" fmla="*/ 60 w 60"/>
                                      <a:gd name="T9" fmla="*/ 50 h 69"/>
                                      <a:gd name="T10" fmla="*/ 58 w 60"/>
                                      <a:gd name="T11" fmla="*/ 35 h 69"/>
                                      <a:gd name="T12" fmla="*/ 55 w 60"/>
                                      <a:gd name="T13" fmla="*/ 25 h 69"/>
                                      <a:gd name="T14" fmla="*/ 49 w 60"/>
                                      <a:gd name="T15" fmla="*/ 15 h 69"/>
                                      <a:gd name="T16" fmla="*/ 42 w 60"/>
                                      <a:gd name="T17" fmla="*/ 6 h 69"/>
                                      <a:gd name="T18" fmla="*/ 30 w 60"/>
                                      <a:gd name="T19" fmla="*/ 1 h 69"/>
                                      <a:gd name="T20" fmla="*/ 22 w 60"/>
                                      <a:gd name="T21" fmla="*/ 0 h 69"/>
                                      <a:gd name="T22" fmla="*/ 12 w 60"/>
                                      <a:gd name="T23" fmla="*/ 2 h 69"/>
                                      <a:gd name="T24" fmla="*/ 3 w 60"/>
                                      <a:gd name="T25" fmla="*/ 7 h 69"/>
                                      <a:gd name="T26" fmla="*/ 0 w 60"/>
                                      <a:gd name="T27" fmla="*/ 16 h 69"/>
                                      <a:gd name="T28" fmla="*/ 1 w 60"/>
                                      <a:gd name="T29" fmla="*/ 26 h 69"/>
                                      <a:gd name="T30" fmla="*/ 3 w 60"/>
                                      <a:gd name="T31" fmla="*/ 35 h 69"/>
                                      <a:gd name="T32" fmla="*/ 10 w 60"/>
                                      <a:gd name="T33" fmla="*/ 46 h 69"/>
                                      <a:gd name="T34" fmla="*/ 17 w 60"/>
                                      <a:gd name="T35" fmla="*/ 56 h 69"/>
                                      <a:gd name="T36" fmla="*/ 25 w 60"/>
                                      <a:gd name="T37" fmla="*/ 64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9"/>
                                      <a:gd name="T59" fmla="*/ 60 w 60"/>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9">
                                        <a:moveTo>
                                          <a:pt x="25" y="64"/>
                                        </a:moveTo>
                                        <a:lnTo>
                                          <a:pt x="37" y="69"/>
                                        </a:lnTo>
                                        <a:lnTo>
                                          <a:pt x="47" y="68"/>
                                        </a:lnTo>
                                        <a:lnTo>
                                          <a:pt x="55" y="62"/>
                                        </a:lnTo>
                                        <a:lnTo>
                                          <a:pt x="60" y="50"/>
                                        </a:lnTo>
                                        <a:lnTo>
                                          <a:pt x="58" y="35"/>
                                        </a:lnTo>
                                        <a:lnTo>
                                          <a:pt x="55" y="25"/>
                                        </a:lnTo>
                                        <a:lnTo>
                                          <a:pt x="49" y="15"/>
                                        </a:lnTo>
                                        <a:lnTo>
                                          <a:pt x="42" y="6"/>
                                        </a:lnTo>
                                        <a:lnTo>
                                          <a:pt x="30" y="1"/>
                                        </a:lnTo>
                                        <a:lnTo>
                                          <a:pt x="22" y="0"/>
                                        </a:lnTo>
                                        <a:lnTo>
                                          <a:pt x="12" y="2"/>
                                        </a:lnTo>
                                        <a:lnTo>
                                          <a:pt x="3" y="7"/>
                                        </a:lnTo>
                                        <a:lnTo>
                                          <a:pt x="0" y="16"/>
                                        </a:lnTo>
                                        <a:lnTo>
                                          <a:pt x="1" y="26"/>
                                        </a:lnTo>
                                        <a:lnTo>
                                          <a:pt x="3" y="35"/>
                                        </a:lnTo>
                                        <a:lnTo>
                                          <a:pt x="10" y="46"/>
                                        </a:lnTo>
                                        <a:lnTo>
                                          <a:pt x="17" y="56"/>
                                        </a:lnTo>
                                        <a:lnTo>
                                          <a:pt x="25" y="64"/>
                                        </a:lnTo>
                                        <a:close/>
                                      </a:path>
                                    </a:pathLst>
                                  </a:custGeom>
                                  <a:solidFill>
                                    <a:srgbClr val="A000A0"/>
                                  </a:solidFill>
                                  <a:ln w="9525">
                                    <a:noFill/>
                                    <a:round/>
                                    <a:headEnd/>
                                    <a:tailEnd/>
                                  </a:ln>
                                </p:spPr>
                                <p:txBody>
                                  <a:bodyPr/>
                                  <a:lstStyle/>
                                  <a:p>
                                    <a:endParaRPr lang="fr-FR" dirty="0"/>
                                  </a:p>
                                </p:txBody>
                              </p:sp>
                            </p:grpSp>
                          </p:grpSp>
                          <p:grpSp>
                            <p:nvGrpSpPr>
                              <p:cNvPr id="150" name="Group 325"/>
                              <p:cNvGrpSpPr>
                                <a:grpSpLocks/>
                              </p:cNvGrpSpPr>
                              <p:nvPr/>
                            </p:nvGrpSpPr>
                            <p:grpSpPr bwMode="auto">
                              <a:xfrm>
                                <a:off x="3915" y="1363"/>
                                <a:ext cx="86" cy="138"/>
                                <a:chOff x="3915" y="1363"/>
                                <a:chExt cx="86" cy="138"/>
                              </a:xfrm>
                            </p:grpSpPr>
                            <p:sp>
                              <p:nvSpPr>
                                <p:cNvPr id="151" name="Freeform 326"/>
                                <p:cNvSpPr>
                                  <a:spLocks/>
                                </p:cNvSpPr>
                                <p:nvPr/>
                              </p:nvSpPr>
                              <p:spPr bwMode="auto">
                                <a:xfrm>
                                  <a:off x="3952" y="1364"/>
                                  <a:ext cx="49" cy="86"/>
                                </a:xfrm>
                                <a:custGeom>
                                  <a:avLst/>
                                  <a:gdLst>
                                    <a:gd name="T0" fmla="*/ 28 w 242"/>
                                    <a:gd name="T1" fmla="*/ 0 h 431"/>
                                    <a:gd name="T2" fmla="*/ 19 w 242"/>
                                    <a:gd name="T3" fmla="*/ 31 h 431"/>
                                    <a:gd name="T4" fmla="*/ 9 w 242"/>
                                    <a:gd name="T5" fmla="*/ 68 h 431"/>
                                    <a:gd name="T6" fmla="*/ 4 w 242"/>
                                    <a:gd name="T7" fmla="*/ 109 h 431"/>
                                    <a:gd name="T8" fmla="*/ 0 w 242"/>
                                    <a:gd name="T9" fmla="*/ 145 h 431"/>
                                    <a:gd name="T10" fmla="*/ 6 w 242"/>
                                    <a:gd name="T11" fmla="*/ 175 h 431"/>
                                    <a:gd name="T12" fmla="*/ 16 w 242"/>
                                    <a:gd name="T13" fmla="*/ 201 h 431"/>
                                    <a:gd name="T14" fmla="*/ 32 w 242"/>
                                    <a:gd name="T15" fmla="*/ 227 h 431"/>
                                    <a:gd name="T16" fmla="*/ 55 w 242"/>
                                    <a:gd name="T17" fmla="*/ 258 h 431"/>
                                    <a:gd name="T18" fmla="*/ 87 w 242"/>
                                    <a:gd name="T19" fmla="*/ 287 h 431"/>
                                    <a:gd name="T20" fmla="*/ 129 w 242"/>
                                    <a:gd name="T21" fmla="*/ 320 h 431"/>
                                    <a:gd name="T22" fmla="*/ 161 w 242"/>
                                    <a:gd name="T23" fmla="*/ 346 h 431"/>
                                    <a:gd name="T24" fmla="*/ 186 w 242"/>
                                    <a:gd name="T25" fmla="*/ 366 h 431"/>
                                    <a:gd name="T26" fmla="*/ 203 w 242"/>
                                    <a:gd name="T27" fmla="*/ 385 h 431"/>
                                    <a:gd name="T28" fmla="*/ 225 w 242"/>
                                    <a:gd name="T29" fmla="*/ 410 h 431"/>
                                    <a:gd name="T30" fmla="*/ 242 w 242"/>
                                    <a:gd name="T31" fmla="*/ 431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431"/>
                                    <a:gd name="T50" fmla="*/ 242 w 242"/>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431">
                                      <a:moveTo>
                                        <a:pt x="28" y="0"/>
                                      </a:moveTo>
                                      <a:lnTo>
                                        <a:pt x="19" y="31"/>
                                      </a:lnTo>
                                      <a:lnTo>
                                        <a:pt x="9" y="68"/>
                                      </a:lnTo>
                                      <a:lnTo>
                                        <a:pt x="4" y="109"/>
                                      </a:lnTo>
                                      <a:lnTo>
                                        <a:pt x="0" y="145"/>
                                      </a:lnTo>
                                      <a:lnTo>
                                        <a:pt x="6" y="175"/>
                                      </a:lnTo>
                                      <a:lnTo>
                                        <a:pt x="16" y="201"/>
                                      </a:lnTo>
                                      <a:lnTo>
                                        <a:pt x="32" y="227"/>
                                      </a:lnTo>
                                      <a:lnTo>
                                        <a:pt x="55" y="258"/>
                                      </a:lnTo>
                                      <a:lnTo>
                                        <a:pt x="87" y="287"/>
                                      </a:lnTo>
                                      <a:lnTo>
                                        <a:pt x="129" y="320"/>
                                      </a:lnTo>
                                      <a:lnTo>
                                        <a:pt x="161" y="346"/>
                                      </a:lnTo>
                                      <a:lnTo>
                                        <a:pt x="186" y="366"/>
                                      </a:lnTo>
                                      <a:lnTo>
                                        <a:pt x="203" y="385"/>
                                      </a:lnTo>
                                      <a:lnTo>
                                        <a:pt x="225" y="410"/>
                                      </a:lnTo>
                                      <a:lnTo>
                                        <a:pt x="242" y="431"/>
                                      </a:lnTo>
                                    </a:path>
                                  </a:pathLst>
                                </a:custGeom>
                                <a:noFill/>
                                <a:ln w="4763">
                                  <a:solidFill>
                                    <a:srgbClr val="FFC0C0"/>
                                  </a:solidFill>
                                  <a:prstDash val="solid"/>
                                  <a:round/>
                                  <a:headEnd/>
                                  <a:tailEnd/>
                                </a:ln>
                              </p:spPr>
                              <p:txBody>
                                <a:bodyPr/>
                                <a:lstStyle/>
                                <a:p>
                                  <a:endParaRPr lang="fr-FR" dirty="0"/>
                                </a:p>
                              </p:txBody>
                            </p:sp>
                            <p:sp>
                              <p:nvSpPr>
                                <p:cNvPr id="152" name="Freeform 327"/>
                                <p:cNvSpPr>
                                  <a:spLocks/>
                                </p:cNvSpPr>
                                <p:nvPr/>
                              </p:nvSpPr>
                              <p:spPr bwMode="auto">
                                <a:xfrm>
                                  <a:off x="3915" y="1393"/>
                                  <a:ext cx="45" cy="82"/>
                                </a:xfrm>
                                <a:custGeom>
                                  <a:avLst/>
                                  <a:gdLst>
                                    <a:gd name="T0" fmla="*/ 0 w 227"/>
                                    <a:gd name="T1" fmla="*/ 0 h 410"/>
                                    <a:gd name="T2" fmla="*/ 25 w 227"/>
                                    <a:gd name="T3" fmla="*/ 4 h 410"/>
                                    <a:gd name="T4" fmla="*/ 50 w 227"/>
                                    <a:gd name="T5" fmla="*/ 9 h 410"/>
                                    <a:gd name="T6" fmla="*/ 76 w 227"/>
                                    <a:gd name="T7" fmla="*/ 19 h 410"/>
                                    <a:gd name="T8" fmla="*/ 98 w 227"/>
                                    <a:gd name="T9" fmla="*/ 30 h 410"/>
                                    <a:gd name="T10" fmla="*/ 117 w 227"/>
                                    <a:gd name="T11" fmla="*/ 43 h 410"/>
                                    <a:gd name="T12" fmla="*/ 135 w 227"/>
                                    <a:gd name="T13" fmla="*/ 68 h 410"/>
                                    <a:gd name="T14" fmla="*/ 150 w 227"/>
                                    <a:gd name="T15" fmla="*/ 91 h 410"/>
                                    <a:gd name="T16" fmla="*/ 161 w 227"/>
                                    <a:gd name="T17" fmla="*/ 119 h 410"/>
                                    <a:gd name="T18" fmla="*/ 170 w 227"/>
                                    <a:gd name="T19" fmla="*/ 153 h 410"/>
                                    <a:gd name="T20" fmla="*/ 180 w 227"/>
                                    <a:gd name="T21" fmla="*/ 190 h 410"/>
                                    <a:gd name="T22" fmla="*/ 183 w 227"/>
                                    <a:gd name="T23" fmla="*/ 232 h 410"/>
                                    <a:gd name="T24" fmla="*/ 186 w 227"/>
                                    <a:gd name="T25" fmla="*/ 289 h 410"/>
                                    <a:gd name="T26" fmla="*/ 190 w 227"/>
                                    <a:gd name="T27" fmla="*/ 329 h 410"/>
                                    <a:gd name="T28" fmla="*/ 198 w 227"/>
                                    <a:gd name="T29" fmla="*/ 364 h 410"/>
                                    <a:gd name="T30" fmla="*/ 211 w 227"/>
                                    <a:gd name="T31" fmla="*/ 391 h 410"/>
                                    <a:gd name="T32" fmla="*/ 227 w 227"/>
                                    <a:gd name="T33" fmla="*/ 410 h 410"/>
                                    <a:gd name="T34" fmla="*/ 225 w 227"/>
                                    <a:gd name="T35" fmla="*/ 409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410"/>
                                    <a:gd name="T56" fmla="*/ 227 w 227"/>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410">
                                      <a:moveTo>
                                        <a:pt x="0" y="0"/>
                                      </a:moveTo>
                                      <a:lnTo>
                                        <a:pt x="25" y="4"/>
                                      </a:lnTo>
                                      <a:lnTo>
                                        <a:pt x="50" y="9"/>
                                      </a:lnTo>
                                      <a:lnTo>
                                        <a:pt x="76" y="19"/>
                                      </a:lnTo>
                                      <a:lnTo>
                                        <a:pt x="98" y="30"/>
                                      </a:lnTo>
                                      <a:lnTo>
                                        <a:pt x="117" y="43"/>
                                      </a:lnTo>
                                      <a:lnTo>
                                        <a:pt x="135" y="68"/>
                                      </a:lnTo>
                                      <a:lnTo>
                                        <a:pt x="150" y="91"/>
                                      </a:lnTo>
                                      <a:lnTo>
                                        <a:pt x="161" y="119"/>
                                      </a:lnTo>
                                      <a:lnTo>
                                        <a:pt x="170" y="153"/>
                                      </a:lnTo>
                                      <a:lnTo>
                                        <a:pt x="180" y="190"/>
                                      </a:lnTo>
                                      <a:lnTo>
                                        <a:pt x="183" y="232"/>
                                      </a:lnTo>
                                      <a:lnTo>
                                        <a:pt x="186" y="289"/>
                                      </a:lnTo>
                                      <a:lnTo>
                                        <a:pt x="190" y="329"/>
                                      </a:lnTo>
                                      <a:lnTo>
                                        <a:pt x="198" y="364"/>
                                      </a:lnTo>
                                      <a:lnTo>
                                        <a:pt x="211" y="391"/>
                                      </a:lnTo>
                                      <a:lnTo>
                                        <a:pt x="227" y="410"/>
                                      </a:lnTo>
                                      <a:lnTo>
                                        <a:pt x="225" y="409"/>
                                      </a:lnTo>
                                    </a:path>
                                  </a:pathLst>
                                </a:custGeom>
                                <a:noFill/>
                                <a:ln w="4763">
                                  <a:solidFill>
                                    <a:srgbClr val="FFC0C0"/>
                                  </a:solidFill>
                                  <a:prstDash val="solid"/>
                                  <a:round/>
                                  <a:headEnd/>
                                  <a:tailEnd/>
                                </a:ln>
                              </p:spPr>
                              <p:txBody>
                                <a:bodyPr/>
                                <a:lstStyle/>
                                <a:p>
                                  <a:endParaRPr lang="fr-FR" dirty="0"/>
                                </a:p>
                              </p:txBody>
                            </p:sp>
                            <p:sp>
                              <p:nvSpPr>
                                <p:cNvPr id="153" name="Freeform 328"/>
                                <p:cNvSpPr>
                                  <a:spLocks/>
                                </p:cNvSpPr>
                                <p:nvPr/>
                              </p:nvSpPr>
                              <p:spPr bwMode="auto">
                                <a:xfrm>
                                  <a:off x="3916" y="1363"/>
                                  <a:ext cx="79" cy="138"/>
                                </a:xfrm>
                                <a:custGeom>
                                  <a:avLst/>
                                  <a:gdLst>
                                    <a:gd name="T0" fmla="*/ 0 w 392"/>
                                    <a:gd name="T1" fmla="*/ 0 h 689"/>
                                    <a:gd name="T2" fmla="*/ 27 w 392"/>
                                    <a:gd name="T3" fmla="*/ 26 h 689"/>
                                    <a:gd name="T4" fmla="*/ 63 w 392"/>
                                    <a:gd name="T5" fmla="*/ 58 h 689"/>
                                    <a:gd name="T6" fmla="*/ 89 w 392"/>
                                    <a:gd name="T7" fmla="*/ 90 h 689"/>
                                    <a:gd name="T8" fmla="*/ 114 w 392"/>
                                    <a:gd name="T9" fmla="*/ 126 h 689"/>
                                    <a:gd name="T10" fmla="*/ 139 w 392"/>
                                    <a:gd name="T11" fmla="*/ 167 h 689"/>
                                    <a:gd name="T12" fmla="*/ 162 w 392"/>
                                    <a:gd name="T13" fmla="*/ 206 h 689"/>
                                    <a:gd name="T14" fmla="*/ 186 w 392"/>
                                    <a:gd name="T15" fmla="*/ 248 h 689"/>
                                    <a:gd name="T16" fmla="*/ 205 w 392"/>
                                    <a:gd name="T17" fmla="*/ 286 h 689"/>
                                    <a:gd name="T18" fmla="*/ 225 w 392"/>
                                    <a:gd name="T19" fmla="*/ 329 h 689"/>
                                    <a:gd name="T20" fmla="*/ 243 w 392"/>
                                    <a:gd name="T21" fmla="*/ 375 h 689"/>
                                    <a:gd name="T22" fmla="*/ 260 w 392"/>
                                    <a:gd name="T23" fmla="*/ 429 h 689"/>
                                    <a:gd name="T24" fmla="*/ 275 w 392"/>
                                    <a:gd name="T25" fmla="*/ 474 h 689"/>
                                    <a:gd name="T26" fmla="*/ 293 w 392"/>
                                    <a:gd name="T27" fmla="*/ 520 h 689"/>
                                    <a:gd name="T28" fmla="*/ 308 w 392"/>
                                    <a:gd name="T29" fmla="*/ 559 h 689"/>
                                    <a:gd name="T30" fmla="*/ 329 w 392"/>
                                    <a:gd name="T31" fmla="*/ 605 h 689"/>
                                    <a:gd name="T32" fmla="*/ 356 w 392"/>
                                    <a:gd name="T33" fmla="*/ 646 h 689"/>
                                    <a:gd name="T34" fmla="*/ 392 w 392"/>
                                    <a:gd name="T35" fmla="*/ 689 h 6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2"/>
                                    <a:gd name="T55" fmla="*/ 0 h 689"/>
                                    <a:gd name="T56" fmla="*/ 392 w 392"/>
                                    <a:gd name="T57" fmla="*/ 689 h 6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2" h="689">
                                      <a:moveTo>
                                        <a:pt x="0" y="0"/>
                                      </a:moveTo>
                                      <a:lnTo>
                                        <a:pt x="27" y="26"/>
                                      </a:lnTo>
                                      <a:lnTo>
                                        <a:pt x="63" y="58"/>
                                      </a:lnTo>
                                      <a:lnTo>
                                        <a:pt x="89" y="90"/>
                                      </a:lnTo>
                                      <a:lnTo>
                                        <a:pt x="114" y="126"/>
                                      </a:lnTo>
                                      <a:lnTo>
                                        <a:pt x="139" y="167"/>
                                      </a:lnTo>
                                      <a:lnTo>
                                        <a:pt x="162" y="206"/>
                                      </a:lnTo>
                                      <a:lnTo>
                                        <a:pt x="186" y="248"/>
                                      </a:lnTo>
                                      <a:lnTo>
                                        <a:pt x="205" y="286"/>
                                      </a:lnTo>
                                      <a:lnTo>
                                        <a:pt x="225" y="329"/>
                                      </a:lnTo>
                                      <a:lnTo>
                                        <a:pt x="243" y="375"/>
                                      </a:lnTo>
                                      <a:lnTo>
                                        <a:pt x="260" y="429"/>
                                      </a:lnTo>
                                      <a:lnTo>
                                        <a:pt x="275" y="474"/>
                                      </a:lnTo>
                                      <a:lnTo>
                                        <a:pt x="293" y="520"/>
                                      </a:lnTo>
                                      <a:lnTo>
                                        <a:pt x="308" y="559"/>
                                      </a:lnTo>
                                      <a:lnTo>
                                        <a:pt x="329" y="605"/>
                                      </a:lnTo>
                                      <a:lnTo>
                                        <a:pt x="356" y="646"/>
                                      </a:lnTo>
                                      <a:lnTo>
                                        <a:pt x="392" y="689"/>
                                      </a:lnTo>
                                    </a:path>
                                  </a:pathLst>
                                </a:custGeom>
                                <a:noFill/>
                                <a:ln w="4763">
                                  <a:solidFill>
                                    <a:srgbClr val="FFC0C0"/>
                                  </a:solidFill>
                                  <a:prstDash val="solid"/>
                                  <a:round/>
                                  <a:headEnd/>
                                  <a:tailEnd/>
                                </a:ln>
                              </p:spPr>
                              <p:txBody>
                                <a:bodyPr/>
                                <a:lstStyle/>
                                <a:p>
                                  <a:endParaRPr lang="fr-FR" dirty="0"/>
                                </a:p>
                              </p:txBody>
                            </p:sp>
                          </p:grpSp>
                        </p:grpSp>
                        <p:grpSp>
                          <p:nvGrpSpPr>
                            <p:cNvPr id="124" name="Group 329"/>
                            <p:cNvGrpSpPr>
                              <a:grpSpLocks/>
                            </p:cNvGrpSpPr>
                            <p:nvPr/>
                          </p:nvGrpSpPr>
                          <p:grpSpPr bwMode="auto">
                            <a:xfrm>
                              <a:off x="3727" y="1358"/>
                              <a:ext cx="258" cy="226"/>
                              <a:chOff x="3727" y="1358"/>
                              <a:chExt cx="258" cy="226"/>
                            </a:xfrm>
                          </p:grpSpPr>
                          <p:grpSp>
                            <p:nvGrpSpPr>
                              <p:cNvPr id="125" name="Group 330"/>
                              <p:cNvGrpSpPr>
                                <a:grpSpLocks/>
                              </p:cNvGrpSpPr>
                              <p:nvPr/>
                            </p:nvGrpSpPr>
                            <p:grpSpPr bwMode="auto">
                              <a:xfrm>
                                <a:off x="3727" y="1358"/>
                                <a:ext cx="258" cy="226"/>
                                <a:chOff x="3727" y="1358"/>
                                <a:chExt cx="258" cy="226"/>
                              </a:xfrm>
                            </p:grpSpPr>
                            <p:grpSp>
                              <p:nvGrpSpPr>
                                <p:cNvPr id="130" name="Group 331"/>
                                <p:cNvGrpSpPr>
                                  <a:grpSpLocks/>
                                </p:cNvGrpSpPr>
                                <p:nvPr/>
                              </p:nvGrpSpPr>
                              <p:grpSpPr bwMode="auto">
                                <a:xfrm>
                                  <a:off x="3727" y="1358"/>
                                  <a:ext cx="258" cy="226"/>
                                  <a:chOff x="3727" y="1358"/>
                                  <a:chExt cx="258" cy="226"/>
                                </a:xfrm>
                              </p:grpSpPr>
                              <p:grpSp>
                                <p:nvGrpSpPr>
                                  <p:cNvPr id="137" name="Group 332"/>
                                  <p:cNvGrpSpPr>
                                    <a:grpSpLocks/>
                                  </p:cNvGrpSpPr>
                                  <p:nvPr/>
                                </p:nvGrpSpPr>
                                <p:grpSpPr bwMode="auto">
                                  <a:xfrm>
                                    <a:off x="3727" y="1358"/>
                                    <a:ext cx="258" cy="226"/>
                                    <a:chOff x="3727" y="1358"/>
                                    <a:chExt cx="258" cy="226"/>
                                  </a:xfrm>
                                </p:grpSpPr>
                                <p:grpSp>
                                  <p:nvGrpSpPr>
                                    <p:cNvPr id="143" name="Group 333"/>
                                    <p:cNvGrpSpPr>
                                      <a:grpSpLocks/>
                                    </p:cNvGrpSpPr>
                                    <p:nvPr/>
                                  </p:nvGrpSpPr>
                                  <p:grpSpPr bwMode="auto">
                                    <a:xfrm>
                                      <a:off x="3727" y="1358"/>
                                      <a:ext cx="258" cy="226"/>
                                      <a:chOff x="3727" y="1358"/>
                                      <a:chExt cx="258" cy="226"/>
                                    </a:xfrm>
                                  </p:grpSpPr>
                                  <p:sp>
                                    <p:nvSpPr>
                                      <p:cNvPr id="145" name="Freeform 334"/>
                                      <p:cNvSpPr>
                                        <a:spLocks/>
                                      </p:cNvSpPr>
                                      <p:nvPr/>
                                    </p:nvSpPr>
                                    <p:spPr bwMode="auto">
                                      <a:xfrm>
                                        <a:off x="3727" y="1358"/>
                                        <a:ext cx="258" cy="226"/>
                                      </a:xfrm>
                                      <a:custGeom>
                                        <a:avLst/>
                                        <a:gdLst>
                                          <a:gd name="T0" fmla="*/ 133 w 1290"/>
                                          <a:gd name="T1" fmla="*/ 64 h 1130"/>
                                          <a:gd name="T2" fmla="*/ 203 w 1290"/>
                                          <a:gd name="T3" fmla="*/ 20 h 1130"/>
                                          <a:gd name="T4" fmla="*/ 283 w 1290"/>
                                          <a:gd name="T5" fmla="*/ 3 h 1130"/>
                                          <a:gd name="T6" fmla="*/ 387 w 1290"/>
                                          <a:gd name="T7" fmla="*/ 6 h 1130"/>
                                          <a:gd name="T8" fmla="*/ 485 w 1290"/>
                                          <a:gd name="T9" fmla="*/ 45 h 1130"/>
                                          <a:gd name="T10" fmla="*/ 539 w 1290"/>
                                          <a:gd name="T11" fmla="*/ 125 h 1130"/>
                                          <a:gd name="T12" fmla="*/ 597 w 1290"/>
                                          <a:gd name="T13" fmla="*/ 203 h 1130"/>
                                          <a:gd name="T14" fmla="*/ 662 w 1290"/>
                                          <a:gd name="T15" fmla="*/ 274 h 1130"/>
                                          <a:gd name="T16" fmla="*/ 680 w 1290"/>
                                          <a:gd name="T17" fmla="*/ 343 h 1130"/>
                                          <a:gd name="T18" fmla="*/ 667 w 1290"/>
                                          <a:gd name="T19" fmla="*/ 389 h 1130"/>
                                          <a:gd name="T20" fmla="*/ 628 w 1290"/>
                                          <a:gd name="T21" fmla="*/ 446 h 1130"/>
                                          <a:gd name="T22" fmla="*/ 575 w 1290"/>
                                          <a:gd name="T23" fmla="*/ 514 h 1130"/>
                                          <a:gd name="T24" fmla="*/ 546 w 1290"/>
                                          <a:gd name="T25" fmla="*/ 566 h 1130"/>
                                          <a:gd name="T26" fmla="*/ 551 w 1290"/>
                                          <a:gd name="T27" fmla="*/ 587 h 1130"/>
                                          <a:gd name="T28" fmla="*/ 571 w 1290"/>
                                          <a:gd name="T29" fmla="*/ 589 h 1130"/>
                                          <a:gd name="T30" fmla="*/ 595 w 1290"/>
                                          <a:gd name="T31" fmla="*/ 559 h 1130"/>
                                          <a:gd name="T32" fmla="*/ 641 w 1290"/>
                                          <a:gd name="T33" fmla="*/ 494 h 1130"/>
                                          <a:gd name="T34" fmla="*/ 687 w 1290"/>
                                          <a:gd name="T35" fmla="*/ 439 h 1130"/>
                                          <a:gd name="T36" fmla="*/ 724 w 1290"/>
                                          <a:gd name="T37" fmla="*/ 407 h 1130"/>
                                          <a:gd name="T38" fmla="*/ 752 w 1290"/>
                                          <a:gd name="T39" fmla="*/ 410 h 1130"/>
                                          <a:gd name="T40" fmla="*/ 776 w 1290"/>
                                          <a:gd name="T41" fmla="*/ 443 h 1130"/>
                                          <a:gd name="T42" fmla="*/ 822 w 1290"/>
                                          <a:gd name="T43" fmla="*/ 546 h 1130"/>
                                          <a:gd name="T44" fmla="*/ 869 w 1290"/>
                                          <a:gd name="T45" fmla="*/ 645 h 1130"/>
                                          <a:gd name="T46" fmla="*/ 951 w 1290"/>
                                          <a:gd name="T47" fmla="*/ 771 h 1130"/>
                                          <a:gd name="T48" fmla="*/ 1036 w 1290"/>
                                          <a:gd name="T49" fmla="*/ 881 h 1130"/>
                                          <a:gd name="T50" fmla="*/ 1126 w 1290"/>
                                          <a:gd name="T51" fmla="*/ 956 h 1130"/>
                                          <a:gd name="T52" fmla="*/ 1211 w 1290"/>
                                          <a:gd name="T53" fmla="*/ 1021 h 1130"/>
                                          <a:gd name="T54" fmla="*/ 1278 w 1290"/>
                                          <a:gd name="T55" fmla="*/ 1073 h 1130"/>
                                          <a:gd name="T56" fmla="*/ 1290 w 1290"/>
                                          <a:gd name="T57" fmla="*/ 1098 h 1130"/>
                                          <a:gd name="T58" fmla="*/ 1274 w 1290"/>
                                          <a:gd name="T59" fmla="*/ 1120 h 1130"/>
                                          <a:gd name="T60" fmla="*/ 1224 w 1290"/>
                                          <a:gd name="T61" fmla="*/ 1129 h 1130"/>
                                          <a:gd name="T62" fmla="*/ 1119 w 1290"/>
                                          <a:gd name="T63" fmla="*/ 1125 h 1130"/>
                                          <a:gd name="T64" fmla="*/ 1002 w 1290"/>
                                          <a:gd name="T65" fmla="*/ 1110 h 1130"/>
                                          <a:gd name="T66" fmla="*/ 870 w 1290"/>
                                          <a:gd name="T67" fmla="*/ 1077 h 1130"/>
                                          <a:gd name="T68" fmla="*/ 774 w 1290"/>
                                          <a:gd name="T69" fmla="*/ 1031 h 1130"/>
                                          <a:gd name="T70" fmla="*/ 635 w 1290"/>
                                          <a:gd name="T71" fmla="*/ 967 h 1130"/>
                                          <a:gd name="T72" fmla="*/ 523 w 1290"/>
                                          <a:gd name="T73" fmla="*/ 900 h 1130"/>
                                          <a:gd name="T74" fmla="*/ 435 w 1290"/>
                                          <a:gd name="T75" fmla="*/ 836 h 1130"/>
                                          <a:gd name="T76" fmla="*/ 358 w 1290"/>
                                          <a:gd name="T77" fmla="*/ 756 h 1130"/>
                                          <a:gd name="T78" fmla="*/ 322 w 1290"/>
                                          <a:gd name="T79" fmla="*/ 709 h 1130"/>
                                          <a:gd name="T80" fmla="*/ 334 w 1290"/>
                                          <a:gd name="T81" fmla="*/ 673 h 1130"/>
                                          <a:gd name="T82" fmla="*/ 377 w 1290"/>
                                          <a:gd name="T83" fmla="*/ 652 h 1130"/>
                                          <a:gd name="T84" fmla="*/ 443 w 1290"/>
                                          <a:gd name="T85" fmla="*/ 653 h 1130"/>
                                          <a:gd name="T86" fmla="*/ 491 w 1290"/>
                                          <a:gd name="T87" fmla="*/ 667 h 1130"/>
                                          <a:gd name="T88" fmla="*/ 511 w 1290"/>
                                          <a:gd name="T89" fmla="*/ 666 h 1130"/>
                                          <a:gd name="T90" fmla="*/ 514 w 1290"/>
                                          <a:gd name="T91" fmla="*/ 648 h 1130"/>
                                          <a:gd name="T92" fmla="*/ 478 w 1290"/>
                                          <a:gd name="T93" fmla="*/ 623 h 1130"/>
                                          <a:gd name="T94" fmla="*/ 416 w 1290"/>
                                          <a:gd name="T95" fmla="*/ 613 h 1130"/>
                                          <a:gd name="T96" fmla="*/ 345 w 1290"/>
                                          <a:gd name="T97" fmla="*/ 629 h 1130"/>
                                          <a:gd name="T98" fmla="*/ 262 w 1290"/>
                                          <a:gd name="T99" fmla="*/ 655 h 1130"/>
                                          <a:gd name="T100" fmla="*/ 206 w 1290"/>
                                          <a:gd name="T101" fmla="*/ 656 h 1130"/>
                                          <a:gd name="T102" fmla="*/ 149 w 1290"/>
                                          <a:gd name="T103" fmla="*/ 633 h 1130"/>
                                          <a:gd name="T104" fmla="*/ 105 w 1290"/>
                                          <a:gd name="T105" fmla="*/ 589 h 1130"/>
                                          <a:gd name="T106" fmla="*/ 43 w 1290"/>
                                          <a:gd name="T107" fmla="*/ 501 h 1130"/>
                                          <a:gd name="T108" fmla="*/ 3 w 1290"/>
                                          <a:gd name="T109" fmla="*/ 406 h 1130"/>
                                          <a:gd name="T110" fmla="*/ 4 w 1290"/>
                                          <a:gd name="T111" fmla="*/ 344 h 1130"/>
                                          <a:gd name="T112" fmla="*/ 23 w 1290"/>
                                          <a:gd name="T113" fmla="*/ 216 h 1130"/>
                                          <a:gd name="T114" fmla="*/ 72 w 1290"/>
                                          <a:gd name="T115" fmla="*/ 122 h 1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0"/>
                                          <a:gd name="T175" fmla="*/ 0 h 1130"/>
                                          <a:gd name="T176" fmla="*/ 1290 w 1290"/>
                                          <a:gd name="T177" fmla="*/ 1130 h 1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0" h="1130">
                                            <a:moveTo>
                                              <a:pt x="100" y="91"/>
                                            </a:moveTo>
                                            <a:lnTo>
                                              <a:pt x="133" y="64"/>
                                            </a:lnTo>
                                            <a:lnTo>
                                              <a:pt x="166" y="39"/>
                                            </a:lnTo>
                                            <a:lnTo>
                                              <a:pt x="203" y="20"/>
                                            </a:lnTo>
                                            <a:lnTo>
                                              <a:pt x="246" y="7"/>
                                            </a:lnTo>
                                            <a:lnTo>
                                              <a:pt x="283" y="3"/>
                                            </a:lnTo>
                                            <a:lnTo>
                                              <a:pt x="325" y="0"/>
                                            </a:lnTo>
                                            <a:lnTo>
                                              <a:pt x="387" y="6"/>
                                            </a:lnTo>
                                            <a:lnTo>
                                              <a:pt x="446" y="19"/>
                                            </a:lnTo>
                                            <a:lnTo>
                                              <a:pt x="485" y="45"/>
                                            </a:lnTo>
                                            <a:lnTo>
                                              <a:pt x="514" y="81"/>
                                            </a:lnTo>
                                            <a:lnTo>
                                              <a:pt x="539" y="125"/>
                                            </a:lnTo>
                                            <a:lnTo>
                                              <a:pt x="566" y="167"/>
                                            </a:lnTo>
                                            <a:lnTo>
                                              <a:pt x="597" y="203"/>
                                            </a:lnTo>
                                            <a:lnTo>
                                              <a:pt x="625" y="232"/>
                                            </a:lnTo>
                                            <a:lnTo>
                                              <a:pt x="662" y="274"/>
                                            </a:lnTo>
                                            <a:lnTo>
                                              <a:pt x="677" y="313"/>
                                            </a:lnTo>
                                            <a:lnTo>
                                              <a:pt x="680" y="343"/>
                                            </a:lnTo>
                                            <a:lnTo>
                                              <a:pt x="677" y="360"/>
                                            </a:lnTo>
                                            <a:lnTo>
                                              <a:pt x="667" y="389"/>
                                            </a:lnTo>
                                            <a:lnTo>
                                              <a:pt x="651" y="416"/>
                                            </a:lnTo>
                                            <a:lnTo>
                                              <a:pt x="628" y="446"/>
                                            </a:lnTo>
                                            <a:lnTo>
                                              <a:pt x="600" y="485"/>
                                            </a:lnTo>
                                            <a:lnTo>
                                              <a:pt x="575" y="514"/>
                                            </a:lnTo>
                                            <a:lnTo>
                                              <a:pt x="555" y="546"/>
                                            </a:lnTo>
                                            <a:lnTo>
                                              <a:pt x="546" y="566"/>
                                            </a:lnTo>
                                            <a:lnTo>
                                              <a:pt x="545" y="578"/>
                                            </a:lnTo>
                                            <a:lnTo>
                                              <a:pt x="551" y="587"/>
                                            </a:lnTo>
                                            <a:lnTo>
                                              <a:pt x="561" y="592"/>
                                            </a:lnTo>
                                            <a:lnTo>
                                              <a:pt x="571" y="589"/>
                                            </a:lnTo>
                                            <a:lnTo>
                                              <a:pt x="582" y="580"/>
                                            </a:lnTo>
                                            <a:lnTo>
                                              <a:pt x="595" y="559"/>
                                            </a:lnTo>
                                            <a:lnTo>
                                              <a:pt x="616" y="528"/>
                                            </a:lnTo>
                                            <a:lnTo>
                                              <a:pt x="641" y="494"/>
                                            </a:lnTo>
                                            <a:lnTo>
                                              <a:pt x="665" y="465"/>
                                            </a:lnTo>
                                            <a:lnTo>
                                              <a:pt x="687" y="439"/>
                                            </a:lnTo>
                                            <a:lnTo>
                                              <a:pt x="712" y="415"/>
                                            </a:lnTo>
                                            <a:lnTo>
                                              <a:pt x="724" y="407"/>
                                            </a:lnTo>
                                            <a:lnTo>
                                              <a:pt x="738" y="405"/>
                                            </a:lnTo>
                                            <a:lnTo>
                                              <a:pt x="752" y="410"/>
                                            </a:lnTo>
                                            <a:lnTo>
                                              <a:pt x="761" y="415"/>
                                            </a:lnTo>
                                            <a:lnTo>
                                              <a:pt x="776" y="443"/>
                                            </a:lnTo>
                                            <a:lnTo>
                                              <a:pt x="799" y="490"/>
                                            </a:lnTo>
                                            <a:lnTo>
                                              <a:pt x="822" y="546"/>
                                            </a:lnTo>
                                            <a:lnTo>
                                              <a:pt x="846" y="600"/>
                                            </a:lnTo>
                                            <a:lnTo>
                                              <a:pt x="869" y="645"/>
                                            </a:lnTo>
                                            <a:lnTo>
                                              <a:pt x="910" y="708"/>
                                            </a:lnTo>
                                            <a:lnTo>
                                              <a:pt x="951" y="771"/>
                                            </a:lnTo>
                                            <a:lnTo>
                                              <a:pt x="995" y="833"/>
                                            </a:lnTo>
                                            <a:lnTo>
                                              <a:pt x="1036" y="881"/>
                                            </a:lnTo>
                                            <a:lnTo>
                                              <a:pt x="1082" y="918"/>
                                            </a:lnTo>
                                            <a:lnTo>
                                              <a:pt x="1126" y="956"/>
                                            </a:lnTo>
                                            <a:lnTo>
                                              <a:pt x="1167" y="989"/>
                                            </a:lnTo>
                                            <a:lnTo>
                                              <a:pt x="1211" y="1021"/>
                                            </a:lnTo>
                                            <a:lnTo>
                                              <a:pt x="1266" y="1060"/>
                                            </a:lnTo>
                                            <a:lnTo>
                                              <a:pt x="1278" y="1073"/>
                                            </a:lnTo>
                                            <a:lnTo>
                                              <a:pt x="1289" y="1087"/>
                                            </a:lnTo>
                                            <a:lnTo>
                                              <a:pt x="1290" y="1098"/>
                                            </a:lnTo>
                                            <a:lnTo>
                                              <a:pt x="1285" y="1113"/>
                                            </a:lnTo>
                                            <a:lnTo>
                                              <a:pt x="1274" y="1120"/>
                                            </a:lnTo>
                                            <a:lnTo>
                                              <a:pt x="1258" y="1126"/>
                                            </a:lnTo>
                                            <a:lnTo>
                                              <a:pt x="1224" y="1129"/>
                                            </a:lnTo>
                                            <a:lnTo>
                                              <a:pt x="1186" y="1130"/>
                                            </a:lnTo>
                                            <a:lnTo>
                                              <a:pt x="1119" y="1125"/>
                                            </a:lnTo>
                                            <a:lnTo>
                                              <a:pt x="1057" y="1117"/>
                                            </a:lnTo>
                                            <a:lnTo>
                                              <a:pt x="1002" y="1110"/>
                                            </a:lnTo>
                                            <a:lnTo>
                                              <a:pt x="935" y="1097"/>
                                            </a:lnTo>
                                            <a:lnTo>
                                              <a:pt x="870" y="1077"/>
                                            </a:lnTo>
                                            <a:lnTo>
                                              <a:pt x="820" y="1057"/>
                                            </a:lnTo>
                                            <a:lnTo>
                                              <a:pt x="774" y="1031"/>
                                            </a:lnTo>
                                            <a:lnTo>
                                              <a:pt x="706" y="1002"/>
                                            </a:lnTo>
                                            <a:lnTo>
                                              <a:pt x="635" y="967"/>
                                            </a:lnTo>
                                            <a:lnTo>
                                              <a:pt x="571" y="935"/>
                                            </a:lnTo>
                                            <a:lnTo>
                                              <a:pt x="523" y="900"/>
                                            </a:lnTo>
                                            <a:lnTo>
                                              <a:pt x="477" y="867"/>
                                            </a:lnTo>
                                            <a:lnTo>
                                              <a:pt x="435" y="836"/>
                                            </a:lnTo>
                                            <a:lnTo>
                                              <a:pt x="393" y="791"/>
                                            </a:lnTo>
                                            <a:lnTo>
                                              <a:pt x="358" y="756"/>
                                            </a:lnTo>
                                            <a:lnTo>
                                              <a:pt x="327" y="724"/>
                                            </a:lnTo>
                                            <a:lnTo>
                                              <a:pt x="322" y="709"/>
                                            </a:lnTo>
                                            <a:lnTo>
                                              <a:pt x="322" y="692"/>
                                            </a:lnTo>
                                            <a:lnTo>
                                              <a:pt x="334" y="673"/>
                                            </a:lnTo>
                                            <a:lnTo>
                                              <a:pt x="352" y="661"/>
                                            </a:lnTo>
                                            <a:lnTo>
                                              <a:pt x="377" y="652"/>
                                            </a:lnTo>
                                            <a:lnTo>
                                              <a:pt x="407" y="648"/>
                                            </a:lnTo>
                                            <a:lnTo>
                                              <a:pt x="443" y="653"/>
                                            </a:lnTo>
                                            <a:lnTo>
                                              <a:pt x="477" y="663"/>
                                            </a:lnTo>
                                            <a:lnTo>
                                              <a:pt x="491" y="667"/>
                                            </a:lnTo>
                                            <a:lnTo>
                                              <a:pt x="503" y="669"/>
                                            </a:lnTo>
                                            <a:lnTo>
                                              <a:pt x="511" y="666"/>
                                            </a:lnTo>
                                            <a:lnTo>
                                              <a:pt x="516" y="657"/>
                                            </a:lnTo>
                                            <a:lnTo>
                                              <a:pt x="514" y="648"/>
                                            </a:lnTo>
                                            <a:lnTo>
                                              <a:pt x="506" y="637"/>
                                            </a:lnTo>
                                            <a:lnTo>
                                              <a:pt x="478" y="623"/>
                                            </a:lnTo>
                                            <a:lnTo>
                                              <a:pt x="447" y="615"/>
                                            </a:lnTo>
                                            <a:lnTo>
                                              <a:pt x="416" y="613"/>
                                            </a:lnTo>
                                            <a:lnTo>
                                              <a:pt x="385" y="619"/>
                                            </a:lnTo>
                                            <a:lnTo>
                                              <a:pt x="345" y="629"/>
                                            </a:lnTo>
                                            <a:lnTo>
                                              <a:pt x="298" y="644"/>
                                            </a:lnTo>
                                            <a:lnTo>
                                              <a:pt x="262" y="655"/>
                                            </a:lnTo>
                                            <a:lnTo>
                                              <a:pt x="234" y="659"/>
                                            </a:lnTo>
                                            <a:lnTo>
                                              <a:pt x="206" y="656"/>
                                            </a:lnTo>
                                            <a:lnTo>
                                              <a:pt x="179" y="648"/>
                                            </a:lnTo>
                                            <a:lnTo>
                                              <a:pt x="149" y="633"/>
                                            </a:lnTo>
                                            <a:lnTo>
                                              <a:pt x="128" y="614"/>
                                            </a:lnTo>
                                            <a:lnTo>
                                              <a:pt x="105" y="589"/>
                                            </a:lnTo>
                                            <a:lnTo>
                                              <a:pt x="75" y="552"/>
                                            </a:lnTo>
                                            <a:lnTo>
                                              <a:pt x="43" y="501"/>
                                            </a:lnTo>
                                            <a:lnTo>
                                              <a:pt x="18" y="453"/>
                                            </a:lnTo>
                                            <a:lnTo>
                                              <a:pt x="3" y="406"/>
                                            </a:lnTo>
                                            <a:lnTo>
                                              <a:pt x="0" y="374"/>
                                            </a:lnTo>
                                            <a:lnTo>
                                              <a:pt x="4" y="344"/>
                                            </a:lnTo>
                                            <a:lnTo>
                                              <a:pt x="14" y="283"/>
                                            </a:lnTo>
                                            <a:lnTo>
                                              <a:pt x="23" y="216"/>
                                            </a:lnTo>
                                            <a:lnTo>
                                              <a:pt x="46" y="161"/>
                                            </a:lnTo>
                                            <a:lnTo>
                                              <a:pt x="72" y="122"/>
                                            </a:lnTo>
                                            <a:lnTo>
                                              <a:pt x="100" y="91"/>
                                            </a:lnTo>
                                            <a:close/>
                                          </a:path>
                                        </a:pathLst>
                                      </a:custGeom>
                                      <a:solidFill>
                                        <a:srgbClr val="FF8080"/>
                                      </a:solidFill>
                                      <a:ln w="9525">
                                        <a:noFill/>
                                        <a:round/>
                                        <a:headEnd/>
                                        <a:tailEnd/>
                                      </a:ln>
                                    </p:spPr>
                                    <p:txBody>
                                      <a:bodyPr/>
                                      <a:lstStyle/>
                                      <a:p>
                                        <a:endParaRPr lang="fr-FR" dirty="0"/>
                                      </a:p>
                                    </p:txBody>
                                  </p:sp>
                                  <p:grpSp>
                                    <p:nvGrpSpPr>
                                      <p:cNvPr id="146" name="Group 335"/>
                                      <p:cNvGrpSpPr>
                                        <a:grpSpLocks/>
                                      </p:cNvGrpSpPr>
                                      <p:nvPr/>
                                    </p:nvGrpSpPr>
                                    <p:grpSpPr bwMode="auto">
                                      <a:xfrm>
                                        <a:off x="3727" y="1358"/>
                                        <a:ext cx="257" cy="226"/>
                                        <a:chOff x="3727" y="1358"/>
                                        <a:chExt cx="257" cy="226"/>
                                      </a:xfrm>
                                    </p:grpSpPr>
                                    <p:sp>
                                      <p:nvSpPr>
                                        <p:cNvPr id="147" name="Freeform 336"/>
                                        <p:cNvSpPr>
                                          <a:spLocks/>
                                        </p:cNvSpPr>
                                        <p:nvPr/>
                                      </p:nvSpPr>
                                      <p:spPr bwMode="auto">
                                        <a:xfrm>
                                          <a:off x="3791" y="1439"/>
                                          <a:ext cx="193" cy="145"/>
                                        </a:xfrm>
                                        <a:custGeom>
                                          <a:avLst/>
                                          <a:gdLst>
                                            <a:gd name="T0" fmla="*/ 344 w 969"/>
                                            <a:gd name="T1" fmla="*/ 60 h 724"/>
                                            <a:gd name="T2" fmla="*/ 391 w 969"/>
                                            <a:gd name="T3" fmla="*/ 10 h 724"/>
                                            <a:gd name="T4" fmla="*/ 417 w 969"/>
                                            <a:gd name="T5" fmla="*/ 0 h 724"/>
                                            <a:gd name="T6" fmla="*/ 440 w 969"/>
                                            <a:gd name="T7" fmla="*/ 10 h 724"/>
                                            <a:gd name="T8" fmla="*/ 477 w 969"/>
                                            <a:gd name="T9" fmla="*/ 85 h 724"/>
                                            <a:gd name="T10" fmla="*/ 525 w 969"/>
                                            <a:gd name="T11" fmla="*/ 194 h 724"/>
                                            <a:gd name="T12" fmla="*/ 588 w 969"/>
                                            <a:gd name="T13" fmla="*/ 302 h 724"/>
                                            <a:gd name="T14" fmla="*/ 675 w 969"/>
                                            <a:gd name="T15" fmla="*/ 427 h 724"/>
                                            <a:gd name="T16" fmla="*/ 761 w 969"/>
                                            <a:gd name="T17" fmla="*/ 513 h 724"/>
                                            <a:gd name="T18" fmla="*/ 846 w 969"/>
                                            <a:gd name="T19" fmla="*/ 583 h 724"/>
                                            <a:gd name="T20" fmla="*/ 945 w 969"/>
                                            <a:gd name="T21" fmla="*/ 654 h 724"/>
                                            <a:gd name="T22" fmla="*/ 968 w 969"/>
                                            <a:gd name="T23" fmla="*/ 681 h 724"/>
                                            <a:gd name="T24" fmla="*/ 964 w 969"/>
                                            <a:gd name="T25" fmla="*/ 707 h 724"/>
                                            <a:gd name="T26" fmla="*/ 937 w 969"/>
                                            <a:gd name="T27" fmla="*/ 720 h 724"/>
                                            <a:gd name="T28" fmla="*/ 864 w 969"/>
                                            <a:gd name="T29" fmla="*/ 724 h 724"/>
                                            <a:gd name="T30" fmla="*/ 736 w 969"/>
                                            <a:gd name="T31" fmla="*/ 711 h 724"/>
                                            <a:gd name="T32" fmla="*/ 614 w 969"/>
                                            <a:gd name="T33" fmla="*/ 691 h 724"/>
                                            <a:gd name="T34" fmla="*/ 499 w 969"/>
                                            <a:gd name="T35" fmla="*/ 651 h 724"/>
                                            <a:gd name="T36" fmla="*/ 385 w 969"/>
                                            <a:gd name="T37" fmla="*/ 596 h 724"/>
                                            <a:gd name="T38" fmla="*/ 250 w 969"/>
                                            <a:gd name="T39" fmla="*/ 530 h 724"/>
                                            <a:gd name="T40" fmla="*/ 157 w 969"/>
                                            <a:gd name="T41" fmla="*/ 462 h 724"/>
                                            <a:gd name="T42" fmla="*/ 73 w 969"/>
                                            <a:gd name="T43" fmla="*/ 385 h 724"/>
                                            <a:gd name="T44" fmla="*/ 7 w 969"/>
                                            <a:gd name="T45" fmla="*/ 318 h 724"/>
                                            <a:gd name="T46" fmla="*/ 3 w 969"/>
                                            <a:gd name="T47" fmla="*/ 286 h 724"/>
                                            <a:gd name="T48" fmla="*/ 32 w 969"/>
                                            <a:gd name="T49" fmla="*/ 255 h 724"/>
                                            <a:gd name="T50" fmla="*/ 87 w 969"/>
                                            <a:gd name="T51" fmla="*/ 242 h 724"/>
                                            <a:gd name="T52" fmla="*/ 138 w 969"/>
                                            <a:gd name="T53" fmla="*/ 249 h 724"/>
                                            <a:gd name="T54" fmla="*/ 179 w 969"/>
                                            <a:gd name="T55" fmla="*/ 262 h 724"/>
                                            <a:gd name="T56" fmla="*/ 132 w 969"/>
                                            <a:gd name="T57" fmla="*/ 260 h 724"/>
                                            <a:gd name="T58" fmla="*/ 94 w 969"/>
                                            <a:gd name="T59" fmla="*/ 264 h 724"/>
                                            <a:gd name="T60" fmla="*/ 60 w 969"/>
                                            <a:gd name="T61" fmla="*/ 279 h 724"/>
                                            <a:gd name="T62" fmla="*/ 42 w 969"/>
                                            <a:gd name="T63" fmla="*/ 303 h 724"/>
                                            <a:gd name="T64" fmla="*/ 48 w 969"/>
                                            <a:gd name="T65" fmla="*/ 318 h 724"/>
                                            <a:gd name="T66" fmla="*/ 79 w 969"/>
                                            <a:gd name="T67" fmla="*/ 357 h 724"/>
                                            <a:gd name="T68" fmla="*/ 135 w 969"/>
                                            <a:gd name="T69" fmla="*/ 412 h 724"/>
                                            <a:gd name="T70" fmla="*/ 204 w 969"/>
                                            <a:gd name="T71" fmla="*/ 468 h 724"/>
                                            <a:gd name="T72" fmla="*/ 254 w 969"/>
                                            <a:gd name="T73" fmla="*/ 502 h 724"/>
                                            <a:gd name="T74" fmla="*/ 308 w 969"/>
                                            <a:gd name="T75" fmla="*/ 533 h 724"/>
                                            <a:gd name="T76" fmla="*/ 352 w 969"/>
                                            <a:gd name="T77" fmla="*/ 546 h 724"/>
                                            <a:gd name="T78" fmla="*/ 397 w 969"/>
                                            <a:gd name="T79" fmla="*/ 565 h 724"/>
                                            <a:gd name="T80" fmla="*/ 472 w 969"/>
                                            <a:gd name="T81" fmla="*/ 601 h 724"/>
                                            <a:gd name="T82" fmla="*/ 540 w 969"/>
                                            <a:gd name="T83" fmla="*/ 635 h 724"/>
                                            <a:gd name="T84" fmla="*/ 600 w 969"/>
                                            <a:gd name="T85" fmla="*/ 657 h 724"/>
                                            <a:gd name="T86" fmla="*/ 662 w 969"/>
                                            <a:gd name="T87" fmla="*/ 675 h 724"/>
                                            <a:gd name="T88" fmla="*/ 731 w 969"/>
                                            <a:gd name="T89" fmla="*/ 682 h 724"/>
                                            <a:gd name="T90" fmla="*/ 805 w 969"/>
                                            <a:gd name="T91" fmla="*/ 689 h 724"/>
                                            <a:gd name="T92" fmla="*/ 833 w 969"/>
                                            <a:gd name="T93" fmla="*/ 680 h 724"/>
                                            <a:gd name="T94" fmla="*/ 846 w 969"/>
                                            <a:gd name="T95" fmla="*/ 653 h 724"/>
                                            <a:gd name="T96" fmla="*/ 830 w 969"/>
                                            <a:gd name="T97" fmla="*/ 620 h 724"/>
                                            <a:gd name="T98" fmla="*/ 779 w 969"/>
                                            <a:gd name="T99" fmla="*/ 568 h 724"/>
                                            <a:gd name="T100" fmla="*/ 725 w 969"/>
                                            <a:gd name="T101" fmla="*/ 528 h 724"/>
                                            <a:gd name="T102" fmla="*/ 669 w 969"/>
                                            <a:gd name="T103" fmla="*/ 485 h 724"/>
                                            <a:gd name="T104" fmla="*/ 629 w 969"/>
                                            <a:gd name="T105" fmla="*/ 433 h 724"/>
                                            <a:gd name="T106" fmla="*/ 592 w 969"/>
                                            <a:gd name="T107" fmla="*/ 374 h 724"/>
                                            <a:gd name="T108" fmla="*/ 554 w 969"/>
                                            <a:gd name="T109" fmla="*/ 315 h 724"/>
                                            <a:gd name="T110" fmla="*/ 519 w 969"/>
                                            <a:gd name="T111" fmla="*/ 252 h 724"/>
                                            <a:gd name="T112" fmla="*/ 488 w 969"/>
                                            <a:gd name="T113" fmla="*/ 191 h 724"/>
                                            <a:gd name="T114" fmla="*/ 459 w 969"/>
                                            <a:gd name="T115" fmla="*/ 135 h 724"/>
                                            <a:gd name="T116" fmla="*/ 442 w 969"/>
                                            <a:gd name="T117" fmla="*/ 84 h 724"/>
                                            <a:gd name="T118" fmla="*/ 422 w 969"/>
                                            <a:gd name="T119" fmla="*/ 63 h 724"/>
                                            <a:gd name="T120" fmla="*/ 395 w 969"/>
                                            <a:gd name="T121" fmla="*/ 60 h 724"/>
                                            <a:gd name="T122" fmla="*/ 362 w 969"/>
                                            <a:gd name="T123" fmla="*/ 75 h 724"/>
                                            <a:gd name="T124" fmla="*/ 320 w 969"/>
                                            <a:gd name="T125" fmla="*/ 89 h 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724"/>
                                            <a:gd name="T191" fmla="*/ 969 w 969"/>
                                            <a:gd name="T192" fmla="*/ 724 h 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724">
                                              <a:moveTo>
                                                <a:pt x="320" y="89"/>
                                              </a:moveTo>
                                              <a:lnTo>
                                                <a:pt x="344" y="60"/>
                                              </a:lnTo>
                                              <a:lnTo>
                                                <a:pt x="366" y="34"/>
                                              </a:lnTo>
                                              <a:lnTo>
                                                <a:pt x="391" y="10"/>
                                              </a:lnTo>
                                              <a:lnTo>
                                                <a:pt x="403" y="3"/>
                                              </a:lnTo>
                                              <a:lnTo>
                                                <a:pt x="417" y="0"/>
                                              </a:lnTo>
                                              <a:lnTo>
                                                <a:pt x="431" y="5"/>
                                              </a:lnTo>
                                              <a:lnTo>
                                                <a:pt x="440" y="10"/>
                                              </a:lnTo>
                                              <a:lnTo>
                                                <a:pt x="455" y="38"/>
                                              </a:lnTo>
                                              <a:lnTo>
                                                <a:pt x="477" y="85"/>
                                              </a:lnTo>
                                              <a:lnTo>
                                                <a:pt x="501" y="141"/>
                                              </a:lnTo>
                                              <a:lnTo>
                                                <a:pt x="525" y="194"/>
                                              </a:lnTo>
                                              <a:lnTo>
                                                <a:pt x="548" y="239"/>
                                              </a:lnTo>
                                              <a:lnTo>
                                                <a:pt x="588" y="302"/>
                                              </a:lnTo>
                                              <a:lnTo>
                                                <a:pt x="629" y="365"/>
                                              </a:lnTo>
                                              <a:lnTo>
                                                <a:pt x="675" y="427"/>
                                              </a:lnTo>
                                              <a:lnTo>
                                                <a:pt x="716" y="476"/>
                                              </a:lnTo>
                                              <a:lnTo>
                                                <a:pt x="761" y="513"/>
                                              </a:lnTo>
                                              <a:lnTo>
                                                <a:pt x="805" y="550"/>
                                              </a:lnTo>
                                              <a:lnTo>
                                                <a:pt x="846" y="583"/>
                                              </a:lnTo>
                                              <a:lnTo>
                                                <a:pt x="890" y="615"/>
                                              </a:lnTo>
                                              <a:lnTo>
                                                <a:pt x="945" y="654"/>
                                              </a:lnTo>
                                              <a:lnTo>
                                                <a:pt x="957" y="667"/>
                                              </a:lnTo>
                                              <a:lnTo>
                                                <a:pt x="968" y="681"/>
                                              </a:lnTo>
                                              <a:lnTo>
                                                <a:pt x="969" y="692"/>
                                              </a:lnTo>
                                              <a:lnTo>
                                                <a:pt x="964" y="707"/>
                                              </a:lnTo>
                                              <a:lnTo>
                                                <a:pt x="953" y="714"/>
                                              </a:lnTo>
                                              <a:lnTo>
                                                <a:pt x="937" y="720"/>
                                              </a:lnTo>
                                              <a:lnTo>
                                                <a:pt x="903" y="723"/>
                                              </a:lnTo>
                                              <a:lnTo>
                                                <a:pt x="864" y="724"/>
                                              </a:lnTo>
                                              <a:lnTo>
                                                <a:pt x="798" y="719"/>
                                              </a:lnTo>
                                              <a:lnTo>
                                                <a:pt x="736" y="711"/>
                                              </a:lnTo>
                                              <a:lnTo>
                                                <a:pt x="682" y="704"/>
                                              </a:lnTo>
                                              <a:lnTo>
                                                <a:pt x="614" y="691"/>
                                              </a:lnTo>
                                              <a:lnTo>
                                                <a:pt x="549" y="671"/>
                                              </a:lnTo>
                                              <a:lnTo>
                                                <a:pt x="499" y="651"/>
                                              </a:lnTo>
                                              <a:lnTo>
                                                <a:pt x="453" y="625"/>
                                              </a:lnTo>
                                              <a:lnTo>
                                                <a:pt x="385" y="596"/>
                                              </a:lnTo>
                                              <a:lnTo>
                                                <a:pt x="314" y="561"/>
                                              </a:lnTo>
                                              <a:lnTo>
                                                <a:pt x="250" y="530"/>
                                              </a:lnTo>
                                              <a:lnTo>
                                                <a:pt x="203" y="495"/>
                                              </a:lnTo>
                                              <a:lnTo>
                                                <a:pt x="157" y="462"/>
                                              </a:lnTo>
                                              <a:lnTo>
                                                <a:pt x="115" y="430"/>
                                              </a:lnTo>
                                              <a:lnTo>
                                                <a:pt x="73" y="385"/>
                                              </a:lnTo>
                                              <a:lnTo>
                                                <a:pt x="38" y="350"/>
                                              </a:lnTo>
                                              <a:lnTo>
                                                <a:pt x="7" y="318"/>
                                              </a:lnTo>
                                              <a:lnTo>
                                                <a:pt x="0" y="303"/>
                                              </a:lnTo>
                                              <a:lnTo>
                                                <a:pt x="3" y="286"/>
                                              </a:lnTo>
                                              <a:lnTo>
                                                <a:pt x="14" y="267"/>
                                              </a:lnTo>
                                              <a:lnTo>
                                                <a:pt x="32" y="255"/>
                                              </a:lnTo>
                                              <a:lnTo>
                                                <a:pt x="57" y="246"/>
                                              </a:lnTo>
                                              <a:lnTo>
                                                <a:pt x="87" y="242"/>
                                              </a:lnTo>
                                              <a:lnTo>
                                                <a:pt x="116" y="244"/>
                                              </a:lnTo>
                                              <a:lnTo>
                                                <a:pt x="138" y="249"/>
                                              </a:lnTo>
                                              <a:lnTo>
                                                <a:pt x="165" y="258"/>
                                              </a:lnTo>
                                              <a:lnTo>
                                                <a:pt x="179" y="262"/>
                                              </a:lnTo>
                                              <a:lnTo>
                                                <a:pt x="156" y="262"/>
                                              </a:lnTo>
                                              <a:lnTo>
                                                <a:pt x="132" y="260"/>
                                              </a:lnTo>
                                              <a:lnTo>
                                                <a:pt x="113" y="261"/>
                                              </a:lnTo>
                                              <a:lnTo>
                                                <a:pt x="94" y="264"/>
                                              </a:lnTo>
                                              <a:lnTo>
                                                <a:pt x="76" y="271"/>
                                              </a:lnTo>
                                              <a:lnTo>
                                                <a:pt x="60" y="279"/>
                                              </a:lnTo>
                                              <a:lnTo>
                                                <a:pt x="48" y="292"/>
                                              </a:lnTo>
                                              <a:lnTo>
                                                <a:pt x="42" y="303"/>
                                              </a:lnTo>
                                              <a:lnTo>
                                                <a:pt x="43" y="309"/>
                                              </a:lnTo>
                                              <a:lnTo>
                                                <a:pt x="48" y="318"/>
                                              </a:lnTo>
                                              <a:lnTo>
                                                <a:pt x="59" y="332"/>
                                              </a:lnTo>
                                              <a:lnTo>
                                                <a:pt x="79" y="357"/>
                                              </a:lnTo>
                                              <a:lnTo>
                                                <a:pt x="104" y="387"/>
                                              </a:lnTo>
                                              <a:lnTo>
                                                <a:pt x="135" y="412"/>
                                              </a:lnTo>
                                              <a:lnTo>
                                                <a:pt x="168" y="442"/>
                                              </a:lnTo>
                                              <a:lnTo>
                                                <a:pt x="204" y="468"/>
                                              </a:lnTo>
                                              <a:lnTo>
                                                <a:pt x="231" y="486"/>
                                              </a:lnTo>
                                              <a:lnTo>
                                                <a:pt x="254" y="502"/>
                                              </a:lnTo>
                                              <a:lnTo>
                                                <a:pt x="284" y="518"/>
                                              </a:lnTo>
                                              <a:lnTo>
                                                <a:pt x="308" y="533"/>
                                              </a:lnTo>
                                              <a:lnTo>
                                                <a:pt x="332" y="543"/>
                                              </a:lnTo>
                                              <a:lnTo>
                                                <a:pt x="352" y="546"/>
                                              </a:lnTo>
                                              <a:lnTo>
                                                <a:pt x="374" y="553"/>
                                              </a:lnTo>
                                              <a:lnTo>
                                                <a:pt x="397" y="565"/>
                                              </a:lnTo>
                                              <a:lnTo>
                                                <a:pt x="433" y="583"/>
                                              </a:lnTo>
                                              <a:lnTo>
                                                <a:pt x="472" y="601"/>
                                              </a:lnTo>
                                              <a:lnTo>
                                                <a:pt x="507" y="617"/>
                                              </a:lnTo>
                                              <a:lnTo>
                                                <a:pt x="540" y="635"/>
                                              </a:lnTo>
                                              <a:lnTo>
                                                <a:pt x="572" y="652"/>
                                              </a:lnTo>
                                              <a:lnTo>
                                                <a:pt x="600" y="657"/>
                                              </a:lnTo>
                                              <a:lnTo>
                                                <a:pt x="631" y="666"/>
                                              </a:lnTo>
                                              <a:lnTo>
                                                <a:pt x="662" y="675"/>
                                              </a:lnTo>
                                              <a:lnTo>
                                                <a:pt x="692" y="678"/>
                                              </a:lnTo>
                                              <a:lnTo>
                                                <a:pt x="731" y="682"/>
                                              </a:lnTo>
                                              <a:lnTo>
                                                <a:pt x="770" y="685"/>
                                              </a:lnTo>
                                              <a:lnTo>
                                                <a:pt x="805" y="689"/>
                                              </a:lnTo>
                                              <a:lnTo>
                                                <a:pt x="819" y="686"/>
                                              </a:lnTo>
                                              <a:lnTo>
                                                <a:pt x="833" y="680"/>
                                              </a:lnTo>
                                              <a:lnTo>
                                                <a:pt x="842" y="668"/>
                                              </a:lnTo>
                                              <a:lnTo>
                                                <a:pt x="846" y="653"/>
                                              </a:lnTo>
                                              <a:lnTo>
                                                <a:pt x="844" y="640"/>
                                              </a:lnTo>
                                              <a:lnTo>
                                                <a:pt x="830" y="620"/>
                                              </a:lnTo>
                                              <a:lnTo>
                                                <a:pt x="805" y="591"/>
                                              </a:lnTo>
                                              <a:lnTo>
                                                <a:pt x="779" y="568"/>
                                              </a:lnTo>
                                              <a:lnTo>
                                                <a:pt x="755" y="546"/>
                                              </a:lnTo>
                                              <a:lnTo>
                                                <a:pt x="725" y="528"/>
                                              </a:lnTo>
                                              <a:lnTo>
                                                <a:pt x="696" y="508"/>
                                              </a:lnTo>
                                              <a:lnTo>
                                                <a:pt x="669" y="485"/>
                                              </a:lnTo>
                                              <a:lnTo>
                                                <a:pt x="649" y="460"/>
                                              </a:lnTo>
                                              <a:lnTo>
                                                <a:pt x="629" y="433"/>
                                              </a:lnTo>
                                              <a:lnTo>
                                                <a:pt x="608" y="400"/>
                                              </a:lnTo>
                                              <a:lnTo>
                                                <a:pt x="592" y="374"/>
                                              </a:lnTo>
                                              <a:lnTo>
                                                <a:pt x="574" y="347"/>
                                              </a:lnTo>
                                              <a:lnTo>
                                                <a:pt x="554" y="315"/>
                                              </a:lnTo>
                                              <a:lnTo>
                                                <a:pt x="536" y="283"/>
                                              </a:lnTo>
                                              <a:lnTo>
                                                <a:pt x="519" y="252"/>
                                              </a:lnTo>
                                              <a:lnTo>
                                                <a:pt x="503" y="222"/>
                                              </a:lnTo>
                                              <a:lnTo>
                                                <a:pt x="488" y="191"/>
                                              </a:lnTo>
                                              <a:lnTo>
                                                <a:pt x="473" y="163"/>
                                              </a:lnTo>
                                              <a:lnTo>
                                                <a:pt x="459" y="135"/>
                                              </a:lnTo>
                                              <a:lnTo>
                                                <a:pt x="449" y="105"/>
                                              </a:lnTo>
                                              <a:lnTo>
                                                <a:pt x="442" y="84"/>
                                              </a:lnTo>
                                              <a:lnTo>
                                                <a:pt x="434" y="73"/>
                                              </a:lnTo>
                                              <a:lnTo>
                                                <a:pt x="422" y="63"/>
                                              </a:lnTo>
                                              <a:lnTo>
                                                <a:pt x="410" y="59"/>
                                              </a:lnTo>
                                              <a:lnTo>
                                                <a:pt x="395" y="60"/>
                                              </a:lnTo>
                                              <a:lnTo>
                                                <a:pt x="379" y="65"/>
                                              </a:lnTo>
                                              <a:lnTo>
                                                <a:pt x="362" y="75"/>
                                              </a:lnTo>
                                              <a:lnTo>
                                                <a:pt x="343" y="82"/>
                                              </a:lnTo>
                                              <a:lnTo>
                                                <a:pt x="320" y="89"/>
                                              </a:lnTo>
                                              <a:close/>
                                            </a:path>
                                          </a:pathLst>
                                        </a:custGeom>
                                        <a:solidFill>
                                          <a:srgbClr val="FF4040"/>
                                        </a:solidFill>
                                        <a:ln w="9525">
                                          <a:noFill/>
                                          <a:round/>
                                          <a:headEnd/>
                                          <a:tailEnd/>
                                        </a:ln>
                                      </p:spPr>
                                      <p:txBody>
                                        <a:bodyPr/>
                                        <a:lstStyle/>
                                        <a:p>
                                          <a:endParaRPr lang="fr-FR" dirty="0"/>
                                        </a:p>
                                      </p:txBody>
                                    </p:sp>
                                    <p:sp>
                                      <p:nvSpPr>
                                        <p:cNvPr id="148" name="Freeform 337"/>
                                        <p:cNvSpPr>
                                          <a:spLocks/>
                                        </p:cNvSpPr>
                                        <p:nvPr/>
                                      </p:nvSpPr>
                                      <p:spPr bwMode="auto">
                                        <a:xfrm>
                                          <a:off x="3727" y="1358"/>
                                          <a:ext cx="135" cy="132"/>
                                        </a:xfrm>
                                        <a:custGeom>
                                          <a:avLst/>
                                          <a:gdLst>
                                            <a:gd name="T0" fmla="*/ 133 w 679"/>
                                            <a:gd name="T1" fmla="*/ 64 h 658"/>
                                            <a:gd name="T2" fmla="*/ 202 w 679"/>
                                            <a:gd name="T3" fmla="*/ 20 h 658"/>
                                            <a:gd name="T4" fmla="*/ 282 w 679"/>
                                            <a:gd name="T5" fmla="*/ 3 h 658"/>
                                            <a:gd name="T6" fmla="*/ 387 w 679"/>
                                            <a:gd name="T7" fmla="*/ 6 h 658"/>
                                            <a:gd name="T8" fmla="*/ 485 w 679"/>
                                            <a:gd name="T9" fmla="*/ 45 h 658"/>
                                            <a:gd name="T10" fmla="*/ 538 w 679"/>
                                            <a:gd name="T11" fmla="*/ 125 h 658"/>
                                            <a:gd name="T12" fmla="*/ 596 w 679"/>
                                            <a:gd name="T13" fmla="*/ 202 h 658"/>
                                            <a:gd name="T14" fmla="*/ 661 w 679"/>
                                            <a:gd name="T15" fmla="*/ 273 h 658"/>
                                            <a:gd name="T16" fmla="*/ 679 w 679"/>
                                            <a:gd name="T17" fmla="*/ 343 h 658"/>
                                            <a:gd name="T18" fmla="*/ 666 w 679"/>
                                            <a:gd name="T19" fmla="*/ 389 h 658"/>
                                            <a:gd name="T20" fmla="*/ 627 w 679"/>
                                            <a:gd name="T21" fmla="*/ 446 h 658"/>
                                            <a:gd name="T22" fmla="*/ 574 w 679"/>
                                            <a:gd name="T23" fmla="*/ 513 h 658"/>
                                            <a:gd name="T24" fmla="*/ 599 w 679"/>
                                            <a:gd name="T25" fmla="*/ 468 h 658"/>
                                            <a:gd name="T26" fmla="*/ 623 w 679"/>
                                            <a:gd name="T27" fmla="*/ 428 h 658"/>
                                            <a:gd name="T28" fmla="*/ 643 w 679"/>
                                            <a:gd name="T29" fmla="*/ 373 h 658"/>
                                            <a:gd name="T30" fmla="*/ 653 w 679"/>
                                            <a:gd name="T31" fmla="*/ 328 h 658"/>
                                            <a:gd name="T32" fmla="*/ 640 w 679"/>
                                            <a:gd name="T33" fmla="*/ 293 h 658"/>
                                            <a:gd name="T34" fmla="*/ 621 w 679"/>
                                            <a:gd name="T35" fmla="*/ 264 h 658"/>
                                            <a:gd name="T36" fmla="*/ 592 w 679"/>
                                            <a:gd name="T37" fmla="*/ 233 h 658"/>
                                            <a:gd name="T38" fmla="*/ 559 w 679"/>
                                            <a:gd name="T39" fmla="*/ 191 h 658"/>
                                            <a:gd name="T40" fmla="*/ 527 w 679"/>
                                            <a:gd name="T41" fmla="*/ 149 h 658"/>
                                            <a:gd name="T42" fmla="*/ 502 w 679"/>
                                            <a:gd name="T43" fmla="*/ 103 h 658"/>
                                            <a:gd name="T44" fmla="*/ 477 w 679"/>
                                            <a:gd name="T45" fmla="*/ 71 h 658"/>
                                            <a:gd name="T46" fmla="*/ 443 w 679"/>
                                            <a:gd name="T47" fmla="*/ 46 h 658"/>
                                            <a:gd name="T48" fmla="*/ 405 w 679"/>
                                            <a:gd name="T49" fmla="*/ 33 h 658"/>
                                            <a:gd name="T50" fmla="*/ 342 w 679"/>
                                            <a:gd name="T51" fmla="*/ 31 h 658"/>
                                            <a:gd name="T52" fmla="*/ 295 w 679"/>
                                            <a:gd name="T53" fmla="*/ 31 h 658"/>
                                            <a:gd name="T54" fmla="*/ 249 w 679"/>
                                            <a:gd name="T55" fmla="*/ 38 h 658"/>
                                            <a:gd name="T56" fmla="*/ 204 w 679"/>
                                            <a:gd name="T57" fmla="*/ 52 h 658"/>
                                            <a:gd name="T58" fmla="*/ 166 w 679"/>
                                            <a:gd name="T59" fmla="*/ 78 h 658"/>
                                            <a:gd name="T60" fmla="*/ 125 w 679"/>
                                            <a:gd name="T61" fmla="*/ 109 h 658"/>
                                            <a:gd name="T62" fmla="*/ 87 w 679"/>
                                            <a:gd name="T63" fmla="*/ 151 h 658"/>
                                            <a:gd name="T64" fmla="*/ 68 w 679"/>
                                            <a:gd name="T65" fmla="*/ 191 h 658"/>
                                            <a:gd name="T66" fmla="*/ 49 w 679"/>
                                            <a:gd name="T67" fmla="*/ 235 h 658"/>
                                            <a:gd name="T68" fmla="*/ 36 w 679"/>
                                            <a:gd name="T69" fmla="*/ 289 h 658"/>
                                            <a:gd name="T70" fmla="*/ 30 w 679"/>
                                            <a:gd name="T71" fmla="*/ 341 h 658"/>
                                            <a:gd name="T72" fmla="*/ 32 w 679"/>
                                            <a:gd name="T73" fmla="*/ 379 h 658"/>
                                            <a:gd name="T74" fmla="*/ 42 w 679"/>
                                            <a:gd name="T75" fmla="*/ 429 h 658"/>
                                            <a:gd name="T76" fmla="*/ 63 w 679"/>
                                            <a:gd name="T77" fmla="*/ 486 h 658"/>
                                            <a:gd name="T78" fmla="*/ 84 w 679"/>
                                            <a:gd name="T79" fmla="*/ 522 h 658"/>
                                            <a:gd name="T80" fmla="*/ 113 w 679"/>
                                            <a:gd name="T81" fmla="*/ 563 h 658"/>
                                            <a:gd name="T82" fmla="*/ 143 w 679"/>
                                            <a:gd name="T83" fmla="*/ 595 h 658"/>
                                            <a:gd name="T84" fmla="*/ 179 w 679"/>
                                            <a:gd name="T85" fmla="*/ 623 h 658"/>
                                            <a:gd name="T86" fmla="*/ 212 w 679"/>
                                            <a:gd name="T87" fmla="*/ 638 h 658"/>
                                            <a:gd name="T88" fmla="*/ 248 w 679"/>
                                            <a:gd name="T89" fmla="*/ 645 h 658"/>
                                            <a:gd name="T90" fmla="*/ 297 w 679"/>
                                            <a:gd name="T91" fmla="*/ 643 h 658"/>
                                            <a:gd name="T92" fmla="*/ 232 w 679"/>
                                            <a:gd name="T93" fmla="*/ 658 h 658"/>
                                            <a:gd name="T94" fmla="*/ 177 w 679"/>
                                            <a:gd name="T95" fmla="*/ 647 h 658"/>
                                            <a:gd name="T96" fmla="*/ 128 w 679"/>
                                            <a:gd name="T97" fmla="*/ 613 h 658"/>
                                            <a:gd name="T98" fmla="*/ 75 w 679"/>
                                            <a:gd name="T99" fmla="*/ 551 h 658"/>
                                            <a:gd name="T100" fmla="*/ 18 w 679"/>
                                            <a:gd name="T101" fmla="*/ 453 h 658"/>
                                            <a:gd name="T102" fmla="*/ 0 w 679"/>
                                            <a:gd name="T103" fmla="*/ 374 h 658"/>
                                            <a:gd name="T104" fmla="*/ 14 w 679"/>
                                            <a:gd name="T105" fmla="*/ 283 h 658"/>
                                            <a:gd name="T106" fmla="*/ 46 w 679"/>
                                            <a:gd name="T107" fmla="*/ 161 h 658"/>
                                            <a:gd name="T108" fmla="*/ 100 w 679"/>
                                            <a:gd name="T109" fmla="*/ 91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658"/>
                                            <a:gd name="T167" fmla="*/ 679 w 679"/>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658">
                                              <a:moveTo>
                                                <a:pt x="100" y="91"/>
                                              </a:moveTo>
                                              <a:lnTo>
                                                <a:pt x="133" y="64"/>
                                              </a:lnTo>
                                              <a:lnTo>
                                                <a:pt x="166" y="39"/>
                                              </a:lnTo>
                                              <a:lnTo>
                                                <a:pt x="202" y="20"/>
                                              </a:lnTo>
                                              <a:lnTo>
                                                <a:pt x="245" y="7"/>
                                              </a:lnTo>
                                              <a:lnTo>
                                                <a:pt x="282" y="3"/>
                                              </a:lnTo>
                                              <a:lnTo>
                                                <a:pt x="325" y="0"/>
                                              </a:lnTo>
                                              <a:lnTo>
                                                <a:pt x="387" y="6"/>
                                              </a:lnTo>
                                              <a:lnTo>
                                                <a:pt x="446" y="19"/>
                                              </a:lnTo>
                                              <a:lnTo>
                                                <a:pt x="485" y="45"/>
                                              </a:lnTo>
                                              <a:lnTo>
                                                <a:pt x="513" y="81"/>
                                              </a:lnTo>
                                              <a:lnTo>
                                                <a:pt x="538" y="125"/>
                                              </a:lnTo>
                                              <a:lnTo>
                                                <a:pt x="565" y="166"/>
                                              </a:lnTo>
                                              <a:lnTo>
                                                <a:pt x="596" y="202"/>
                                              </a:lnTo>
                                              <a:lnTo>
                                                <a:pt x="624" y="231"/>
                                              </a:lnTo>
                                              <a:lnTo>
                                                <a:pt x="661" y="273"/>
                                              </a:lnTo>
                                              <a:lnTo>
                                                <a:pt x="676" y="313"/>
                                              </a:lnTo>
                                              <a:lnTo>
                                                <a:pt x="679" y="343"/>
                                              </a:lnTo>
                                              <a:lnTo>
                                                <a:pt x="676" y="360"/>
                                              </a:lnTo>
                                              <a:lnTo>
                                                <a:pt x="666" y="389"/>
                                              </a:lnTo>
                                              <a:lnTo>
                                                <a:pt x="650" y="416"/>
                                              </a:lnTo>
                                              <a:lnTo>
                                                <a:pt x="627" y="446"/>
                                              </a:lnTo>
                                              <a:lnTo>
                                                <a:pt x="599" y="485"/>
                                              </a:lnTo>
                                              <a:lnTo>
                                                <a:pt x="574" y="513"/>
                                              </a:lnTo>
                                              <a:lnTo>
                                                <a:pt x="588" y="486"/>
                                              </a:lnTo>
                                              <a:lnTo>
                                                <a:pt x="599" y="468"/>
                                              </a:lnTo>
                                              <a:lnTo>
                                                <a:pt x="613" y="446"/>
                                              </a:lnTo>
                                              <a:lnTo>
                                                <a:pt x="623" y="428"/>
                                              </a:lnTo>
                                              <a:lnTo>
                                                <a:pt x="636" y="401"/>
                                              </a:lnTo>
                                              <a:lnTo>
                                                <a:pt x="643" y="373"/>
                                              </a:lnTo>
                                              <a:lnTo>
                                                <a:pt x="651" y="344"/>
                                              </a:lnTo>
                                              <a:lnTo>
                                                <a:pt x="653" y="328"/>
                                              </a:lnTo>
                                              <a:lnTo>
                                                <a:pt x="649" y="313"/>
                                              </a:lnTo>
                                              <a:lnTo>
                                                <a:pt x="640" y="293"/>
                                              </a:lnTo>
                                              <a:lnTo>
                                                <a:pt x="634" y="277"/>
                                              </a:lnTo>
                                              <a:lnTo>
                                                <a:pt x="621" y="264"/>
                                              </a:lnTo>
                                              <a:lnTo>
                                                <a:pt x="604" y="250"/>
                                              </a:lnTo>
                                              <a:lnTo>
                                                <a:pt x="592" y="233"/>
                                              </a:lnTo>
                                              <a:lnTo>
                                                <a:pt x="575" y="214"/>
                                              </a:lnTo>
                                              <a:lnTo>
                                                <a:pt x="559" y="191"/>
                                              </a:lnTo>
                                              <a:lnTo>
                                                <a:pt x="542" y="167"/>
                                              </a:lnTo>
                                              <a:lnTo>
                                                <a:pt x="527" y="149"/>
                                              </a:lnTo>
                                              <a:lnTo>
                                                <a:pt x="514" y="126"/>
                                              </a:lnTo>
                                              <a:lnTo>
                                                <a:pt x="502" y="103"/>
                                              </a:lnTo>
                                              <a:lnTo>
                                                <a:pt x="492" y="85"/>
                                              </a:lnTo>
                                              <a:lnTo>
                                                <a:pt x="477" y="71"/>
                                              </a:lnTo>
                                              <a:lnTo>
                                                <a:pt x="460" y="59"/>
                                              </a:lnTo>
                                              <a:lnTo>
                                                <a:pt x="443" y="46"/>
                                              </a:lnTo>
                                              <a:lnTo>
                                                <a:pt x="424" y="37"/>
                                              </a:lnTo>
                                              <a:lnTo>
                                                <a:pt x="405" y="33"/>
                                              </a:lnTo>
                                              <a:lnTo>
                                                <a:pt x="374" y="31"/>
                                              </a:lnTo>
                                              <a:lnTo>
                                                <a:pt x="342" y="31"/>
                                              </a:lnTo>
                                              <a:lnTo>
                                                <a:pt x="318" y="32"/>
                                              </a:lnTo>
                                              <a:lnTo>
                                                <a:pt x="295" y="31"/>
                                              </a:lnTo>
                                              <a:lnTo>
                                                <a:pt x="272" y="33"/>
                                              </a:lnTo>
                                              <a:lnTo>
                                                <a:pt x="249" y="38"/>
                                              </a:lnTo>
                                              <a:lnTo>
                                                <a:pt x="226" y="43"/>
                                              </a:lnTo>
                                              <a:lnTo>
                                                <a:pt x="204" y="52"/>
                                              </a:lnTo>
                                              <a:lnTo>
                                                <a:pt x="185" y="64"/>
                                              </a:lnTo>
                                              <a:lnTo>
                                                <a:pt x="166" y="78"/>
                                              </a:lnTo>
                                              <a:lnTo>
                                                <a:pt x="145" y="92"/>
                                              </a:lnTo>
                                              <a:lnTo>
                                                <a:pt x="125" y="109"/>
                                              </a:lnTo>
                                              <a:lnTo>
                                                <a:pt x="104" y="131"/>
                                              </a:lnTo>
                                              <a:lnTo>
                                                <a:pt x="87" y="151"/>
                                              </a:lnTo>
                                              <a:lnTo>
                                                <a:pt x="75" y="168"/>
                                              </a:lnTo>
                                              <a:lnTo>
                                                <a:pt x="68" y="191"/>
                                              </a:lnTo>
                                              <a:lnTo>
                                                <a:pt x="59" y="213"/>
                                              </a:lnTo>
                                              <a:lnTo>
                                                <a:pt x="49" y="235"/>
                                              </a:lnTo>
                                              <a:lnTo>
                                                <a:pt x="38" y="260"/>
                                              </a:lnTo>
                                              <a:lnTo>
                                                <a:pt x="36" y="289"/>
                                              </a:lnTo>
                                              <a:lnTo>
                                                <a:pt x="33" y="316"/>
                                              </a:lnTo>
                                              <a:lnTo>
                                                <a:pt x="30" y="341"/>
                                              </a:lnTo>
                                              <a:lnTo>
                                                <a:pt x="30" y="358"/>
                                              </a:lnTo>
                                              <a:lnTo>
                                                <a:pt x="32" y="379"/>
                                              </a:lnTo>
                                              <a:lnTo>
                                                <a:pt x="37" y="404"/>
                                              </a:lnTo>
                                              <a:lnTo>
                                                <a:pt x="42" y="429"/>
                                              </a:lnTo>
                                              <a:lnTo>
                                                <a:pt x="54" y="458"/>
                                              </a:lnTo>
                                              <a:lnTo>
                                                <a:pt x="63" y="486"/>
                                              </a:lnTo>
                                              <a:lnTo>
                                                <a:pt x="71" y="501"/>
                                              </a:lnTo>
                                              <a:lnTo>
                                                <a:pt x="84" y="522"/>
                                              </a:lnTo>
                                              <a:lnTo>
                                                <a:pt x="100" y="545"/>
                                              </a:lnTo>
                                              <a:lnTo>
                                                <a:pt x="113" y="563"/>
                                              </a:lnTo>
                                              <a:lnTo>
                                                <a:pt x="126" y="579"/>
                                              </a:lnTo>
                                              <a:lnTo>
                                                <a:pt x="143" y="595"/>
                                              </a:lnTo>
                                              <a:lnTo>
                                                <a:pt x="162" y="611"/>
                                              </a:lnTo>
                                              <a:lnTo>
                                                <a:pt x="179" y="623"/>
                                              </a:lnTo>
                                              <a:lnTo>
                                                <a:pt x="193" y="630"/>
                                              </a:lnTo>
                                              <a:lnTo>
                                                <a:pt x="212" y="638"/>
                                              </a:lnTo>
                                              <a:lnTo>
                                                <a:pt x="229" y="642"/>
                                              </a:lnTo>
                                              <a:lnTo>
                                                <a:pt x="248" y="645"/>
                                              </a:lnTo>
                                              <a:lnTo>
                                                <a:pt x="266" y="647"/>
                                              </a:lnTo>
                                              <a:lnTo>
                                                <a:pt x="297" y="643"/>
                                              </a:lnTo>
                                              <a:lnTo>
                                                <a:pt x="261" y="654"/>
                                              </a:lnTo>
                                              <a:lnTo>
                                                <a:pt x="232" y="658"/>
                                              </a:lnTo>
                                              <a:lnTo>
                                                <a:pt x="204" y="655"/>
                                              </a:lnTo>
                                              <a:lnTo>
                                                <a:pt x="177" y="647"/>
                                              </a:lnTo>
                                              <a:lnTo>
                                                <a:pt x="149" y="631"/>
                                              </a:lnTo>
                                              <a:lnTo>
                                                <a:pt x="128" y="613"/>
                                              </a:lnTo>
                                              <a:lnTo>
                                                <a:pt x="105" y="588"/>
                                              </a:lnTo>
                                              <a:lnTo>
                                                <a:pt x="75" y="551"/>
                                              </a:lnTo>
                                              <a:lnTo>
                                                <a:pt x="43" y="500"/>
                                              </a:lnTo>
                                              <a:lnTo>
                                                <a:pt x="18" y="453"/>
                                              </a:lnTo>
                                              <a:lnTo>
                                                <a:pt x="3" y="406"/>
                                              </a:lnTo>
                                              <a:lnTo>
                                                <a:pt x="0" y="374"/>
                                              </a:lnTo>
                                              <a:lnTo>
                                                <a:pt x="4" y="344"/>
                                              </a:lnTo>
                                              <a:lnTo>
                                                <a:pt x="14" y="283"/>
                                              </a:lnTo>
                                              <a:lnTo>
                                                <a:pt x="23" y="215"/>
                                              </a:lnTo>
                                              <a:lnTo>
                                                <a:pt x="46" y="161"/>
                                              </a:lnTo>
                                              <a:lnTo>
                                                <a:pt x="72" y="122"/>
                                              </a:lnTo>
                                              <a:lnTo>
                                                <a:pt x="100" y="91"/>
                                              </a:lnTo>
                                              <a:close/>
                                            </a:path>
                                          </a:pathLst>
                                        </a:custGeom>
                                        <a:solidFill>
                                          <a:srgbClr val="FF4040"/>
                                        </a:solidFill>
                                        <a:ln w="9525">
                                          <a:noFill/>
                                          <a:round/>
                                          <a:headEnd/>
                                          <a:tailEnd/>
                                        </a:ln>
                                      </p:spPr>
                                      <p:txBody>
                                        <a:bodyPr/>
                                        <a:lstStyle/>
                                        <a:p>
                                          <a:endParaRPr lang="fr-FR" dirty="0"/>
                                        </a:p>
                                      </p:txBody>
                                    </p:sp>
                                  </p:grpSp>
                                </p:grpSp>
                                <p:sp>
                                  <p:nvSpPr>
                                    <p:cNvPr id="144" name="Freeform 338"/>
                                    <p:cNvSpPr>
                                      <a:spLocks/>
                                    </p:cNvSpPr>
                                    <p:nvPr/>
                                  </p:nvSpPr>
                                  <p:spPr bwMode="auto">
                                    <a:xfrm>
                                      <a:off x="3835" y="1479"/>
                                      <a:ext cx="94" cy="85"/>
                                    </a:xfrm>
                                    <a:custGeom>
                                      <a:avLst/>
                                      <a:gdLst>
                                        <a:gd name="T0" fmla="*/ 51 w 471"/>
                                        <a:gd name="T1" fmla="*/ 58 h 428"/>
                                        <a:gd name="T2" fmla="*/ 75 w 471"/>
                                        <a:gd name="T3" fmla="*/ 37 h 428"/>
                                        <a:gd name="T4" fmla="*/ 100 w 471"/>
                                        <a:gd name="T5" fmla="*/ 19 h 428"/>
                                        <a:gd name="T6" fmla="*/ 117 w 471"/>
                                        <a:gd name="T7" fmla="*/ 8 h 428"/>
                                        <a:gd name="T8" fmla="*/ 131 w 471"/>
                                        <a:gd name="T9" fmla="*/ 3 h 428"/>
                                        <a:gd name="T10" fmla="*/ 146 w 471"/>
                                        <a:gd name="T11" fmla="*/ 0 h 428"/>
                                        <a:gd name="T12" fmla="*/ 163 w 471"/>
                                        <a:gd name="T13" fmla="*/ 2 h 428"/>
                                        <a:gd name="T14" fmla="*/ 181 w 471"/>
                                        <a:gd name="T15" fmla="*/ 9 h 428"/>
                                        <a:gd name="T16" fmla="*/ 206 w 471"/>
                                        <a:gd name="T17" fmla="*/ 25 h 428"/>
                                        <a:gd name="T18" fmla="*/ 231 w 471"/>
                                        <a:gd name="T19" fmla="*/ 46 h 428"/>
                                        <a:gd name="T20" fmla="*/ 252 w 471"/>
                                        <a:gd name="T21" fmla="*/ 73 h 428"/>
                                        <a:gd name="T22" fmla="*/ 270 w 471"/>
                                        <a:gd name="T23" fmla="*/ 101 h 428"/>
                                        <a:gd name="T24" fmla="*/ 293 w 471"/>
                                        <a:gd name="T25" fmla="*/ 140 h 428"/>
                                        <a:gd name="T26" fmla="*/ 318 w 471"/>
                                        <a:gd name="T27" fmla="*/ 182 h 428"/>
                                        <a:gd name="T28" fmla="*/ 338 w 471"/>
                                        <a:gd name="T29" fmla="*/ 218 h 428"/>
                                        <a:gd name="T30" fmla="*/ 360 w 471"/>
                                        <a:gd name="T31" fmla="*/ 252 h 428"/>
                                        <a:gd name="T32" fmla="*/ 380 w 471"/>
                                        <a:gd name="T33" fmla="*/ 278 h 428"/>
                                        <a:gd name="T34" fmla="*/ 402 w 471"/>
                                        <a:gd name="T35" fmla="*/ 305 h 428"/>
                                        <a:gd name="T36" fmla="*/ 432 w 471"/>
                                        <a:gd name="T37" fmla="*/ 329 h 428"/>
                                        <a:gd name="T38" fmla="*/ 456 w 471"/>
                                        <a:gd name="T39" fmla="*/ 355 h 428"/>
                                        <a:gd name="T40" fmla="*/ 469 w 471"/>
                                        <a:gd name="T41" fmla="*/ 375 h 428"/>
                                        <a:gd name="T42" fmla="*/ 471 w 471"/>
                                        <a:gd name="T43" fmla="*/ 394 h 428"/>
                                        <a:gd name="T44" fmla="*/ 467 w 471"/>
                                        <a:gd name="T45" fmla="*/ 409 h 428"/>
                                        <a:gd name="T46" fmla="*/ 457 w 471"/>
                                        <a:gd name="T47" fmla="*/ 419 h 428"/>
                                        <a:gd name="T48" fmla="*/ 439 w 471"/>
                                        <a:gd name="T49" fmla="*/ 426 h 428"/>
                                        <a:gd name="T50" fmla="*/ 416 w 471"/>
                                        <a:gd name="T51" fmla="*/ 428 h 428"/>
                                        <a:gd name="T52" fmla="*/ 394 w 471"/>
                                        <a:gd name="T53" fmla="*/ 426 h 428"/>
                                        <a:gd name="T54" fmla="*/ 357 w 471"/>
                                        <a:gd name="T55" fmla="*/ 417 h 428"/>
                                        <a:gd name="T56" fmla="*/ 332 w 471"/>
                                        <a:gd name="T57" fmla="*/ 410 h 428"/>
                                        <a:gd name="T58" fmla="*/ 303 w 471"/>
                                        <a:gd name="T59" fmla="*/ 398 h 428"/>
                                        <a:gd name="T60" fmla="*/ 276 w 471"/>
                                        <a:gd name="T61" fmla="*/ 384 h 428"/>
                                        <a:gd name="T62" fmla="*/ 248 w 471"/>
                                        <a:gd name="T63" fmla="*/ 368 h 428"/>
                                        <a:gd name="T64" fmla="*/ 214 w 471"/>
                                        <a:gd name="T65" fmla="*/ 348 h 428"/>
                                        <a:gd name="T66" fmla="*/ 171 w 471"/>
                                        <a:gd name="T67" fmla="*/ 325 h 428"/>
                                        <a:gd name="T68" fmla="*/ 131 w 471"/>
                                        <a:gd name="T69" fmla="*/ 303 h 428"/>
                                        <a:gd name="T70" fmla="*/ 99 w 471"/>
                                        <a:gd name="T71" fmla="*/ 283 h 428"/>
                                        <a:gd name="T72" fmla="*/ 68 w 471"/>
                                        <a:gd name="T73" fmla="*/ 261 h 428"/>
                                        <a:gd name="T74" fmla="*/ 41 w 471"/>
                                        <a:gd name="T75" fmla="*/ 238 h 428"/>
                                        <a:gd name="T76" fmla="*/ 22 w 471"/>
                                        <a:gd name="T77" fmla="*/ 215 h 428"/>
                                        <a:gd name="T78" fmla="*/ 10 w 471"/>
                                        <a:gd name="T79" fmla="*/ 192 h 428"/>
                                        <a:gd name="T80" fmla="*/ 3 w 471"/>
                                        <a:gd name="T81" fmla="*/ 170 h 428"/>
                                        <a:gd name="T82" fmla="*/ 0 w 471"/>
                                        <a:gd name="T83" fmla="*/ 148 h 428"/>
                                        <a:gd name="T84" fmla="*/ 3 w 471"/>
                                        <a:gd name="T85" fmla="*/ 132 h 428"/>
                                        <a:gd name="T86" fmla="*/ 8 w 471"/>
                                        <a:gd name="T87" fmla="*/ 114 h 428"/>
                                        <a:gd name="T88" fmla="*/ 19 w 471"/>
                                        <a:gd name="T89" fmla="*/ 95 h 428"/>
                                        <a:gd name="T90" fmla="*/ 33 w 471"/>
                                        <a:gd name="T91" fmla="*/ 77 h 428"/>
                                        <a:gd name="T92" fmla="*/ 51 w 471"/>
                                        <a:gd name="T93" fmla="*/ 58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1"/>
                                        <a:gd name="T142" fmla="*/ 0 h 428"/>
                                        <a:gd name="T143" fmla="*/ 471 w 471"/>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1" h="428">
                                          <a:moveTo>
                                            <a:pt x="51" y="58"/>
                                          </a:moveTo>
                                          <a:lnTo>
                                            <a:pt x="75" y="37"/>
                                          </a:lnTo>
                                          <a:lnTo>
                                            <a:pt x="100" y="19"/>
                                          </a:lnTo>
                                          <a:lnTo>
                                            <a:pt x="117" y="8"/>
                                          </a:lnTo>
                                          <a:lnTo>
                                            <a:pt x="131" y="3"/>
                                          </a:lnTo>
                                          <a:lnTo>
                                            <a:pt x="146" y="0"/>
                                          </a:lnTo>
                                          <a:lnTo>
                                            <a:pt x="163" y="2"/>
                                          </a:lnTo>
                                          <a:lnTo>
                                            <a:pt x="181" y="9"/>
                                          </a:lnTo>
                                          <a:lnTo>
                                            <a:pt x="206" y="25"/>
                                          </a:lnTo>
                                          <a:lnTo>
                                            <a:pt x="231" y="46"/>
                                          </a:lnTo>
                                          <a:lnTo>
                                            <a:pt x="252" y="73"/>
                                          </a:lnTo>
                                          <a:lnTo>
                                            <a:pt x="270" y="101"/>
                                          </a:lnTo>
                                          <a:lnTo>
                                            <a:pt x="293" y="140"/>
                                          </a:lnTo>
                                          <a:lnTo>
                                            <a:pt x="318" y="182"/>
                                          </a:lnTo>
                                          <a:lnTo>
                                            <a:pt x="338" y="218"/>
                                          </a:lnTo>
                                          <a:lnTo>
                                            <a:pt x="360" y="252"/>
                                          </a:lnTo>
                                          <a:lnTo>
                                            <a:pt x="380" y="278"/>
                                          </a:lnTo>
                                          <a:lnTo>
                                            <a:pt x="402" y="305"/>
                                          </a:lnTo>
                                          <a:lnTo>
                                            <a:pt x="432" y="329"/>
                                          </a:lnTo>
                                          <a:lnTo>
                                            <a:pt x="456" y="355"/>
                                          </a:lnTo>
                                          <a:lnTo>
                                            <a:pt x="469" y="375"/>
                                          </a:lnTo>
                                          <a:lnTo>
                                            <a:pt x="471" y="394"/>
                                          </a:lnTo>
                                          <a:lnTo>
                                            <a:pt x="467" y="409"/>
                                          </a:lnTo>
                                          <a:lnTo>
                                            <a:pt x="457" y="419"/>
                                          </a:lnTo>
                                          <a:lnTo>
                                            <a:pt x="439" y="426"/>
                                          </a:lnTo>
                                          <a:lnTo>
                                            <a:pt x="416" y="428"/>
                                          </a:lnTo>
                                          <a:lnTo>
                                            <a:pt x="394" y="426"/>
                                          </a:lnTo>
                                          <a:lnTo>
                                            <a:pt x="357" y="417"/>
                                          </a:lnTo>
                                          <a:lnTo>
                                            <a:pt x="332" y="410"/>
                                          </a:lnTo>
                                          <a:lnTo>
                                            <a:pt x="303" y="398"/>
                                          </a:lnTo>
                                          <a:lnTo>
                                            <a:pt x="276" y="384"/>
                                          </a:lnTo>
                                          <a:lnTo>
                                            <a:pt x="248" y="368"/>
                                          </a:lnTo>
                                          <a:lnTo>
                                            <a:pt x="214" y="348"/>
                                          </a:lnTo>
                                          <a:lnTo>
                                            <a:pt x="171" y="325"/>
                                          </a:lnTo>
                                          <a:lnTo>
                                            <a:pt x="131" y="303"/>
                                          </a:lnTo>
                                          <a:lnTo>
                                            <a:pt x="99" y="283"/>
                                          </a:lnTo>
                                          <a:lnTo>
                                            <a:pt x="68" y="261"/>
                                          </a:lnTo>
                                          <a:lnTo>
                                            <a:pt x="41" y="238"/>
                                          </a:lnTo>
                                          <a:lnTo>
                                            <a:pt x="22" y="215"/>
                                          </a:lnTo>
                                          <a:lnTo>
                                            <a:pt x="10" y="192"/>
                                          </a:lnTo>
                                          <a:lnTo>
                                            <a:pt x="3" y="170"/>
                                          </a:lnTo>
                                          <a:lnTo>
                                            <a:pt x="0" y="148"/>
                                          </a:lnTo>
                                          <a:lnTo>
                                            <a:pt x="3" y="132"/>
                                          </a:lnTo>
                                          <a:lnTo>
                                            <a:pt x="8" y="114"/>
                                          </a:lnTo>
                                          <a:lnTo>
                                            <a:pt x="19" y="95"/>
                                          </a:lnTo>
                                          <a:lnTo>
                                            <a:pt x="33" y="77"/>
                                          </a:lnTo>
                                          <a:lnTo>
                                            <a:pt x="51" y="58"/>
                                          </a:lnTo>
                                          <a:close/>
                                        </a:path>
                                      </a:pathLst>
                                    </a:custGeom>
                                    <a:solidFill>
                                      <a:srgbClr val="FF0000"/>
                                    </a:solidFill>
                                    <a:ln w="9525">
                                      <a:noFill/>
                                      <a:round/>
                                      <a:headEnd/>
                                      <a:tailEnd/>
                                    </a:ln>
                                  </p:spPr>
                                  <p:txBody>
                                    <a:bodyPr/>
                                    <a:lstStyle/>
                                    <a:p>
                                      <a:endParaRPr lang="fr-FR" dirty="0"/>
                                    </a:p>
                                  </p:txBody>
                                </p:sp>
                              </p:grpSp>
                              <p:grpSp>
                                <p:nvGrpSpPr>
                                  <p:cNvPr id="138" name="Group 339"/>
                                  <p:cNvGrpSpPr>
                                    <a:grpSpLocks/>
                                  </p:cNvGrpSpPr>
                                  <p:nvPr/>
                                </p:nvGrpSpPr>
                                <p:grpSpPr bwMode="auto">
                                  <a:xfrm>
                                    <a:off x="3738" y="1371"/>
                                    <a:ext cx="113" cy="110"/>
                                    <a:chOff x="3738" y="1371"/>
                                    <a:chExt cx="113" cy="110"/>
                                  </a:xfrm>
                                </p:grpSpPr>
                                <p:sp>
                                  <p:nvSpPr>
                                    <p:cNvPr id="139" name="Freeform 340"/>
                                    <p:cNvSpPr>
                                      <a:spLocks/>
                                    </p:cNvSpPr>
                                    <p:nvPr/>
                                  </p:nvSpPr>
                                  <p:spPr bwMode="auto">
                                    <a:xfrm>
                                      <a:off x="3738" y="1371"/>
                                      <a:ext cx="113" cy="110"/>
                                    </a:xfrm>
                                    <a:custGeom>
                                      <a:avLst/>
                                      <a:gdLst>
                                        <a:gd name="T0" fmla="*/ 83 w 564"/>
                                        <a:gd name="T1" fmla="*/ 74 h 548"/>
                                        <a:gd name="T2" fmla="*/ 111 w 564"/>
                                        <a:gd name="T3" fmla="*/ 52 h 548"/>
                                        <a:gd name="T4" fmla="*/ 138 w 564"/>
                                        <a:gd name="T5" fmla="*/ 32 h 548"/>
                                        <a:gd name="T6" fmla="*/ 168 w 564"/>
                                        <a:gd name="T7" fmla="*/ 16 h 548"/>
                                        <a:gd name="T8" fmla="*/ 204 w 564"/>
                                        <a:gd name="T9" fmla="*/ 5 h 548"/>
                                        <a:gd name="T10" fmla="*/ 234 w 564"/>
                                        <a:gd name="T11" fmla="*/ 1 h 548"/>
                                        <a:gd name="T12" fmla="*/ 270 w 564"/>
                                        <a:gd name="T13" fmla="*/ 0 h 548"/>
                                        <a:gd name="T14" fmla="*/ 321 w 564"/>
                                        <a:gd name="T15" fmla="*/ 4 h 548"/>
                                        <a:gd name="T16" fmla="*/ 371 w 564"/>
                                        <a:gd name="T17" fmla="*/ 15 h 548"/>
                                        <a:gd name="T18" fmla="*/ 403 w 564"/>
                                        <a:gd name="T19" fmla="*/ 36 h 548"/>
                                        <a:gd name="T20" fmla="*/ 426 w 564"/>
                                        <a:gd name="T21" fmla="*/ 66 h 548"/>
                                        <a:gd name="T22" fmla="*/ 446 w 564"/>
                                        <a:gd name="T23" fmla="*/ 103 h 548"/>
                                        <a:gd name="T24" fmla="*/ 469 w 564"/>
                                        <a:gd name="T25" fmla="*/ 138 h 548"/>
                                        <a:gd name="T26" fmla="*/ 495 w 564"/>
                                        <a:gd name="T27" fmla="*/ 167 h 548"/>
                                        <a:gd name="T28" fmla="*/ 519 w 564"/>
                                        <a:gd name="T29" fmla="*/ 192 h 548"/>
                                        <a:gd name="T30" fmla="*/ 550 w 564"/>
                                        <a:gd name="T31" fmla="*/ 227 h 548"/>
                                        <a:gd name="T32" fmla="*/ 562 w 564"/>
                                        <a:gd name="T33" fmla="*/ 261 h 548"/>
                                        <a:gd name="T34" fmla="*/ 564 w 564"/>
                                        <a:gd name="T35" fmla="*/ 285 h 548"/>
                                        <a:gd name="T36" fmla="*/ 562 w 564"/>
                                        <a:gd name="T37" fmla="*/ 299 h 548"/>
                                        <a:gd name="T38" fmla="*/ 554 w 564"/>
                                        <a:gd name="T39" fmla="*/ 324 h 548"/>
                                        <a:gd name="T40" fmla="*/ 541 w 564"/>
                                        <a:gd name="T41" fmla="*/ 347 h 548"/>
                                        <a:gd name="T42" fmla="*/ 522 w 564"/>
                                        <a:gd name="T43" fmla="*/ 372 h 548"/>
                                        <a:gd name="T44" fmla="*/ 498 w 564"/>
                                        <a:gd name="T45" fmla="*/ 404 h 548"/>
                                        <a:gd name="T46" fmla="*/ 477 w 564"/>
                                        <a:gd name="T47" fmla="*/ 428 h 548"/>
                                        <a:gd name="T48" fmla="*/ 460 w 564"/>
                                        <a:gd name="T49" fmla="*/ 454 h 548"/>
                                        <a:gd name="T50" fmla="*/ 453 w 564"/>
                                        <a:gd name="T51" fmla="*/ 471 h 548"/>
                                        <a:gd name="T52" fmla="*/ 452 w 564"/>
                                        <a:gd name="T53" fmla="*/ 480 h 548"/>
                                        <a:gd name="T54" fmla="*/ 457 w 564"/>
                                        <a:gd name="T55" fmla="*/ 488 h 548"/>
                                        <a:gd name="T56" fmla="*/ 466 w 564"/>
                                        <a:gd name="T57" fmla="*/ 492 h 548"/>
                                        <a:gd name="T58" fmla="*/ 426 w 564"/>
                                        <a:gd name="T59" fmla="*/ 538 h 548"/>
                                        <a:gd name="T60" fmla="*/ 421 w 564"/>
                                        <a:gd name="T61" fmla="*/ 530 h 548"/>
                                        <a:gd name="T62" fmla="*/ 398 w 564"/>
                                        <a:gd name="T63" fmla="*/ 518 h 548"/>
                                        <a:gd name="T64" fmla="*/ 372 w 564"/>
                                        <a:gd name="T65" fmla="*/ 512 h 548"/>
                                        <a:gd name="T66" fmla="*/ 346 w 564"/>
                                        <a:gd name="T67" fmla="*/ 509 h 548"/>
                                        <a:gd name="T68" fmla="*/ 319 w 564"/>
                                        <a:gd name="T69" fmla="*/ 515 h 548"/>
                                        <a:gd name="T70" fmla="*/ 287 w 564"/>
                                        <a:gd name="T71" fmla="*/ 523 h 548"/>
                                        <a:gd name="T72" fmla="*/ 247 w 564"/>
                                        <a:gd name="T73" fmla="*/ 536 h 548"/>
                                        <a:gd name="T74" fmla="*/ 217 w 564"/>
                                        <a:gd name="T75" fmla="*/ 545 h 548"/>
                                        <a:gd name="T76" fmla="*/ 193 w 564"/>
                                        <a:gd name="T77" fmla="*/ 548 h 548"/>
                                        <a:gd name="T78" fmla="*/ 170 w 564"/>
                                        <a:gd name="T79" fmla="*/ 546 h 548"/>
                                        <a:gd name="T80" fmla="*/ 148 w 564"/>
                                        <a:gd name="T81" fmla="*/ 538 h 548"/>
                                        <a:gd name="T82" fmla="*/ 124 w 564"/>
                                        <a:gd name="T83" fmla="*/ 527 h 548"/>
                                        <a:gd name="T84" fmla="*/ 107 w 564"/>
                                        <a:gd name="T85" fmla="*/ 510 h 548"/>
                                        <a:gd name="T86" fmla="*/ 87 w 564"/>
                                        <a:gd name="T87" fmla="*/ 490 h 548"/>
                                        <a:gd name="T88" fmla="*/ 62 w 564"/>
                                        <a:gd name="T89" fmla="*/ 459 h 548"/>
                                        <a:gd name="T90" fmla="*/ 35 w 564"/>
                                        <a:gd name="T91" fmla="*/ 417 h 548"/>
                                        <a:gd name="T92" fmla="*/ 15 w 564"/>
                                        <a:gd name="T93" fmla="*/ 377 h 548"/>
                                        <a:gd name="T94" fmla="*/ 2 w 564"/>
                                        <a:gd name="T95" fmla="*/ 338 h 548"/>
                                        <a:gd name="T96" fmla="*/ 0 w 564"/>
                                        <a:gd name="T97" fmla="*/ 311 h 548"/>
                                        <a:gd name="T98" fmla="*/ 3 w 564"/>
                                        <a:gd name="T99" fmla="*/ 286 h 548"/>
                                        <a:gd name="T100" fmla="*/ 11 w 564"/>
                                        <a:gd name="T101" fmla="*/ 235 h 548"/>
                                        <a:gd name="T102" fmla="*/ 19 w 564"/>
                                        <a:gd name="T103" fmla="*/ 178 h 548"/>
                                        <a:gd name="T104" fmla="*/ 38 w 564"/>
                                        <a:gd name="T105" fmla="*/ 134 h 548"/>
                                        <a:gd name="T106" fmla="*/ 59 w 564"/>
                                        <a:gd name="T107" fmla="*/ 101 h 548"/>
                                        <a:gd name="T108" fmla="*/ 83 w 564"/>
                                        <a:gd name="T109" fmla="*/ 74 h 5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548"/>
                                        <a:gd name="T167" fmla="*/ 564 w 564"/>
                                        <a:gd name="T168" fmla="*/ 548 h 5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548">
                                          <a:moveTo>
                                            <a:pt x="83" y="74"/>
                                          </a:moveTo>
                                          <a:lnTo>
                                            <a:pt x="111" y="52"/>
                                          </a:lnTo>
                                          <a:lnTo>
                                            <a:pt x="138" y="32"/>
                                          </a:lnTo>
                                          <a:lnTo>
                                            <a:pt x="168" y="16"/>
                                          </a:lnTo>
                                          <a:lnTo>
                                            <a:pt x="204" y="5"/>
                                          </a:lnTo>
                                          <a:lnTo>
                                            <a:pt x="234" y="1"/>
                                          </a:lnTo>
                                          <a:lnTo>
                                            <a:pt x="270" y="0"/>
                                          </a:lnTo>
                                          <a:lnTo>
                                            <a:pt x="321" y="4"/>
                                          </a:lnTo>
                                          <a:lnTo>
                                            <a:pt x="371" y="15"/>
                                          </a:lnTo>
                                          <a:lnTo>
                                            <a:pt x="403" y="36"/>
                                          </a:lnTo>
                                          <a:lnTo>
                                            <a:pt x="426" y="66"/>
                                          </a:lnTo>
                                          <a:lnTo>
                                            <a:pt x="446" y="103"/>
                                          </a:lnTo>
                                          <a:lnTo>
                                            <a:pt x="469" y="138"/>
                                          </a:lnTo>
                                          <a:lnTo>
                                            <a:pt x="495" y="167"/>
                                          </a:lnTo>
                                          <a:lnTo>
                                            <a:pt x="519" y="192"/>
                                          </a:lnTo>
                                          <a:lnTo>
                                            <a:pt x="550" y="227"/>
                                          </a:lnTo>
                                          <a:lnTo>
                                            <a:pt x="562" y="261"/>
                                          </a:lnTo>
                                          <a:lnTo>
                                            <a:pt x="564" y="285"/>
                                          </a:lnTo>
                                          <a:lnTo>
                                            <a:pt x="562" y="299"/>
                                          </a:lnTo>
                                          <a:lnTo>
                                            <a:pt x="554" y="324"/>
                                          </a:lnTo>
                                          <a:lnTo>
                                            <a:pt x="541" y="347"/>
                                          </a:lnTo>
                                          <a:lnTo>
                                            <a:pt x="522" y="372"/>
                                          </a:lnTo>
                                          <a:lnTo>
                                            <a:pt x="498" y="404"/>
                                          </a:lnTo>
                                          <a:lnTo>
                                            <a:pt x="477" y="428"/>
                                          </a:lnTo>
                                          <a:lnTo>
                                            <a:pt x="460" y="454"/>
                                          </a:lnTo>
                                          <a:lnTo>
                                            <a:pt x="453" y="471"/>
                                          </a:lnTo>
                                          <a:lnTo>
                                            <a:pt x="452" y="480"/>
                                          </a:lnTo>
                                          <a:lnTo>
                                            <a:pt x="457" y="488"/>
                                          </a:lnTo>
                                          <a:lnTo>
                                            <a:pt x="466" y="492"/>
                                          </a:lnTo>
                                          <a:lnTo>
                                            <a:pt x="426" y="538"/>
                                          </a:lnTo>
                                          <a:lnTo>
                                            <a:pt x="421" y="530"/>
                                          </a:lnTo>
                                          <a:lnTo>
                                            <a:pt x="398" y="518"/>
                                          </a:lnTo>
                                          <a:lnTo>
                                            <a:pt x="372" y="512"/>
                                          </a:lnTo>
                                          <a:lnTo>
                                            <a:pt x="346" y="509"/>
                                          </a:lnTo>
                                          <a:lnTo>
                                            <a:pt x="319" y="515"/>
                                          </a:lnTo>
                                          <a:lnTo>
                                            <a:pt x="287" y="523"/>
                                          </a:lnTo>
                                          <a:lnTo>
                                            <a:pt x="247" y="536"/>
                                          </a:lnTo>
                                          <a:lnTo>
                                            <a:pt x="217" y="545"/>
                                          </a:lnTo>
                                          <a:lnTo>
                                            <a:pt x="193" y="548"/>
                                          </a:lnTo>
                                          <a:lnTo>
                                            <a:pt x="170" y="546"/>
                                          </a:lnTo>
                                          <a:lnTo>
                                            <a:pt x="148" y="538"/>
                                          </a:lnTo>
                                          <a:lnTo>
                                            <a:pt x="124" y="527"/>
                                          </a:lnTo>
                                          <a:lnTo>
                                            <a:pt x="107" y="510"/>
                                          </a:lnTo>
                                          <a:lnTo>
                                            <a:pt x="87" y="490"/>
                                          </a:lnTo>
                                          <a:lnTo>
                                            <a:pt x="62" y="459"/>
                                          </a:lnTo>
                                          <a:lnTo>
                                            <a:pt x="35" y="417"/>
                                          </a:lnTo>
                                          <a:lnTo>
                                            <a:pt x="15" y="377"/>
                                          </a:lnTo>
                                          <a:lnTo>
                                            <a:pt x="2" y="338"/>
                                          </a:lnTo>
                                          <a:lnTo>
                                            <a:pt x="0" y="311"/>
                                          </a:lnTo>
                                          <a:lnTo>
                                            <a:pt x="3" y="286"/>
                                          </a:lnTo>
                                          <a:lnTo>
                                            <a:pt x="11" y="235"/>
                                          </a:lnTo>
                                          <a:lnTo>
                                            <a:pt x="19" y="178"/>
                                          </a:lnTo>
                                          <a:lnTo>
                                            <a:pt x="38" y="134"/>
                                          </a:lnTo>
                                          <a:lnTo>
                                            <a:pt x="59" y="101"/>
                                          </a:lnTo>
                                          <a:lnTo>
                                            <a:pt x="83" y="74"/>
                                          </a:lnTo>
                                          <a:close/>
                                        </a:path>
                                      </a:pathLst>
                                    </a:custGeom>
                                    <a:solidFill>
                                      <a:srgbClr val="FF4040"/>
                                    </a:solidFill>
                                    <a:ln w="9525">
                                      <a:noFill/>
                                      <a:round/>
                                      <a:headEnd/>
                                      <a:tailEnd/>
                                    </a:ln>
                                  </p:spPr>
                                  <p:txBody>
                                    <a:bodyPr/>
                                    <a:lstStyle/>
                                    <a:p>
                                      <a:endParaRPr lang="fr-FR" dirty="0"/>
                                    </a:p>
                                  </p:txBody>
                                </p:sp>
                                <p:sp>
                                  <p:nvSpPr>
                                    <p:cNvPr id="140" name="Freeform 341"/>
                                    <p:cNvSpPr>
                                      <a:spLocks/>
                                    </p:cNvSpPr>
                                    <p:nvPr/>
                                  </p:nvSpPr>
                                  <p:spPr bwMode="auto">
                                    <a:xfrm>
                                      <a:off x="3745" y="1379"/>
                                      <a:ext cx="98" cy="95"/>
                                    </a:xfrm>
                                    <a:custGeom>
                                      <a:avLst/>
                                      <a:gdLst>
                                        <a:gd name="T0" fmla="*/ 72 w 492"/>
                                        <a:gd name="T1" fmla="*/ 65 h 479"/>
                                        <a:gd name="T2" fmla="*/ 96 w 492"/>
                                        <a:gd name="T3" fmla="*/ 45 h 479"/>
                                        <a:gd name="T4" fmla="*/ 120 w 492"/>
                                        <a:gd name="T5" fmla="*/ 28 h 479"/>
                                        <a:gd name="T6" fmla="*/ 147 w 492"/>
                                        <a:gd name="T7" fmla="*/ 14 h 479"/>
                                        <a:gd name="T8" fmla="*/ 177 w 492"/>
                                        <a:gd name="T9" fmla="*/ 4 h 479"/>
                                        <a:gd name="T10" fmla="*/ 203 w 492"/>
                                        <a:gd name="T11" fmla="*/ 0 h 479"/>
                                        <a:gd name="T12" fmla="*/ 235 w 492"/>
                                        <a:gd name="T13" fmla="*/ 0 h 479"/>
                                        <a:gd name="T14" fmla="*/ 279 w 492"/>
                                        <a:gd name="T15" fmla="*/ 3 h 479"/>
                                        <a:gd name="T16" fmla="*/ 323 w 492"/>
                                        <a:gd name="T17" fmla="*/ 13 h 479"/>
                                        <a:gd name="T18" fmla="*/ 352 w 492"/>
                                        <a:gd name="T19" fmla="*/ 31 h 479"/>
                                        <a:gd name="T20" fmla="*/ 371 w 492"/>
                                        <a:gd name="T21" fmla="*/ 58 h 479"/>
                                        <a:gd name="T22" fmla="*/ 388 w 492"/>
                                        <a:gd name="T23" fmla="*/ 90 h 479"/>
                                        <a:gd name="T24" fmla="*/ 409 w 492"/>
                                        <a:gd name="T25" fmla="*/ 120 h 479"/>
                                        <a:gd name="T26" fmla="*/ 431 w 492"/>
                                        <a:gd name="T27" fmla="*/ 146 h 479"/>
                                        <a:gd name="T28" fmla="*/ 453 w 492"/>
                                        <a:gd name="T29" fmla="*/ 168 h 479"/>
                                        <a:gd name="T30" fmla="*/ 479 w 492"/>
                                        <a:gd name="T31" fmla="*/ 199 h 479"/>
                                        <a:gd name="T32" fmla="*/ 491 w 492"/>
                                        <a:gd name="T33" fmla="*/ 228 h 479"/>
                                        <a:gd name="T34" fmla="*/ 492 w 492"/>
                                        <a:gd name="T35" fmla="*/ 250 h 479"/>
                                        <a:gd name="T36" fmla="*/ 491 w 492"/>
                                        <a:gd name="T37" fmla="*/ 262 h 479"/>
                                        <a:gd name="T38" fmla="*/ 483 w 492"/>
                                        <a:gd name="T39" fmla="*/ 284 h 479"/>
                                        <a:gd name="T40" fmla="*/ 471 w 492"/>
                                        <a:gd name="T41" fmla="*/ 303 h 479"/>
                                        <a:gd name="T42" fmla="*/ 455 w 492"/>
                                        <a:gd name="T43" fmla="*/ 326 h 479"/>
                                        <a:gd name="T44" fmla="*/ 434 w 492"/>
                                        <a:gd name="T45" fmla="*/ 353 h 479"/>
                                        <a:gd name="T46" fmla="*/ 416 w 492"/>
                                        <a:gd name="T47" fmla="*/ 373 h 479"/>
                                        <a:gd name="T48" fmla="*/ 401 w 492"/>
                                        <a:gd name="T49" fmla="*/ 397 h 479"/>
                                        <a:gd name="T50" fmla="*/ 395 w 492"/>
                                        <a:gd name="T51" fmla="*/ 411 h 479"/>
                                        <a:gd name="T52" fmla="*/ 394 w 492"/>
                                        <a:gd name="T53" fmla="*/ 420 h 479"/>
                                        <a:gd name="T54" fmla="*/ 398 w 492"/>
                                        <a:gd name="T55" fmla="*/ 426 h 479"/>
                                        <a:gd name="T56" fmla="*/ 406 w 492"/>
                                        <a:gd name="T57" fmla="*/ 430 h 479"/>
                                        <a:gd name="T58" fmla="*/ 371 w 492"/>
                                        <a:gd name="T59" fmla="*/ 471 h 479"/>
                                        <a:gd name="T60" fmla="*/ 367 w 492"/>
                                        <a:gd name="T61" fmla="*/ 464 h 479"/>
                                        <a:gd name="T62" fmla="*/ 346 w 492"/>
                                        <a:gd name="T63" fmla="*/ 453 h 479"/>
                                        <a:gd name="T64" fmla="*/ 324 w 492"/>
                                        <a:gd name="T65" fmla="*/ 448 h 479"/>
                                        <a:gd name="T66" fmla="*/ 301 w 492"/>
                                        <a:gd name="T67" fmla="*/ 446 h 479"/>
                                        <a:gd name="T68" fmla="*/ 278 w 492"/>
                                        <a:gd name="T69" fmla="*/ 450 h 479"/>
                                        <a:gd name="T70" fmla="*/ 249 w 492"/>
                                        <a:gd name="T71" fmla="*/ 457 h 479"/>
                                        <a:gd name="T72" fmla="*/ 215 w 492"/>
                                        <a:gd name="T73" fmla="*/ 469 h 479"/>
                                        <a:gd name="T74" fmla="*/ 189 w 492"/>
                                        <a:gd name="T75" fmla="*/ 477 h 479"/>
                                        <a:gd name="T76" fmla="*/ 168 w 492"/>
                                        <a:gd name="T77" fmla="*/ 479 h 479"/>
                                        <a:gd name="T78" fmla="*/ 148 w 492"/>
                                        <a:gd name="T79" fmla="*/ 478 h 479"/>
                                        <a:gd name="T80" fmla="*/ 128 w 492"/>
                                        <a:gd name="T81" fmla="*/ 471 h 479"/>
                                        <a:gd name="T82" fmla="*/ 108 w 492"/>
                                        <a:gd name="T83" fmla="*/ 461 h 479"/>
                                        <a:gd name="T84" fmla="*/ 93 w 492"/>
                                        <a:gd name="T85" fmla="*/ 447 h 479"/>
                                        <a:gd name="T86" fmla="*/ 76 w 492"/>
                                        <a:gd name="T87" fmla="*/ 428 h 479"/>
                                        <a:gd name="T88" fmla="*/ 54 w 492"/>
                                        <a:gd name="T89" fmla="*/ 401 h 479"/>
                                        <a:gd name="T90" fmla="*/ 30 w 492"/>
                                        <a:gd name="T91" fmla="*/ 365 h 479"/>
                                        <a:gd name="T92" fmla="*/ 13 w 492"/>
                                        <a:gd name="T93" fmla="*/ 329 h 479"/>
                                        <a:gd name="T94" fmla="*/ 1 w 492"/>
                                        <a:gd name="T95" fmla="*/ 296 h 479"/>
                                        <a:gd name="T96" fmla="*/ 0 w 492"/>
                                        <a:gd name="T97" fmla="*/ 272 h 479"/>
                                        <a:gd name="T98" fmla="*/ 2 w 492"/>
                                        <a:gd name="T99" fmla="*/ 251 h 479"/>
                                        <a:gd name="T100" fmla="*/ 9 w 492"/>
                                        <a:gd name="T101" fmla="*/ 205 h 479"/>
                                        <a:gd name="T102" fmla="*/ 16 w 492"/>
                                        <a:gd name="T103" fmla="*/ 156 h 479"/>
                                        <a:gd name="T104" fmla="*/ 33 w 492"/>
                                        <a:gd name="T105" fmla="*/ 117 h 479"/>
                                        <a:gd name="T106" fmla="*/ 52 w 492"/>
                                        <a:gd name="T107" fmla="*/ 89 h 479"/>
                                        <a:gd name="T108" fmla="*/ 72 w 492"/>
                                        <a:gd name="T109" fmla="*/ 65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79"/>
                                        <a:gd name="T167" fmla="*/ 492 w 492"/>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79">
                                          <a:moveTo>
                                            <a:pt x="72" y="65"/>
                                          </a:moveTo>
                                          <a:lnTo>
                                            <a:pt x="96" y="45"/>
                                          </a:lnTo>
                                          <a:lnTo>
                                            <a:pt x="120" y="28"/>
                                          </a:lnTo>
                                          <a:lnTo>
                                            <a:pt x="147" y="14"/>
                                          </a:lnTo>
                                          <a:lnTo>
                                            <a:pt x="177" y="4"/>
                                          </a:lnTo>
                                          <a:lnTo>
                                            <a:pt x="203" y="0"/>
                                          </a:lnTo>
                                          <a:lnTo>
                                            <a:pt x="235" y="0"/>
                                          </a:lnTo>
                                          <a:lnTo>
                                            <a:pt x="279" y="3"/>
                                          </a:lnTo>
                                          <a:lnTo>
                                            <a:pt x="323" y="13"/>
                                          </a:lnTo>
                                          <a:lnTo>
                                            <a:pt x="352" y="31"/>
                                          </a:lnTo>
                                          <a:lnTo>
                                            <a:pt x="371" y="58"/>
                                          </a:lnTo>
                                          <a:lnTo>
                                            <a:pt x="388" y="90"/>
                                          </a:lnTo>
                                          <a:lnTo>
                                            <a:pt x="409" y="120"/>
                                          </a:lnTo>
                                          <a:lnTo>
                                            <a:pt x="431" y="146"/>
                                          </a:lnTo>
                                          <a:lnTo>
                                            <a:pt x="453" y="168"/>
                                          </a:lnTo>
                                          <a:lnTo>
                                            <a:pt x="479" y="199"/>
                                          </a:lnTo>
                                          <a:lnTo>
                                            <a:pt x="491" y="228"/>
                                          </a:lnTo>
                                          <a:lnTo>
                                            <a:pt x="492" y="250"/>
                                          </a:lnTo>
                                          <a:lnTo>
                                            <a:pt x="491" y="262"/>
                                          </a:lnTo>
                                          <a:lnTo>
                                            <a:pt x="483" y="284"/>
                                          </a:lnTo>
                                          <a:lnTo>
                                            <a:pt x="471" y="303"/>
                                          </a:lnTo>
                                          <a:lnTo>
                                            <a:pt x="455" y="326"/>
                                          </a:lnTo>
                                          <a:lnTo>
                                            <a:pt x="434" y="353"/>
                                          </a:lnTo>
                                          <a:lnTo>
                                            <a:pt x="416" y="373"/>
                                          </a:lnTo>
                                          <a:lnTo>
                                            <a:pt x="401" y="397"/>
                                          </a:lnTo>
                                          <a:lnTo>
                                            <a:pt x="395" y="411"/>
                                          </a:lnTo>
                                          <a:lnTo>
                                            <a:pt x="394" y="420"/>
                                          </a:lnTo>
                                          <a:lnTo>
                                            <a:pt x="398" y="426"/>
                                          </a:lnTo>
                                          <a:lnTo>
                                            <a:pt x="406" y="430"/>
                                          </a:lnTo>
                                          <a:lnTo>
                                            <a:pt x="371" y="471"/>
                                          </a:lnTo>
                                          <a:lnTo>
                                            <a:pt x="367" y="464"/>
                                          </a:lnTo>
                                          <a:lnTo>
                                            <a:pt x="346" y="453"/>
                                          </a:lnTo>
                                          <a:lnTo>
                                            <a:pt x="324" y="448"/>
                                          </a:lnTo>
                                          <a:lnTo>
                                            <a:pt x="301" y="446"/>
                                          </a:lnTo>
                                          <a:lnTo>
                                            <a:pt x="278" y="450"/>
                                          </a:lnTo>
                                          <a:lnTo>
                                            <a:pt x="249" y="457"/>
                                          </a:lnTo>
                                          <a:lnTo>
                                            <a:pt x="215" y="469"/>
                                          </a:lnTo>
                                          <a:lnTo>
                                            <a:pt x="189" y="477"/>
                                          </a:lnTo>
                                          <a:lnTo>
                                            <a:pt x="168" y="479"/>
                                          </a:lnTo>
                                          <a:lnTo>
                                            <a:pt x="148" y="478"/>
                                          </a:lnTo>
                                          <a:lnTo>
                                            <a:pt x="128" y="471"/>
                                          </a:lnTo>
                                          <a:lnTo>
                                            <a:pt x="108" y="461"/>
                                          </a:lnTo>
                                          <a:lnTo>
                                            <a:pt x="93" y="447"/>
                                          </a:lnTo>
                                          <a:lnTo>
                                            <a:pt x="76" y="428"/>
                                          </a:lnTo>
                                          <a:lnTo>
                                            <a:pt x="54" y="401"/>
                                          </a:lnTo>
                                          <a:lnTo>
                                            <a:pt x="30" y="365"/>
                                          </a:lnTo>
                                          <a:lnTo>
                                            <a:pt x="13" y="329"/>
                                          </a:lnTo>
                                          <a:lnTo>
                                            <a:pt x="1" y="296"/>
                                          </a:lnTo>
                                          <a:lnTo>
                                            <a:pt x="0" y="272"/>
                                          </a:lnTo>
                                          <a:lnTo>
                                            <a:pt x="2" y="251"/>
                                          </a:lnTo>
                                          <a:lnTo>
                                            <a:pt x="9" y="205"/>
                                          </a:lnTo>
                                          <a:lnTo>
                                            <a:pt x="16" y="156"/>
                                          </a:lnTo>
                                          <a:lnTo>
                                            <a:pt x="33" y="117"/>
                                          </a:lnTo>
                                          <a:lnTo>
                                            <a:pt x="52" y="89"/>
                                          </a:lnTo>
                                          <a:lnTo>
                                            <a:pt x="72" y="65"/>
                                          </a:lnTo>
                                          <a:close/>
                                        </a:path>
                                      </a:pathLst>
                                    </a:custGeom>
                                    <a:solidFill>
                                      <a:srgbClr val="FF0000"/>
                                    </a:solidFill>
                                    <a:ln w="9525">
                                      <a:noFill/>
                                      <a:round/>
                                      <a:headEnd/>
                                      <a:tailEnd/>
                                    </a:ln>
                                  </p:spPr>
                                  <p:txBody>
                                    <a:bodyPr/>
                                    <a:lstStyle/>
                                    <a:p>
                                      <a:endParaRPr lang="fr-FR" dirty="0"/>
                                    </a:p>
                                  </p:txBody>
                                </p:sp>
                                <p:sp>
                                  <p:nvSpPr>
                                    <p:cNvPr id="141" name="Freeform 342"/>
                                    <p:cNvSpPr>
                                      <a:spLocks/>
                                    </p:cNvSpPr>
                                    <p:nvPr/>
                                  </p:nvSpPr>
                                  <p:spPr bwMode="auto">
                                    <a:xfrm>
                                      <a:off x="3752" y="1388"/>
                                      <a:ext cx="83" cy="80"/>
                                    </a:xfrm>
                                    <a:custGeom>
                                      <a:avLst/>
                                      <a:gdLst>
                                        <a:gd name="T0" fmla="*/ 60 w 411"/>
                                        <a:gd name="T1" fmla="*/ 55 h 402"/>
                                        <a:gd name="T2" fmla="*/ 80 w 411"/>
                                        <a:gd name="T3" fmla="*/ 38 h 402"/>
                                        <a:gd name="T4" fmla="*/ 100 w 411"/>
                                        <a:gd name="T5" fmla="*/ 23 h 402"/>
                                        <a:gd name="T6" fmla="*/ 122 w 411"/>
                                        <a:gd name="T7" fmla="*/ 11 h 402"/>
                                        <a:gd name="T8" fmla="*/ 148 w 411"/>
                                        <a:gd name="T9" fmla="*/ 3 h 402"/>
                                        <a:gd name="T10" fmla="*/ 169 w 411"/>
                                        <a:gd name="T11" fmla="*/ 0 h 402"/>
                                        <a:gd name="T12" fmla="*/ 196 w 411"/>
                                        <a:gd name="T13" fmla="*/ 0 h 402"/>
                                        <a:gd name="T14" fmla="*/ 233 w 411"/>
                                        <a:gd name="T15" fmla="*/ 2 h 402"/>
                                        <a:gd name="T16" fmla="*/ 270 w 411"/>
                                        <a:gd name="T17" fmla="*/ 11 h 402"/>
                                        <a:gd name="T18" fmla="*/ 294 w 411"/>
                                        <a:gd name="T19" fmla="*/ 26 h 402"/>
                                        <a:gd name="T20" fmla="*/ 309 w 411"/>
                                        <a:gd name="T21" fmla="*/ 48 h 402"/>
                                        <a:gd name="T22" fmla="*/ 325 w 411"/>
                                        <a:gd name="T23" fmla="*/ 75 h 402"/>
                                        <a:gd name="T24" fmla="*/ 342 w 411"/>
                                        <a:gd name="T25" fmla="*/ 101 h 402"/>
                                        <a:gd name="T26" fmla="*/ 360 w 411"/>
                                        <a:gd name="T27" fmla="*/ 123 h 402"/>
                                        <a:gd name="T28" fmla="*/ 378 w 411"/>
                                        <a:gd name="T29" fmla="*/ 141 h 402"/>
                                        <a:gd name="T30" fmla="*/ 400 w 411"/>
                                        <a:gd name="T31" fmla="*/ 167 h 402"/>
                                        <a:gd name="T32" fmla="*/ 411 w 411"/>
                                        <a:gd name="T33" fmla="*/ 192 h 402"/>
                                        <a:gd name="T34" fmla="*/ 411 w 411"/>
                                        <a:gd name="T35" fmla="*/ 210 h 402"/>
                                        <a:gd name="T36" fmla="*/ 411 w 411"/>
                                        <a:gd name="T37" fmla="*/ 221 h 402"/>
                                        <a:gd name="T38" fmla="*/ 404 w 411"/>
                                        <a:gd name="T39" fmla="*/ 238 h 402"/>
                                        <a:gd name="T40" fmla="*/ 394 w 411"/>
                                        <a:gd name="T41" fmla="*/ 255 h 402"/>
                                        <a:gd name="T42" fmla="*/ 381 w 411"/>
                                        <a:gd name="T43" fmla="*/ 273 h 402"/>
                                        <a:gd name="T44" fmla="*/ 362 w 411"/>
                                        <a:gd name="T45" fmla="*/ 296 h 402"/>
                                        <a:gd name="T46" fmla="*/ 348 w 411"/>
                                        <a:gd name="T47" fmla="*/ 313 h 402"/>
                                        <a:gd name="T48" fmla="*/ 335 w 411"/>
                                        <a:gd name="T49" fmla="*/ 333 h 402"/>
                                        <a:gd name="T50" fmla="*/ 330 w 411"/>
                                        <a:gd name="T51" fmla="*/ 345 h 402"/>
                                        <a:gd name="T52" fmla="*/ 329 w 411"/>
                                        <a:gd name="T53" fmla="*/ 352 h 402"/>
                                        <a:gd name="T54" fmla="*/ 332 w 411"/>
                                        <a:gd name="T55" fmla="*/ 357 h 402"/>
                                        <a:gd name="T56" fmla="*/ 339 w 411"/>
                                        <a:gd name="T57" fmla="*/ 362 h 402"/>
                                        <a:gd name="T58" fmla="*/ 309 w 411"/>
                                        <a:gd name="T59" fmla="*/ 396 h 402"/>
                                        <a:gd name="T60" fmla="*/ 306 w 411"/>
                                        <a:gd name="T61" fmla="*/ 390 h 402"/>
                                        <a:gd name="T62" fmla="*/ 289 w 411"/>
                                        <a:gd name="T63" fmla="*/ 380 h 402"/>
                                        <a:gd name="T64" fmla="*/ 271 w 411"/>
                                        <a:gd name="T65" fmla="*/ 376 h 402"/>
                                        <a:gd name="T66" fmla="*/ 251 w 411"/>
                                        <a:gd name="T67" fmla="*/ 374 h 402"/>
                                        <a:gd name="T68" fmla="*/ 233 w 411"/>
                                        <a:gd name="T69" fmla="*/ 378 h 402"/>
                                        <a:gd name="T70" fmla="*/ 208 w 411"/>
                                        <a:gd name="T71" fmla="*/ 384 h 402"/>
                                        <a:gd name="T72" fmla="*/ 179 w 411"/>
                                        <a:gd name="T73" fmla="*/ 394 h 402"/>
                                        <a:gd name="T74" fmla="*/ 157 w 411"/>
                                        <a:gd name="T75" fmla="*/ 401 h 402"/>
                                        <a:gd name="T76" fmla="*/ 140 w 411"/>
                                        <a:gd name="T77" fmla="*/ 402 h 402"/>
                                        <a:gd name="T78" fmla="*/ 123 w 411"/>
                                        <a:gd name="T79" fmla="*/ 402 h 402"/>
                                        <a:gd name="T80" fmla="*/ 107 w 411"/>
                                        <a:gd name="T81" fmla="*/ 396 h 402"/>
                                        <a:gd name="T82" fmla="*/ 89 w 411"/>
                                        <a:gd name="T83" fmla="*/ 387 h 402"/>
                                        <a:gd name="T84" fmla="*/ 78 w 411"/>
                                        <a:gd name="T85" fmla="*/ 375 h 402"/>
                                        <a:gd name="T86" fmla="*/ 63 w 411"/>
                                        <a:gd name="T87" fmla="*/ 360 h 402"/>
                                        <a:gd name="T88" fmla="*/ 44 w 411"/>
                                        <a:gd name="T89" fmla="*/ 337 h 402"/>
                                        <a:gd name="T90" fmla="*/ 25 w 411"/>
                                        <a:gd name="T91" fmla="*/ 306 h 402"/>
                                        <a:gd name="T92" fmla="*/ 11 w 411"/>
                                        <a:gd name="T93" fmla="*/ 278 h 402"/>
                                        <a:gd name="T94" fmla="*/ 0 w 411"/>
                                        <a:gd name="T95" fmla="*/ 249 h 402"/>
                                        <a:gd name="T96" fmla="*/ 0 w 411"/>
                                        <a:gd name="T97" fmla="*/ 228 h 402"/>
                                        <a:gd name="T98" fmla="*/ 1 w 411"/>
                                        <a:gd name="T99" fmla="*/ 210 h 402"/>
                                        <a:gd name="T100" fmla="*/ 6 w 411"/>
                                        <a:gd name="T101" fmla="*/ 172 h 402"/>
                                        <a:gd name="T102" fmla="*/ 13 w 411"/>
                                        <a:gd name="T103" fmla="*/ 130 h 402"/>
                                        <a:gd name="T104" fmla="*/ 27 w 411"/>
                                        <a:gd name="T105" fmla="*/ 98 h 402"/>
                                        <a:gd name="T106" fmla="*/ 43 w 411"/>
                                        <a:gd name="T107" fmla="*/ 74 h 402"/>
                                        <a:gd name="T108" fmla="*/ 60 w 411"/>
                                        <a:gd name="T109" fmla="*/ 55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402"/>
                                        <a:gd name="T167" fmla="*/ 411 w 411"/>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402">
                                          <a:moveTo>
                                            <a:pt x="60" y="55"/>
                                          </a:moveTo>
                                          <a:lnTo>
                                            <a:pt x="80" y="38"/>
                                          </a:lnTo>
                                          <a:lnTo>
                                            <a:pt x="100" y="23"/>
                                          </a:lnTo>
                                          <a:lnTo>
                                            <a:pt x="122" y="11"/>
                                          </a:lnTo>
                                          <a:lnTo>
                                            <a:pt x="148" y="3"/>
                                          </a:lnTo>
                                          <a:lnTo>
                                            <a:pt x="169" y="0"/>
                                          </a:lnTo>
                                          <a:lnTo>
                                            <a:pt x="196" y="0"/>
                                          </a:lnTo>
                                          <a:lnTo>
                                            <a:pt x="233" y="2"/>
                                          </a:lnTo>
                                          <a:lnTo>
                                            <a:pt x="270" y="11"/>
                                          </a:lnTo>
                                          <a:lnTo>
                                            <a:pt x="294" y="26"/>
                                          </a:lnTo>
                                          <a:lnTo>
                                            <a:pt x="309" y="48"/>
                                          </a:lnTo>
                                          <a:lnTo>
                                            <a:pt x="325" y="75"/>
                                          </a:lnTo>
                                          <a:lnTo>
                                            <a:pt x="342" y="101"/>
                                          </a:lnTo>
                                          <a:lnTo>
                                            <a:pt x="360" y="123"/>
                                          </a:lnTo>
                                          <a:lnTo>
                                            <a:pt x="378" y="141"/>
                                          </a:lnTo>
                                          <a:lnTo>
                                            <a:pt x="400" y="167"/>
                                          </a:lnTo>
                                          <a:lnTo>
                                            <a:pt x="411" y="192"/>
                                          </a:lnTo>
                                          <a:lnTo>
                                            <a:pt x="411" y="210"/>
                                          </a:lnTo>
                                          <a:lnTo>
                                            <a:pt x="411" y="221"/>
                                          </a:lnTo>
                                          <a:lnTo>
                                            <a:pt x="404" y="238"/>
                                          </a:lnTo>
                                          <a:lnTo>
                                            <a:pt x="394" y="255"/>
                                          </a:lnTo>
                                          <a:lnTo>
                                            <a:pt x="381" y="273"/>
                                          </a:lnTo>
                                          <a:lnTo>
                                            <a:pt x="362" y="296"/>
                                          </a:lnTo>
                                          <a:lnTo>
                                            <a:pt x="348" y="313"/>
                                          </a:lnTo>
                                          <a:lnTo>
                                            <a:pt x="335" y="333"/>
                                          </a:lnTo>
                                          <a:lnTo>
                                            <a:pt x="330" y="345"/>
                                          </a:lnTo>
                                          <a:lnTo>
                                            <a:pt x="329" y="352"/>
                                          </a:lnTo>
                                          <a:lnTo>
                                            <a:pt x="332" y="357"/>
                                          </a:lnTo>
                                          <a:lnTo>
                                            <a:pt x="339" y="362"/>
                                          </a:lnTo>
                                          <a:lnTo>
                                            <a:pt x="309" y="396"/>
                                          </a:lnTo>
                                          <a:lnTo>
                                            <a:pt x="306" y="390"/>
                                          </a:lnTo>
                                          <a:lnTo>
                                            <a:pt x="289" y="380"/>
                                          </a:lnTo>
                                          <a:lnTo>
                                            <a:pt x="271" y="376"/>
                                          </a:lnTo>
                                          <a:lnTo>
                                            <a:pt x="251" y="374"/>
                                          </a:lnTo>
                                          <a:lnTo>
                                            <a:pt x="233" y="378"/>
                                          </a:lnTo>
                                          <a:lnTo>
                                            <a:pt x="208" y="384"/>
                                          </a:lnTo>
                                          <a:lnTo>
                                            <a:pt x="179" y="394"/>
                                          </a:lnTo>
                                          <a:lnTo>
                                            <a:pt x="157" y="401"/>
                                          </a:lnTo>
                                          <a:lnTo>
                                            <a:pt x="140" y="402"/>
                                          </a:lnTo>
                                          <a:lnTo>
                                            <a:pt x="123" y="402"/>
                                          </a:lnTo>
                                          <a:lnTo>
                                            <a:pt x="107" y="396"/>
                                          </a:lnTo>
                                          <a:lnTo>
                                            <a:pt x="89" y="387"/>
                                          </a:lnTo>
                                          <a:lnTo>
                                            <a:pt x="78" y="375"/>
                                          </a:lnTo>
                                          <a:lnTo>
                                            <a:pt x="63" y="360"/>
                                          </a:lnTo>
                                          <a:lnTo>
                                            <a:pt x="44" y="337"/>
                                          </a:lnTo>
                                          <a:lnTo>
                                            <a:pt x="25" y="306"/>
                                          </a:lnTo>
                                          <a:lnTo>
                                            <a:pt x="11" y="278"/>
                                          </a:lnTo>
                                          <a:lnTo>
                                            <a:pt x="0" y="249"/>
                                          </a:lnTo>
                                          <a:lnTo>
                                            <a:pt x="0" y="228"/>
                                          </a:lnTo>
                                          <a:lnTo>
                                            <a:pt x="1" y="210"/>
                                          </a:lnTo>
                                          <a:lnTo>
                                            <a:pt x="6" y="172"/>
                                          </a:lnTo>
                                          <a:lnTo>
                                            <a:pt x="13" y="130"/>
                                          </a:lnTo>
                                          <a:lnTo>
                                            <a:pt x="27" y="98"/>
                                          </a:lnTo>
                                          <a:lnTo>
                                            <a:pt x="43" y="74"/>
                                          </a:lnTo>
                                          <a:lnTo>
                                            <a:pt x="60" y="55"/>
                                          </a:lnTo>
                                          <a:close/>
                                        </a:path>
                                      </a:pathLst>
                                    </a:custGeom>
                                    <a:solidFill>
                                      <a:srgbClr val="E00000"/>
                                    </a:solidFill>
                                    <a:ln w="9525">
                                      <a:noFill/>
                                      <a:round/>
                                      <a:headEnd/>
                                      <a:tailEnd/>
                                    </a:ln>
                                  </p:spPr>
                                  <p:txBody>
                                    <a:bodyPr/>
                                    <a:lstStyle/>
                                    <a:p>
                                      <a:endParaRPr lang="fr-FR" dirty="0"/>
                                    </a:p>
                                  </p:txBody>
                                </p:sp>
                                <p:sp>
                                  <p:nvSpPr>
                                    <p:cNvPr id="142" name="Freeform 343"/>
                                    <p:cNvSpPr>
                                      <a:spLocks/>
                                    </p:cNvSpPr>
                                    <p:nvPr/>
                                  </p:nvSpPr>
                                  <p:spPr bwMode="auto">
                                    <a:xfrm>
                                      <a:off x="3758" y="1395"/>
                                      <a:ext cx="75" cy="74"/>
                                    </a:xfrm>
                                    <a:custGeom>
                                      <a:avLst/>
                                      <a:gdLst>
                                        <a:gd name="T0" fmla="*/ 55 w 376"/>
                                        <a:gd name="T1" fmla="*/ 49 h 368"/>
                                        <a:gd name="T2" fmla="*/ 73 w 376"/>
                                        <a:gd name="T3" fmla="*/ 34 h 368"/>
                                        <a:gd name="T4" fmla="*/ 91 w 376"/>
                                        <a:gd name="T5" fmla="*/ 20 h 368"/>
                                        <a:gd name="T6" fmla="*/ 111 w 376"/>
                                        <a:gd name="T7" fmla="*/ 9 h 368"/>
                                        <a:gd name="T8" fmla="*/ 135 w 376"/>
                                        <a:gd name="T9" fmla="*/ 2 h 368"/>
                                        <a:gd name="T10" fmla="*/ 155 w 376"/>
                                        <a:gd name="T11" fmla="*/ 0 h 368"/>
                                        <a:gd name="T12" fmla="*/ 180 w 376"/>
                                        <a:gd name="T13" fmla="*/ 0 h 368"/>
                                        <a:gd name="T14" fmla="*/ 213 w 376"/>
                                        <a:gd name="T15" fmla="*/ 1 h 368"/>
                                        <a:gd name="T16" fmla="*/ 247 w 376"/>
                                        <a:gd name="T17" fmla="*/ 9 h 368"/>
                                        <a:gd name="T18" fmla="*/ 269 w 376"/>
                                        <a:gd name="T19" fmla="*/ 23 h 368"/>
                                        <a:gd name="T20" fmla="*/ 283 w 376"/>
                                        <a:gd name="T21" fmla="*/ 44 h 368"/>
                                        <a:gd name="T22" fmla="*/ 297 w 376"/>
                                        <a:gd name="T23" fmla="*/ 69 h 368"/>
                                        <a:gd name="T24" fmla="*/ 314 w 376"/>
                                        <a:gd name="T25" fmla="*/ 92 h 368"/>
                                        <a:gd name="T26" fmla="*/ 330 w 376"/>
                                        <a:gd name="T27" fmla="*/ 112 h 368"/>
                                        <a:gd name="T28" fmla="*/ 347 w 376"/>
                                        <a:gd name="T29" fmla="*/ 129 h 368"/>
                                        <a:gd name="T30" fmla="*/ 366 w 376"/>
                                        <a:gd name="T31" fmla="*/ 153 h 368"/>
                                        <a:gd name="T32" fmla="*/ 376 w 376"/>
                                        <a:gd name="T33" fmla="*/ 175 h 368"/>
                                        <a:gd name="T34" fmla="*/ 376 w 376"/>
                                        <a:gd name="T35" fmla="*/ 192 h 368"/>
                                        <a:gd name="T36" fmla="*/ 376 w 376"/>
                                        <a:gd name="T37" fmla="*/ 202 h 368"/>
                                        <a:gd name="T38" fmla="*/ 371 w 376"/>
                                        <a:gd name="T39" fmla="*/ 218 h 368"/>
                                        <a:gd name="T40" fmla="*/ 361 w 376"/>
                                        <a:gd name="T41" fmla="*/ 234 h 368"/>
                                        <a:gd name="T42" fmla="*/ 349 w 376"/>
                                        <a:gd name="T43" fmla="*/ 250 h 368"/>
                                        <a:gd name="T44" fmla="*/ 332 w 376"/>
                                        <a:gd name="T45" fmla="*/ 271 h 368"/>
                                        <a:gd name="T46" fmla="*/ 319 w 376"/>
                                        <a:gd name="T47" fmla="*/ 287 h 368"/>
                                        <a:gd name="T48" fmla="*/ 307 w 376"/>
                                        <a:gd name="T49" fmla="*/ 306 h 368"/>
                                        <a:gd name="T50" fmla="*/ 303 w 376"/>
                                        <a:gd name="T51" fmla="*/ 316 h 368"/>
                                        <a:gd name="T52" fmla="*/ 302 w 376"/>
                                        <a:gd name="T53" fmla="*/ 323 h 368"/>
                                        <a:gd name="T54" fmla="*/ 304 w 376"/>
                                        <a:gd name="T55" fmla="*/ 328 h 368"/>
                                        <a:gd name="T56" fmla="*/ 310 w 376"/>
                                        <a:gd name="T57" fmla="*/ 331 h 368"/>
                                        <a:gd name="T58" fmla="*/ 283 w 376"/>
                                        <a:gd name="T59" fmla="*/ 364 h 368"/>
                                        <a:gd name="T60" fmla="*/ 280 w 376"/>
                                        <a:gd name="T61" fmla="*/ 357 h 368"/>
                                        <a:gd name="T62" fmla="*/ 265 w 376"/>
                                        <a:gd name="T63" fmla="*/ 349 h 368"/>
                                        <a:gd name="T64" fmla="*/ 248 w 376"/>
                                        <a:gd name="T65" fmla="*/ 344 h 368"/>
                                        <a:gd name="T66" fmla="*/ 231 w 376"/>
                                        <a:gd name="T67" fmla="*/ 343 h 368"/>
                                        <a:gd name="T68" fmla="*/ 213 w 376"/>
                                        <a:gd name="T69" fmla="*/ 346 h 368"/>
                                        <a:gd name="T70" fmla="*/ 191 w 376"/>
                                        <a:gd name="T71" fmla="*/ 353 h 368"/>
                                        <a:gd name="T72" fmla="*/ 164 w 376"/>
                                        <a:gd name="T73" fmla="*/ 362 h 368"/>
                                        <a:gd name="T74" fmla="*/ 143 w 376"/>
                                        <a:gd name="T75" fmla="*/ 368 h 368"/>
                                        <a:gd name="T76" fmla="*/ 128 w 376"/>
                                        <a:gd name="T77" fmla="*/ 368 h 368"/>
                                        <a:gd name="T78" fmla="*/ 112 w 376"/>
                                        <a:gd name="T79" fmla="*/ 368 h 368"/>
                                        <a:gd name="T80" fmla="*/ 97 w 376"/>
                                        <a:gd name="T81" fmla="*/ 364 h 368"/>
                                        <a:gd name="T82" fmla="*/ 82 w 376"/>
                                        <a:gd name="T83" fmla="*/ 355 h 368"/>
                                        <a:gd name="T84" fmla="*/ 71 w 376"/>
                                        <a:gd name="T85" fmla="*/ 343 h 368"/>
                                        <a:gd name="T86" fmla="*/ 57 w 376"/>
                                        <a:gd name="T87" fmla="*/ 330 h 368"/>
                                        <a:gd name="T88" fmla="*/ 40 w 376"/>
                                        <a:gd name="T89" fmla="*/ 309 h 368"/>
                                        <a:gd name="T90" fmla="*/ 22 w 376"/>
                                        <a:gd name="T91" fmla="*/ 281 h 368"/>
                                        <a:gd name="T92" fmla="*/ 10 w 376"/>
                                        <a:gd name="T93" fmla="*/ 254 h 368"/>
                                        <a:gd name="T94" fmla="*/ 0 w 376"/>
                                        <a:gd name="T95" fmla="*/ 228 h 368"/>
                                        <a:gd name="T96" fmla="*/ 0 w 376"/>
                                        <a:gd name="T97" fmla="*/ 210 h 368"/>
                                        <a:gd name="T98" fmla="*/ 0 w 376"/>
                                        <a:gd name="T99" fmla="*/ 192 h 368"/>
                                        <a:gd name="T100" fmla="*/ 5 w 376"/>
                                        <a:gd name="T101" fmla="*/ 158 h 368"/>
                                        <a:gd name="T102" fmla="*/ 12 w 376"/>
                                        <a:gd name="T103" fmla="*/ 119 h 368"/>
                                        <a:gd name="T104" fmla="*/ 24 w 376"/>
                                        <a:gd name="T105" fmla="*/ 89 h 368"/>
                                        <a:gd name="T106" fmla="*/ 39 w 376"/>
                                        <a:gd name="T107" fmla="*/ 68 h 368"/>
                                        <a:gd name="T108" fmla="*/ 55 w 376"/>
                                        <a:gd name="T109" fmla="*/ 49 h 3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368"/>
                                        <a:gd name="T167" fmla="*/ 376 w 376"/>
                                        <a:gd name="T168" fmla="*/ 368 h 3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368">
                                          <a:moveTo>
                                            <a:pt x="55" y="49"/>
                                          </a:moveTo>
                                          <a:lnTo>
                                            <a:pt x="73" y="34"/>
                                          </a:lnTo>
                                          <a:lnTo>
                                            <a:pt x="91" y="20"/>
                                          </a:lnTo>
                                          <a:lnTo>
                                            <a:pt x="111" y="9"/>
                                          </a:lnTo>
                                          <a:lnTo>
                                            <a:pt x="135" y="2"/>
                                          </a:lnTo>
                                          <a:lnTo>
                                            <a:pt x="155" y="0"/>
                                          </a:lnTo>
                                          <a:lnTo>
                                            <a:pt x="180" y="0"/>
                                          </a:lnTo>
                                          <a:lnTo>
                                            <a:pt x="213" y="1"/>
                                          </a:lnTo>
                                          <a:lnTo>
                                            <a:pt x="247" y="9"/>
                                          </a:lnTo>
                                          <a:lnTo>
                                            <a:pt x="269" y="23"/>
                                          </a:lnTo>
                                          <a:lnTo>
                                            <a:pt x="283" y="44"/>
                                          </a:lnTo>
                                          <a:lnTo>
                                            <a:pt x="297" y="69"/>
                                          </a:lnTo>
                                          <a:lnTo>
                                            <a:pt x="314" y="92"/>
                                          </a:lnTo>
                                          <a:lnTo>
                                            <a:pt x="330" y="112"/>
                                          </a:lnTo>
                                          <a:lnTo>
                                            <a:pt x="347" y="129"/>
                                          </a:lnTo>
                                          <a:lnTo>
                                            <a:pt x="366" y="153"/>
                                          </a:lnTo>
                                          <a:lnTo>
                                            <a:pt x="376" y="175"/>
                                          </a:lnTo>
                                          <a:lnTo>
                                            <a:pt x="376" y="192"/>
                                          </a:lnTo>
                                          <a:lnTo>
                                            <a:pt x="376" y="202"/>
                                          </a:lnTo>
                                          <a:lnTo>
                                            <a:pt x="371" y="218"/>
                                          </a:lnTo>
                                          <a:lnTo>
                                            <a:pt x="361" y="234"/>
                                          </a:lnTo>
                                          <a:lnTo>
                                            <a:pt x="349" y="250"/>
                                          </a:lnTo>
                                          <a:lnTo>
                                            <a:pt x="332" y="271"/>
                                          </a:lnTo>
                                          <a:lnTo>
                                            <a:pt x="319" y="287"/>
                                          </a:lnTo>
                                          <a:lnTo>
                                            <a:pt x="307" y="306"/>
                                          </a:lnTo>
                                          <a:lnTo>
                                            <a:pt x="303" y="316"/>
                                          </a:lnTo>
                                          <a:lnTo>
                                            <a:pt x="302" y="323"/>
                                          </a:lnTo>
                                          <a:lnTo>
                                            <a:pt x="304" y="328"/>
                                          </a:lnTo>
                                          <a:lnTo>
                                            <a:pt x="310" y="331"/>
                                          </a:lnTo>
                                          <a:lnTo>
                                            <a:pt x="283" y="364"/>
                                          </a:lnTo>
                                          <a:lnTo>
                                            <a:pt x="280" y="357"/>
                                          </a:lnTo>
                                          <a:lnTo>
                                            <a:pt x="265" y="349"/>
                                          </a:lnTo>
                                          <a:lnTo>
                                            <a:pt x="248" y="344"/>
                                          </a:lnTo>
                                          <a:lnTo>
                                            <a:pt x="231" y="343"/>
                                          </a:lnTo>
                                          <a:lnTo>
                                            <a:pt x="213" y="346"/>
                                          </a:lnTo>
                                          <a:lnTo>
                                            <a:pt x="191" y="353"/>
                                          </a:lnTo>
                                          <a:lnTo>
                                            <a:pt x="164" y="362"/>
                                          </a:lnTo>
                                          <a:lnTo>
                                            <a:pt x="143" y="368"/>
                                          </a:lnTo>
                                          <a:lnTo>
                                            <a:pt x="128" y="368"/>
                                          </a:lnTo>
                                          <a:lnTo>
                                            <a:pt x="112" y="368"/>
                                          </a:lnTo>
                                          <a:lnTo>
                                            <a:pt x="97" y="364"/>
                                          </a:lnTo>
                                          <a:lnTo>
                                            <a:pt x="82" y="355"/>
                                          </a:lnTo>
                                          <a:lnTo>
                                            <a:pt x="71" y="343"/>
                                          </a:lnTo>
                                          <a:lnTo>
                                            <a:pt x="57" y="330"/>
                                          </a:lnTo>
                                          <a:lnTo>
                                            <a:pt x="40" y="309"/>
                                          </a:lnTo>
                                          <a:lnTo>
                                            <a:pt x="22" y="281"/>
                                          </a:lnTo>
                                          <a:lnTo>
                                            <a:pt x="10" y="254"/>
                                          </a:lnTo>
                                          <a:lnTo>
                                            <a:pt x="0" y="228"/>
                                          </a:lnTo>
                                          <a:lnTo>
                                            <a:pt x="0" y="210"/>
                                          </a:lnTo>
                                          <a:lnTo>
                                            <a:pt x="0" y="192"/>
                                          </a:lnTo>
                                          <a:lnTo>
                                            <a:pt x="5" y="158"/>
                                          </a:lnTo>
                                          <a:lnTo>
                                            <a:pt x="12" y="119"/>
                                          </a:lnTo>
                                          <a:lnTo>
                                            <a:pt x="24" y="89"/>
                                          </a:lnTo>
                                          <a:lnTo>
                                            <a:pt x="39" y="68"/>
                                          </a:lnTo>
                                          <a:lnTo>
                                            <a:pt x="55" y="49"/>
                                          </a:lnTo>
                                          <a:close/>
                                        </a:path>
                                      </a:pathLst>
                                    </a:custGeom>
                                    <a:solidFill>
                                      <a:srgbClr val="C00000"/>
                                    </a:solidFill>
                                    <a:ln w="9525">
                                      <a:noFill/>
                                      <a:round/>
                                      <a:headEnd/>
                                      <a:tailEnd/>
                                    </a:ln>
                                  </p:spPr>
                                  <p:txBody>
                                    <a:bodyPr/>
                                    <a:lstStyle/>
                                    <a:p>
                                      <a:endParaRPr lang="fr-FR" dirty="0"/>
                                    </a:p>
                                  </p:txBody>
                                </p:sp>
                              </p:grpSp>
                            </p:grpSp>
                            <p:grpSp>
                              <p:nvGrpSpPr>
                                <p:cNvPr id="131" name="Group 344"/>
                                <p:cNvGrpSpPr>
                                  <a:grpSpLocks/>
                                </p:cNvGrpSpPr>
                                <p:nvPr/>
                              </p:nvGrpSpPr>
                              <p:grpSpPr bwMode="auto">
                                <a:xfrm>
                                  <a:off x="3735" y="1379"/>
                                  <a:ext cx="37" cy="99"/>
                                  <a:chOff x="3735" y="1379"/>
                                  <a:chExt cx="37" cy="99"/>
                                </a:xfrm>
                              </p:grpSpPr>
                              <p:grpSp>
                                <p:nvGrpSpPr>
                                  <p:cNvPr id="132" name="Group 345"/>
                                  <p:cNvGrpSpPr>
                                    <a:grpSpLocks/>
                                  </p:cNvGrpSpPr>
                                  <p:nvPr/>
                                </p:nvGrpSpPr>
                                <p:grpSpPr bwMode="auto">
                                  <a:xfrm>
                                    <a:off x="3743" y="1379"/>
                                    <a:ext cx="21" cy="23"/>
                                    <a:chOff x="3743" y="1379"/>
                                    <a:chExt cx="21" cy="23"/>
                                  </a:xfrm>
                                </p:grpSpPr>
                                <p:sp>
                                  <p:nvSpPr>
                                    <p:cNvPr id="135" name="Freeform 346"/>
                                    <p:cNvSpPr>
                                      <a:spLocks/>
                                    </p:cNvSpPr>
                                    <p:nvPr/>
                                  </p:nvSpPr>
                                  <p:spPr bwMode="auto">
                                    <a:xfrm>
                                      <a:off x="3743" y="1379"/>
                                      <a:ext cx="21" cy="23"/>
                                    </a:xfrm>
                                    <a:custGeom>
                                      <a:avLst/>
                                      <a:gdLst>
                                        <a:gd name="T0" fmla="*/ 18 w 107"/>
                                        <a:gd name="T1" fmla="*/ 36 h 117"/>
                                        <a:gd name="T2" fmla="*/ 28 w 107"/>
                                        <a:gd name="T3" fmla="*/ 24 h 117"/>
                                        <a:gd name="T4" fmla="*/ 39 w 107"/>
                                        <a:gd name="T5" fmla="*/ 16 h 117"/>
                                        <a:gd name="T6" fmla="*/ 52 w 107"/>
                                        <a:gd name="T7" fmla="*/ 8 h 117"/>
                                        <a:gd name="T8" fmla="*/ 68 w 107"/>
                                        <a:gd name="T9" fmla="*/ 2 h 117"/>
                                        <a:gd name="T10" fmla="*/ 80 w 107"/>
                                        <a:gd name="T11" fmla="*/ 0 h 117"/>
                                        <a:gd name="T12" fmla="*/ 91 w 107"/>
                                        <a:gd name="T13" fmla="*/ 3 h 117"/>
                                        <a:gd name="T14" fmla="*/ 101 w 107"/>
                                        <a:gd name="T15" fmla="*/ 10 h 117"/>
                                        <a:gd name="T16" fmla="*/ 105 w 107"/>
                                        <a:gd name="T17" fmla="*/ 22 h 117"/>
                                        <a:gd name="T18" fmla="*/ 107 w 107"/>
                                        <a:gd name="T19" fmla="*/ 34 h 117"/>
                                        <a:gd name="T20" fmla="*/ 104 w 107"/>
                                        <a:gd name="T21" fmla="*/ 50 h 117"/>
                                        <a:gd name="T22" fmla="*/ 97 w 107"/>
                                        <a:gd name="T23" fmla="*/ 65 h 117"/>
                                        <a:gd name="T24" fmla="*/ 89 w 107"/>
                                        <a:gd name="T25" fmla="*/ 78 h 117"/>
                                        <a:gd name="T26" fmla="*/ 79 w 107"/>
                                        <a:gd name="T27" fmla="*/ 90 h 117"/>
                                        <a:gd name="T28" fmla="*/ 67 w 107"/>
                                        <a:gd name="T29" fmla="*/ 101 h 117"/>
                                        <a:gd name="T30" fmla="*/ 53 w 107"/>
                                        <a:gd name="T31" fmla="*/ 111 h 117"/>
                                        <a:gd name="T32" fmla="*/ 39 w 107"/>
                                        <a:gd name="T33" fmla="*/ 116 h 117"/>
                                        <a:gd name="T34" fmla="*/ 26 w 107"/>
                                        <a:gd name="T35" fmla="*/ 117 h 117"/>
                                        <a:gd name="T36" fmla="*/ 14 w 107"/>
                                        <a:gd name="T37" fmla="*/ 113 h 117"/>
                                        <a:gd name="T38" fmla="*/ 7 w 107"/>
                                        <a:gd name="T39" fmla="*/ 103 h 117"/>
                                        <a:gd name="T40" fmla="*/ 2 w 107"/>
                                        <a:gd name="T41" fmla="*/ 92 h 117"/>
                                        <a:gd name="T42" fmla="*/ 0 w 107"/>
                                        <a:gd name="T43" fmla="*/ 78 h 117"/>
                                        <a:gd name="T44" fmla="*/ 4 w 107"/>
                                        <a:gd name="T45" fmla="*/ 63 h 117"/>
                                        <a:gd name="T46" fmla="*/ 8 w 107"/>
                                        <a:gd name="T47" fmla="*/ 51 h 117"/>
                                        <a:gd name="T48" fmla="*/ 18 w 107"/>
                                        <a:gd name="T49" fmla="*/ 3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17"/>
                                        <a:gd name="T77" fmla="*/ 107 w 10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17">
                                          <a:moveTo>
                                            <a:pt x="18" y="36"/>
                                          </a:moveTo>
                                          <a:lnTo>
                                            <a:pt x="28" y="24"/>
                                          </a:lnTo>
                                          <a:lnTo>
                                            <a:pt x="39" y="16"/>
                                          </a:lnTo>
                                          <a:lnTo>
                                            <a:pt x="52" y="8"/>
                                          </a:lnTo>
                                          <a:lnTo>
                                            <a:pt x="68" y="2"/>
                                          </a:lnTo>
                                          <a:lnTo>
                                            <a:pt x="80" y="0"/>
                                          </a:lnTo>
                                          <a:lnTo>
                                            <a:pt x="91" y="3"/>
                                          </a:lnTo>
                                          <a:lnTo>
                                            <a:pt x="101" y="10"/>
                                          </a:lnTo>
                                          <a:lnTo>
                                            <a:pt x="105" y="22"/>
                                          </a:lnTo>
                                          <a:lnTo>
                                            <a:pt x="107" y="34"/>
                                          </a:lnTo>
                                          <a:lnTo>
                                            <a:pt x="104" y="50"/>
                                          </a:lnTo>
                                          <a:lnTo>
                                            <a:pt x="97" y="65"/>
                                          </a:lnTo>
                                          <a:lnTo>
                                            <a:pt x="89" y="78"/>
                                          </a:lnTo>
                                          <a:lnTo>
                                            <a:pt x="79" y="90"/>
                                          </a:lnTo>
                                          <a:lnTo>
                                            <a:pt x="67" y="101"/>
                                          </a:lnTo>
                                          <a:lnTo>
                                            <a:pt x="53" y="111"/>
                                          </a:lnTo>
                                          <a:lnTo>
                                            <a:pt x="39" y="116"/>
                                          </a:lnTo>
                                          <a:lnTo>
                                            <a:pt x="26" y="117"/>
                                          </a:lnTo>
                                          <a:lnTo>
                                            <a:pt x="14" y="113"/>
                                          </a:lnTo>
                                          <a:lnTo>
                                            <a:pt x="7" y="103"/>
                                          </a:lnTo>
                                          <a:lnTo>
                                            <a:pt x="2" y="92"/>
                                          </a:lnTo>
                                          <a:lnTo>
                                            <a:pt x="0" y="78"/>
                                          </a:lnTo>
                                          <a:lnTo>
                                            <a:pt x="4" y="63"/>
                                          </a:lnTo>
                                          <a:lnTo>
                                            <a:pt x="8" y="51"/>
                                          </a:lnTo>
                                          <a:lnTo>
                                            <a:pt x="18" y="36"/>
                                          </a:lnTo>
                                          <a:close/>
                                        </a:path>
                                      </a:pathLst>
                                    </a:custGeom>
                                    <a:solidFill>
                                      <a:srgbClr val="8080FF"/>
                                    </a:solidFill>
                                    <a:ln w="9525">
                                      <a:noFill/>
                                      <a:round/>
                                      <a:headEnd/>
                                      <a:tailEnd/>
                                    </a:ln>
                                  </p:spPr>
                                  <p:txBody>
                                    <a:bodyPr/>
                                    <a:lstStyle/>
                                    <a:p>
                                      <a:endParaRPr lang="fr-FR" dirty="0"/>
                                    </a:p>
                                  </p:txBody>
                                </p:sp>
                                <p:sp>
                                  <p:nvSpPr>
                                    <p:cNvPr id="136" name="Freeform 347"/>
                                    <p:cNvSpPr>
                                      <a:spLocks/>
                                    </p:cNvSpPr>
                                    <p:nvPr/>
                                  </p:nvSpPr>
                                  <p:spPr bwMode="auto">
                                    <a:xfrm>
                                      <a:off x="3748" y="1383"/>
                                      <a:ext cx="11" cy="13"/>
                                    </a:xfrm>
                                    <a:custGeom>
                                      <a:avLst/>
                                      <a:gdLst>
                                        <a:gd name="T0" fmla="*/ 9 w 56"/>
                                        <a:gd name="T1" fmla="*/ 20 h 65"/>
                                        <a:gd name="T2" fmla="*/ 14 w 56"/>
                                        <a:gd name="T3" fmla="*/ 14 h 65"/>
                                        <a:gd name="T4" fmla="*/ 21 w 56"/>
                                        <a:gd name="T5" fmla="*/ 8 h 65"/>
                                        <a:gd name="T6" fmla="*/ 27 w 56"/>
                                        <a:gd name="T7" fmla="*/ 5 h 65"/>
                                        <a:gd name="T8" fmla="*/ 36 w 56"/>
                                        <a:gd name="T9" fmla="*/ 2 h 65"/>
                                        <a:gd name="T10" fmla="*/ 42 w 56"/>
                                        <a:gd name="T11" fmla="*/ 0 h 65"/>
                                        <a:gd name="T12" fmla="*/ 48 w 56"/>
                                        <a:gd name="T13" fmla="*/ 2 h 65"/>
                                        <a:gd name="T14" fmla="*/ 53 w 56"/>
                                        <a:gd name="T15" fmla="*/ 6 h 65"/>
                                        <a:gd name="T16" fmla="*/ 55 w 56"/>
                                        <a:gd name="T17" fmla="*/ 12 h 65"/>
                                        <a:gd name="T18" fmla="*/ 56 w 56"/>
                                        <a:gd name="T19" fmla="*/ 19 h 65"/>
                                        <a:gd name="T20" fmla="*/ 55 w 56"/>
                                        <a:gd name="T21" fmla="*/ 28 h 65"/>
                                        <a:gd name="T22" fmla="*/ 52 w 56"/>
                                        <a:gd name="T23" fmla="*/ 37 h 65"/>
                                        <a:gd name="T24" fmla="*/ 48 w 56"/>
                                        <a:gd name="T25" fmla="*/ 44 h 65"/>
                                        <a:gd name="T26" fmla="*/ 42 w 56"/>
                                        <a:gd name="T27" fmla="*/ 50 h 65"/>
                                        <a:gd name="T28" fmla="*/ 36 w 56"/>
                                        <a:gd name="T29" fmla="*/ 58 h 65"/>
                                        <a:gd name="T30" fmla="*/ 28 w 56"/>
                                        <a:gd name="T31" fmla="*/ 62 h 65"/>
                                        <a:gd name="T32" fmla="*/ 21 w 56"/>
                                        <a:gd name="T33" fmla="*/ 65 h 65"/>
                                        <a:gd name="T34" fmla="*/ 14 w 56"/>
                                        <a:gd name="T35" fmla="*/ 65 h 65"/>
                                        <a:gd name="T36" fmla="*/ 8 w 56"/>
                                        <a:gd name="T37" fmla="*/ 63 h 65"/>
                                        <a:gd name="T38" fmla="*/ 3 w 56"/>
                                        <a:gd name="T39" fmla="*/ 58 h 65"/>
                                        <a:gd name="T40" fmla="*/ 0 w 56"/>
                                        <a:gd name="T41" fmla="*/ 51 h 65"/>
                                        <a:gd name="T42" fmla="*/ 0 w 56"/>
                                        <a:gd name="T43" fmla="*/ 44 h 65"/>
                                        <a:gd name="T44" fmla="*/ 1 w 56"/>
                                        <a:gd name="T45" fmla="*/ 36 h 65"/>
                                        <a:gd name="T46" fmla="*/ 3 w 56"/>
                                        <a:gd name="T47" fmla="*/ 28 h 65"/>
                                        <a:gd name="T48" fmla="*/ 9 w 56"/>
                                        <a:gd name="T49" fmla="*/ 2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65"/>
                                        <a:gd name="T77" fmla="*/ 56 w 5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65">
                                          <a:moveTo>
                                            <a:pt x="9" y="20"/>
                                          </a:moveTo>
                                          <a:lnTo>
                                            <a:pt x="14" y="14"/>
                                          </a:lnTo>
                                          <a:lnTo>
                                            <a:pt x="21" y="8"/>
                                          </a:lnTo>
                                          <a:lnTo>
                                            <a:pt x="27" y="5"/>
                                          </a:lnTo>
                                          <a:lnTo>
                                            <a:pt x="36" y="2"/>
                                          </a:lnTo>
                                          <a:lnTo>
                                            <a:pt x="42" y="0"/>
                                          </a:lnTo>
                                          <a:lnTo>
                                            <a:pt x="48" y="2"/>
                                          </a:lnTo>
                                          <a:lnTo>
                                            <a:pt x="53" y="6"/>
                                          </a:lnTo>
                                          <a:lnTo>
                                            <a:pt x="55" y="12"/>
                                          </a:lnTo>
                                          <a:lnTo>
                                            <a:pt x="56" y="19"/>
                                          </a:lnTo>
                                          <a:lnTo>
                                            <a:pt x="55" y="28"/>
                                          </a:lnTo>
                                          <a:lnTo>
                                            <a:pt x="52" y="37"/>
                                          </a:lnTo>
                                          <a:lnTo>
                                            <a:pt x="48" y="44"/>
                                          </a:lnTo>
                                          <a:lnTo>
                                            <a:pt x="42" y="50"/>
                                          </a:lnTo>
                                          <a:lnTo>
                                            <a:pt x="36" y="58"/>
                                          </a:lnTo>
                                          <a:lnTo>
                                            <a:pt x="28" y="62"/>
                                          </a:lnTo>
                                          <a:lnTo>
                                            <a:pt x="21" y="65"/>
                                          </a:lnTo>
                                          <a:lnTo>
                                            <a:pt x="14" y="65"/>
                                          </a:lnTo>
                                          <a:lnTo>
                                            <a:pt x="8" y="63"/>
                                          </a:lnTo>
                                          <a:lnTo>
                                            <a:pt x="3" y="58"/>
                                          </a:lnTo>
                                          <a:lnTo>
                                            <a:pt x="0" y="51"/>
                                          </a:lnTo>
                                          <a:lnTo>
                                            <a:pt x="0" y="44"/>
                                          </a:lnTo>
                                          <a:lnTo>
                                            <a:pt x="1" y="36"/>
                                          </a:lnTo>
                                          <a:lnTo>
                                            <a:pt x="3" y="28"/>
                                          </a:lnTo>
                                          <a:lnTo>
                                            <a:pt x="9" y="20"/>
                                          </a:lnTo>
                                          <a:close/>
                                        </a:path>
                                      </a:pathLst>
                                    </a:custGeom>
                                    <a:solidFill>
                                      <a:srgbClr val="600060"/>
                                    </a:solidFill>
                                    <a:ln w="9525">
                                      <a:noFill/>
                                      <a:round/>
                                      <a:headEnd/>
                                      <a:tailEnd/>
                                    </a:ln>
                                  </p:spPr>
                                  <p:txBody>
                                    <a:bodyPr/>
                                    <a:lstStyle/>
                                    <a:p>
                                      <a:endParaRPr lang="fr-FR" dirty="0"/>
                                    </a:p>
                                  </p:txBody>
                                </p:sp>
                              </p:grpSp>
                              <p:sp>
                                <p:nvSpPr>
                                  <p:cNvPr id="133" name="Freeform 348"/>
                                  <p:cNvSpPr>
                                    <a:spLocks/>
                                  </p:cNvSpPr>
                                  <p:nvPr/>
                                </p:nvSpPr>
                                <p:spPr bwMode="auto">
                                  <a:xfrm>
                                    <a:off x="3735" y="1426"/>
                                    <a:ext cx="21" cy="24"/>
                                  </a:xfrm>
                                  <a:custGeom>
                                    <a:avLst/>
                                    <a:gdLst>
                                      <a:gd name="T0" fmla="*/ 89 w 106"/>
                                      <a:gd name="T1" fmla="*/ 36 h 116"/>
                                      <a:gd name="T2" fmla="*/ 78 w 106"/>
                                      <a:gd name="T3" fmla="*/ 25 h 116"/>
                                      <a:gd name="T4" fmla="*/ 67 w 106"/>
                                      <a:gd name="T5" fmla="*/ 16 h 116"/>
                                      <a:gd name="T6" fmla="*/ 55 w 106"/>
                                      <a:gd name="T7" fmla="*/ 8 h 116"/>
                                      <a:gd name="T8" fmla="*/ 38 w 106"/>
                                      <a:gd name="T9" fmla="*/ 2 h 116"/>
                                      <a:gd name="T10" fmla="*/ 27 w 106"/>
                                      <a:gd name="T11" fmla="*/ 0 h 116"/>
                                      <a:gd name="T12" fmla="*/ 16 w 106"/>
                                      <a:gd name="T13" fmla="*/ 3 h 116"/>
                                      <a:gd name="T14" fmla="*/ 6 w 106"/>
                                      <a:gd name="T15" fmla="*/ 11 h 116"/>
                                      <a:gd name="T16" fmla="*/ 2 w 106"/>
                                      <a:gd name="T17" fmla="*/ 22 h 116"/>
                                      <a:gd name="T18" fmla="*/ 0 w 106"/>
                                      <a:gd name="T19" fmla="*/ 34 h 116"/>
                                      <a:gd name="T20" fmla="*/ 3 w 106"/>
                                      <a:gd name="T21" fmla="*/ 50 h 116"/>
                                      <a:gd name="T22" fmla="*/ 9 w 106"/>
                                      <a:gd name="T23" fmla="*/ 65 h 116"/>
                                      <a:gd name="T24" fmla="*/ 18 w 106"/>
                                      <a:gd name="T25" fmla="*/ 78 h 116"/>
                                      <a:gd name="T26" fmla="*/ 28 w 106"/>
                                      <a:gd name="T27" fmla="*/ 89 h 116"/>
                                      <a:gd name="T28" fmla="*/ 39 w 106"/>
                                      <a:gd name="T29" fmla="*/ 100 h 116"/>
                                      <a:gd name="T30" fmla="*/ 53 w 106"/>
                                      <a:gd name="T31" fmla="*/ 110 h 116"/>
                                      <a:gd name="T32" fmla="*/ 67 w 106"/>
                                      <a:gd name="T33" fmla="*/ 115 h 116"/>
                                      <a:gd name="T34" fmla="*/ 80 w 106"/>
                                      <a:gd name="T35" fmla="*/ 116 h 116"/>
                                      <a:gd name="T36" fmla="*/ 92 w 106"/>
                                      <a:gd name="T37" fmla="*/ 112 h 116"/>
                                      <a:gd name="T38" fmla="*/ 100 w 106"/>
                                      <a:gd name="T39" fmla="*/ 102 h 116"/>
                                      <a:gd name="T40" fmla="*/ 105 w 106"/>
                                      <a:gd name="T41" fmla="*/ 91 h 116"/>
                                      <a:gd name="T42" fmla="*/ 106 w 106"/>
                                      <a:gd name="T43" fmla="*/ 78 h 116"/>
                                      <a:gd name="T44" fmla="*/ 103 w 106"/>
                                      <a:gd name="T45" fmla="*/ 63 h 116"/>
                                      <a:gd name="T46" fmla="*/ 99 w 106"/>
                                      <a:gd name="T47" fmla="*/ 51 h 116"/>
                                      <a:gd name="T48" fmla="*/ 89 w 106"/>
                                      <a:gd name="T49" fmla="*/ 36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16"/>
                                      <a:gd name="T77" fmla="*/ 106 w 106"/>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16">
                                        <a:moveTo>
                                          <a:pt x="89" y="36"/>
                                        </a:moveTo>
                                        <a:lnTo>
                                          <a:pt x="78" y="25"/>
                                        </a:lnTo>
                                        <a:lnTo>
                                          <a:pt x="67" y="16"/>
                                        </a:lnTo>
                                        <a:lnTo>
                                          <a:pt x="55" y="8"/>
                                        </a:lnTo>
                                        <a:lnTo>
                                          <a:pt x="38" y="2"/>
                                        </a:lnTo>
                                        <a:lnTo>
                                          <a:pt x="27" y="0"/>
                                        </a:lnTo>
                                        <a:lnTo>
                                          <a:pt x="16" y="3"/>
                                        </a:lnTo>
                                        <a:lnTo>
                                          <a:pt x="6" y="11"/>
                                        </a:lnTo>
                                        <a:lnTo>
                                          <a:pt x="2" y="22"/>
                                        </a:lnTo>
                                        <a:lnTo>
                                          <a:pt x="0" y="34"/>
                                        </a:lnTo>
                                        <a:lnTo>
                                          <a:pt x="3" y="50"/>
                                        </a:lnTo>
                                        <a:lnTo>
                                          <a:pt x="9" y="65"/>
                                        </a:lnTo>
                                        <a:lnTo>
                                          <a:pt x="18" y="78"/>
                                        </a:lnTo>
                                        <a:lnTo>
                                          <a:pt x="28" y="89"/>
                                        </a:lnTo>
                                        <a:lnTo>
                                          <a:pt x="39" y="100"/>
                                        </a:lnTo>
                                        <a:lnTo>
                                          <a:pt x="53" y="110"/>
                                        </a:lnTo>
                                        <a:lnTo>
                                          <a:pt x="67" y="115"/>
                                        </a:lnTo>
                                        <a:lnTo>
                                          <a:pt x="80" y="116"/>
                                        </a:lnTo>
                                        <a:lnTo>
                                          <a:pt x="92" y="112"/>
                                        </a:lnTo>
                                        <a:lnTo>
                                          <a:pt x="100" y="102"/>
                                        </a:lnTo>
                                        <a:lnTo>
                                          <a:pt x="105" y="91"/>
                                        </a:lnTo>
                                        <a:lnTo>
                                          <a:pt x="106" y="78"/>
                                        </a:lnTo>
                                        <a:lnTo>
                                          <a:pt x="103" y="63"/>
                                        </a:lnTo>
                                        <a:lnTo>
                                          <a:pt x="99" y="51"/>
                                        </a:lnTo>
                                        <a:lnTo>
                                          <a:pt x="89" y="36"/>
                                        </a:lnTo>
                                        <a:close/>
                                      </a:path>
                                    </a:pathLst>
                                  </a:custGeom>
                                  <a:solidFill>
                                    <a:srgbClr val="A000A0"/>
                                  </a:solidFill>
                                  <a:ln w="9525">
                                    <a:noFill/>
                                    <a:round/>
                                    <a:headEnd/>
                                    <a:tailEnd/>
                                  </a:ln>
                                </p:spPr>
                                <p:txBody>
                                  <a:bodyPr/>
                                  <a:lstStyle/>
                                  <a:p>
                                    <a:endParaRPr lang="fr-FR" dirty="0"/>
                                  </a:p>
                                </p:txBody>
                              </p:sp>
                              <p:sp>
                                <p:nvSpPr>
                                  <p:cNvPr id="134" name="Freeform 349"/>
                                  <p:cNvSpPr>
                                    <a:spLocks/>
                                  </p:cNvSpPr>
                                  <p:nvPr/>
                                </p:nvSpPr>
                                <p:spPr bwMode="auto">
                                  <a:xfrm>
                                    <a:off x="3753" y="1454"/>
                                    <a:ext cx="19" cy="24"/>
                                  </a:xfrm>
                                  <a:custGeom>
                                    <a:avLst/>
                                    <a:gdLst>
                                      <a:gd name="T0" fmla="*/ 83 w 96"/>
                                      <a:gd name="T1" fmla="*/ 38 h 119"/>
                                      <a:gd name="T2" fmla="*/ 75 w 96"/>
                                      <a:gd name="T3" fmla="*/ 23 h 119"/>
                                      <a:gd name="T4" fmla="*/ 66 w 96"/>
                                      <a:gd name="T5" fmla="*/ 11 h 119"/>
                                      <a:gd name="T6" fmla="*/ 54 w 96"/>
                                      <a:gd name="T7" fmla="*/ 4 h 119"/>
                                      <a:gd name="T8" fmla="*/ 39 w 96"/>
                                      <a:gd name="T9" fmla="*/ 0 h 119"/>
                                      <a:gd name="T10" fmla="*/ 28 w 96"/>
                                      <a:gd name="T11" fmla="*/ 3 h 119"/>
                                      <a:gd name="T12" fmla="*/ 19 w 96"/>
                                      <a:gd name="T13" fmla="*/ 10 h 119"/>
                                      <a:gd name="T14" fmla="*/ 8 w 96"/>
                                      <a:gd name="T15" fmla="*/ 19 h 119"/>
                                      <a:gd name="T16" fmla="*/ 2 w 96"/>
                                      <a:gd name="T17" fmla="*/ 30 h 119"/>
                                      <a:gd name="T18" fmla="*/ 0 w 96"/>
                                      <a:gd name="T19" fmla="*/ 39 h 119"/>
                                      <a:gd name="T20" fmla="*/ 1 w 96"/>
                                      <a:gd name="T21" fmla="*/ 50 h 119"/>
                                      <a:gd name="T22" fmla="*/ 3 w 96"/>
                                      <a:gd name="T23" fmla="*/ 64 h 119"/>
                                      <a:gd name="T24" fmla="*/ 11 w 96"/>
                                      <a:gd name="T25" fmla="*/ 80 h 119"/>
                                      <a:gd name="T26" fmla="*/ 20 w 96"/>
                                      <a:gd name="T27" fmla="*/ 92 h 119"/>
                                      <a:gd name="T28" fmla="*/ 29 w 96"/>
                                      <a:gd name="T29" fmla="*/ 103 h 119"/>
                                      <a:gd name="T30" fmla="*/ 43 w 96"/>
                                      <a:gd name="T31" fmla="*/ 113 h 119"/>
                                      <a:gd name="T32" fmla="*/ 57 w 96"/>
                                      <a:gd name="T33" fmla="*/ 118 h 119"/>
                                      <a:gd name="T34" fmla="*/ 71 w 96"/>
                                      <a:gd name="T35" fmla="*/ 119 h 119"/>
                                      <a:gd name="T36" fmla="*/ 82 w 96"/>
                                      <a:gd name="T37" fmla="*/ 115 h 119"/>
                                      <a:gd name="T38" fmla="*/ 90 w 96"/>
                                      <a:gd name="T39" fmla="*/ 105 h 119"/>
                                      <a:gd name="T40" fmla="*/ 95 w 96"/>
                                      <a:gd name="T41" fmla="*/ 94 h 119"/>
                                      <a:gd name="T42" fmla="*/ 96 w 96"/>
                                      <a:gd name="T43" fmla="*/ 80 h 119"/>
                                      <a:gd name="T44" fmla="*/ 93 w 96"/>
                                      <a:gd name="T45" fmla="*/ 65 h 119"/>
                                      <a:gd name="T46" fmla="*/ 90 w 96"/>
                                      <a:gd name="T47" fmla="*/ 51 h 119"/>
                                      <a:gd name="T48" fmla="*/ 83 w 96"/>
                                      <a:gd name="T49" fmla="*/ 3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9"/>
                                      <a:gd name="T77" fmla="*/ 96 w 96"/>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9">
                                        <a:moveTo>
                                          <a:pt x="83" y="38"/>
                                        </a:moveTo>
                                        <a:lnTo>
                                          <a:pt x="75" y="23"/>
                                        </a:lnTo>
                                        <a:lnTo>
                                          <a:pt x="66" y="11"/>
                                        </a:lnTo>
                                        <a:lnTo>
                                          <a:pt x="54" y="4"/>
                                        </a:lnTo>
                                        <a:lnTo>
                                          <a:pt x="39" y="0"/>
                                        </a:lnTo>
                                        <a:lnTo>
                                          <a:pt x="28" y="3"/>
                                        </a:lnTo>
                                        <a:lnTo>
                                          <a:pt x="19" y="10"/>
                                        </a:lnTo>
                                        <a:lnTo>
                                          <a:pt x="8" y="19"/>
                                        </a:lnTo>
                                        <a:lnTo>
                                          <a:pt x="2" y="30"/>
                                        </a:lnTo>
                                        <a:lnTo>
                                          <a:pt x="0" y="39"/>
                                        </a:lnTo>
                                        <a:lnTo>
                                          <a:pt x="1" y="50"/>
                                        </a:lnTo>
                                        <a:lnTo>
                                          <a:pt x="3" y="64"/>
                                        </a:lnTo>
                                        <a:lnTo>
                                          <a:pt x="11" y="80"/>
                                        </a:lnTo>
                                        <a:lnTo>
                                          <a:pt x="20" y="92"/>
                                        </a:lnTo>
                                        <a:lnTo>
                                          <a:pt x="29" y="103"/>
                                        </a:lnTo>
                                        <a:lnTo>
                                          <a:pt x="43" y="113"/>
                                        </a:lnTo>
                                        <a:lnTo>
                                          <a:pt x="57" y="118"/>
                                        </a:lnTo>
                                        <a:lnTo>
                                          <a:pt x="71" y="119"/>
                                        </a:lnTo>
                                        <a:lnTo>
                                          <a:pt x="82" y="115"/>
                                        </a:lnTo>
                                        <a:lnTo>
                                          <a:pt x="90" y="105"/>
                                        </a:lnTo>
                                        <a:lnTo>
                                          <a:pt x="95" y="94"/>
                                        </a:lnTo>
                                        <a:lnTo>
                                          <a:pt x="96" y="80"/>
                                        </a:lnTo>
                                        <a:lnTo>
                                          <a:pt x="93" y="65"/>
                                        </a:lnTo>
                                        <a:lnTo>
                                          <a:pt x="90" y="51"/>
                                        </a:lnTo>
                                        <a:lnTo>
                                          <a:pt x="83" y="38"/>
                                        </a:lnTo>
                                        <a:close/>
                                      </a:path>
                                    </a:pathLst>
                                  </a:custGeom>
                                  <a:solidFill>
                                    <a:srgbClr val="A000A0"/>
                                  </a:solidFill>
                                  <a:ln w="9525">
                                    <a:noFill/>
                                    <a:round/>
                                    <a:headEnd/>
                                    <a:tailEnd/>
                                  </a:ln>
                                </p:spPr>
                                <p:txBody>
                                  <a:bodyPr/>
                                  <a:lstStyle/>
                                  <a:p>
                                    <a:endParaRPr lang="fr-FR" dirty="0"/>
                                  </a:p>
                                </p:txBody>
                              </p:sp>
                            </p:grpSp>
                          </p:grpSp>
                          <p:grpSp>
                            <p:nvGrpSpPr>
                              <p:cNvPr id="126" name="Group 350"/>
                              <p:cNvGrpSpPr>
                                <a:grpSpLocks/>
                              </p:cNvGrpSpPr>
                              <p:nvPr/>
                            </p:nvGrpSpPr>
                            <p:grpSpPr bwMode="auto">
                              <a:xfrm>
                                <a:off x="3801" y="1428"/>
                                <a:ext cx="137" cy="127"/>
                                <a:chOff x="3801" y="1428"/>
                                <a:chExt cx="137" cy="127"/>
                              </a:xfrm>
                            </p:grpSpPr>
                            <p:sp>
                              <p:nvSpPr>
                                <p:cNvPr id="127" name="Freeform 351"/>
                                <p:cNvSpPr>
                                  <a:spLocks/>
                                </p:cNvSpPr>
                                <p:nvPr/>
                              </p:nvSpPr>
                              <p:spPr bwMode="auto">
                                <a:xfrm>
                                  <a:off x="3833" y="1458"/>
                                  <a:ext cx="80" cy="68"/>
                                </a:xfrm>
                                <a:custGeom>
                                  <a:avLst/>
                                  <a:gdLst>
                                    <a:gd name="T0" fmla="*/ 10 w 400"/>
                                    <a:gd name="T1" fmla="*/ 0 h 338"/>
                                    <a:gd name="T2" fmla="*/ 3 w 400"/>
                                    <a:gd name="T3" fmla="*/ 36 h 338"/>
                                    <a:gd name="T4" fmla="*/ 0 w 400"/>
                                    <a:gd name="T5" fmla="*/ 65 h 338"/>
                                    <a:gd name="T6" fmla="*/ 6 w 400"/>
                                    <a:gd name="T7" fmla="*/ 97 h 338"/>
                                    <a:gd name="T8" fmla="*/ 19 w 400"/>
                                    <a:gd name="T9" fmla="*/ 120 h 338"/>
                                    <a:gd name="T10" fmla="*/ 35 w 400"/>
                                    <a:gd name="T11" fmla="*/ 134 h 338"/>
                                    <a:gd name="T12" fmla="*/ 62 w 400"/>
                                    <a:gd name="T13" fmla="*/ 155 h 338"/>
                                    <a:gd name="T14" fmla="*/ 89 w 400"/>
                                    <a:gd name="T15" fmla="*/ 171 h 338"/>
                                    <a:gd name="T16" fmla="*/ 127 w 400"/>
                                    <a:gd name="T17" fmla="*/ 189 h 338"/>
                                    <a:gd name="T18" fmla="*/ 169 w 400"/>
                                    <a:gd name="T19" fmla="*/ 204 h 338"/>
                                    <a:gd name="T20" fmla="*/ 209 w 400"/>
                                    <a:gd name="T21" fmla="*/ 217 h 338"/>
                                    <a:gd name="T22" fmla="*/ 251 w 400"/>
                                    <a:gd name="T23" fmla="*/ 231 h 338"/>
                                    <a:gd name="T24" fmla="*/ 283 w 400"/>
                                    <a:gd name="T25" fmla="*/ 246 h 338"/>
                                    <a:gd name="T26" fmla="*/ 316 w 400"/>
                                    <a:gd name="T27" fmla="*/ 265 h 338"/>
                                    <a:gd name="T28" fmla="*/ 347 w 400"/>
                                    <a:gd name="T29" fmla="*/ 287 h 338"/>
                                    <a:gd name="T30" fmla="*/ 374 w 400"/>
                                    <a:gd name="T31" fmla="*/ 310 h 338"/>
                                    <a:gd name="T32" fmla="*/ 400 w 40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338"/>
                                    <a:gd name="T53" fmla="*/ 400 w 40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338">
                                      <a:moveTo>
                                        <a:pt x="10" y="0"/>
                                      </a:moveTo>
                                      <a:lnTo>
                                        <a:pt x="3" y="36"/>
                                      </a:lnTo>
                                      <a:lnTo>
                                        <a:pt x="0" y="65"/>
                                      </a:lnTo>
                                      <a:lnTo>
                                        <a:pt x="6" y="97"/>
                                      </a:lnTo>
                                      <a:lnTo>
                                        <a:pt x="19" y="120"/>
                                      </a:lnTo>
                                      <a:lnTo>
                                        <a:pt x="35" y="134"/>
                                      </a:lnTo>
                                      <a:lnTo>
                                        <a:pt x="62" y="155"/>
                                      </a:lnTo>
                                      <a:lnTo>
                                        <a:pt x="89" y="171"/>
                                      </a:lnTo>
                                      <a:lnTo>
                                        <a:pt x="127" y="189"/>
                                      </a:lnTo>
                                      <a:lnTo>
                                        <a:pt x="169" y="204"/>
                                      </a:lnTo>
                                      <a:lnTo>
                                        <a:pt x="209" y="217"/>
                                      </a:lnTo>
                                      <a:lnTo>
                                        <a:pt x="251" y="231"/>
                                      </a:lnTo>
                                      <a:lnTo>
                                        <a:pt x="283" y="246"/>
                                      </a:lnTo>
                                      <a:lnTo>
                                        <a:pt x="316" y="265"/>
                                      </a:lnTo>
                                      <a:lnTo>
                                        <a:pt x="347" y="287"/>
                                      </a:lnTo>
                                      <a:lnTo>
                                        <a:pt x="374" y="310"/>
                                      </a:lnTo>
                                      <a:lnTo>
                                        <a:pt x="400" y="338"/>
                                      </a:lnTo>
                                    </a:path>
                                  </a:pathLst>
                                </a:custGeom>
                                <a:noFill/>
                                <a:ln w="4763">
                                  <a:solidFill>
                                    <a:srgbClr val="FFC0C0"/>
                                  </a:solidFill>
                                  <a:prstDash val="solid"/>
                                  <a:round/>
                                  <a:headEnd/>
                                  <a:tailEnd/>
                                </a:ln>
                              </p:spPr>
                              <p:txBody>
                                <a:bodyPr/>
                                <a:lstStyle/>
                                <a:p>
                                  <a:endParaRPr lang="fr-FR" dirty="0"/>
                                </a:p>
                              </p:txBody>
                            </p:sp>
                            <p:sp>
                              <p:nvSpPr>
                                <p:cNvPr id="128" name="Freeform 352"/>
                                <p:cNvSpPr>
                                  <a:spLocks/>
                                </p:cNvSpPr>
                                <p:nvPr/>
                              </p:nvSpPr>
                              <p:spPr bwMode="auto">
                                <a:xfrm>
                                  <a:off x="3801" y="1472"/>
                                  <a:ext cx="94" cy="82"/>
                                </a:xfrm>
                                <a:custGeom>
                                  <a:avLst/>
                                  <a:gdLst>
                                    <a:gd name="T0" fmla="*/ 0 w 467"/>
                                    <a:gd name="T1" fmla="*/ 0 h 412"/>
                                    <a:gd name="T2" fmla="*/ 35 w 467"/>
                                    <a:gd name="T3" fmla="*/ 9 h 412"/>
                                    <a:gd name="T4" fmla="*/ 68 w 467"/>
                                    <a:gd name="T5" fmla="*/ 18 h 412"/>
                                    <a:gd name="T6" fmla="*/ 100 w 467"/>
                                    <a:gd name="T7" fmla="*/ 31 h 412"/>
                                    <a:gd name="T8" fmla="*/ 123 w 467"/>
                                    <a:gd name="T9" fmla="*/ 45 h 412"/>
                                    <a:gd name="T10" fmla="*/ 142 w 467"/>
                                    <a:gd name="T11" fmla="*/ 68 h 412"/>
                                    <a:gd name="T12" fmla="*/ 158 w 467"/>
                                    <a:gd name="T13" fmla="*/ 97 h 412"/>
                                    <a:gd name="T14" fmla="*/ 168 w 467"/>
                                    <a:gd name="T15" fmla="*/ 123 h 412"/>
                                    <a:gd name="T16" fmla="*/ 178 w 467"/>
                                    <a:gd name="T17" fmla="*/ 155 h 412"/>
                                    <a:gd name="T18" fmla="*/ 189 w 467"/>
                                    <a:gd name="T19" fmla="*/ 192 h 412"/>
                                    <a:gd name="T20" fmla="*/ 203 w 467"/>
                                    <a:gd name="T21" fmla="*/ 224 h 412"/>
                                    <a:gd name="T22" fmla="*/ 223 w 467"/>
                                    <a:gd name="T23" fmla="*/ 254 h 412"/>
                                    <a:gd name="T24" fmla="*/ 246 w 467"/>
                                    <a:gd name="T25" fmla="*/ 286 h 412"/>
                                    <a:gd name="T26" fmla="*/ 266 w 467"/>
                                    <a:gd name="T27" fmla="*/ 309 h 412"/>
                                    <a:gd name="T28" fmla="*/ 295 w 467"/>
                                    <a:gd name="T29" fmla="*/ 332 h 412"/>
                                    <a:gd name="T30" fmla="*/ 325 w 467"/>
                                    <a:gd name="T31" fmla="*/ 351 h 412"/>
                                    <a:gd name="T32" fmla="*/ 361 w 467"/>
                                    <a:gd name="T33" fmla="*/ 367 h 412"/>
                                    <a:gd name="T34" fmla="*/ 402 w 467"/>
                                    <a:gd name="T35" fmla="*/ 385 h 412"/>
                                    <a:gd name="T36" fmla="*/ 437 w 467"/>
                                    <a:gd name="T37" fmla="*/ 399 h 412"/>
                                    <a:gd name="T38" fmla="*/ 467 w 467"/>
                                    <a:gd name="T39" fmla="*/ 412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7"/>
                                    <a:gd name="T61" fmla="*/ 0 h 412"/>
                                    <a:gd name="T62" fmla="*/ 467 w 467"/>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7" h="412">
                                      <a:moveTo>
                                        <a:pt x="0" y="0"/>
                                      </a:moveTo>
                                      <a:lnTo>
                                        <a:pt x="35" y="9"/>
                                      </a:lnTo>
                                      <a:lnTo>
                                        <a:pt x="68" y="18"/>
                                      </a:lnTo>
                                      <a:lnTo>
                                        <a:pt x="100" y="31"/>
                                      </a:lnTo>
                                      <a:lnTo>
                                        <a:pt x="123" y="45"/>
                                      </a:lnTo>
                                      <a:lnTo>
                                        <a:pt x="142" y="68"/>
                                      </a:lnTo>
                                      <a:lnTo>
                                        <a:pt x="158" y="97"/>
                                      </a:lnTo>
                                      <a:lnTo>
                                        <a:pt x="168" y="123"/>
                                      </a:lnTo>
                                      <a:lnTo>
                                        <a:pt x="178" y="155"/>
                                      </a:lnTo>
                                      <a:lnTo>
                                        <a:pt x="189" y="192"/>
                                      </a:lnTo>
                                      <a:lnTo>
                                        <a:pt x="203" y="224"/>
                                      </a:lnTo>
                                      <a:lnTo>
                                        <a:pt x="223" y="254"/>
                                      </a:lnTo>
                                      <a:lnTo>
                                        <a:pt x="246" y="286"/>
                                      </a:lnTo>
                                      <a:lnTo>
                                        <a:pt x="266" y="309"/>
                                      </a:lnTo>
                                      <a:lnTo>
                                        <a:pt x="295" y="332"/>
                                      </a:lnTo>
                                      <a:lnTo>
                                        <a:pt x="325" y="351"/>
                                      </a:lnTo>
                                      <a:lnTo>
                                        <a:pt x="361" y="367"/>
                                      </a:lnTo>
                                      <a:lnTo>
                                        <a:pt x="402" y="385"/>
                                      </a:lnTo>
                                      <a:lnTo>
                                        <a:pt x="437" y="399"/>
                                      </a:lnTo>
                                      <a:lnTo>
                                        <a:pt x="467" y="412"/>
                                      </a:lnTo>
                                    </a:path>
                                  </a:pathLst>
                                </a:custGeom>
                                <a:noFill/>
                                <a:ln w="4763">
                                  <a:solidFill>
                                    <a:srgbClr val="FFC0C0"/>
                                  </a:solidFill>
                                  <a:prstDash val="solid"/>
                                  <a:round/>
                                  <a:headEnd/>
                                  <a:tailEnd/>
                                </a:ln>
                              </p:spPr>
                              <p:txBody>
                                <a:bodyPr/>
                                <a:lstStyle/>
                                <a:p>
                                  <a:endParaRPr lang="fr-FR" dirty="0"/>
                                </a:p>
                              </p:txBody>
                            </p:sp>
                            <p:sp>
                              <p:nvSpPr>
                                <p:cNvPr id="129" name="Freeform 353"/>
                                <p:cNvSpPr>
                                  <a:spLocks/>
                                </p:cNvSpPr>
                                <p:nvPr/>
                              </p:nvSpPr>
                              <p:spPr bwMode="auto">
                                <a:xfrm>
                                  <a:off x="3808" y="1428"/>
                                  <a:ext cx="130" cy="127"/>
                                </a:xfrm>
                                <a:custGeom>
                                  <a:avLst/>
                                  <a:gdLst>
                                    <a:gd name="T0" fmla="*/ 0 w 651"/>
                                    <a:gd name="T1" fmla="*/ 0 h 633"/>
                                    <a:gd name="T2" fmla="*/ 8 w 651"/>
                                    <a:gd name="T3" fmla="*/ 43 h 633"/>
                                    <a:gd name="T4" fmla="*/ 20 w 651"/>
                                    <a:gd name="T5" fmla="*/ 87 h 633"/>
                                    <a:gd name="T6" fmla="*/ 37 w 651"/>
                                    <a:gd name="T7" fmla="*/ 135 h 633"/>
                                    <a:gd name="T8" fmla="*/ 58 w 651"/>
                                    <a:gd name="T9" fmla="*/ 172 h 633"/>
                                    <a:gd name="T10" fmla="*/ 88 w 651"/>
                                    <a:gd name="T11" fmla="*/ 213 h 633"/>
                                    <a:gd name="T12" fmla="*/ 110 w 651"/>
                                    <a:gd name="T13" fmla="*/ 249 h 633"/>
                                    <a:gd name="T14" fmla="*/ 136 w 651"/>
                                    <a:gd name="T15" fmla="*/ 294 h 633"/>
                                    <a:gd name="T16" fmla="*/ 166 w 651"/>
                                    <a:gd name="T17" fmla="*/ 345 h 633"/>
                                    <a:gd name="T18" fmla="*/ 186 w 651"/>
                                    <a:gd name="T19" fmla="*/ 374 h 633"/>
                                    <a:gd name="T20" fmla="*/ 210 w 651"/>
                                    <a:gd name="T21" fmla="*/ 404 h 633"/>
                                    <a:gd name="T22" fmla="*/ 238 w 651"/>
                                    <a:gd name="T23" fmla="*/ 435 h 633"/>
                                    <a:gd name="T24" fmla="*/ 274 w 651"/>
                                    <a:gd name="T25" fmla="*/ 468 h 633"/>
                                    <a:gd name="T26" fmla="*/ 320 w 651"/>
                                    <a:gd name="T27" fmla="*/ 507 h 633"/>
                                    <a:gd name="T28" fmla="*/ 361 w 651"/>
                                    <a:gd name="T29" fmla="*/ 538 h 633"/>
                                    <a:gd name="T30" fmla="*/ 407 w 651"/>
                                    <a:gd name="T31" fmla="*/ 564 h 633"/>
                                    <a:gd name="T32" fmla="*/ 456 w 651"/>
                                    <a:gd name="T33" fmla="*/ 586 h 633"/>
                                    <a:gd name="T34" fmla="*/ 511 w 651"/>
                                    <a:gd name="T35" fmla="*/ 607 h 633"/>
                                    <a:gd name="T36" fmla="*/ 554 w 651"/>
                                    <a:gd name="T37" fmla="*/ 619 h 633"/>
                                    <a:gd name="T38" fmla="*/ 604 w 651"/>
                                    <a:gd name="T39" fmla="*/ 628 h 633"/>
                                    <a:gd name="T40" fmla="*/ 651 w 651"/>
                                    <a:gd name="T41" fmla="*/ 633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1"/>
                                    <a:gd name="T64" fmla="*/ 0 h 633"/>
                                    <a:gd name="T65" fmla="*/ 651 w 651"/>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1" h="633">
                                      <a:moveTo>
                                        <a:pt x="0" y="0"/>
                                      </a:moveTo>
                                      <a:lnTo>
                                        <a:pt x="8" y="43"/>
                                      </a:lnTo>
                                      <a:lnTo>
                                        <a:pt x="20" y="87"/>
                                      </a:lnTo>
                                      <a:lnTo>
                                        <a:pt x="37" y="135"/>
                                      </a:lnTo>
                                      <a:lnTo>
                                        <a:pt x="58" y="172"/>
                                      </a:lnTo>
                                      <a:lnTo>
                                        <a:pt x="88" y="213"/>
                                      </a:lnTo>
                                      <a:lnTo>
                                        <a:pt x="110" y="249"/>
                                      </a:lnTo>
                                      <a:lnTo>
                                        <a:pt x="136" y="294"/>
                                      </a:lnTo>
                                      <a:lnTo>
                                        <a:pt x="166" y="345"/>
                                      </a:lnTo>
                                      <a:lnTo>
                                        <a:pt x="186" y="374"/>
                                      </a:lnTo>
                                      <a:lnTo>
                                        <a:pt x="210" y="404"/>
                                      </a:lnTo>
                                      <a:lnTo>
                                        <a:pt x="238" y="435"/>
                                      </a:lnTo>
                                      <a:lnTo>
                                        <a:pt x="274" y="468"/>
                                      </a:lnTo>
                                      <a:lnTo>
                                        <a:pt x="320" y="507"/>
                                      </a:lnTo>
                                      <a:lnTo>
                                        <a:pt x="361" y="538"/>
                                      </a:lnTo>
                                      <a:lnTo>
                                        <a:pt x="407" y="564"/>
                                      </a:lnTo>
                                      <a:lnTo>
                                        <a:pt x="456" y="586"/>
                                      </a:lnTo>
                                      <a:lnTo>
                                        <a:pt x="511" y="607"/>
                                      </a:lnTo>
                                      <a:lnTo>
                                        <a:pt x="554" y="619"/>
                                      </a:lnTo>
                                      <a:lnTo>
                                        <a:pt x="604" y="628"/>
                                      </a:lnTo>
                                      <a:lnTo>
                                        <a:pt x="651" y="633"/>
                                      </a:lnTo>
                                    </a:path>
                                  </a:pathLst>
                                </a:custGeom>
                                <a:noFill/>
                                <a:ln w="4763">
                                  <a:solidFill>
                                    <a:srgbClr val="FFC0C0"/>
                                  </a:solidFill>
                                  <a:prstDash val="solid"/>
                                  <a:round/>
                                  <a:headEnd/>
                                  <a:tailEnd/>
                                </a:ln>
                              </p:spPr>
                              <p:txBody>
                                <a:bodyPr/>
                                <a:lstStyle/>
                                <a:p>
                                  <a:endParaRPr lang="fr-FR" dirty="0"/>
                                </a:p>
                              </p:txBody>
                            </p:sp>
                          </p:grpSp>
                        </p:grpSp>
                      </p:grpSp>
                    </p:grpSp>
                    <p:grpSp>
                      <p:nvGrpSpPr>
                        <p:cNvPr id="102" name="Group 354"/>
                        <p:cNvGrpSpPr>
                          <a:grpSpLocks/>
                        </p:cNvGrpSpPr>
                        <p:nvPr/>
                      </p:nvGrpSpPr>
                      <p:grpSpPr bwMode="auto">
                        <a:xfrm>
                          <a:off x="3838" y="1425"/>
                          <a:ext cx="197" cy="160"/>
                          <a:chOff x="3838" y="1425"/>
                          <a:chExt cx="197" cy="160"/>
                        </a:xfrm>
                      </p:grpSpPr>
                      <p:grpSp>
                        <p:nvGrpSpPr>
                          <p:cNvPr id="103" name="Group 355"/>
                          <p:cNvGrpSpPr>
                            <a:grpSpLocks/>
                          </p:cNvGrpSpPr>
                          <p:nvPr/>
                        </p:nvGrpSpPr>
                        <p:grpSpPr bwMode="auto">
                          <a:xfrm>
                            <a:off x="3913" y="1506"/>
                            <a:ext cx="121" cy="79"/>
                            <a:chOff x="3913" y="1506"/>
                            <a:chExt cx="121" cy="79"/>
                          </a:xfrm>
                        </p:grpSpPr>
                        <p:grpSp>
                          <p:nvGrpSpPr>
                            <p:cNvPr id="111" name="Group 356"/>
                            <p:cNvGrpSpPr>
                              <a:grpSpLocks/>
                            </p:cNvGrpSpPr>
                            <p:nvPr/>
                          </p:nvGrpSpPr>
                          <p:grpSpPr bwMode="auto">
                            <a:xfrm>
                              <a:off x="3986" y="1506"/>
                              <a:ext cx="48" cy="39"/>
                              <a:chOff x="3986" y="1506"/>
                              <a:chExt cx="48" cy="39"/>
                            </a:xfrm>
                          </p:grpSpPr>
                          <p:sp>
                            <p:nvSpPr>
                              <p:cNvPr id="118" name="Freeform 357"/>
                              <p:cNvSpPr>
                                <a:spLocks/>
                              </p:cNvSpPr>
                              <p:nvPr/>
                            </p:nvSpPr>
                            <p:spPr bwMode="auto">
                              <a:xfrm>
                                <a:off x="4006" y="1508"/>
                                <a:ext cx="6" cy="21"/>
                              </a:xfrm>
                              <a:custGeom>
                                <a:avLst/>
                                <a:gdLst>
                                  <a:gd name="T0" fmla="*/ 15 w 29"/>
                                  <a:gd name="T1" fmla="*/ 0 h 106"/>
                                  <a:gd name="T2" fmla="*/ 23 w 29"/>
                                  <a:gd name="T3" fmla="*/ 22 h 106"/>
                                  <a:gd name="T4" fmla="*/ 29 w 29"/>
                                  <a:gd name="T5" fmla="*/ 54 h 106"/>
                                  <a:gd name="T6" fmla="*/ 26 w 29"/>
                                  <a:gd name="T7" fmla="*/ 73 h 106"/>
                                  <a:gd name="T8" fmla="*/ 12 w 29"/>
                                  <a:gd name="T9" fmla="*/ 93 h 106"/>
                                  <a:gd name="T10" fmla="*/ 0 w 29"/>
                                  <a:gd name="T11" fmla="*/ 106 h 106"/>
                                  <a:gd name="T12" fmla="*/ 0 60000 65536"/>
                                  <a:gd name="T13" fmla="*/ 0 60000 65536"/>
                                  <a:gd name="T14" fmla="*/ 0 60000 65536"/>
                                  <a:gd name="T15" fmla="*/ 0 60000 65536"/>
                                  <a:gd name="T16" fmla="*/ 0 60000 65536"/>
                                  <a:gd name="T17" fmla="*/ 0 60000 65536"/>
                                  <a:gd name="T18" fmla="*/ 0 w 29"/>
                                  <a:gd name="T19" fmla="*/ 0 h 106"/>
                                  <a:gd name="T20" fmla="*/ 29 w 29"/>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29" h="106">
                                    <a:moveTo>
                                      <a:pt x="15" y="0"/>
                                    </a:moveTo>
                                    <a:lnTo>
                                      <a:pt x="23" y="22"/>
                                    </a:lnTo>
                                    <a:lnTo>
                                      <a:pt x="29" y="54"/>
                                    </a:lnTo>
                                    <a:lnTo>
                                      <a:pt x="26" y="73"/>
                                    </a:lnTo>
                                    <a:lnTo>
                                      <a:pt x="12" y="93"/>
                                    </a:lnTo>
                                    <a:lnTo>
                                      <a:pt x="0" y="106"/>
                                    </a:lnTo>
                                  </a:path>
                                </a:pathLst>
                              </a:custGeom>
                              <a:noFill/>
                              <a:ln w="3175">
                                <a:solidFill>
                                  <a:srgbClr val="8080FF"/>
                                </a:solidFill>
                                <a:prstDash val="solid"/>
                                <a:round/>
                                <a:headEnd/>
                                <a:tailEnd/>
                              </a:ln>
                            </p:spPr>
                            <p:txBody>
                              <a:bodyPr/>
                              <a:lstStyle/>
                              <a:p>
                                <a:endParaRPr lang="fr-FR" dirty="0"/>
                              </a:p>
                            </p:txBody>
                          </p:sp>
                          <p:sp>
                            <p:nvSpPr>
                              <p:cNvPr id="119" name="Freeform 358"/>
                              <p:cNvSpPr>
                                <a:spLocks/>
                              </p:cNvSpPr>
                              <p:nvPr/>
                            </p:nvSpPr>
                            <p:spPr bwMode="auto">
                              <a:xfrm>
                                <a:off x="3986" y="1517"/>
                                <a:ext cx="26" cy="28"/>
                              </a:xfrm>
                              <a:custGeom>
                                <a:avLst/>
                                <a:gdLst>
                                  <a:gd name="T0" fmla="*/ 0 w 131"/>
                                  <a:gd name="T1" fmla="*/ 0 h 144"/>
                                  <a:gd name="T2" fmla="*/ 32 w 131"/>
                                  <a:gd name="T3" fmla="*/ 5 h 144"/>
                                  <a:gd name="T4" fmla="*/ 64 w 131"/>
                                  <a:gd name="T5" fmla="*/ 12 h 144"/>
                                  <a:gd name="T6" fmla="*/ 79 w 131"/>
                                  <a:gd name="T7" fmla="*/ 22 h 144"/>
                                  <a:gd name="T8" fmla="*/ 94 w 131"/>
                                  <a:gd name="T9" fmla="*/ 42 h 144"/>
                                  <a:gd name="T10" fmla="*/ 97 w 131"/>
                                  <a:gd name="T11" fmla="*/ 65 h 144"/>
                                  <a:gd name="T12" fmla="*/ 110 w 131"/>
                                  <a:gd name="T13" fmla="*/ 89 h 144"/>
                                  <a:gd name="T14" fmla="*/ 122 w 131"/>
                                  <a:gd name="T15" fmla="*/ 115 h 144"/>
                                  <a:gd name="T16" fmla="*/ 131 w 131"/>
                                  <a:gd name="T17" fmla="*/ 14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44"/>
                                  <a:gd name="T29" fmla="*/ 131 w 131"/>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44">
                                    <a:moveTo>
                                      <a:pt x="0" y="0"/>
                                    </a:moveTo>
                                    <a:lnTo>
                                      <a:pt x="32" y="5"/>
                                    </a:lnTo>
                                    <a:lnTo>
                                      <a:pt x="64" y="12"/>
                                    </a:lnTo>
                                    <a:lnTo>
                                      <a:pt x="79" y="22"/>
                                    </a:lnTo>
                                    <a:lnTo>
                                      <a:pt x="94" y="42"/>
                                    </a:lnTo>
                                    <a:lnTo>
                                      <a:pt x="97" y="65"/>
                                    </a:lnTo>
                                    <a:lnTo>
                                      <a:pt x="110" y="89"/>
                                    </a:lnTo>
                                    <a:lnTo>
                                      <a:pt x="122" y="115"/>
                                    </a:lnTo>
                                    <a:lnTo>
                                      <a:pt x="131" y="144"/>
                                    </a:lnTo>
                                  </a:path>
                                </a:pathLst>
                              </a:custGeom>
                              <a:noFill/>
                              <a:ln w="3175">
                                <a:solidFill>
                                  <a:srgbClr val="8080FF"/>
                                </a:solidFill>
                                <a:prstDash val="solid"/>
                                <a:round/>
                                <a:headEnd/>
                                <a:tailEnd/>
                              </a:ln>
                            </p:spPr>
                            <p:txBody>
                              <a:bodyPr/>
                              <a:lstStyle/>
                              <a:p>
                                <a:endParaRPr lang="fr-FR" dirty="0"/>
                              </a:p>
                            </p:txBody>
                          </p:sp>
                          <p:sp>
                            <p:nvSpPr>
                              <p:cNvPr id="120" name="Freeform 359"/>
                              <p:cNvSpPr>
                                <a:spLocks/>
                              </p:cNvSpPr>
                              <p:nvPr/>
                            </p:nvSpPr>
                            <p:spPr bwMode="auto">
                              <a:xfrm>
                                <a:off x="4024" y="1506"/>
                                <a:ext cx="10" cy="34"/>
                              </a:xfrm>
                              <a:custGeom>
                                <a:avLst/>
                                <a:gdLst>
                                  <a:gd name="T0" fmla="*/ 0 w 47"/>
                                  <a:gd name="T1" fmla="*/ 84 h 170"/>
                                  <a:gd name="T2" fmla="*/ 2 w 47"/>
                                  <a:gd name="T3" fmla="*/ 115 h 170"/>
                                  <a:gd name="T4" fmla="*/ 6 w 47"/>
                                  <a:gd name="T5" fmla="*/ 144 h 170"/>
                                  <a:gd name="T6" fmla="*/ 18 w 47"/>
                                  <a:gd name="T7" fmla="*/ 158 h 170"/>
                                  <a:gd name="T8" fmla="*/ 47 w 47"/>
                                  <a:gd name="T9" fmla="*/ 170 h 170"/>
                                  <a:gd name="T10" fmla="*/ 47 w 47"/>
                                  <a:gd name="T11" fmla="*/ 0 h 170"/>
                                  <a:gd name="T12" fmla="*/ 0 60000 65536"/>
                                  <a:gd name="T13" fmla="*/ 0 60000 65536"/>
                                  <a:gd name="T14" fmla="*/ 0 60000 65536"/>
                                  <a:gd name="T15" fmla="*/ 0 60000 65536"/>
                                  <a:gd name="T16" fmla="*/ 0 60000 65536"/>
                                  <a:gd name="T17" fmla="*/ 0 60000 65536"/>
                                  <a:gd name="T18" fmla="*/ 0 w 47"/>
                                  <a:gd name="T19" fmla="*/ 0 h 170"/>
                                  <a:gd name="T20" fmla="*/ 47 w 4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47" h="170">
                                    <a:moveTo>
                                      <a:pt x="0" y="84"/>
                                    </a:moveTo>
                                    <a:lnTo>
                                      <a:pt x="2" y="115"/>
                                    </a:lnTo>
                                    <a:lnTo>
                                      <a:pt x="6" y="144"/>
                                    </a:lnTo>
                                    <a:lnTo>
                                      <a:pt x="18" y="158"/>
                                    </a:lnTo>
                                    <a:lnTo>
                                      <a:pt x="47" y="170"/>
                                    </a:lnTo>
                                    <a:lnTo>
                                      <a:pt x="47" y="0"/>
                                    </a:lnTo>
                                  </a:path>
                                </a:pathLst>
                              </a:custGeom>
                              <a:noFill/>
                              <a:ln w="3175">
                                <a:solidFill>
                                  <a:srgbClr val="8080FF"/>
                                </a:solidFill>
                                <a:prstDash val="solid"/>
                                <a:round/>
                                <a:headEnd/>
                                <a:tailEnd/>
                              </a:ln>
                            </p:spPr>
                            <p:txBody>
                              <a:bodyPr/>
                              <a:lstStyle/>
                              <a:p>
                                <a:endParaRPr lang="fr-FR" dirty="0"/>
                              </a:p>
                            </p:txBody>
                          </p:sp>
                        </p:grpSp>
                        <p:grpSp>
                          <p:nvGrpSpPr>
                            <p:cNvPr id="112" name="Group 360"/>
                            <p:cNvGrpSpPr>
                              <a:grpSpLocks/>
                            </p:cNvGrpSpPr>
                            <p:nvPr/>
                          </p:nvGrpSpPr>
                          <p:grpSpPr bwMode="auto">
                            <a:xfrm>
                              <a:off x="3913" y="1560"/>
                              <a:ext cx="65" cy="25"/>
                              <a:chOff x="3913" y="1560"/>
                              <a:chExt cx="65" cy="25"/>
                            </a:xfrm>
                          </p:grpSpPr>
                          <p:sp>
                            <p:nvSpPr>
                              <p:cNvPr id="113" name="Freeform 361"/>
                              <p:cNvSpPr>
                                <a:spLocks/>
                              </p:cNvSpPr>
                              <p:nvPr/>
                            </p:nvSpPr>
                            <p:spPr bwMode="auto">
                              <a:xfrm>
                                <a:off x="3937" y="1564"/>
                                <a:ext cx="38" cy="5"/>
                              </a:xfrm>
                              <a:custGeom>
                                <a:avLst/>
                                <a:gdLst>
                                  <a:gd name="T0" fmla="*/ 0 w 189"/>
                                  <a:gd name="T1" fmla="*/ 0 h 25"/>
                                  <a:gd name="T2" fmla="*/ 45 w 189"/>
                                  <a:gd name="T3" fmla="*/ 13 h 25"/>
                                  <a:gd name="T4" fmla="*/ 84 w 189"/>
                                  <a:gd name="T5" fmla="*/ 22 h 25"/>
                                  <a:gd name="T6" fmla="*/ 130 w 189"/>
                                  <a:gd name="T7" fmla="*/ 25 h 25"/>
                                  <a:gd name="T8" fmla="*/ 189 w 189"/>
                                  <a:gd name="T9" fmla="*/ 16 h 25"/>
                                  <a:gd name="T10" fmla="*/ 0 60000 65536"/>
                                  <a:gd name="T11" fmla="*/ 0 60000 65536"/>
                                  <a:gd name="T12" fmla="*/ 0 60000 65536"/>
                                  <a:gd name="T13" fmla="*/ 0 60000 65536"/>
                                  <a:gd name="T14" fmla="*/ 0 60000 65536"/>
                                  <a:gd name="T15" fmla="*/ 0 w 189"/>
                                  <a:gd name="T16" fmla="*/ 0 h 25"/>
                                  <a:gd name="T17" fmla="*/ 189 w 189"/>
                                  <a:gd name="T18" fmla="*/ 25 h 25"/>
                                </a:gdLst>
                                <a:ahLst/>
                                <a:cxnLst>
                                  <a:cxn ang="T10">
                                    <a:pos x="T0" y="T1"/>
                                  </a:cxn>
                                  <a:cxn ang="T11">
                                    <a:pos x="T2" y="T3"/>
                                  </a:cxn>
                                  <a:cxn ang="T12">
                                    <a:pos x="T4" y="T5"/>
                                  </a:cxn>
                                  <a:cxn ang="T13">
                                    <a:pos x="T6" y="T7"/>
                                  </a:cxn>
                                  <a:cxn ang="T14">
                                    <a:pos x="T8" y="T9"/>
                                  </a:cxn>
                                </a:cxnLst>
                                <a:rect l="T15" t="T16" r="T17" b="T18"/>
                                <a:pathLst>
                                  <a:path w="189" h="25">
                                    <a:moveTo>
                                      <a:pt x="0" y="0"/>
                                    </a:moveTo>
                                    <a:lnTo>
                                      <a:pt x="45" y="13"/>
                                    </a:lnTo>
                                    <a:lnTo>
                                      <a:pt x="84" y="22"/>
                                    </a:lnTo>
                                    <a:lnTo>
                                      <a:pt x="130" y="25"/>
                                    </a:lnTo>
                                    <a:lnTo>
                                      <a:pt x="189" y="16"/>
                                    </a:lnTo>
                                  </a:path>
                                </a:pathLst>
                              </a:custGeom>
                              <a:noFill/>
                              <a:ln w="3175">
                                <a:solidFill>
                                  <a:srgbClr val="8080FF"/>
                                </a:solidFill>
                                <a:prstDash val="solid"/>
                                <a:round/>
                                <a:headEnd/>
                                <a:tailEnd/>
                              </a:ln>
                            </p:spPr>
                            <p:txBody>
                              <a:bodyPr/>
                              <a:lstStyle/>
                              <a:p>
                                <a:endParaRPr lang="fr-FR" dirty="0"/>
                              </a:p>
                            </p:txBody>
                          </p:sp>
                          <p:sp>
                            <p:nvSpPr>
                              <p:cNvPr id="114" name="Freeform 362"/>
                              <p:cNvSpPr>
                                <a:spLocks/>
                              </p:cNvSpPr>
                              <p:nvPr/>
                            </p:nvSpPr>
                            <p:spPr bwMode="auto">
                              <a:xfrm>
                                <a:off x="3953" y="1560"/>
                                <a:ext cx="8" cy="9"/>
                              </a:xfrm>
                              <a:custGeom>
                                <a:avLst/>
                                <a:gdLst>
                                  <a:gd name="T0" fmla="*/ 0 w 36"/>
                                  <a:gd name="T1" fmla="*/ 0 h 44"/>
                                  <a:gd name="T2" fmla="*/ 22 w 36"/>
                                  <a:gd name="T3" fmla="*/ 21 h 44"/>
                                  <a:gd name="T4" fmla="*/ 36 w 36"/>
                                  <a:gd name="T5" fmla="*/ 44 h 44"/>
                                  <a:gd name="T6" fmla="*/ 0 60000 65536"/>
                                  <a:gd name="T7" fmla="*/ 0 60000 65536"/>
                                  <a:gd name="T8" fmla="*/ 0 60000 65536"/>
                                  <a:gd name="T9" fmla="*/ 0 w 36"/>
                                  <a:gd name="T10" fmla="*/ 0 h 44"/>
                                  <a:gd name="T11" fmla="*/ 36 w 36"/>
                                  <a:gd name="T12" fmla="*/ 44 h 44"/>
                                </a:gdLst>
                                <a:ahLst/>
                                <a:cxnLst>
                                  <a:cxn ang="T6">
                                    <a:pos x="T0" y="T1"/>
                                  </a:cxn>
                                  <a:cxn ang="T7">
                                    <a:pos x="T2" y="T3"/>
                                  </a:cxn>
                                  <a:cxn ang="T8">
                                    <a:pos x="T4" y="T5"/>
                                  </a:cxn>
                                </a:cxnLst>
                                <a:rect l="T9" t="T10" r="T11" b="T12"/>
                                <a:pathLst>
                                  <a:path w="36" h="44">
                                    <a:moveTo>
                                      <a:pt x="0" y="0"/>
                                    </a:moveTo>
                                    <a:lnTo>
                                      <a:pt x="22" y="21"/>
                                    </a:lnTo>
                                    <a:lnTo>
                                      <a:pt x="36" y="44"/>
                                    </a:lnTo>
                                  </a:path>
                                </a:pathLst>
                              </a:custGeom>
                              <a:noFill/>
                              <a:ln w="3175">
                                <a:solidFill>
                                  <a:srgbClr val="8080FF"/>
                                </a:solidFill>
                                <a:prstDash val="solid"/>
                                <a:round/>
                                <a:headEnd/>
                                <a:tailEnd/>
                              </a:ln>
                            </p:spPr>
                            <p:txBody>
                              <a:bodyPr/>
                              <a:lstStyle/>
                              <a:p>
                                <a:endParaRPr lang="fr-FR" dirty="0"/>
                              </a:p>
                            </p:txBody>
                          </p:sp>
                          <p:sp>
                            <p:nvSpPr>
                              <p:cNvPr id="115" name="Freeform 363"/>
                              <p:cNvSpPr>
                                <a:spLocks/>
                              </p:cNvSpPr>
                              <p:nvPr/>
                            </p:nvSpPr>
                            <p:spPr bwMode="auto">
                              <a:xfrm>
                                <a:off x="3913" y="1578"/>
                                <a:ext cx="47" cy="7"/>
                              </a:xfrm>
                              <a:custGeom>
                                <a:avLst/>
                                <a:gdLst>
                                  <a:gd name="T0" fmla="*/ 0 w 232"/>
                                  <a:gd name="T1" fmla="*/ 0 h 37"/>
                                  <a:gd name="T2" fmla="*/ 61 w 232"/>
                                  <a:gd name="T3" fmla="*/ 10 h 37"/>
                                  <a:gd name="T4" fmla="*/ 122 w 232"/>
                                  <a:gd name="T5" fmla="*/ 17 h 37"/>
                                  <a:gd name="T6" fmla="*/ 177 w 232"/>
                                  <a:gd name="T7" fmla="*/ 26 h 37"/>
                                  <a:gd name="T8" fmla="*/ 232 w 232"/>
                                  <a:gd name="T9" fmla="*/ 37 h 37"/>
                                  <a:gd name="T10" fmla="*/ 0 60000 65536"/>
                                  <a:gd name="T11" fmla="*/ 0 60000 65536"/>
                                  <a:gd name="T12" fmla="*/ 0 60000 65536"/>
                                  <a:gd name="T13" fmla="*/ 0 60000 65536"/>
                                  <a:gd name="T14" fmla="*/ 0 60000 65536"/>
                                  <a:gd name="T15" fmla="*/ 0 w 232"/>
                                  <a:gd name="T16" fmla="*/ 0 h 37"/>
                                  <a:gd name="T17" fmla="*/ 232 w 232"/>
                                  <a:gd name="T18" fmla="*/ 37 h 37"/>
                                </a:gdLst>
                                <a:ahLst/>
                                <a:cxnLst>
                                  <a:cxn ang="T10">
                                    <a:pos x="T0" y="T1"/>
                                  </a:cxn>
                                  <a:cxn ang="T11">
                                    <a:pos x="T2" y="T3"/>
                                  </a:cxn>
                                  <a:cxn ang="T12">
                                    <a:pos x="T4" y="T5"/>
                                  </a:cxn>
                                  <a:cxn ang="T13">
                                    <a:pos x="T6" y="T7"/>
                                  </a:cxn>
                                  <a:cxn ang="T14">
                                    <a:pos x="T8" y="T9"/>
                                  </a:cxn>
                                </a:cxnLst>
                                <a:rect l="T15" t="T16" r="T17" b="T18"/>
                                <a:pathLst>
                                  <a:path w="232" h="37">
                                    <a:moveTo>
                                      <a:pt x="0" y="0"/>
                                    </a:moveTo>
                                    <a:lnTo>
                                      <a:pt x="61" y="10"/>
                                    </a:lnTo>
                                    <a:lnTo>
                                      <a:pt x="122" y="17"/>
                                    </a:lnTo>
                                    <a:lnTo>
                                      <a:pt x="177" y="26"/>
                                    </a:lnTo>
                                    <a:lnTo>
                                      <a:pt x="232" y="37"/>
                                    </a:lnTo>
                                  </a:path>
                                </a:pathLst>
                              </a:custGeom>
                              <a:noFill/>
                              <a:ln w="3175">
                                <a:solidFill>
                                  <a:srgbClr val="8080FF"/>
                                </a:solidFill>
                                <a:prstDash val="solid"/>
                                <a:round/>
                                <a:headEnd/>
                                <a:tailEnd/>
                              </a:ln>
                            </p:spPr>
                            <p:txBody>
                              <a:bodyPr/>
                              <a:lstStyle/>
                              <a:p>
                                <a:endParaRPr lang="fr-FR" dirty="0"/>
                              </a:p>
                            </p:txBody>
                          </p:sp>
                          <p:sp>
                            <p:nvSpPr>
                              <p:cNvPr id="116" name="Freeform 364"/>
                              <p:cNvSpPr>
                                <a:spLocks/>
                              </p:cNvSpPr>
                              <p:nvPr/>
                            </p:nvSpPr>
                            <p:spPr bwMode="auto">
                              <a:xfrm>
                                <a:off x="3954" y="1577"/>
                                <a:ext cx="14" cy="5"/>
                              </a:xfrm>
                              <a:custGeom>
                                <a:avLst/>
                                <a:gdLst>
                                  <a:gd name="T0" fmla="*/ 0 w 69"/>
                                  <a:gd name="T1" fmla="*/ 0 h 25"/>
                                  <a:gd name="T2" fmla="*/ 32 w 69"/>
                                  <a:gd name="T3" fmla="*/ 2 h 25"/>
                                  <a:gd name="T4" fmla="*/ 53 w 69"/>
                                  <a:gd name="T5" fmla="*/ 8 h 25"/>
                                  <a:gd name="T6" fmla="*/ 69 w 69"/>
                                  <a:gd name="T7" fmla="*/ 25 h 25"/>
                                  <a:gd name="T8" fmla="*/ 0 60000 65536"/>
                                  <a:gd name="T9" fmla="*/ 0 60000 65536"/>
                                  <a:gd name="T10" fmla="*/ 0 60000 65536"/>
                                  <a:gd name="T11" fmla="*/ 0 60000 65536"/>
                                  <a:gd name="T12" fmla="*/ 0 w 69"/>
                                  <a:gd name="T13" fmla="*/ 0 h 25"/>
                                  <a:gd name="T14" fmla="*/ 69 w 69"/>
                                  <a:gd name="T15" fmla="*/ 25 h 25"/>
                                </a:gdLst>
                                <a:ahLst/>
                                <a:cxnLst>
                                  <a:cxn ang="T8">
                                    <a:pos x="T0" y="T1"/>
                                  </a:cxn>
                                  <a:cxn ang="T9">
                                    <a:pos x="T2" y="T3"/>
                                  </a:cxn>
                                  <a:cxn ang="T10">
                                    <a:pos x="T4" y="T5"/>
                                  </a:cxn>
                                  <a:cxn ang="T11">
                                    <a:pos x="T6" y="T7"/>
                                  </a:cxn>
                                </a:cxnLst>
                                <a:rect l="T12" t="T13" r="T14" b="T15"/>
                                <a:pathLst>
                                  <a:path w="69" h="25">
                                    <a:moveTo>
                                      <a:pt x="0" y="0"/>
                                    </a:moveTo>
                                    <a:lnTo>
                                      <a:pt x="32" y="2"/>
                                    </a:lnTo>
                                    <a:lnTo>
                                      <a:pt x="53" y="8"/>
                                    </a:lnTo>
                                    <a:lnTo>
                                      <a:pt x="69" y="25"/>
                                    </a:lnTo>
                                  </a:path>
                                </a:pathLst>
                              </a:custGeom>
                              <a:noFill/>
                              <a:ln w="3175">
                                <a:solidFill>
                                  <a:srgbClr val="8080FF"/>
                                </a:solidFill>
                                <a:prstDash val="solid"/>
                                <a:round/>
                                <a:headEnd/>
                                <a:tailEnd/>
                              </a:ln>
                            </p:spPr>
                            <p:txBody>
                              <a:bodyPr/>
                              <a:lstStyle/>
                              <a:p>
                                <a:endParaRPr lang="fr-FR" dirty="0"/>
                              </a:p>
                            </p:txBody>
                          </p:sp>
                          <p:sp>
                            <p:nvSpPr>
                              <p:cNvPr id="117" name="Line 365"/>
                              <p:cNvSpPr>
                                <a:spLocks noChangeShapeType="1"/>
                              </p:cNvSpPr>
                              <p:nvPr/>
                            </p:nvSpPr>
                            <p:spPr bwMode="auto">
                              <a:xfrm>
                                <a:off x="3973" y="1575"/>
                                <a:ext cx="5" cy="9"/>
                              </a:xfrm>
                              <a:prstGeom prst="line">
                                <a:avLst/>
                              </a:prstGeom>
                              <a:noFill/>
                              <a:ln w="3175">
                                <a:solidFill>
                                  <a:srgbClr val="8080FF"/>
                                </a:solidFill>
                                <a:round/>
                                <a:headEnd/>
                                <a:tailEnd/>
                              </a:ln>
                            </p:spPr>
                            <p:txBody>
                              <a:bodyPr/>
                              <a:lstStyle/>
                              <a:p>
                                <a:endParaRPr lang="fr-FR" dirty="0"/>
                              </a:p>
                            </p:txBody>
                          </p:sp>
                        </p:grpSp>
                      </p:grpSp>
                      <p:grpSp>
                        <p:nvGrpSpPr>
                          <p:cNvPr id="104" name="Group 366"/>
                          <p:cNvGrpSpPr>
                            <a:grpSpLocks/>
                          </p:cNvGrpSpPr>
                          <p:nvPr/>
                        </p:nvGrpSpPr>
                        <p:grpSpPr bwMode="auto">
                          <a:xfrm>
                            <a:off x="3838" y="1425"/>
                            <a:ext cx="197" cy="160"/>
                            <a:chOff x="3838" y="1425"/>
                            <a:chExt cx="197" cy="160"/>
                          </a:xfrm>
                        </p:grpSpPr>
                        <p:grpSp>
                          <p:nvGrpSpPr>
                            <p:cNvPr id="105" name="Group 367"/>
                            <p:cNvGrpSpPr>
                              <a:grpSpLocks/>
                            </p:cNvGrpSpPr>
                            <p:nvPr/>
                          </p:nvGrpSpPr>
                          <p:grpSpPr bwMode="auto">
                            <a:xfrm>
                              <a:off x="3851" y="1435"/>
                              <a:ext cx="184" cy="150"/>
                              <a:chOff x="3851" y="1435"/>
                              <a:chExt cx="184" cy="150"/>
                            </a:xfrm>
                          </p:grpSpPr>
                          <p:sp>
                            <p:nvSpPr>
                              <p:cNvPr id="109" name="Freeform 368"/>
                              <p:cNvSpPr>
                                <a:spLocks/>
                              </p:cNvSpPr>
                              <p:nvPr/>
                            </p:nvSpPr>
                            <p:spPr bwMode="auto">
                              <a:xfrm>
                                <a:off x="3851" y="1435"/>
                                <a:ext cx="184" cy="119"/>
                              </a:xfrm>
                              <a:custGeom>
                                <a:avLst/>
                                <a:gdLst>
                                  <a:gd name="T0" fmla="*/ 0 w 924"/>
                                  <a:gd name="T1" fmla="*/ 0 h 595"/>
                                  <a:gd name="T2" fmla="*/ 36 w 924"/>
                                  <a:gd name="T3" fmla="*/ 16 h 595"/>
                                  <a:gd name="T4" fmla="*/ 72 w 924"/>
                                  <a:gd name="T5" fmla="*/ 26 h 595"/>
                                  <a:gd name="T6" fmla="*/ 114 w 924"/>
                                  <a:gd name="T7" fmla="*/ 32 h 595"/>
                                  <a:gd name="T8" fmla="*/ 149 w 924"/>
                                  <a:gd name="T9" fmla="*/ 32 h 595"/>
                                  <a:gd name="T10" fmla="*/ 195 w 924"/>
                                  <a:gd name="T11" fmla="*/ 35 h 595"/>
                                  <a:gd name="T12" fmla="*/ 226 w 924"/>
                                  <a:gd name="T13" fmla="*/ 45 h 595"/>
                                  <a:gd name="T14" fmla="*/ 256 w 924"/>
                                  <a:gd name="T15" fmla="*/ 57 h 595"/>
                                  <a:gd name="T16" fmla="*/ 291 w 924"/>
                                  <a:gd name="T17" fmla="*/ 80 h 595"/>
                                  <a:gd name="T18" fmla="*/ 324 w 924"/>
                                  <a:gd name="T19" fmla="*/ 108 h 595"/>
                                  <a:gd name="T20" fmla="*/ 368 w 924"/>
                                  <a:gd name="T21" fmla="*/ 146 h 595"/>
                                  <a:gd name="T22" fmla="*/ 401 w 924"/>
                                  <a:gd name="T23" fmla="*/ 175 h 595"/>
                                  <a:gd name="T24" fmla="*/ 451 w 924"/>
                                  <a:gd name="T25" fmla="*/ 228 h 595"/>
                                  <a:gd name="T26" fmla="*/ 506 w 924"/>
                                  <a:gd name="T27" fmla="*/ 280 h 595"/>
                                  <a:gd name="T28" fmla="*/ 552 w 924"/>
                                  <a:gd name="T29" fmla="*/ 327 h 595"/>
                                  <a:gd name="T30" fmla="*/ 601 w 924"/>
                                  <a:gd name="T31" fmla="*/ 382 h 595"/>
                                  <a:gd name="T32" fmla="*/ 654 w 924"/>
                                  <a:gd name="T33" fmla="*/ 439 h 595"/>
                                  <a:gd name="T34" fmla="*/ 699 w 924"/>
                                  <a:gd name="T35" fmla="*/ 481 h 595"/>
                                  <a:gd name="T36" fmla="*/ 745 w 924"/>
                                  <a:gd name="T37" fmla="*/ 521 h 595"/>
                                  <a:gd name="T38" fmla="*/ 783 w 924"/>
                                  <a:gd name="T39" fmla="*/ 546 h 595"/>
                                  <a:gd name="T40" fmla="*/ 823 w 924"/>
                                  <a:gd name="T41" fmla="*/ 566 h 595"/>
                                  <a:gd name="T42" fmla="*/ 856 w 924"/>
                                  <a:gd name="T43" fmla="*/ 588 h 595"/>
                                  <a:gd name="T44" fmla="*/ 877 w 924"/>
                                  <a:gd name="T45" fmla="*/ 595 h 595"/>
                                  <a:gd name="T46" fmla="*/ 897 w 924"/>
                                  <a:gd name="T47" fmla="*/ 591 h 595"/>
                                  <a:gd name="T48" fmla="*/ 913 w 924"/>
                                  <a:gd name="T49" fmla="*/ 579 h 595"/>
                                  <a:gd name="T50" fmla="*/ 922 w 924"/>
                                  <a:gd name="T51" fmla="*/ 559 h 595"/>
                                  <a:gd name="T52" fmla="*/ 924 w 924"/>
                                  <a:gd name="T53" fmla="*/ 517 h 595"/>
                                  <a:gd name="T54" fmla="*/ 919 w 924"/>
                                  <a:gd name="T55" fmla="*/ 475 h 5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4"/>
                                  <a:gd name="T85" fmla="*/ 0 h 595"/>
                                  <a:gd name="T86" fmla="*/ 924 w 924"/>
                                  <a:gd name="T87" fmla="*/ 595 h 5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4" h="595">
                                    <a:moveTo>
                                      <a:pt x="0" y="0"/>
                                    </a:moveTo>
                                    <a:lnTo>
                                      <a:pt x="36" y="16"/>
                                    </a:lnTo>
                                    <a:lnTo>
                                      <a:pt x="72" y="26"/>
                                    </a:lnTo>
                                    <a:lnTo>
                                      <a:pt x="114" y="32"/>
                                    </a:lnTo>
                                    <a:lnTo>
                                      <a:pt x="149" y="32"/>
                                    </a:lnTo>
                                    <a:lnTo>
                                      <a:pt x="195" y="35"/>
                                    </a:lnTo>
                                    <a:lnTo>
                                      <a:pt x="226" y="45"/>
                                    </a:lnTo>
                                    <a:lnTo>
                                      <a:pt x="256" y="57"/>
                                    </a:lnTo>
                                    <a:lnTo>
                                      <a:pt x="291" y="80"/>
                                    </a:lnTo>
                                    <a:lnTo>
                                      <a:pt x="324" y="108"/>
                                    </a:lnTo>
                                    <a:lnTo>
                                      <a:pt x="368" y="146"/>
                                    </a:lnTo>
                                    <a:lnTo>
                                      <a:pt x="401" y="175"/>
                                    </a:lnTo>
                                    <a:lnTo>
                                      <a:pt x="451" y="228"/>
                                    </a:lnTo>
                                    <a:lnTo>
                                      <a:pt x="506" y="280"/>
                                    </a:lnTo>
                                    <a:lnTo>
                                      <a:pt x="552" y="327"/>
                                    </a:lnTo>
                                    <a:lnTo>
                                      <a:pt x="601" y="382"/>
                                    </a:lnTo>
                                    <a:lnTo>
                                      <a:pt x="654" y="439"/>
                                    </a:lnTo>
                                    <a:lnTo>
                                      <a:pt x="699" y="481"/>
                                    </a:lnTo>
                                    <a:lnTo>
                                      <a:pt x="745" y="521"/>
                                    </a:lnTo>
                                    <a:lnTo>
                                      <a:pt x="783" y="546"/>
                                    </a:lnTo>
                                    <a:lnTo>
                                      <a:pt x="823" y="566"/>
                                    </a:lnTo>
                                    <a:lnTo>
                                      <a:pt x="856" y="588"/>
                                    </a:lnTo>
                                    <a:lnTo>
                                      <a:pt x="877" y="595"/>
                                    </a:lnTo>
                                    <a:lnTo>
                                      <a:pt x="897" y="591"/>
                                    </a:lnTo>
                                    <a:lnTo>
                                      <a:pt x="913" y="579"/>
                                    </a:lnTo>
                                    <a:lnTo>
                                      <a:pt x="922" y="559"/>
                                    </a:lnTo>
                                    <a:lnTo>
                                      <a:pt x="924" y="517"/>
                                    </a:lnTo>
                                    <a:lnTo>
                                      <a:pt x="919" y="475"/>
                                    </a:lnTo>
                                  </a:path>
                                </a:pathLst>
                              </a:custGeom>
                              <a:noFill/>
                              <a:ln w="11113">
                                <a:solidFill>
                                  <a:srgbClr val="8080FF"/>
                                </a:solidFill>
                                <a:prstDash val="solid"/>
                                <a:round/>
                                <a:headEnd/>
                                <a:tailEnd/>
                              </a:ln>
                            </p:spPr>
                            <p:txBody>
                              <a:bodyPr/>
                              <a:lstStyle/>
                              <a:p>
                                <a:endParaRPr lang="fr-FR" dirty="0"/>
                              </a:p>
                            </p:txBody>
                          </p:sp>
                          <p:sp>
                            <p:nvSpPr>
                              <p:cNvPr id="110" name="Freeform 369"/>
                              <p:cNvSpPr>
                                <a:spLocks/>
                              </p:cNvSpPr>
                              <p:nvPr/>
                            </p:nvSpPr>
                            <p:spPr bwMode="auto">
                              <a:xfrm>
                                <a:off x="3880" y="1441"/>
                                <a:ext cx="104" cy="144"/>
                              </a:xfrm>
                              <a:custGeom>
                                <a:avLst/>
                                <a:gdLst>
                                  <a:gd name="T0" fmla="*/ 0 w 521"/>
                                  <a:gd name="T1" fmla="*/ 0 h 720"/>
                                  <a:gd name="T2" fmla="*/ 19 w 521"/>
                                  <a:gd name="T3" fmla="*/ 63 h 720"/>
                                  <a:gd name="T4" fmla="*/ 39 w 521"/>
                                  <a:gd name="T5" fmla="*/ 122 h 720"/>
                                  <a:gd name="T6" fmla="*/ 57 w 521"/>
                                  <a:gd name="T7" fmla="*/ 163 h 720"/>
                                  <a:gd name="T8" fmla="*/ 87 w 521"/>
                                  <a:gd name="T9" fmla="*/ 212 h 720"/>
                                  <a:gd name="T10" fmla="*/ 125 w 521"/>
                                  <a:gd name="T11" fmla="*/ 269 h 720"/>
                                  <a:gd name="T12" fmla="*/ 158 w 521"/>
                                  <a:gd name="T13" fmla="*/ 315 h 720"/>
                                  <a:gd name="T14" fmla="*/ 192 w 521"/>
                                  <a:gd name="T15" fmla="*/ 362 h 720"/>
                                  <a:gd name="T16" fmla="*/ 231 w 521"/>
                                  <a:gd name="T17" fmla="*/ 417 h 720"/>
                                  <a:gd name="T18" fmla="*/ 257 w 521"/>
                                  <a:gd name="T19" fmla="*/ 452 h 720"/>
                                  <a:gd name="T20" fmla="*/ 283 w 521"/>
                                  <a:gd name="T21" fmla="*/ 473 h 720"/>
                                  <a:gd name="T22" fmla="*/ 315 w 521"/>
                                  <a:gd name="T23" fmla="*/ 494 h 720"/>
                                  <a:gd name="T24" fmla="*/ 339 w 521"/>
                                  <a:gd name="T25" fmla="*/ 514 h 720"/>
                                  <a:gd name="T26" fmla="*/ 364 w 521"/>
                                  <a:gd name="T27" fmla="*/ 542 h 720"/>
                                  <a:gd name="T28" fmla="*/ 396 w 521"/>
                                  <a:gd name="T29" fmla="*/ 569 h 720"/>
                                  <a:gd name="T30" fmla="*/ 428 w 521"/>
                                  <a:gd name="T31" fmla="*/ 594 h 720"/>
                                  <a:gd name="T32" fmla="*/ 458 w 521"/>
                                  <a:gd name="T33" fmla="*/ 614 h 720"/>
                                  <a:gd name="T34" fmla="*/ 490 w 521"/>
                                  <a:gd name="T35" fmla="*/ 639 h 720"/>
                                  <a:gd name="T36" fmla="*/ 511 w 521"/>
                                  <a:gd name="T37" fmla="*/ 659 h 720"/>
                                  <a:gd name="T38" fmla="*/ 521 w 521"/>
                                  <a:gd name="T39" fmla="*/ 678 h 720"/>
                                  <a:gd name="T40" fmla="*/ 518 w 521"/>
                                  <a:gd name="T41" fmla="*/ 702 h 720"/>
                                  <a:gd name="T42" fmla="*/ 505 w 521"/>
                                  <a:gd name="T43" fmla="*/ 709 h 720"/>
                                  <a:gd name="T44" fmla="*/ 474 w 521"/>
                                  <a:gd name="T45" fmla="*/ 716 h 720"/>
                                  <a:gd name="T46" fmla="*/ 442 w 521"/>
                                  <a:gd name="T47" fmla="*/ 720 h 720"/>
                                  <a:gd name="T48" fmla="*/ 406 w 521"/>
                                  <a:gd name="T49" fmla="*/ 718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1"/>
                                  <a:gd name="T76" fmla="*/ 0 h 720"/>
                                  <a:gd name="T77" fmla="*/ 521 w 521"/>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1" h="720">
                                    <a:moveTo>
                                      <a:pt x="0" y="0"/>
                                    </a:moveTo>
                                    <a:lnTo>
                                      <a:pt x="19" y="63"/>
                                    </a:lnTo>
                                    <a:lnTo>
                                      <a:pt x="39" y="122"/>
                                    </a:lnTo>
                                    <a:lnTo>
                                      <a:pt x="57" y="163"/>
                                    </a:lnTo>
                                    <a:lnTo>
                                      <a:pt x="87" y="212"/>
                                    </a:lnTo>
                                    <a:lnTo>
                                      <a:pt x="125" y="269"/>
                                    </a:lnTo>
                                    <a:lnTo>
                                      <a:pt x="158" y="315"/>
                                    </a:lnTo>
                                    <a:lnTo>
                                      <a:pt x="192" y="362"/>
                                    </a:lnTo>
                                    <a:lnTo>
                                      <a:pt x="231" y="417"/>
                                    </a:lnTo>
                                    <a:lnTo>
                                      <a:pt x="257" y="452"/>
                                    </a:lnTo>
                                    <a:lnTo>
                                      <a:pt x="283" y="473"/>
                                    </a:lnTo>
                                    <a:lnTo>
                                      <a:pt x="315" y="494"/>
                                    </a:lnTo>
                                    <a:lnTo>
                                      <a:pt x="339" y="514"/>
                                    </a:lnTo>
                                    <a:lnTo>
                                      <a:pt x="364" y="542"/>
                                    </a:lnTo>
                                    <a:lnTo>
                                      <a:pt x="396" y="569"/>
                                    </a:lnTo>
                                    <a:lnTo>
                                      <a:pt x="428" y="594"/>
                                    </a:lnTo>
                                    <a:lnTo>
                                      <a:pt x="458" y="614"/>
                                    </a:lnTo>
                                    <a:lnTo>
                                      <a:pt x="490" y="639"/>
                                    </a:lnTo>
                                    <a:lnTo>
                                      <a:pt x="511" y="659"/>
                                    </a:lnTo>
                                    <a:lnTo>
                                      <a:pt x="521" y="678"/>
                                    </a:lnTo>
                                    <a:lnTo>
                                      <a:pt x="518" y="702"/>
                                    </a:lnTo>
                                    <a:lnTo>
                                      <a:pt x="505" y="709"/>
                                    </a:lnTo>
                                    <a:lnTo>
                                      <a:pt x="474" y="716"/>
                                    </a:lnTo>
                                    <a:lnTo>
                                      <a:pt x="442" y="720"/>
                                    </a:lnTo>
                                    <a:lnTo>
                                      <a:pt x="406" y="718"/>
                                    </a:lnTo>
                                  </a:path>
                                </a:pathLst>
                              </a:custGeom>
                              <a:noFill/>
                              <a:ln w="11113">
                                <a:solidFill>
                                  <a:srgbClr val="8080FF"/>
                                </a:solidFill>
                                <a:prstDash val="solid"/>
                                <a:round/>
                                <a:headEnd/>
                                <a:tailEnd/>
                              </a:ln>
                            </p:spPr>
                            <p:txBody>
                              <a:bodyPr/>
                              <a:lstStyle/>
                              <a:p>
                                <a:endParaRPr lang="fr-FR" dirty="0"/>
                              </a:p>
                            </p:txBody>
                          </p:sp>
                        </p:grpSp>
                        <p:grpSp>
                          <p:nvGrpSpPr>
                            <p:cNvPr id="106" name="Group 370"/>
                            <p:cNvGrpSpPr>
                              <a:grpSpLocks/>
                            </p:cNvGrpSpPr>
                            <p:nvPr/>
                          </p:nvGrpSpPr>
                          <p:grpSpPr bwMode="auto">
                            <a:xfrm>
                              <a:off x="3838" y="1425"/>
                              <a:ext cx="16" cy="17"/>
                              <a:chOff x="3838" y="1425"/>
                              <a:chExt cx="16" cy="17"/>
                            </a:xfrm>
                          </p:grpSpPr>
                          <p:sp>
                            <p:nvSpPr>
                              <p:cNvPr id="107" name="Oval 371"/>
                              <p:cNvSpPr>
                                <a:spLocks noChangeArrowheads="1"/>
                              </p:cNvSpPr>
                              <p:nvPr/>
                            </p:nvSpPr>
                            <p:spPr bwMode="auto">
                              <a:xfrm>
                                <a:off x="3838" y="1425"/>
                                <a:ext cx="16" cy="17"/>
                              </a:xfrm>
                              <a:prstGeom prst="ellipse">
                                <a:avLst/>
                              </a:prstGeom>
                              <a:solidFill>
                                <a:srgbClr val="8080FF"/>
                              </a:solidFill>
                              <a:ln w="9525">
                                <a:noFill/>
                                <a:round/>
                                <a:headEnd/>
                                <a:tailEnd/>
                              </a:ln>
                            </p:spPr>
                            <p:txBody>
                              <a:bodyPr/>
                              <a:lstStyle/>
                              <a:p>
                                <a:endParaRPr lang="fr-FR" dirty="0"/>
                              </a:p>
                            </p:txBody>
                          </p:sp>
                          <p:sp>
                            <p:nvSpPr>
                              <p:cNvPr id="108" name="Oval 372"/>
                              <p:cNvSpPr>
                                <a:spLocks noChangeArrowheads="1"/>
                              </p:cNvSpPr>
                              <p:nvPr/>
                            </p:nvSpPr>
                            <p:spPr bwMode="auto">
                              <a:xfrm>
                                <a:off x="3841" y="1428"/>
                                <a:ext cx="9" cy="10"/>
                              </a:xfrm>
                              <a:prstGeom prst="ellipse">
                                <a:avLst/>
                              </a:prstGeom>
                              <a:solidFill>
                                <a:srgbClr val="400040"/>
                              </a:solidFill>
                              <a:ln w="9525">
                                <a:noFill/>
                                <a:round/>
                                <a:headEnd/>
                                <a:tailEnd/>
                              </a:ln>
                            </p:spPr>
                            <p:txBody>
                              <a:bodyPr/>
                              <a:lstStyle/>
                              <a:p>
                                <a:endParaRPr lang="fr-FR" dirty="0"/>
                              </a:p>
                            </p:txBody>
                          </p:sp>
                        </p:grpSp>
                      </p:grpSp>
                    </p:grpSp>
                  </p:grpSp>
                </p:grpSp>
                <p:grpSp>
                  <p:nvGrpSpPr>
                    <p:cNvPr id="64" name="Group 373"/>
                    <p:cNvGrpSpPr>
                      <a:grpSpLocks/>
                    </p:cNvGrpSpPr>
                    <p:nvPr/>
                  </p:nvGrpSpPr>
                  <p:grpSpPr bwMode="auto">
                    <a:xfrm>
                      <a:off x="3692" y="1147"/>
                      <a:ext cx="290" cy="217"/>
                      <a:chOff x="3692" y="1147"/>
                      <a:chExt cx="290" cy="217"/>
                    </a:xfrm>
                  </p:grpSpPr>
                  <p:grpSp>
                    <p:nvGrpSpPr>
                      <p:cNvPr id="65" name="Group 374"/>
                      <p:cNvGrpSpPr>
                        <a:grpSpLocks/>
                      </p:cNvGrpSpPr>
                      <p:nvPr/>
                    </p:nvGrpSpPr>
                    <p:grpSpPr bwMode="auto">
                      <a:xfrm>
                        <a:off x="3692" y="1147"/>
                        <a:ext cx="219" cy="192"/>
                        <a:chOff x="3692" y="1147"/>
                        <a:chExt cx="219" cy="192"/>
                      </a:xfrm>
                    </p:grpSpPr>
                    <p:grpSp>
                      <p:nvGrpSpPr>
                        <p:cNvPr id="77" name="Group 375"/>
                        <p:cNvGrpSpPr>
                          <a:grpSpLocks/>
                        </p:cNvGrpSpPr>
                        <p:nvPr/>
                      </p:nvGrpSpPr>
                      <p:grpSpPr bwMode="auto">
                        <a:xfrm>
                          <a:off x="3692" y="1184"/>
                          <a:ext cx="219" cy="56"/>
                          <a:chOff x="3692" y="1184"/>
                          <a:chExt cx="219" cy="56"/>
                        </a:xfrm>
                      </p:grpSpPr>
                      <p:grpSp>
                        <p:nvGrpSpPr>
                          <p:cNvPr id="89" name="Group 376"/>
                          <p:cNvGrpSpPr>
                            <a:grpSpLocks/>
                          </p:cNvGrpSpPr>
                          <p:nvPr/>
                        </p:nvGrpSpPr>
                        <p:grpSpPr bwMode="auto">
                          <a:xfrm>
                            <a:off x="3695" y="1184"/>
                            <a:ext cx="216" cy="56"/>
                            <a:chOff x="3695" y="1184"/>
                            <a:chExt cx="216" cy="56"/>
                          </a:xfrm>
                        </p:grpSpPr>
                        <p:sp>
                          <p:nvSpPr>
                            <p:cNvPr id="93" name="Freeform 377"/>
                            <p:cNvSpPr>
                              <a:spLocks/>
                            </p:cNvSpPr>
                            <p:nvPr/>
                          </p:nvSpPr>
                          <p:spPr bwMode="auto">
                            <a:xfrm>
                              <a:off x="3695" y="1184"/>
                              <a:ext cx="215" cy="56"/>
                            </a:xfrm>
                            <a:custGeom>
                              <a:avLst/>
                              <a:gdLst>
                                <a:gd name="T0" fmla="*/ 1075 w 1075"/>
                                <a:gd name="T1" fmla="*/ 111 h 278"/>
                                <a:gd name="T2" fmla="*/ 1024 w 1075"/>
                                <a:gd name="T3" fmla="*/ 105 h 278"/>
                                <a:gd name="T4" fmla="*/ 963 w 1075"/>
                                <a:gd name="T5" fmla="*/ 98 h 278"/>
                                <a:gd name="T6" fmla="*/ 897 w 1075"/>
                                <a:gd name="T7" fmla="*/ 87 h 278"/>
                                <a:gd name="T8" fmla="*/ 824 w 1075"/>
                                <a:gd name="T9" fmla="*/ 73 h 278"/>
                                <a:gd name="T10" fmla="*/ 751 w 1075"/>
                                <a:gd name="T11" fmla="*/ 57 h 278"/>
                                <a:gd name="T12" fmla="*/ 686 w 1075"/>
                                <a:gd name="T13" fmla="*/ 45 h 278"/>
                                <a:gd name="T14" fmla="*/ 629 w 1075"/>
                                <a:gd name="T15" fmla="*/ 35 h 278"/>
                                <a:gd name="T16" fmla="*/ 567 w 1075"/>
                                <a:gd name="T17" fmla="*/ 25 h 278"/>
                                <a:gd name="T18" fmla="*/ 496 w 1075"/>
                                <a:gd name="T19" fmla="*/ 15 h 278"/>
                                <a:gd name="T20" fmla="*/ 442 w 1075"/>
                                <a:gd name="T21" fmla="*/ 6 h 278"/>
                                <a:gd name="T22" fmla="*/ 387 w 1075"/>
                                <a:gd name="T23" fmla="*/ 0 h 278"/>
                                <a:gd name="T24" fmla="*/ 338 w 1075"/>
                                <a:gd name="T25" fmla="*/ 3 h 278"/>
                                <a:gd name="T26" fmla="*/ 290 w 1075"/>
                                <a:gd name="T27" fmla="*/ 9 h 278"/>
                                <a:gd name="T28" fmla="*/ 226 w 1075"/>
                                <a:gd name="T29" fmla="*/ 20 h 278"/>
                                <a:gd name="T30" fmla="*/ 174 w 1075"/>
                                <a:gd name="T31" fmla="*/ 33 h 278"/>
                                <a:gd name="T32" fmla="*/ 142 w 1075"/>
                                <a:gd name="T33" fmla="*/ 43 h 278"/>
                                <a:gd name="T34" fmla="*/ 105 w 1075"/>
                                <a:gd name="T35" fmla="*/ 61 h 278"/>
                                <a:gd name="T36" fmla="*/ 66 w 1075"/>
                                <a:gd name="T37" fmla="*/ 79 h 278"/>
                                <a:gd name="T38" fmla="*/ 31 w 1075"/>
                                <a:gd name="T39" fmla="*/ 98 h 278"/>
                                <a:gd name="T40" fmla="*/ 0 w 1075"/>
                                <a:gd name="T41" fmla="*/ 119 h 278"/>
                                <a:gd name="T42" fmla="*/ 73 w 1075"/>
                                <a:gd name="T43" fmla="*/ 278 h 278"/>
                                <a:gd name="T44" fmla="*/ 114 w 1075"/>
                                <a:gd name="T45" fmla="*/ 263 h 278"/>
                                <a:gd name="T46" fmla="*/ 149 w 1075"/>
                                <a:gd name="T47" fmla="*/ 249 h 278"/>
                                <a:gd name="T48" fmla="*/ 184 w 1075"/>
                                <a:gd name="T49" fmla="*/ 237 h 278"/>
                                <a:gd name="T50" fmla="*/ 219 w 1075"/>
                                <a:gd name="T51" fmla="*/ 228 h 278"/>
                                <a:gd name="T52" fmla="*/ 262 w 1075"/>
                                <a:gd name="T53" fmla="*/ 215 h 278"/>
                                <a:gd name="T54" fmla="*/ 299 w 1075"/>
                                <a:gd name="T55" fmla="*/ 208 h 278"/>
                                <a:gd name="T56" fmla="*/ 354 w 1075"/>
                                <a:gd name="T57" fmla="*/ 203 h 278"/>
                                <a:gd name="T58" fmla="*/ 426 w 1075"/>
                                <a:gd name="T59" fmla="*/ 202 h 278"/>
                                <a:gd name="T60" fmla="*/ 490 w 1075"/>
                                <a:gd name="T61" fmla="*/ 205 h 278"/>
                                <a:gd name="T62" fmla="*/ 558 w 1075"/>
                                <a:gd name="T63" fmla="*/ 205 h 278"/>
                                <a:gd name="T64" fmla="*/ 610 w 1075"/>
                                <a:gd name="T65" fmla="*/ 208 h 278"/>
                                <a:gd name="T66" fmla="*/ 663 w 1075"/>
                                <a:gd name="T67" fmla="*/ 217 h 278"/>
                                <a:gd name="T68" fmla="*/ 1075 w 1075"/>
                                <a:gd name="T69" fmla="*/ 111 h 2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5"/>
                                <a:gd name="T106" fmla="*/ 0 h 278"/>
                                <a:gd name="T107" fmla="*/ 1075 w 1075"/>
                                <a:gd name="T108" fmla="*/ 278 h 2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5" h="278">
                                  <a:moveTo>
                                    <a:pt x="1075" y="111"/>
                                  </a:moveTo>
                                  <a:lnTo>
                                    <a:pt x="1024" y="105"/>
                                  </a:lnTo>
                                  <a:lnTo>
                                    <a:pt x="963" y="98"/>
                                  </a:lnTo>
                                  <a:lnTo>
                                    <a:pt x="897" y="87"/>
                                  </a:lnTo>
                                  <a:lnTo>
                                    <a:pt x="824" y="73"/>
                                  </a:lnTo>
                                  <a:lnTo>
                                    <a:pt x="751" y="57"/>
                                  </a:lnTo>
                                  <a:lnTo>
                                    <a:pt x="686" y="45"/>
                                  </a:lnTo>
                                  <a:lnTo>
                                    <a:pt x="629" y="35"/>
                                  </a:lnTo>
                                  <a:lnTo>
                                    <a:pt x="567" y="25"/>
                                  </a:lnTo>
                                  <a:lnTo>
                                    <a:pt x="496" y="15"/>
                                  </a:lnTo>
                                  <a:lnTo>
                                    <a:pt x="442" y="6"/>
                                  </a:lnTo>
                                  <a:lnTo>
                                    <a:pt x="387" y="0"/>
                                  </a:lnTo>
                                  <a:lnTo>
                                    <a:pt x="338" y="3"/>
                                  </a:lnTo>
                                  <a:lnTo>
                                    <a:pt x="290" y="9"/>
                                  </a:lnTo>
                                  <a:lnTo>
                                    <a:pt x="226" y="20"/>
                                  </a:lnTo>
                                  <a:lnTo>
                                    <a:pt x="174" y="33"/>
                                  </a:lnTo>
                                  <a:lnTo>
                                    <a:pt x="142" y="43"/>
                                  </a:lnTo>
                                  <a:lnTo>
                                    <a:pt x="105" y="61"/>
                                  </a:lnTo>
                                  <a:lnTo>
                                    <a:pt x="66" y="79"/>
                                  </a:lnTo>
                                  <a:lnTo>
                                    <a:pt x="31" y="98"/>
                                  </a:lnTo>
                                  <a:lnTo>
                                    <a:pt x="0" y="119"/>
                                  </a:lnTo>
                                  <a:lnTo>
                                    <a:pt x="73" y="278"/>
                                  </a:lnTo>
                                  <a:lnTo>
                                    <a:pt x="114" y="263"/>
                                  </a:lnTo>
                                  <a:lnTo>
                                    <a:pt x="149" y="249"/>
                                  </a:lnTo>
                                  <a:lnTo>
                                    <a:pt x="184" y="237"/>
                                  </a:lnTo>
                                  <a:lnTo>
                                    <a:pt x="219" y="228"/>
                                  </a:lnTo>
                                  <a:lnTo>
                                    <a:pt x="262" y="215"/>
                                  </a:lnTo>
                                  <a:lnTo>
                                    <a:pt x="299" y="208"/>
                                  </a:lnTo>
                                  <a:lnTo>
                                    <a:pt x="354" y="203"/>
                                  </a:lnTo>
                                  <a:lnTo>
                                    <a:pt x="426" y="202"/>
                                  </a:lnTo>
                                  <a:lnTo>
                                    <a:pt x="490" y="205"/>
                                  </a:lnTo>
                                  <a:lnTo>
                                    <a:pt x="558" y="205"/>
                                  </a:lnTo>
                                  <a:lnTo>
                                    <a:pt x="610" y="208"/>
                                  </a:lnTo>
                                  <a:lnTo>
                                    <a:pt x="663" y="217"/>
                                  </a:lnTo>
                                  <a:lnTo>
                                    <a:pt x="1075" y="111"/>
                                  </a:lnTo>
                                  <a:close/>
                                </a:path>
                              </a:pathLst>
                            </a:custGeom>
                            <a:solidFill>
                              <a:srgbClr val="600060"/>
                            </a:solidFill>
                            <a:ln w="9525">
                              <a:noFill/>
                              <a:round/>
                              <a:headEnd/>
                              <a:tailEnd/>
                            </a:ln>
                          </p:spPr>
                          <p:txBody>
                            <a:bodyPr/>
                            <a:lstStyle/>
                            <a:p>
                              <a:endParaRPr lang="fr-FR" dirty="0"/>
                            </a:p>
                          </p:txBody>
                        </p:sp>
                        <p:grpSp>
                          <p:nvGrpSpPr>
                            <p:cNvPr id="94" name="Group 378"/>
                            <p:cNvGrpSpPr>
                              <a:grpSpLocks/>
                            </p:cNvGrpSpPr>
                            <p:nvPr/>
                          </p:nvGrpSpPr>
                          <p:grpSpPr bwMode="auto">
                            <a:xfrm>
                              <a:off x="3710" y="1193"/>
                              <a:ext cx="201" cy="47"/>
                              <a:chOff x="3710" y="1193"/>
                              <a:chExt cx="201" cy="47"/>
                            </a:xfrm>
                          </p:grpSpPr>
                          <p:grpSp>
                            <p:nvGrpSpPr>
                              <p:cNvPr id="95" name="Group 379"/>
                              <p:cNvGrpSpPr>
                                <a:grpSpLocks/>
                              </p:cNvGrpSpPr>
                              <p:nvPr/>
                            </p:nvGrpSpPr>
                            <p:grpSpPr bwMode="auto">
                              <a:xfrm>
                                <a:off x="3710" y="1207"/>
                                <a:ext cx="201" cy="33"/>
                                <a:chOff x="3710" y="1207"/>
                                <a:chExt cx="201" cy="33"/>
                              </a:xfrm>
                            </p:grpSpPr>
                            <p:sp>
                              <p:nvSpPr>
                                <p:cNvPr id="97" name="Freeform 380"/>
                                <p:cNvSpPr>
                                  <a:spLocks/>
                                </p:cNvSpPr>
                                <p:nvPr/>
                              </p:nvSpPr>
                              <p:spPr bwMode="auto">
                                <a:xfrm>
                                  <a:off x="3710" y="1208"/>
                                  <a:ext cx="201" cy="28"/>
                                </a:xfrm>
                                <a:custGeom>
                                  <a:avLst/>
                                  <a:gdLst>
                                    <a:gd name="T0" fmla="*/ 1007 w 1007"/>
                                    <a:gd name="T1" fmla="*/ 0 h 141"/>
                                    <a:gd name="T2" fmla="*/ 628 w 1007"/>
                                    <a:gd name="T3" fmla="*/ 49 h 141"/>
                                    <a:gd name="T4" fmla="*/ 563 w 1007"/>
                                    <a:gd name="T5" fmla="*/ 41 h 141"/>
                                    <a:gd name="T6" fmla="*/ 505 w 1007"/>
                                    <a:gd name="T7" fmla="*/ 36 h 141"/>
                                    <a:gd name="T8" fmla="*/ 450 w 1007"/>
                                    <a:gd name="T9" fmla="*/ 35 h 141"/>
                                    <a:gd name="T10" fmla="*/ 393 w 1007"/>
                                    <a:gd name="T11" fmla="*/ 32 h 141"/>
                                    <a:gd name="T12" fmla="*/ 341 w 1007"/>
                                    <a:gd name="T13" fmla="*/ 34 h 141"/>
                                    <a:gd name="T14" fmla="*/ 295 w 1007"/>
                                    <a:gd name="T15" fmla="*/ 36 h 141"/>
                                    <a:gd name="T16" fmla="*/ 254 w 1007"/>
                                    <a:gd name="T17" fmla="*/ 37 h 141"/>
                                    <a:gd name="T18" fmla="*/ 202 w 1007"/>
                                    <a:gd name="T19" fmla="*/ 44 h 141"/>
                                    <a:gd name="T20" fmla="*/ 160 w 1007"/>
                                    <a:gd name="T21" fmla="*/ 54 h 141"/>
                                    <a:gd name="T22" fmla="*/ 119 w 1007"/>
                                    <a:gd name="T23" fmla="*/ 65 h 141"/>
                                    <a:gd name="T24" fmla="*/ 83 w 1007"/>
                                    <a:gd name="T25" fmla="*/ 78 h 141"/>
                                    <a:gd name="T26" fmla="*/ 53 w 1007"/>
                                    <a:gd name="T27" fmla="*/ 89 h 141"/>
                                    <a:gd name="T28" fmla="*/ 23 w 1007"/>
                                    <a:gd name="T29" fmla="*/ 105 h 141"/>
                                    <a:gd name="T30" fmla="*/ 0 w 1007"/>
                                    <a:gd name="T31" fmla="*/ 124 h 141"/>
                                    <a:gd name="T32" fmla="*/ 4 w 1007"/>
                                    <a:gd name="T33" fmla="*/ 141 h 141"/>
                                    <a:gd name="T34" fmla="*/ 45 w 1007"/>
                                    <a:gd name="T35" fmla="*/ 126 h 141"/>
                                    <a:gd name="T36" fmla="*/ 80 w 1007"/>
                                    <a:gd name="T37" fmla="*/ 112 h 141"/>
                                    <a:gd name="T38" fmla="*/ 115 w 1007"/>
                                    <a:gd name="T39" fmla="*/ 101 h 141"/>
                                    <a:gd name="T40" fmla="*/ 151 w 1007"/>
                                    <a:gd name="T41" fmla="*/ 91 h 141"/>
                                    <a:gd name="T42" fmla="*/ 194 w 1007"/>
                                    <a:gd name="T43" fmla="*/ 78 h 141"/>
                                    <a:gd name="T44" fmla="*/ 231 w 1007"/>
                                    <a:gd name="T45" fmla="*/ 71 h 141"/>
                                    <a:gd name="T46" fmla="*/ 285 w 1007"/>
                                    <a:gd name="T47" fmla="*/ 65 h 141"/>
                                    <a:gd name="T48" fmla="*/ 358 w 1007"/>
                                    <a:gd name="T49" fmla="*/ 64 h 141"/>
                                    <a:gd name="T50" fmla="*/ 421 w 1007"/>
                                    <a:gd name="T51" fmla="*/ 68 h 141"/>
                                    <a:gd name="T52" fmla="*/ 489 w 1007"/>
                                    <a:gd name="T53" fmla="*/ 68 h 141"/>
                                    <a:gd name="T54" fmla="*/ 541 w 1007"/>
                                    <a:gd name="T55" fmla="*/ 71 h 141"/>
                                    <a:gd name="T56" fmla="*/ 595 w 1007"/>
                                    <a:gd name="T57" fmla="*/ 80 h 141"/>
                                    <a:gd name="T58" fmla="*/ 1007 w 1007"/>
                                    <a:gd name="T59" fmla="*/ 0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41"/>
                                    <a:gd name="T92" fmla="*/ 1007 w 100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41">
                                      <a:moveTo>
                                        <a:pt x="1007" y="0"/>
                                      </a:moveTo>
                                      <a:lnTo>
                                        <a:pt x="628" y="49"/>
                                      </a:lnTo>
                                      <a:lnTo>
                                        <a:pt x="563" y="41"/>
                                      </a:lnTo>
                                      <a:lnTo>
                                        <a:pt x="505" y="36"/>
                                      </a:lnTo>
                                      <a:lnTo>
                                        <a:pt x="450" y="35"/>
                                      </a:lnTo>
                                      <a:lnTo>
                                        <a:pt x="393" y="32"/>
                                      </a:lnTo>
                                      <a:lnTo>
                                        <a:pt x="341" y="34"/>
                                      </a:lnTo>
                                      <a:lnTo>
                                        <a:pt x="295" y="36"/>
                                      </a:lnTo>
                                      <a:lnTo>
                                        <a:pt x="254" y="37"/>
                                      </a:lnTo>
                                      <a:lnTo>
                                        <a:pt x="202" y="44"/>
                                      </a:lnTo>
                                      <a:lnTo>
                                        <a:pt x="160" y="54"/>
                                      </a:lnTo>
                                      <a:lnTo>
                                        <a:pt x="119" y="65"/>
                                      </a:lnTo>
                                      <a:lnTo>
                                        <a:pt x="83" y="78"/>
                                      </a:lnTo>
                                      <a:lnTo>
                                        <a:pt x="53" y="89"/>
                                      </a:lnTo>
                                      <a:lnTo>
                                        <a:pt x="23" y="105"/>
                                      </a:lnTo>
                                      <a:lnTo>
                                        <a:pt x="0" y="124"/>
                                      </a:lnTo>
                                      <a:lnTo>
                                        <a:pt x="4" y="141"/>
                                      </a:lnTo>
                                      <a:lnTo>
                                        <a:pt x="45" y="126"/>
                                      </a:lnTo>
                                      <a:lnTo>
                                        <a:pt x="80" y="112"/>
                                      </a:lnTo>
                                      <a:lnTo>
                                        <a:pt x="115" y="101"/>
                                      </a:lnTo>
                                      <a:lnTo>
                                        <a:pt x="151" y="91"/>
                                      </a:lnTo>
                                      <a:lnTo>
                                        <a:pt x="194" y="78"/>
                                      </a:lnTo>
                                      <a:lnTo>
                                        <a:pt x="231" y="71"/>
                                      </a:lnTo>
                                      <a:lnTo>
                                        <a:pt x="285" y="65"/>
                                      </a:lnTo>
                                      <a:lnTo>
                                        <a:pt x="358" y="64"/>
                                      </a:lnTo>
                                      <a:lnTo>
                                        <a:pt x="421" y="68"/>
                                      </a:lnTo>
                                      <a:lnTo>
                                        <a:pt x="489" y="68"/>
                                      </a:lnTo>
                                      <a:lnTo>
                                        <a:pt x="541" y="71"/>
                                      </a:lnTo>
                                      <a:lnTo>
                                        <a:pt x="595" y="80"/>
                                      </a:lnTo>
                                      <a:lnTo>
                                        <a:pt x="1007" y="0"/>
                                      </a:lnTo>
                                      <a:close/>
                                    </a:path>
                                  </a:pathLst>
                                </a:custGeom>
                                <a:solidFill>
                                  <a:srgbClr val="800080"/>
                                </a:solidFill>
                                <a:ln w="9525">
                                  <a:noFill/>
                                  <a:round/>
                                  <a:headEnd/>
                                  <a:tailEnd/>
                                </a:ln>
                              </p:spPr>
                              <p:txBody>
                                <a:bodyPr/>
                                <a:lstStyle/>
                                <a:p>
                                  <a:endParaRPr lang="fr-FR" dirty="0"/>
                                </a:p>
                              </p:txBody>
                            </p:sp>
                            <p:sp>
                              <p:nvSpPr>
                                <p:cNvPr id="98" name="Freeform 381"/>
                                <p:cNvSpPr>
                                  <a:spLocks/>
                                </p:cNvSpPr>
                                <p:nvPr/>
                              </p:nvSpPr>
                              <p:spPr bwMode="auto">
                                <a:xfrm>
                                  <a:off x="3710" y="1207"/>
                                  <a:ext cx="201" cy="33"/>
                                </a:xfrm>
                                <a:custGeom>
                                  <a:avLst/>
                                  <a:gdLst>
                                    <a:gd name="T0" fmla="*/ 1007 w 1007"/>
                                    <a:gd name="T1" fmla="*/ 0 h 165"/>
                                    <a:gd name="T2" fmla="*/ 628 w 1007"/>
                                    <a:gd name="T3" fmla="*/ 74 h 165"/>
                                    <a:gd name="T4" fmla="*/ 563 w 1007"/>
                                    <a:gd name="T5" fmla="*/ 65 h 165"/>
                                    <a:gd name="T6" fmla="*/ 505 w 1007"/>
                                    <a:gd name="T7" fmla="*/ 61 h 165"/>
                                    <a:gd name="T8" fmla="*/ 450 w 1007"/>
                                    <a:gd name="T9" fmla="*/ 59 h 165"/>
                                    <a:gd name="T10" fmla="*/ 393 w 1007"/>
                                    <a:gd name="T11" fmla="*/ 56 h 165"/>
                                    <a:gd name="T12" fmla="*/ 341 w 1007"/>
                                    <a:gd name="T13" fmla="*/ 58 h 165"/>
                                    <a:gd name="T14" fmla="*/ 295 w 1007"/>
                                    <a:gd name="T15" fmla="*/ 61 h 165"/>
                                    <a:gd name="T16" fmla="*/ 254 w 1007"/>
                                    <a:gd name="T17" fmla="*/ 62 h 165"/>
                                    <a:gd name="T18" fmla="*/ 202 w 1007"/>
                                    <a:gd name="T19" fmla="*/ 68 h 165"/>
                                    <a:gd name="T20" fmla="*/ 160 w 1007"/>
                                    <a:gd name="T21" fmla="*/ 78 h 165"/>
                                    <a:gd name="T22" fmla="*/ 119 w 1007"/>
                                    <a:gd name="T23" fmla="*/ 90 h 165"/>
                                    <a:gd name="T24" fmla="*/ 83 w 1007"/>
                                    <a:gd name="T25" fmla="*/ 103 h 165"/>
                                    <a:gd name="T26" fmla="*/ 53 w 1007"/>
                                    <a:gd name="T27" fmla="*/ 114 h 165"/>
                                    <a:gd name="T28" fmla="*/ 23 w 1007"/>
                                    <a:gd name="T29" fmla="*/ 129 h 165"/>
                                    <a:gd name="T30" fmla="*/ 0 w 1007"/>
                                    <a:gd name="T31" fmla="*/ 148 h 165"/>
                                    <a:gd name="T32" fmla="*/ 4 w 1007"/>
                                    <a:gd name="T33" fmla="*/ 165 h 165"/>
                                    <a:gd name="T34" fmla="*/ 45 w 1007"/>
                                    <a:gd name="T35" fmla="*/ 150 h 165"/>
                                    <a:gd name="T36" fmla="*/ 80 w 1007"/>
                                    <a:gd name="T37" fmla="*/ 136 h 165"/>
                                    <a:gd name="T38" fmla="*/ 115 w 1007"/>
                                    <a:gd name="T39" fmla="*/ 124 h 165"/>
                                    <a:gd name="T40" fmla="*/ 150 w 1007"/>
                                    <a:gd name="T41" fmla="*/ 116 h 165"/>
                                    <a:gd name="T42" fmla="*/ 194 w 1007"/>
                                    <a:gd name="T43" fmla="*/ 103 h 165"/>
                                    <a:gd name="T44" fmla="*/ 231 w 1007"/>
                                    <a:gd name="T45" fmla="*/ 95 h 165"/>
                                    <a:gd name="T46" fmla="*/ 285 w 1007"/>
                                    <a:gd name="T47" fmla="*/ 90 h 165"/>
                                    <a:gd name="T48" fmla="*/ 357 w 1007"/>
                                    <a:gd name="T49" fmla="*/ 89 h 165"/>
                                    <a:gd name="T50" fmla="*/ 421 w 1007"/>
                                    <a:gd name="T51" fmla="*/ 92 h 165"/>
                                    <a:gd name="T52" fmla="*/ 489 w 1007"/>
                                    <a:gd name="T53" fmla="*/ 92 h 165"/>
                                    <a:gd name="T54" fmla="*/ 541 w 1007"/>
                                    <a:gd name="T55" fmla="*/ 95 h 165"/>
                                    <a:gd name="T56" fmla="*/ 595 w 1007"/>
                                    <a:gd name="T57" fmla="*/ 105 h 165"/>
                                    <a:gd name="T58" fmla="*/ 1007 w 1007"/>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65"/>
                                    <a:gd name="T92" fmla="*/ 1007 w 1007"/>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65">
                                      <a:moveTo>
                                        <a:pt x="1007" y="0"/>
                                      </a:moveTo>
                                      <a:lnTo>
                                        <a:pt x="628" y="74"/>
                                      </a:lnTo>
                                      <a:lnTo>
                                        <a:pt x="563" y="65"/>
                                      </a:lnTo>
                                      <a:lnTo>
                                        <a:pt x="505" y="61"/>
                                      </a:lnTo>
                                      <a:lnTo>
                                        <a:pt x="450" y="59"/>
                                      </a:lnTo>
                                      <a:lnTo>
                                        <a:pt x="393" y="56"/>
                                      </a:lnTo>
                                      <a:lnTo>
                                        <a:pt x="341" y="58"/>
                                      </a:lnTo>
                                      <a:lnTo>
                                        <a:pt x="295" y="61"/>
                                      </a:lnTo>
                                      <a:lnTo>
                                        <a:pt x="254" y="62"/>
                                      </a:lnTo>
                                      <a:lnTo>
                                        <a:pt x="202" y="68"/>
                                      </a:lnTo>
                                      <a:lnTo>
                                        <a:pt x="160" y="78"/>
                                      </a:lnTo>
                                      <a:lnTo>
                                        <a:pt x="119" y="90"/>
                                      </a:lnTo>
                                      <a:lnTo>
                                        <a:pt x="83" y="103"/>
                                      </a:lnTo>
                                      <a:lnTo>
                                        <a:pt x="53" y="114"/>
                                      </a:lnTo>
                                      <a:lnTo>
                                        <a:pt x="23" y="129"/>
                                      </a:lnTo>
                                      <a:lnTo>
                                        <a:pt x="0" y="148"/>
                                      </a:lnTo>
                                      <a:lnTo>
                                        <a:pt x="4" y="165"/>
                                      </a:lnTo>
                                      <a:lnTo>
                                        <a:pt x="45" y="150"/>
                                      </a:lnTo>
                                      <a:lnTo>
                                        <a:pt x="80" y="136"/>
                                      </a:lnTo>
                                      <a:lnTo>
                                        <a:pt x="115" y="124"/>
                                      </a:lnTo>
                                      <a:lnTo>
                                        <a:pt x="150" y="116"/>
                                      </a:lnTo>
                                      <a:lnTo>
                                        <a:pt x="194" y="103"/>
                                      </a:lnTo>
                                      <a:lnTo>
                                        <a:pt x="231" y="95"/>
                                      </a:lnTo>
                                      <a:lnTo>
                                        <a:pt x="285" y="90"/>
                                      </a:lnTo>
                                      <a:lnTo>
                                        <a:pt x="357" y="89"/>
                                      </a:lnTo>
                                      <a:lnTo>
                                        <a:pt x="421" y="92"/>
                                      </a:lnTo>
                                      <a:lnTo>
                                        <a:pt x="489" y="92"/>
                                      </a:lnTo>
                                      <a:lnTo>
                                        <a:pt x="541" y="95"/>
                                      </a:lnTo>
                                      <a:lnTo>
                                        <a:pt x="595" y="105"/>
                                      </a:lnTo>
                                      <a:lnTo>
                                        <a:pt x="1007" y="0"/>
                                      </a:lnTo>
                                      <a:close/>
                                    </a:path>
                                  </a:pathLst>
                                </a:custGeom>
                                <a:solidFill>
                                  <a:srgbClr val="400040"/>
                                </a:solidFill>
                                <a:ln w="9525">
                                  <a:noFill/>
                                  <a:round/>
                                  <a:headEnd/>
                                  <a:tailEnd/>
                                </a:ln>
                              </p:spPr>
                              <p:txBody>
                                <a:bodyPr/>
                                <a:lstStyle/>
                                <a:p>
                                  <a:endParaRPr lang="fr-FR" dirty="0"/>
                                </a:p>
                              </p:txBody>
                            </p:sp>
                          </p:grpSp>
                          <p:sp>
                            <p:nvSpPr>
                              <p:cNvPr id="96" name="Freeform 382"/>
                              <p:cNvSpPr>
                                <a:spLocks/>
                              </p:cNvSpPr>
                              <p:nvPr/>
                            </p:nvSpPr>
                            <p:spPr bwMode="auto">
                              <a:xfrm>
                                <a:off x="3713" y="1193"/>
                                <a:ext cx="145" cy="16"/>
                              </a:xfrm>
                              <a:custGeom>
                                <a:avLst/>
                                <a:gdLst>
                                  <a:gd name="T0" fmla="*/ 0 w 724"/>
                                  <a:gd name="T1" fmla="*/ 82 h 82"/>
                                  <a:gd name="T2" fmla="*/ 34 w 724"/>
                                  <a:gd name="T3" fmla="*/ 65 h 82"/>
                                  <a:gd name="T4" fmla="*/ 69 w 724"/>
                                  <a:gd name="T5" fmla="*/ 50 h 82"/>
                                  <a:gd name="T6" fmla="*/ 117 w 724"/>
                                  <a:gd name="T7" fmla="*/ 36 h 82"/>
                                  <a:gd name="T8" fmla="*/ 170 w 724"/>
                                  <a:gd name="T9" fmla="*/ 21 h 82"/>
                                  <a:gd name="T10" fmla="*/ 224 w 724"/>
                                  <a:gd name="T11" fmla="*/ 11 h 82"/>
                                  <a:gd name="T12" fmla="*/ 270 w 724"/>
                                  <a:gd name="T13" fmla="*/ 5 h 82"/>
                                  <a:gd name="T14" fmla="*/ 335 w 724"/>
                                  <a:gd name="T15" fmla="*/ 0 h 82"/>
                                  <a:gd name="T16" fmla="*/ 376 w 724"/>
                                  <a:gd name="T17" fmla="*/ 0 h 82"/>
                                  <a:gd name="T18" fmla="*/ 436 w 724"/>
                                  <a:gd name="T19" fmla="*/ 4 h 82"/>
                                  <a:gd name="T20" fmla="*/ 494 w 724"/>
                                  <a:gd name="T21" fmla="*/ 11 h 82"/>
                                  <a:gd name="T22" fmla="*/ 537 w 724"/>
                                  <a:gd name="T23" fmla="*/ 18 h 82"/>
                                  <a:gd name="T24" fmla="*/ 586 w 724"/>
                                  <a:gd name="T25" fmla="*/ 27 h 82"/>
                                  <a:gd name="T26" fmla="*/ 634 w 724"/>
                                  <a:gd name="T27" fmla="*/ 40 h 82"/>
                                  <a:gd name="T28" fmla="*/ 677 w 724"/>
                                  <a:gd name="T29" fmla="*/ 53 h 82"/>
                                  <a:gd name="T30" fmla="*/ 724 w 724"/>
                                  <a:gd name="T31" fmla="*/ 7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4"/>
                                  <a:gd name="T49" fmla="*/ 0 h 82"/>
                                  <a:gd name="T50" fmla="*/ 724 w 724"/>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4" h="82">
                                    <a:moveTo>
                                      <a:pt x="0" y="82"/>
                                    </a:moveTo>
                                    <a:lnTo>
                                      <a:pt x="34" y="65"/>
                                    </a:lnTo>
                                    <a:lnTo>
                                      <a:pt x="69" y="50"/>
                                    </a:lnTo>
                                    <a:lnTo>
                                      <a:pt x="117" y="36"/>
                                    </a:lnTo>
                                    <a:lnTo>
                                      <a:pt x="170" y="21"/>
                                    </a:lnTo>
                                    <a:lnTo>
                                      <a:pt x="224" y="11"/>
                                    </a:lnTo>
                                    <a:lnTo>
                                      <a:pt x="270" y="5"/>
                                    </a:lnTo>
                                    <a:lnTo>
                                      <a:pt x="335" y="0"/>
                                    </a:lnTo>
                                    <a:lnTo>
                                      <a:pt x="376" y="0"/>
                                    </a:lnTo>
                                    <a:lnTo>
                                      <a:pt x="436" y="4"/>
                                    </a:lnTo>
                                    <a:lnTo>
                                      <a:pt x="494" y="11"/>
                                    </a:lnTo>
                                    <a:lnTo>
                                      <a:pt x="537" y="18"/>
                                    </a:lnTo>
                                    <a:lnTo>
                                      <a:pt x="586" y="27"/>
                                    </a:lnTo>
                                    <a:lnTo>
                                      <a:pt x="634" y="40"/>
                                    </a:lnTo>
                                    <a:lnTo>
                                      <a:pt x="677" y="53"/>
                                    </a:lnTo>
                                    <a:lnTo>
                                      <a:pt x="724" y="71"/>
                                    </a:lnTo>
                                  </a:path>
                                </a:pathLst>
                              </a:custGeom>
                              <a:noFill/>
                              <a:ln w="4763">
                                <a:solidFill>
                                  <a:srgbClr val="E000E0"/>
                                </a:solidFill>
                                <a:prstDash val="solid"/>
                                <a:round/>
                                <a:headEnd/>
                                <a:tailEnd/>
                              </a:ln>
                            </p:spPr>
                            <p:txBody>
                              <a:bodyPr/>
                              <a:lstStyle/>
                              <a:p>
                                <a:endParaRPr lang="fr-FR" dirty="0"/>
                              </a:p>
                            </p:txBody>
                          </p:sp>
                        </p:grpSp>
                      </p:grpSp>
                      <p:grpSp>
                        <p:nvGrpSpPr>
                          <p:cNvPr id="90" name="Group 383"/>
                          <p:cNvGrpSpPr>
                            <a:grpSpLocks/>
                          </p:cNvGrpSpPr>
                          <p:nvPr/>
                        </p:nvGrpSpPr>
                        <p:grpSpPr bwMode="auto">
                          <a:xfrm>
                            <a:off x="3692" y="1207"/>
                            <a:ext cx="23" cy="33"/>
                            <a:chOff x="3692" y="1207"/>
                            <a:chExt cx="23" cy="33"/>
                          </a:xfrm>
                        </p:grpSpPr>
                        <p:sp>
                          <p:nvSpPr>
                            <p:cNvPr id="91" name="Freeform 384"/>
                            <p:cNvSpPr>
                              <a:spLocks/>
                            </p:cNvSpPr>
                            <p:nvPr/>
                          </p:nvSpPr>
                          <p:spPr bwMode="auto">
                            <a:xfrm>
                              <a:off x="3692" y="1207"/>
                              <a:ext cx="23" cy="33"/>
                            </a:xfrm>
                            <a:custGeom>
                              <a:avLst/>
                              <a:gdLst>
                                <a:gd name="T0" fmla="*/ 26 w 112"/>
                                <a:gd name="T1" fmla="*/ 4 h 168"/>
                                <a:gd name="T2" fmla="*/ 16 w 112"/>
                                <a:gd name="T3" fmla="*/ 11 h 168"/>
                                <a:gd name="T4" fmla="*/ 9 w 112"/>
                                <a:gd name="T5" fmla="*/ 20 h 168"/>
                                <a:gd name="T6" fmla="*/ 3 w 112"/>
                                <a:gd name="T7" fmla="*/ 32 h 168"/>
                                <a:gd name="T8" fmla="*/ 0 w 112"/>
                                <a:gd name="T9" fmla="*/ 46 h 168"/>
                                <a:gd name="T10" fmla="*/ 0 w 112"/>
                                <a:gd name="T11" fmla="*/ 63 h 168"/>
                                <a:gd name="T12" fmla="*/ 1 w 112"/>
                                <a:gd name="T13" fmla="*/ 81 h 168"/>
                                <a:gd name="T14" fmla="*/ 6 w 112"/>
                                <a:gd name="T15" fmla="*/ 96 h 168"/>
                                <a:gd name="T16" fmla="*/ 11 w 112"/>
                                <a:gd name="T17" fmla="*/ 110 h 168"/>
                                <a:gd name="T18" fmla="*/ 16 w 112"/>
                                <a:gd name="T19" fmla="*/ 120 h 168"/>
                                <a:gd name="T20" fmla="*/ 24 w 112"/>
                                <a:gd name="T21" fmla="*/ 134 h 168"/>
                                <a:gd name="T22" fmla="*/ 35 w 112"/>
                                <a:gd name="T23" fmla="*/ 146 h 168"/>
                                <a:gd name="T24" fmla="*/ 44 w 112"/>
                                <a:gd name="T25" fmla="*/ 156 h 168"/>
                                <a:gd name="T26" fmla="*/ 54 w 112"/>
                                <a:gd name="T27" fmla="*/ 163 h 168"/>
                                <a:gd name="T28" fmla="*/ 64 w 112"/>
                                <a:gd name="T29" fmla="*/ 167 h 168"/>
                                <a:gd name="T30" fmla="*/ 75 w 112"/>
                                <a:gd name="T31" fmla="*/ 168 h 168"/>
                                <a:gd name="T32" fmla="*/ 83 w 112"/>
                                <a:gd name="T33" fmla="*/ 168 h 168"/>
                                <a:gd name="T34" fmla="*/ 94 w 112"/>
                                <a:gd name="T35" fmla="*/ 164 h 168"/>
                                <a:gd name="T36" fmla="*/ 102 w 112"/>
                                <a:gd name="T37" fmla="*/ 153 h 168"/>
                                <a:gd name="T38" fmla="*/ 107 w 112"/>
                                <a:gd name="T39" fmla="*/ 140 h 168"/>
                                <a:gd name="T40" fmla="*/ 111 w 112"/>
                                <a:gd name="T41" fmla="*/ 122 h 168"/>
                                <a:gd name="T42" fmla="*/ 112 w 112"/>
                                <a:gd name="T43" fmla="*/ 107 h 168"/>
                                <a:gd name="T44" fmla="*/ 112 w 112"/>
                                <a:gd name="T45" fmla="*/ 88 h 168"/>
                                <a:gd name="T46" fmla="*/ 109 w 112"/>
                                <a:gd name="T47" fmla="*/ 71 h 168"/>
                                <a:gd name="T48" fmla="*/ 105 w 112"/>
                                <a:gd name="T49" fmla="*/ 56 h 168"/>
                                <a:gd name="T50" fmla="*/ 99 w 112"/>
                                <a:gd name="T51" fmla="*/ 44 h 168"/>
                                <a:gd name="T52" fmla="*/ 93 w 112"/>
                                <a:gd name="T53" fmla="*/ 34 h 168"/>
                                <a:gd name="T54" fmla="*/ 83 w 112"/>
                                <a:gd name="T55" fmla="*/ 24 h 168"/>
                                <a:gd name="T56" fmla="*/ 72 w 112"/>
                                <a:gd name="T57" fmla="*/ 14 h 168"/>
                                <a:gd name="T58" fmla="*/ 59 w 112"/>
                                <a:gd name="T59" fmla="*/ 6 h 168"/>
                                <a:gd name="T60" fmla="*/ 49 w 112"/>
                                <a:gd name="T61" fmla="*/ 1 h 168"/>
                                <a:gd name="T62" fmla="*/ 38 w 112"/>
                                <a:gd name="T63" fmla="*/ 0 h 168"/>
                                <a:gd name="T64" fmla="*/ 26 w 112"/>
                                <a:gd name="T65" fmla="*/ 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68"/>
                                <a:gd name="T101" fmla="*/ 112 w 112"/>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68">
                                  <a:moveTo>
                                    <a:pt x="26" y="4"/>
                                  </a:moveTo>
                                  <a:lnTo>
                                    <a:pt x="16" y="11"/>
                                  </a:lnTo>
                                  <a:lnTo>
                                    <a:pt x="9" y="20"/>
                                  </a:lnTo>
                                  <a:lnTo>
                                    <a:pt x="3" y="32"/>
                                  </a:lnTo>
                                  <a:lnTo>
                                    <a:pt x="0" y="46"/>
                                  </a:lnTo>
                                  <a:lnTo>
                                    <a:pt x="0" y="63"/>
                                  </a:lnTo>
                                  <a:lnTo>
                                    <a:pt x="1" y="81"/>
                                  </a:lnTo>
                                  <a:lnTo>
                                    <a:pt x="6" y="96"/>
                                  </a:lnTo>
                                  <a:lnTo>
                                    <a:pt x="11" y="110"/>
                                  </a:lnTo>
                                  <a:lnTo>
                                    <a:pt x="16" y="120"/>
                                  </a:lnTo>
                                  <a:lnTo>
                                    <a:pt x="24" y="134"/>
                                  </a:lnTo>
                                  <a:lnTo>
                                    <a:pt x="35" y="146"/>
                                  </a:lnTo>
                                  <a:lnTo>
                                    <a:pt x="44" y="156"/>
                                  </a:lnTo>
                                  <a:lnTo>
                                    <a:pt x="54" y="163"/>
                                  </a:lnTo>
                                  <a:lnTo>
                                    <a:pt x="64" y="167"/>
                                  </a:lnTo>
                                  <a:lnTo>
                                    <a:pt x="75" y="168"/>
                                  </a:lnTo>
                                  <a:lnTo>
                                    <a:pt x="83" y="168"/>
                                  </a:lnTo>
                                  <a:lnTo>
                                    <a:pt x="94" y="164"/>
                                  </a:lnTo>
                                  <a:lnTo>
                                    <a:pt x="102" y="153"/>
                                  </a:lnTo>
                                  <a:lnTo>
                                    <a:pt x="107" y="140"/>
                                  </a:lnTo>
                                  <a:lnTo>
                                    <a:pt x="111" y="122"/>
                                  </a:lnTo>
                                  <a:lnTo>
                                    <a:pt x="112" y="107"/>
                                  </a:lnTo>
                                  <a:lnTo>
                                    <a:pt x="112" y="88"/>
                                  </a:lnTo>
                                  <a:lnTo>
                                    <a:pt x="109" y="71"/>
                                  </a:lnTo>
                                  <a:lnTo>
                                    <a:pt x="105" y="56"/>
                                  </a:lnTo>
                                  <a:lnTo>
                                    <a:pt x="99" y="44"/>
                                  </a:lnTo>
                                  <a:lnTo>
                                    <a:pt x="93" y="34"/>
                                  </a:lnTo>
                                  <a:lnTo>
                                    <a:pt x="83" y="24"/>
                                  </a:lnTo>
                                  <a:lnTo>
                                    <a:pt x="72" y="14"/>
                                  </a:lnTo>
                                  <a:lnTo>
                                    <a:pt x="59" y="6"/>
                                  </a:lnTo>
                                  <a:lnTo>
                                    <a:pt x="49" y="1"/>
                                  </a:lnTo>
                                  <a:lnTo>
                                    <a:pt x="38" y="0"/>
                                  </a:lnTo>
                                  <a:lnTo>
                                    <a:pt x="26" y="4"/>
                                  </a:lnTo>
                                  <a:close/>
                                </a:path>
                              </a:pathLst>
                            </a:custGeom>
                            <a:solidFill>
                              <a:srgbClr val="800080"/>
                            </a:solidFill>
                            <a:ln w="3175">
                              <a:solidFill>
                                <a:srgbClr val="400040"/>
                              </a:solidFill>
                              <a:prstDash val="solid"/>
                              <a:round/>
                              <a:headEnd/>
                              <a:tailEnd/>
                            </a:ln>
                          </p:spPr>
                          <p:txBody>
                            <a:bodyPr/>
                            <a:lstStyle/>
                            <a:p>
                              <a:endParaRPr lang="fr-FR" dirty="0"/>
                            </a:p>
                          </p:txBody>
                        </p:sp>
                        <p:sp>
                          <p:nvSpPr>
                            <p:cNvPr id="92" name="Freeform 385"/>
                            <p:cNvSpPr>
                              <a:spLocks/>
                            </p:cNvSpPr>
                            <p:nvPr/>
                          </p:nvSpPr>
                          <p:spPr bwMode="auto">
                            <a:xfrm>
                              <a:off x="3696" y="1212"/>
                              <a:ext cx="15" cy="22"/>
                            </a:xfrm>
                            <a:custGeom>
                              <a:avLst/>
                              <a:gdLst>
                                <a:gd name="T0" fmla="*/ 17 w 74"/>
                                <a:gd name="T1" fmla="*/ 2 h 113"/>
                                <a:gd name="T2" fmla="*/ 10 w 74"/>
                                <a:gd name="T3" fmla="*/ 7 h 113"/>
                                <a:gd name="T4" fmla="*/ 5 w 74"/>
                                <a:gd name="T5" fmla="*/ 13 h 113"/>
                                <a:gd name="T6" fmla="*/ 2 w 74"/>
                                <a:gd name="T7" fmla="*/ 21 h 113"/>
                                <a:gd name="T8" fmla="*/ 0 w 74"/>
                                <a:gd name="T9" fmla="*/ 30 h 113"/>
                                <a:gd name="T10" fmla="*/ 0 w 74"/>
                                <a:gd name="T11" fmla="*/ 42 h 113"/>
                                <a:gd name="T12" fmla="*/ 0 w 74"/>
                                <a:gd name="T13" fmla="*/ 54 h 113"/>
                                <a:gd name="T14" fmla="*/ 3 w 74"/>
                                <a:gd name="T15" fmla="*/ 65 h 113"/>
                                <a:gd name="T16" fmla="*/ 6 w 74"/>
                                <a:gd name="T17" fmla="*/ 74 h 113"/>
                                <a:gd name="T18" fmla="*/ 10 w 74"/>
                                <a:gd name="T19" fmla="*/ 81 h 113"/>
                                <a:gd name="T20" fmla="*/ 15 w 74"/>
                                <a:gd name="T21" fmla="*/ 91 h 113"/>
                                <a:gd name="T22" fmla="*/ 22 w 74"/>
                                <a:gd name="T23" fmla="*/ 98 h 113"/>
                                <a:gd name="T24" fmla="*/ 29 w 74"/>
                                <a:gd name="T25" fmla="*/ 106 h 113"/>
                                <a:gd name="T26" fmla="*/ 35 w 74"/>
                                <a:gd name="T27" fmla="*/ 110 h 113"/>
                                <a:gd name="T28" fmla="*/ 42 w 74"/>
                                <a:gd name="T29" fmla="*/ 113 h 113"/>
                                <a:gd name="T30" fmla="*/ 49 w 74"/>
                                <a:gd name="T31" fmla="*/ 113 h 113"/>
                                <a:gd name="T32" fmla="*/ 54 w 74"/>
                                <a:gd name="T33" fmla="*/ 113 h 113"/>
                                <a:gd name="T34" fmla="*/ 62 w 74"/>
                                <a:gd name="T35" fmla="*/ 111 h 113"/>
                                <a:gd name="T36" fmla="*/ 67 w 74"/>
                                <a:gd name="T37" fmla="*/ 104 h 113"/>
                                <a:gd name="T38" fmla="*/ 71 w 74"/>
                                <a:gd name="T39" fmla="*/ 95 h 113"/>
                                <a:gd name="T40" fmla="*/ 74 w 74"/>
                                <a:gd name="T41" fmla="*/ 82 h 113"/>
                                <a:gd name="T42" fmla="*/ 74 w 74"/>
                                <a:gd name="T43" fmla="*/ 72 h 113"/>
                                <a:gd name="T44" fmla="*/ 74 w 74"/>
                                <a:gd name="T45" fmla="*/ 59 h 113"/>
                                <a:gd name="T46" fmla="*/ 72 w 74"/>
                                <a:gd name="T47" fmla="*/ 48 h 113"/>
                                <a:gd name="T48" fmla="*/ 70 w 74"/>
                                <a:gd name="T49" fmla="*/ 38 h 113"/>
                                <a:gd name="T50" fmla="*/ 65 w 74"/>
                                <a:gd name="T51" fmla="*/ 29 h 113"/>
                                <a:gd name="T52" fmla="*/ 61 w 74"/>
                                <a:gd name="T53" fmla="*/ 23 h 113"/>
                                <a:gd name="T54" fmla="*/ 54 w 74"/>
                                <a:gd name="T55" fmla="*/ 15 h 113"/>
                                <a:gd name="T56" fmla="*/ 48 w 74"/>
                                <a:gd name="T57" fmla="*/ 9 h 113"/>
                                <a:gd name="T58" fmla="*/ 39 w 74"/>
                                <a:gd name="T59" fmla="*/ 3 h 113"/>
                                <a:gd name="T60" fmla="*/ 32 w 74"/>
                                <a:gd name="T61" fmla="*/ 0 h 113"/>
                                <a:gd name="T62" fmla="*/ 24 w 74"/>
                                <a:gd name="T63" fmla="*/ 0 h 113"/>
                                <a:gd name="T64" fmla="*/ 17 w 74"/>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3"/>
                                <a:gd name="T101" fmla="*/ 74 w 7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3">
                                  <a:moveTo>
                                    <a:pt x="17" y="2"/>
                                  </a:moveTo>
                                  <a:lnTo>
                                    <a:pt x="10" y="7"/>
                                  </a:lnTo>
                                  <a:lnTo>
                                    <a:pt x="5" y="13"/>
                                  </a:lnTo>
                                  <a:lnTo>
                                    <a:pt x="2" y="21"/>
                                  </a:lnTo>
                                  <a:lnTo>
                                    <a:pt x="0" y="30"/>
                                  </a:lnTo>
                                  <a:lnTo>
                                    <a:pt x="0" y="42"/>
                                  </a:lnTo>
                                  <a:lnTo>
                                    <a:pt x="0" y="54"/>
                                  </a:lnTo>
                                  <a:lnTo>
                                    <a:pt x="3" y="65"/>
                                  </a:lnTo>
                                  <a:lnTo>
                                    <a:pt x="6" y="74"/>
                                  </a:lnTo>
                                  <a:lnTo>
                                    <a:pt x="10" y="81"/>
                                  </a:lnTo>
                                  <a:lnTo>
                                    <a:pt x="15" y="91"/>
                                  </a:lnTo>
                                  <a:lnTo>
                                    <a:pt x="22" y="98"/>
                                  </a:lnTo>
                                  <a:lnTo>
                                    <a:pt x="29" y="106"/>
                                  </a:lnTo>
                                  <a:lnTo>
                                    <a:pt x="35" y="110"/>
                                  </a:lnTo>
                                  <a:lnTo>
                                    <a:pt x="42" y="113"/>
                                  </a:lnTo>
                                  <a:lnTo>
                                    <a:pt x="49" y="113"/>
                                  </a:lnTo>
                                  <a:lnTo>
                                    <a:pt x="54" y="113"/>
                                  </a:lnTo>
                                  <a:lnTo>
                                    <a:pt x="62" y="111"/>
                                  </a:lnTo>
                                  <a:lnTo>
                                    <a:pt x="67" y="104"/>
                                  </a:lnTo>
                                  <a:lnTo>
                                    <a:pt x="71" y="95"/>
                                  </a:lnTo>
                                  <a:lnTo>
                                    <a:pt x="74" y="82"/>
                                  </a:lnTo>
                                  <a:lnTo>
                                    <a:pt x="74" y="72"/>
                                  </a:lnTo>
                                  <a:lnTo>
                                    <a:pt x="74" y="59"/>
                                  </a:lnTo>
                                  <a:lnTo>
                                    <a:pt x="72" y="48"/>
                                  </a:lnTo>
                                  <a:lnTo>
                                    <a:pt x="70" y="38"/>
                                  </a:lnTo>
                                  <a:lnTo>
                                    <a:pt x="65" y="29"/>
                                  </a:lnTo>
                                  <a:lnTo>
                                    <a:pt x="61" y="23"/>
                                  </a:lnTo>
                                  <a:lnTo>
                                    <a:pt x="54" y="15"/>
                                  </a:lnTo>
                                  <a:lnTo>
                                    <a:pt x="48" y="9"/>
                                  </a:lnTo>
                                  <a:lnTo>
                                    <a:pt x="39" y="3"/>
                                  </a:lnTo>
                                  <a:lnTo>
                                    <a:pt x="32" y="0"/>
                                  </a:lnTo>
                                  <a:lnTo>
                                    <a:pt x="24" y="0"/>
                                  </a:lnTo>
                                  <a:lnTo>
                                    <a:pt x="17" y="2"/>
                                  </a:lnTo>
                                  <a:close/>
                                </a:path>
                              </a:pathLst>
                            </a:custGeom>
                            <a:solidFill>
                              <a:srgbClr val="600060"/>
                            </a:solidFill>
                            <a:ln w="3175">
                              <a:solidFill>
                                <a:srgbClr val="400040"/>
                              </a:solidFill>
                              <a:prstDash val="solid"/>
                              <a:round/>
                              <a:headEnd/>
                              <a:tailEnd/>
                            </a:ln>
                          </p:spPr>
                          <p:txBody>
                            <a:bodyPr/>
                            <a:lstStyle/>
                            <a:p>
                              <a:endParaRPr lang="fr-FR" dirty="0"/>
                            </a:p>
                          </p:txBody>
                        </p:sp>
                      </p:grpSp>
                    </p:grpSp>
                    <p:grpSp>
                      <p:nvGrpSpPr>
                        <p:cNvPr id="78" name="Group 386"/>
                        <p:cNvGrpSpPr>
                          <a:grpSpLocks/>
                        </p:cNvGrpSpPr>
                        <p:nvPr/>
                      </p:nvGrpSpPr>
                      <p:grpSpPr bwMode="auto">
                        <a:xfrm>
                          <a:off x="3755" y="1147"/>
                          <a:ext cx="119" cy="192"/>
                          <a:chOff x="3755" y="1147"/>
                          <a:chExt cx="119" cy="192"/>
                        </a:xfrm>
                      </p:grpSpPr>
                      <p:grpSp>
                        <p:nvGrpSpPr>
                          <p:cNvPr id="79" name="Group 387"/>
                          <p:cNvGrpSpPr>
                            <a:grpSpLocks/>
                          </p:cNvGrpSpPr>
                          <p:nvPr/>
                        </p:nvGrpSpPr>
                        <p:grpSpPr bwMode="auto">
                          <a:xfrm>
                            <a:off x="3755" y="1147"/>
                            <a:ext cx="119" cy="188"/>
                            <a:chOff x="3755" y="1147"/>
                            <a:chExt cx="119" cy="188"/>
                          </a:xfrm>
                        </p:grpSpPr>
                        <p:sp>
                          <p:nvSpPr>
                            <p:cNvPr id="83" name="Freeform 388"/>
                            <p:cNvSpPr>
                              <a:spLocks/>
                            </p:cNvSpPr>
                            <p:nvPr/>
                          </p:nvSpPr>
                          <p:spPr bwMode="auto">
                            <a:xfrm>
                              <a:off x="3755" y="1147"/>
                              <a:ext cx="119" cy="188"/>
                            </a:xfrm>
                            <a:custGeom>
                              <a:avLst/>
                              <a:gdLst>
                                <a:gd name="T0" fmla="*/ 0 w 592"/>
                                <a:gd name="T1" fmla="*/ 525 h 943"/>
                                <a:gd name="T2" fmla="*/ 3 w 592"/>
                                <a:gd name="T3" fmla="*/ 474 h 943"/>
                                <a:gd name="T4" fmla="*/ 13 w 592"/>
                                <a:gd name="T5" fmla="*/ 418 h 943"/>
                                <a:gd name="T6" fmla="*/ 26 w 592"/>
                                <a:gd name="T7" fmla="*/ 369 h 943"/>
                                <a:gd name="T8" fmla="*/ 40 w 592"/>
                                <a:gd name="T9" fmla="*/ 321 h 943"/>
                                <a:gd name="T10" fmla="*/ 56 w 592"/>
                                <a:gd name="T11" fmla="*/ 281 h 943"/>
                                <a:gd name="T12" fmla="*/ 78 w 592"/>
                                <a:gd name="T13" fmla="*/ 242 h 943"/>
                                <a:gd name="T14" fmla="*/ 104 w 592"/>
                                <a:gd name="T15" fmla="*/ 209 h 943"/>
                                <a:gd name="T16" fmla="*/ 134 w 592"/>
                                <a:gd name="T17" fmla="*/ 175 h 943"/>
                                <a:gd name="T18" fmla="*/ 170 w 592"/>
                                <a:gd name="T19" fmla="*/ 141 h 943"/>
                                <a:gd name="T20" fmla="*/ 212 w 592"/>
                                <a:gd name="T21" fmla="*/ 109 h 943"/>
                                <a:gd name="T22" fmla="*/ 258 w 592"/>
                                <a:gd name="T23" fmla="*/ 77 h 943"/>
                                <a:gd name="T24" fmla="*/ 302 w 592"/>
                                <a:gd name="T25" fmla="*/ 52 h 943"/>
                                <a:gd name="T26" fmla="*/ 352 w 592"/>
                                <a:gd name="T27" fmla="*/ 31 h 943"/>
                                <a:gd name="T28" fmla="*/ 396 w 592"/>
                                <a:gd name="T29" fmla="*/ 16 h 943"/>
                                <a:gd name="T30" fmla="*/ 439 w 592"/>
                                <a:gd name="T31" fmla="*/ 5 h 943"/>
                                <a:gd name="T32" fmla="*/ 472 w 592"/>
                                <a:gd name="T33" fmla="*/ 0 h 943"/>
                                <a:gd name="T34" fmla="*/ 487 w 592"/>
                                <a:gd name="T35" fmla="*/ 3 h 943"/>
                                <a:gd name="T36" fmla="*/ 507 w 592"/>
                                <a:gd name="T37" fmla="*/ 12 h 943"/>
                                <a:gd name="T38" fmla="*/ 531 w 592"/>
                                <a:gd name="T39" fmla="*/ 26 h 943"/>
                                <a:gd name="T40" fmla="*/ 555 w 592"/>
                                <a:gd name="T41" fmla="*/ 45 h 943"/>
                                <a:gd name="T42" fmla="*/ 569 w 592"/>
                                <a:gd name="T43" fmla="*/ 65 h 943"/>
                                <a:gd name="T44" fmla="*/ 581 w 592"/>
                                <a:gd name="T45" fmla="*/ 86 h 943"/>
                                <a:gd name="T46" fmla="*/ 589 w 592"/>
                                <a:gd name="T47" fmla="*/ 110 h 943"/>
                                <a:gd name="T48" fmla="*/ 592 w 592"/>
                                <a:gd name="T49" fmla="*/ 144 h 943"/>
                                <a:gd name="T50" fmla="*/ 589 w 592"/>
                                <a:gd name="T51" fmla="*/ 175 h 943"/>
                                <a:gd name="T52" fmla="*/ 581 w 592"/>
                                <a:gd name="T53" fmla="*/ 196 h 943"/>
                                <a:gd name="T54" fmla="*/ 569 w 592"/>
                                <a:gd name="T55" fmla="*/ 209 h 943"/>
                                <a:gd name="T56" fmla="*/ 552 w 592"/>
                                <a:gd name="T57" fmla="*/ 219 h 943"/>
                                <a:gd name="T58" fmla="*/ 523 w 592"/>
                                <a:gd name="T59" fmla="*/ 230 h 943"/>
                                <a:gd name="T60" fmla="*/ 492 w 592"/>
                                <a:gd name="T61" fmla="*/ 242 h 943"/>
                                <a:gd name="T62" fmla="*/ 460 w 592"/>
                                <a:gd name="T63" fmla="*/ 256 h 943"/>
                                <a:gd name="T64" fmla="*/ 423 w 592"/>
                                <a:gd name="T65" fmla="*/ 279 h 943"/>
                                <a:gd name="T66" fmla="*/ 384 w 592"/>
                                <a:gd name="T67" fmla="*/ 310 h 943"/>
                                <a:gd name="T68" fmla="*/ 360 w 592"/>
                                <a:gd name="T69" fmla="*/ 336 h 943"/>
                                <a:gd name="T70" fmla="*/ 341 w 592"/>
                                <a:gd name="T71" fmla="*/ 365 h 943"/>
                                <a:gd name="T72" fmla="*/ 326 w 592"/>
                                <a:gd name="T73" fmla="*/ 397 h 943"/>
                                <a:gd name="T74" fmla="*/ 315 w 592"/>
                                <a:gd name="T75" fmla="*/ 434 h 943"/>
                                <a:gd name="T76" fmla="*/ 313 w 592"/>
                                <a:gd name="T77" fmla="*/ 471 h 943"/>
                                <a:gd name="T78" fmla="*/ 321 w 592"/>
                                <a:gd name="T79" fmla="*/ 513 h 943"/>
                                <a:gd name="T80" fmla="*/ 331 w 592"/>
                                <a:gd name="T81" fmla="*/ 551 h 943"/>
                                <a:gd name="T82" fmla="*/ 344 w 592"/>
                                <a:gd name="T83" fmla="*/ 584 h 943"/>
                                <a:gd name="T84" fmla="*/ 367 w 592"/>
                                <a:gd name="T85" fmla="*/ 621 h 943"/>
                                <a:gd name="T86" fmla="*/ 396 w 592"/>
                                <a:gd name="T87" fmla="*/ 664 h 943"/>
                                <a:gd name="T88" fmla="*/ 428 w 592"/>
                                <a:gd name="T89" fmla="*/ 702 h 943"/>
                                <a:gd name="T90" fmla="*/ 450 w 592"/>
                                <a:gd name="T91" fmla="*/ 733 h 943"/>
                                <a:gd name="T92" fmla="*/ 463 w 592"/>
                                <a:gd name="T93" fmla="*/ 766 h 943"/>
                                <a:gd name="T94" fmla="*/ 218 w 592"/>
                                <a:gd name="T95" fmla="*/ 943 h 943"/>
                                <a:gd name="T96" fmla="*/ 177 w 592"/>
                                <a:gd name="T97" fmla="*/ 910 h 943"/>
                                <a:gd name="T98" fmla="*/ 146 w 592"/>
                                <a:gd name="T99" fmla="*/ 869 h 943"/>
                                <a:gd name="T100" fmla="*/ 114 w 592"/>
                                <a:gd name="T101" fmla="*/ 827 h 943"/>
                                <a:gd name="T102" fmla="*/ 82 w 592"/>
                                <a:gd name="T103" fmla="*/ 775 h 943"/>
                                <a:gd name="T104" fmla="*/ 53 w 592"/>
                                <a:gd name="T105" fmla="*/ 721 h 943"/>
                                <a:gd name="T106" fmla="*/ 32 w 592"/>
                                <a:gd name="T107" fmla="*/ 681 h 943"/>
                                <a:gd name="T108" fmla="*/ 16 w 592"/>
                                <a:gd name="T109" fmla="*/ 632 h 943"/>
                                <a:gd name="T110" fmla="*/ 4 w 592"/>
                                <a:gd name="T111" fmla="*/ 577 h 943"/>
                                <a:gd name="T112" fmla="*/ 0 w 592"/>
                                <a:gd name="T113" fmla="*/ 525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2"/>
                                <a:gd name="T172" fmla="*/ 0 h 943"/>
                                <a:gd name="T173" fmla="*/ 592 w 592"/>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2" h="943">
                                  <a:moveTo>
                                    <a:pt x="0" y="525"/>
                                  </a:moveTo>
                                  <a:lnTo>
                                    <a:pt x="3" y="474"/>
                                  </a:lnTo>
                                  <a:lnTo>
                                    <a:pt x="13" y="418"/>
                                  </a:lnTo>
                                  <a:lnTo>
                                    <a:pt x="26" y="369"/>
                                  </a:lnTo>
                                  <a:lnTo>
                                    <a:pt x="40" y="321"/>
                                  </a:lnTo>
                                  <a:lnTo>
                                    <a:pt x="56" y="281"/>
                                  </a:lnTo>
                                  <a:lnTo>
                                    <a:pt x="78" y="242"/>
                                  </a:lnTo>
                                  <a:lnTo>
                                    <a:pt x="104" y="209"/>
                                  </a:lnTo>
                                  <a:lnTo>
                                    <a:pt x="134" y="175"/>
                                  </a:lnTo>
                                  <a:lnTo>
                                    <a:pt x="170" y="141"/>
                                  </a:lnTo>
                                  <a:lnTo>
                                    <a:pt x="212" y="109"/>
                                  </a:lnTo>
                                  <a:lnTo>
                                    <a:pt x="258" y="77"/>
                                  </a:lnTo>
                                  <a:lnTo>
                                    <a:pt x="302" y="52"/>
                                  </a:lnTo>
                                  <a:lnTo>
                                    <a:pt x="352" y="31"/>
                                  </a:lnTo>
                                  <a:lnTo>
                                    <a:pt x="396" y="16"/>
                                  </a:lnTo>
                                  <a:lnTo>
                                    <a:pt x="439" y="5"/>
                                  </a:lnTo>
                                  <a:lnTo>
                                    <a:pt x="472" y="0"/>
                                  </a:lnTo>
                                  <a:lnTo>
                                    <a:pt x="487" y="3"/>
                                  </a:lnTo>
                                  <a:lnTo>
                                    <a:pt x="507" y="12"/>
                                  </a:lnTo>
                                  <a:lnTo>
                                    <a:pt x="531" y="26"/>
                                  </a:lnTo>
                                  <a:lnTo>
                                    <a:pt x="555" y="45"/>
                                  </a:lnTo>
                                  <a:lnTo>
                                    <a:pt x="569" y="65"/>
                                  </a:lnTo>
                                  <a:lnTo>
                                    <a:pt x="581" y="86"/>
                                  </a:lnTo>
                                  <a:lnTo>
                                    <a:pt x="589" y="110"/>
                                  </a:lnTo>
                                  <a:lnTo>
                                    <a:pt x="592" y="144"/>
                                  </a:lnTo>
                                  <a:lnTo>
                                    <a:pt x="589" y="175"/>
                                  </a:lnTo>
                                  <a:lnTo>
                                    <a:pt x="581" y="196"/>
                                  </a:lnTo>
                                  <a:lnTo>
                                    <a:pt x="569" y="209"/>
                                  </a:lnTo>
                                  <a:lnTo>
                                    <a:pt x="552" y="219"/>
                                  </a:lnTo>
                                  <a:lnTo>
                                    <a:pt x="523" y="230"/>
                                  </a:lnTo>
                                  <a:lnTo>
                                    <a:pt x="492" y="242"/>
                                  </a:lnTo>
                                  <a:lnTo>
                                    <a:pt x="460" y="256"/>
                                  </a:lnTo>
                                  <a:lnTo>
                                    <a:pt x="423" y="279"/>
                                  </a:lnTo>
                                  <a:lnTo>
                                    <a:pt x="384" y="310"/>
                                  </a:lnTo>
                                  <a:lnTo>
                                    <a:pt x="360" y="336"/>
                                  </a:lnTo>
                                  <a:lnTo>
                                    <a:pt x="341" y="365"/>
                                  </a:lnTo>
                                  <a:lnTo>
                                    <a:pt x="326" y="397"/>
                                  </a:lnTo>
                                  <a:lnTo>
                                    <a:pt x="315" y="434"/>
                                  </a:lnTo>
                                  <a:lnTo>
                                    <a:pt x="313" y="471"/>
                                  </a:lnTo>
                                  <a:lnTo>
                                    <a:pt x="321" y="513"/>
                                  </a:lnTo>
                                  <a:lnTo>
                                    <a:pt x="331" y="551"/>
                                  </a:lnTo>
                                  <a:lnTo>
                                    <a:pt x="344" y="584"/>
                                  </a:lnTo>
                                  <a:lnTo>
                                    <a:pt x="367" y="621"/>
                                  </a:lnTo>
                                  <a:lnTo>
                                    <a:pt x="396" y="664"/>
                                  </a:lnTo>
                                  <a:lnTo>
                                    <a:pt x="428" y="702"/>
                                  </a:lnTo>
                                  <a:lnTo>
                                    <a:pt x="450" y="733"/>
                                  </a:lnTo>
                                  <a:lnTo>
                                    <a:pt x="463" y="766"/>
                                  </a:lnTo>
                                  <a:lnTo>
                                    <a:pt x="218" y="943"/>
                                  </a:lnTo>
                                  <a:lnTo>
                                    <a:pt x="177" y="910"/>
                                  </a:lnTo>
                                  <a:lnTo>
                                    <a:pt x="146" y="869"/>
                                  </a:lnTo>
                                  <a:lnTo>
                                    <a:pt x="114" y="827"/>
                                  </a:lnTo>
                                  <a:lnTo>
                                    <a:pt x="82" y="775"/>
                                  </a:lnTo>
                                  <a:lnTo>
                                    <a:pt x="53" y="721"/>
                                  </a:lnTo>
                                  <a:lnTo>
                                    <a:pt x="32" y="681"/>
                                  </a:lnTo>
                                  <a:lnTo>
                                    <a:pt x="16" y="632"/>
                                  </a:lnTo>
                                  <a:lnTo>
                                    <a:pt x="4" y="577"/>
                                  </a:lnTo>
                                  <a:lnTo>
                                    <a:pt x="0" y="525"/>
                                  </a:lnTo>
                                  <a:close/>
                                </a:path>
                              </a:pathLst>
                            </a:custGeom>
                            <a:solidFill>
                              <a:srgbClr val="800080"/>
                            </a:solidFill>
                            <a:ln w="9525">
                              <a:noFill/>
                              <a:round/>
                              <a:headEnd/>
                              <a:tailEnd/>
                            </a:ln>
                          </p:spPr>
                          <p:txBody>
                            <a:bodyPr/>
                            <a:lstStyle/>
                            <a:p>
                              <a:endParaRPr lang="fr-FR" dirty="0"/>
                            </a:p>
                          </p:txBody>
                        </p:sp>
                        <p:grpSp>
                          <p:nvGrpSpPr>
                            <p:cNvPr id="84" name="Group 389"/>
                            <p:cNvGrpSpPr>
                              <a:grpSpLocks/>
                            </p:cNvGrpSpPr>
                            <p:nvPr/>
                          </p:nvGrpSpPr>
                          <p:grpSpPr bwMode="auto">
                            <a:xfrm>
                              <a:off x="3755" y="1147"/>
                              <a:ext cx="119" cy="188"/>
                              <a:chOff x="3755" y="1147"/>
                              <a:chExt cx="119" cy="188"/>
                            </a:xfrm>
                          </p:grpSpPr>
                          <p:sp>
                            <p:nvSpPr>
                              <p:cNvPr id="85" name="Freeform 390"/>
                              <p:cNvSpPr>
                                <a:spLocks/>
                              </p:cNvSpPr>
                              <p:nvPr/>
                            </p:nvSpPr>
                            <p:spPr bwMode="auto">
                              <a:xfrm>
                                <a:off x="3776" y="1160"/>
                                <a:ext cx="88" cy="148"/>
                              </a:xfrm>
                              <a:custGeom>
                                <a:avLst/>
                                <a:gdLst>
                                  <a:gd name="T0" fmla="*/ 130 w 438"/>
                                  <a:gd name="T1" fmla="*/ 737 h 737"/>
                                  <a:gd name="T2" fmla="*/ 101 w 438"/>
                                  <a:gd name="T3" fmla="*/ 701 h 737"/>
                                  <a:gd name="T4" fmla="*/ 78 w 438"/>
                                  <a:gd name="T5" fmla="*/ 669 h 737"/>
                                  <a:gd name="T6" fmla="*/ 60 w 438"/>
                                  <a:gd name="T7" fmla="*/ 636 h 737"/>
                                  <a:gd name="T8" fmla="*/ 45 w 438"/>
                                  <a:gd name="T9" fmla="*/ 601 h 737"/>
                                  <a:gd name="T10" fmla="*/ 33 w 438"/>
                                  <a:gd name="T11" fmla="*/ 566 h 737"/>
                                  <a:gd name="T12" fmla="*/ 23 w 438"/>
                                  <a:gd name="T13" fmla="*/ 533 h 737"/>
                                  <a:gd name="T14" fmla="*/ 15 w 438"/>
                                  <a:gd name="T15" fmla="*/ 504 h 737"/>
                                  <a:gd name="T16" fmla="*/ 8 w 438"/>
                                  <a:gd name="T17" fmla="*/ 474 h 737"/>
                                  <a:gd name="T18" fmla="*/ 4 w 438"/>
                                  <a:gd name="T19" fmla="*/ 441 h 737"/>
                                  <a:gd name="T20" fmla="*/ 2 w 438"/>
                                  <a:gd name="T21" fmla="*/ 418 h 737"/>
                                  <a:gd name="T22" fmla="*/ 0 w 438"/>
                                  <a:gd name="T23" fmla="*/ 396 h 737"/>
                                  <a:gd name="T24" fmla="*/ 2 w 438"/>
                                  <a:gd name="T25" fmla="*/ 376 h 737"/>
                                  <a:gd name="T26" fmla="*/ 9 w 438"/>
                                  <a:gd name="T27" fmla="*/ 344 h 737"/>
                                  <a:gd name="T28" fmla="*/ 18 w 438"/>
                                  <a:gd name="T29" fmla="*/ 313 h 737"/>
                                  <a:gd name="T30" fmla="*/ 30 w 438"/>
                                  <a:gd name="T31" fmla="*/ 282 h 737"/>
                                  <a:gd name="T32" fmla="*/ 44 w 438"/>
                                  <a:gd name="T33" fmla="*/ 254 h 737"/>
                                  <a:gd name="T34" fmla="*/ 57 w 438"/>
                                  <a:gd name="T35" fmla="*/ 227 h 737"/>
                                  <a:gd name="T36" fmla="*/ 74 w 438"/>
                                  <a:gd name="T37" fmla="*/ 200 h 737"/>
                                  <a:gd name="T38" fmla="*/ 92 w 438"/>
                                  <a:gd name="T39" fmla="*/ 175 h 737"/>
                                  <a:gd name="T40" fmla="*/ 111 w 438"/>
                                  <a:gd name="T41" fmla="*/ 155 h 737"/>
                                  <a:gd name="T42" fmla="*/ 130 w 438"/>
                                  <a:gd name="T43" fmla="*/ 138 h 737"/>
                                  <a:gd name="T44" fmla="*/ 164 w 438"/>
                                  <a:gd name="T45" fmla="*/ 113 h 737"/>
                                  <a:gd name="T46" fmla="*/ 193 w 438"/>
                                  <a:gd name="T47" fmla="*/ 95 h 737"/>
                                  <a:gd name="T48" fmla="*/ 230 w 438"/>
                                  <a:gd name="T49" fmla="*/ 72 h 737"/>
                                  <a:gd name="T50" fmla="*/ 268 w 438"/>
                                  <a:gd name="T51" fmla="*/ 53 h 737"/>
                                  <a:gd name="T52" fmla="*/ 317 w 438"/>
                                  <a:gd name="T53" fmla="*/ 32 h 737"/>
                                  <a:gd name="T54" fmla="*/ 360 w 438"/>
                                  <a:gd name="T55" fmla="*/ 19 h 737"/>
                                  <a:gd name="T56" fmla="*/ 402 w 438"/>
                                  <a:gd name="T57" fmla="*/ 8 h 737"/>
                                  <a:gd name="T58" fmla="*/ 438 w 438"/>
                                  <a:gd name="T59" fmla="*/ 0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8"/>
                                  <a:gd name="T91" fmla="*/ 0 h 737"/>
                                  <a:gd name="T92" fmla="*/ 438 w 438"/>
                                  <a:gd name="T93" fmla="*/ 737 h 7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8" h="737">
                                    <a:moveTo>
                                      <a:pt x="130" y="737"/>
                                    </a:moveTo>
                                    <a:lnTo>
                                      <a:pt x="101" y="701"/>
                                    </a:lnTo>
                                    <a:lnTo>
                                      <a:pt x="78" y="669"/>
                                    </a:lnTo>
                                    <a:lnTo>
                                      <a:pt x="60" y="636"/>
                                    </a:lnTo>
                                    <a:lnTo>
                                      <a:pt x="45" y="601"/>
                                    </a:lnTo>
                                    <a:lnTo>
                                      <a:pt x="33" y="566"/>
                                    </a:lnTo>
                                    <a:lnTo>
                                      <a:pt x="23" y="533"/>
                                    </a:lnTo>
                                    <a:lnTo>
                                      <a:pt x="15" y="504"/>
                                    </a:lnTo>
                                    <a:lnTo>
                                      <a:pt x="8" y="474"/>
                                    </a:lnTo>
                                    <a:lnTo>
                                      <a:pt x="4" y="441"/>
                                    </a:lnTo>
                                    <a:lnTo>
                                      <a:pt x="2" y="418"/>
                                    </a:lnTo>
                                    <a:lnTo>
                                      <a:pt x="0" y="396"/>
                                    </a:lnTo>
                                    <a:lnTo>
                                      <a:pt x="2" y="376"/>
                                    </a:lnTo>
                                    <a:lnTo>
                                      <a:pt x="9" y="344"/>
                                    </a:lnTo>
                                    <a:lnTo>
                                      <a:pt x="18" y="313"/>
                                    </a:lnTo>
                                    <a:lnTo>
                                      <a:pt x="30" y="282"/>
                                    </a:lnTo>
                                    <a:lnTo>
                                      <a:pt x="44" y="254"/>
                                    </a:lnTo>
                                    <a:lnTo>
                                      <a:pt x="57" y="227"/>
                                    </a:lnTo>
                                    <a:lnTo>
                                      <a:pt x="74" y="200"/>
                                    </a:lnTo>
                                    <a:lnTo>
                                      <a:pt x="92" y="175"/>
                                    </a:lnTo>
                                    <a:lnTo>
                                      <a:pt x="111" y="155"/>
                                    </a:lnTo>
                                    <a:lnTo>
                                      <a:pt x="130" y="138"/>
                                    </a:lnTo>
                                    <a:lnTo>
                                      <a:pt x="164" y="113"/>
                                    </a:lnTo>
                                    <a:lnTo>
                                      <a:pt x="193" y="95"/>
                                    </a:lnTo>
                                    <a:lnTo>
                                      <a:pt x="230" y="72"/>
                                    </a:lnTo>
                                    <a:lnTo>
                                      <a:pt x="268" y="53"/>
                                    </a:lnTo>
                                    <a:lnTo>
                                      <a:pt x="317" y="32"/>
                                    </a:lnTo>
                                    <a:lnTo>
                                      <a:pt x="360" y="19"/>
                                    </a:lnTo>
                                    <a:lnTo>
                                      <a:pt x="402" y="8"/>
                                    </a:lnTo>
                                    <a:lnTo>
                                      <a:pt x="438" y="0"/>
                                    </a:lnTo>
                                  </a:path>
                                </a:pathLst>
                              </a:custGeom>
                              <a:noFill/>
                              <a:ln w="4763">
                                <a:solidFill>
                                  <a:srgbClr val="FF40FF"/>
                                </a:solidFill>
                                <a:prstDash val="solid"/>
                                <a:round/>
                                <a:headEnd/>
                                <a:tailEnd/>
                              </a:ln>
                            </p:spPr>
                            <p:txBody>
                              <a:bodyPr/>
                              <a:lstStyle/>
                              <a:p>
                                <a:endParaRPr lang="fr-FR" dirty="0"/>
                              </a:p>
                            </p:txBody>
                          </p:sp>
                          <p:sp>
                            <p:nvSpPr>
                              <p:cNvPr id="86" name="Freeform 391"/>
                              <p:cNvSpPr>
                                <a:spLocks/>
                              </p:cNvSpPr>
                              <p:nvPr/>
                            </p:nvSpPr>
                            <p:spPr bwMode="auto">
                              <a:xfrm>
                                <a:off x="3799" y="1176"/>
                                <a:ext cx="75" cy="123"/>
                              </a:xfrm>
                              <a:custGeom>
                                <a:avLst/>
                                <a:gdLst>
                                  <a:gd name="T0" fmla="*/ 6 w 375"/>
                                  <a:gd name="T1" fmla="*/ 365 h 614"/>
                                  <a:gd name="T2" fmla="*/ 2 w 375"/>
                                  <a:gd name="T3" fmla="*/ 335 h 614"/>
                                  <a:gd name="T4" fmla="*/ 0 w 375"/>
                                  <a:gd name="T5" fmla="*/ 303 h 614"/>
                                  <a:gd name="T6" fmla="*/ 2 w 375"/>
                                  <a:gd name="T7" fmla="*/ 266 h 614"/>
                                  <a:gd name="T8" fmla="*/ 6 w 375"/>
                                  <a:gd name="T9" fmla="*/ 241 h 614"/>
                                  <a:gd name="T10" fmla="*/ 14 w 375"/>
                                  <a:gd name="T11" fmla="*/ 215 h 614"/>
                                  <a:gd name="T12" fmla="*/ 26 w 375"/>
                                  <a:gd name="T13" fmla="*/ 182 h 614"/>
                                  <a:gd name="T14" fmla="*/ 45 w 375"/>
                                  <a:gd name="T15" fmla="*/ 153 h 614"/>
                                  <a:gd name="T16" fmla="*/ 63 w 375"/>
                                  <a:gd name="T17" fmla="*/ 130 h 614"/>
                                  <a:gd name="T18" fmla="*/ 82 w 375"/>
                                  <a:gd name="T19" fmla="*/ 113 h 614"/>
                                  <a:gd name="T20" fmla="*/ 103 w 375"/>
                                  <a:gd name="T21" fmla="*/ 94 h 614"/>
                                  <a:gd name="T22" fmla="*/ 126 w 375"/>
                                  <a:gd name="T23" fmla="*/ 77 h 614"/>
                                  <a:gd name="T24" fmla="*/ 153 w 375"/>
                                  <a:gd name="T25" fmla="*/ 61 h 614"/>
                                  <a:gd name="T26" fmla="*/ 181 w 375"/>
                                  <a:gd name="T27" fmla="*/ 45 h 614"/>
                                  <a:gd name="T28" fmla="*/ 207 w 375"/>
                                  <a:gd name="T29" fmla="*/ 33 h 614"/>
                                  <a:gd name="T30" fmla="*/ 233 w 375"/>
                                  <a:gd name="T31" fmla="*/ 22 h 614"/>
                                  <a:gd name="T32" fmla="*/ 257 w 375"/>
                                  <a:gd name="T33" fmla="*/ 14 h 614"/>
                                  <a:gd name="T34" fmla="*/ 282 w 375"/>
                                  <a:gd name="T35" fmla="*/ 8 h 614"/>
                                  <a:gd name="T36" fmla="*/ 313 w 375"/>
                                  <a:gd name="T37" fmla="*/ 3 h 614"/>
                                  <a:gd name="T38" fmla="*/ 341 w 375"/>
                                  <a:gd name="T39" fmla="*/ 1 h 614"/>
                                  <a:gd name="T40" fmla="*/ 361 w 375"/>
                                  <a:gd name="T41" fmla="*/ 0 h 614"/>
                                  <a:gd name="T42" fmla="*/ 375 w 375"/>
                                  <a:gd name="T43" fmla="*/ 1 h 614"/>
                                  <a:gd name="T44" fmla="*/ 374 w 375"/>
                                  <a:gd name="T45" fmla="*/ 18 h 614"/>
                                  <a:gd name="T46" fmla="*/ 372 w 375"/>
                                  <a:gd name="T47" fmla="*/ 32 h 614"/>
                                  <a:gd name="T48" fmla="*/ 358 w 375"/>
                                  <a:gd name="T49" fmla="*/ 34 h 614"/>
                                  <a:gd name="T50" fmla="*/ 336 w 375"/>
                                  <a:gd name="T51" fmla="*/ 39 h 614"/>
                                  <a:gd name="T52" fmla="*/ 312 w 375"/>
                                  <a:gd name="T53" fmla="*/ 47 h 614"/>
                                  <a:gd name="T54" fmla="*/ 284 w 375"/>
                                  <a:gd name="T55" fmla="*/ 57 h 614"/>
                                  <a:gd name="T56" fmla="*/ 257 w 375"/>
                                  <a:gd name="T57" fmla="*/ 69 h 614"/>
                                  <a:gd name="T58" fmla="*/ 227 w 375"/>
                                  <a:gd name="T59" fmla="*/ 82 h 614"/>
                                  <a:gd name="T60" fmla="*/ 197 w 375"/>
                                  <a:gd name="T61" fmla="*/ 96 h 614"/>
                                  <a:gd name="T62" fmla="*/ 158 w 375"/>
                                  <a:gd name="T63" fmla="*/ 119 h 614"/>
                                  <a:gd name="T64" fmla="*/ 119 w 375"/>
                                  <a:gd name="T65" fmla="*/ 150 h 614"/>
                                  <a:gd name="T66" fmla="*/ 96 w 375"/>
                                  <a:gd name="T67" fmla="*/ 175 h 614"/>
                                  <a:gd name="T68" fmla="*/ 77 w 375"/>
                                  <a:gd name="T69" fmla="*/ 204 h 614"/>
                                  <a:gd name="T70" fmla="*/ 62 w 375"/>
                                  <a:gd name="T71" fmla="*/ 236 h 614"/>
                                  <a:gd name="T72" fmla="*/ 51 w 375"/>
                                  <a:gd name="T73" fmla="*/ 273 h 614"/>
                                  <a:gd name="T74" fmla="*/ 49 w 375"/>
                                  <a:gd name="T75" fmla="*/ 309 h 614"/>
                                  <a:gd name="T76" fmla="*/ 58 w 375"/>
                                  <a:gd name="T77" fmla="*/ 351 h 614"/>
                                  <a:gd name="T78" fmla="*/ 68 w 375"/>
                                  <a:gd name="T79" fmla="*/ 390 h 614"/>
                                  <a:gd name="T80" fmla="*/ 81 w 375"/>
                                  <a:gd name="T81" fmla="*/ 423 h 614"/>
                                  <a:gd name="T82" fmla="*/ 102 w 375"/>
                                  <a:gd name="T83" fmla="*/ 460 h 614"/>
                                  <a:gd name="T84" fmla="*/ 131 w 375"/>
                                  <a:gd name="T85" fmla="*/ 502 h 614"/>
                                  <a:gd name="T86" fmla="*/ 164 w 375"/>
                                  <a:gd name="T87" fmla="*/ 540 h 614"/>
                                  <a:gd name="T88" fmla="*/ 186 w 375"/>
                                  <a:gd name="T89" fmla="*/ 572 h 614"/>
                                  <a:gd name="T90" fmla="*/ 209 w 375"/>
                                  <a:gd name="T91" fmla="*/ 608 h 614"/>
                                  <a:gd name="T92" fmla="*/ 174 w 375"/>
                                  <a:gd name="T93" fmla="*/ 614 h 614"/>
                                  <a:gd name="T94" fmla="*/ 156 w 375"/>
                                  <a:gd name="T95" fmla="*/ 599 h 614"/>
                                  <a:gd name="T96" fmla="*/ 137 w 375"/>
                                  <a:gd name="T97" fmla="*/ 581 h 614"/>
                                  <a:gd name="T98" fmla="*/ 114 w 375"/>
                                  <a:gd name="T99" fmla="*/ 561 h 614"/>
                                  <a:gd name="T100" fmla="*/ 94 w 375"/>
                                  <a:gd name="T101" fmla="*/ 539 h 614"/>
                                  <a:gd name="T102" fmla="*/ 71 w 375"/>
                                  <a:gd name="T103" fmla="*/ 508 h 614"/>
                                  <a:gd name="T104" fmla="*/ 51 w 375"/>
                                  <a:gd name="T105" fmla="*/ 476 h 614"/>
                                  <a:gd name="T106" fmla="*/ 33 w 375"/>
                                  <a:gd name="T107" fmla="*/ 445 h 614"/>
                                  <a:gd name="T108" fmla="*/ 20 w 375"/>
                                  <a:gd name="T109" fmla="*/ 415 h 614"/>
                                  <a:gd name="T110" fmla="*/ 14 w 375"/>
                                  <a:gd name="T111" fmla="*/ 395 h 614"/>
                                  <a:gd name="T112" fmla="*/ 6 w 375"/>
                                  <a:gd name="T113" fmla="*/ 365 h 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
                                  <a:gd name="T172" fmla="*/ 0 h 614"/>
                                  <a:gd name="T173" fmla="*/ 375 w 375"/>
                                  <a:gd name="T174" fmla="*/ 614 h 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 h="614">
                                    <a:moveTo>
                                      <a:pt x="6" y="365"/>
                                    </a:moveTo>
                                    <a:lnTo>
                                      <a:pt x="2" y="335"/>
                                    </a:lnTo>
                                    <a:lnTo>
                                      <a:pt x="0" y="303"/>
                                    </a:lnTo>
                                    <a:lnTo>
                                      <a:pt x="2" y="266"/>
                                    </a:lnTo>
                                    <a:lnTo>
                                      <a:pt x="6" y="241"/>
                                    </a:lnTo>
                                    <a:lnTo>
                                      <a:pt x="14" y="215"/>
                                    </a:lnTo>
                                    <a:lnTo>
                                      <a:pt x="26" y="182"/>
                                    </a:lnTo>
                                    <a:lnTo>
                                      <a:pt x="45" y="153"/>
                                    </a:lnTo>
                                    <a:lnTo>
                                      <a:pt x="63" y="130"/>
                                    </a:lnTo>
                                    <a:lnTo>
                                      <a:pt x="82" y="113"/>
                                    </a:lnTo>
                                    <a:lnTo>
                                      <a:pt x="103" y="94"/>
                                    </a:lnTo>
                                    <a:lnTo>
                                      <a:pt x="126" y="77"/>
                                    </a:lnTo>
                                    <a:lnTo>
                                      <a:pt x="153" y="61"/>
                                    </a:lnTo>
                                    <a:lnTo>
                                      <a:pt x="181" y="45"/>
                                    </a:lnTo>
                                    <a:lnTo>
                                      <a:pt x="207" y="33"/>
                                    </a:lnTo>
                                    <a:lnTo>
                                      <a:pt x="233" y="22"/>
                                    </a:lnTo>
                                    <a:lnTo>
                                      <a:pt x="257" y="14"/>
                                    </a:lnTo>
                                    <a:lnTo>
                                      <a:pt x="282" y="8"/>
                                    </a:lnTo>
                                    <a:lnTo>
                                      <a:pt x="313" y="3"/>
                                    </a:lnTo>
                                    <a:lnTo>
                                      <a:pt x="341" y="1"/>
                                    </a:lnTo>
                                    <a:lnTo>
                                      <a:pt x="361" y="0"/>
                                    </a:lnTo>
                                    <a:lnTo>
                                      <a:pt x="375" y="1"/>
                                    </a:lnTo>
                                    <a:lnTo>
                                      <a:pt x="374" y="18"/>
                                    </a:lnTo>
                                    <a:lnTo>
                                      <a:pt x="372" y="32"/>
                                    </a:lnTo>
                                    <a:lnTo>
                                      <a:pt x="358" y="34"/>
                                    </a:lnTo>
                                    <a:lnTo>
                                      <a:pt x="336" y="39"/>
                                    </a:lnTo>
                                    <a:lnTo>
                                      <a:pt x="312" y="47"/>
                                    </a:lnTo>
                                    <a:lnTo>
                                      <a:pt x="284" y="57"/>
                                    </a:lnTo>
                                    <a:lnTo>
                                      <a:pt x="257" y="69"/>
                                    </a:lnTo>
                                    <a:lnTo>
                                      <a:pt x="227" y="82"/>
                                    </a:lnTo>
                                    <a:lnTo>
                                      <a:pt x="197" y="96"/>
                                    </a:lnTo>
                                    <a:lnTo>
                                      <a:pt x="158" y="119"/>
                                    </a:lnTo>
                                    <a:lnTo>
                                      <a:pt x="119" y="150"/>
                                    </a:lnTo>
                                    <a:lnTo>
                                      <a:pt x="96" y="175"/>
                                    </a:lnTo>
                                    <a:lnTo>
                                      <a:pt x="77" y="204"/>
                                    </a:lnTo>
                                    <a:lnTo>
                                      <a:pt x="62" y="236"/>
                                    </a:lnTo>
                                    <a:lnTo>
                                      <a:pt x="51" y="273"/>
                                    </a:lnTo>
                                    <a:lnTo>
                                      <a:pt x="49" y="309"/>
                                    </a:lnTo>
                                    <a:lnTo>
                                      <a:pt x="58" y="351"/>
                                    </a:lnTo>
                                    <a:lnTo>
                                      <a:pt x="68" y="390"/>
                                    </a:lnTo>
                                    <a:lnTo>
                                      <a:pt x="81" y="423"/>
                                    </a:lnTo>
                                    <a:lnTo>
                                      <a:pt x="102" y="460"/>
                                    </a:lnTo>
                                    <a:lnTo>
                                      <a:pt x="131" y="502"/>
                                    </a:lnTo>
                                    <a:lnTo>
                                      <a:pt x="164" y="540"/>
                                    </a:lnTo>
                                    <a:lnTo>
                                      <a:pt x="186" y="572"/>
                                    </a:lnTo>
                                    <a:lnTo>
                                      <a:pt x="209" y="608"/>
                                    </a:lnTo>
                                    <a:lnTo>
                                      <a:pt x="174" y="614"/>
                                    </a:lnTo>
                                    <a:lnTo>
                                      <a:pt x="156" y="599"/>
                                    </a:lnTo>
                                    <a:lnTo>
                                      <a:pt x="137" y="581"/>
                                    </a:lnTo>
                                    <a:lnTo>
                                      <a:pt x="114" y="561"/>
                                    </a:lnTo>
                                    <a:lnTo>
                                      <a:pt x="94" y="539"/>
                                    </a:lnTo>
                                    <a:lnTo>
                                      <a:pt x="71" y="508"/>
                                    </a:lnTo>
                                    <a:lnTo>
                                      <a:pt x="51" y="476"/>
                                    </a:lnTo>
                                    <a:lnTo>
                                      <a:pt x="33" y="445"/>
                                    </a:lnTo>
                                    <a:lnTo>
                                      <a:pt x="20" y="415"/>
                                    </a:lnTo>
                                    <a:lnTo>
                                      <a:pt x="14" y="395"/>
                                    </a:lnTo>
                                    <a:lnTo>
                                      <a:pt x="6" y="365"/>
                                    </a:lnTo>
                                    <a:close/>
                                  </a:path>
                                </a:pathLst>
                              </a:custGeom>
                              <a:solidFill>
                                <a:srgbClr val="A000A0"/>
                              </a:solidFill>
                              <a:ln w="9525">
                                <a:noFill/>
                                <a:round/>
                                <a:headEnd/>
                                <a:tailEnd/>
                              </a:ln>
                            </p:spPr>
                            <p:txBody>
                              <a:bodyPr/>
                              <a:lstStyle/>
                              <a:p>
                                <a:endParaRPr lang="fr-FR" dirty="0"/>
                              </a:p>
                            </p:txBody>
                          </p:sp>
                          <p:sp>
                            <p:nvSpPr>
                              <p:cNvPr id="87" name="Freeform 392"/>
                              <p:cNvSpPr>
                                <a:spLocks/>
                              </p:cNvSpPr>
                              <p:nvPr/>
                            </p:nvSpPr>
                            <p:spPr bwMode="auto">
                              <a:xfrm>
                                <a:off x="3808" y="1181"/>
                                <a:ext cx="65" cy="119"/>
                              </a:xfrm>
                              <a:custGeom>
                                <a:avLst/>
                                <a:gdLst>
                                  <a:gd name="T0" fmla="*/ 7 w 325"/>
                                  <a:gd name="T1" fmla="*/ 355 h 595"/>
                                  <a:gd name="T2" fmla="*/ 2 w 325"/>
                                  <a:gd name="T3" fmla="*/ 323 h 595"/>
                                  <a:gd name="T4" fmla="*/ 0 w 325"/>
                                  <a:gd name="T5" fmla="*/ 292 h 595"/>
                                  <a:gd name="T6" fmla="*/ 2 w 325"/>
                                  <a:gd name="T7" fmla="*/ 255 h 595"/>
                                  <a:gd name="T8" fmla="*/ 7 w 325"/>
                                  <a:gd name="T9" fmla="*/ 230 h 595"/>
                                  <a:gd name="T10" fmla="*/ 14 w 325"/>
                                  <a:gd name="T11" fmla="*/ 204 h 595"/>
                                  <a:gd name="T12" fmla="*/ 26 w 325"/>
                                  <a:gd name="T13" fmla="*/ 171 h 595"/>
                                  <a:gd name="T14" fmla="*/ 46 w 325"/>
                                  <a:gd name="T15" fmla="*/ 142 h 595"/>
                                  <a:gd name="T16" fmla="*/ 64 w 325"/>
                                  <a:gd name="T17" fmla="*/ 119 h 595"/>
                                  <a:gd name="T18" fmla="*/ 81 w 325"/>
                                  <a:gd name="T19" fmla="*/ 103 h 595"/>
                                  <a:gd name="T20" fmla="*/ 104 w 325"/>
                                  <a:gd name="T21" fmla="*/ 83 h 595"/>
                                  <a:gd name="T22" fmla="*/ 126 w 325"/>
                                  <a:gd name="T23" fmla="*/ 66 h 595"/>
                                  <a:gd name="T24" fmla="*/ 153 w 325"/>
                                  <a:gd name="T25" fmla="*/ 50 h 595"/>
                                  <a:gd name="T26" fmla="*/ 181 w 325"/>
                                  <a:gd name="T27" fmla="*/ 34 h 595"/>
                                  <a:gd name="T28" fmla="*/ 207 w 325"/>
                                  <a:gd name="T29" fmla="*/ 22 h 595"/>
                                  <a:gd name="T30" fmla="*/ 232 w 325"/>
                                  <a:gd name="T31" fmla="*/ 11 h 595"/>
                                  <a:gd name="T32" fmla="*/ 256 w 325"/>
                                  <a:gd name="T33" fmla="*/ 5 h 595"/>
                                  <a:gd name="T34" fmla="*/ 282 w 325"/>
                                  <a:gd name="T35" fmla="*/ 0 h 595"/>
                                  <a:gd name="T36" fmla="*/ 307 w 325"/>
                                  <a:gd name="T37" fmla="*/ 0 h 595"/>
                                  <a:gd name="T38" fmla="*/ 325 w 325"/>
                                  <a:gd name="T39" fmla="*/ 3 h 595"/>
                                  <a:gd name="T40" fmla="*/ 317 w 325"/>
                                  <a:gd name="T41" fmla="*/ 24 h 595"/>
                                  <a:gd name="T42" fmla="*/ 305 w 325"/>
                                  <a:gd name="T43" fmla="*/ 37 h 595"/>
                                  <a:gd name="T44" fmla="*/ 288 w 325"/>
                                  <a:gd name="T45" fmla="*/ 47 h 595"/>
                                  <a:gd name="T46" fmla="*/ 259 w 325"/>
                                  <a:gd name="T47" fmla="*/ 58 h 595"/>
                                  <a:gd name="T48" fmla="*/ 229 w 325"/>
                                  <a:gd name="T49" fmla="*/ 71 h 595"/>
                                  <a:gd name="T50" fmla="*/ 198 w 325"/>
                                  <a:gd name="T51" fmla="*/ 85 h 595"/>
                                  <a:gd name="T52" fmla="*/ 159 w 325"/>
                                  <a:gd name="T53" fmla="*/ 108 h 595"/>
                                  <a:gd name="T54" fmla="*/ 120 w 325"/>
                                  <a:gd name="T55" fmla="*/ 139 h 595"/>
                                  <a:gd name="T56" fmla="*/ 96 w 325"/>
                                  <a:gd name="T57" fmla="*/ 164 h 595"/>
                                  <a:gd name="T58" fmla="*/ 78 w 325"/>
                                  <a:gd name="T59" fmla="*/ 193 h 595"/>
                                  <a:gd name="T60" fmla="*/ 63 w 325"/>
                                  <a:gd name="T61" fmla="*/ 225 h 595"/>
                                  <a:gd name="T62" fmla="*/ 52 w 325"/>
                                  <a:gd name="T63" fmla="*/ 262 h 595"/>
                                  <a:gd name="T64" fmla="*/ 50 w 325"/>
                                  <a:gd name="T65" fmla="*/ 299 h 595"/>
                                  <a:gd name="T66" fmla="*/ 58 w 325"/>
                                  <a:gd name="T67" fmla="*/ 341 h 595"/>
                                  <a:gd name="T68" fmla="*/ 68 w 325"/>
                                  <a:gd name="T69" fmla="*/ 379 h 595"/>
                                  <a:gd name="T70" fmla="*/ 81 w 325"/>
                                  <a:gd name="T71" fmla="*/ 412 h 595"/>
                                  <a:gd name="T72" fmla="*/ 103 w 325"/>
                                  <a:gd name="T73" fmla="*/ 448 h 595"/>
                                  <a:gd name="T74" fmla="*/ 132 w 325"/>
                                  <a:gd name="T75" fmla="*/ 491 h 595"/>
                                  <a:gd name="T76" fmla="*/ 164 w 325"/>
                                  <a:gd name="T77" fmla="*/ 529 h 595"/>
                                  <a:gd name="T78" fmla="*/ 187 w 325"/>
                                  <a:gd name="T79" fmla="*/ 561 h 595"/>
                                  <a:gd name="T80" fmla="*/ 200 w 325"/>
                                  <a:gd name="T81" fmla="*/ 594 h 595"/>
                                  <a:gd name="T82" fmla="*/ 168 w 325"/>
                                  <a:gd name="T83" fmla="*/ 595 h 595"/>
                                  <a:gd name="T84" fmla="*/ 138 w 325"/>
                                  <a:gd name="T85" fmla="*/ 570 h 595"/>
                                  <a:gd name="T86" fmla="*/ 115 w 325"/>
                                  <a:gd name="T87" fmla="*/ 551 h 595"/>
                                  <a:gd name="T88" fmla="*/ 93 w 325"/>
                                  <a:gd name="T89" fmla="*/ 528 h 595"/>
                                  <a:gd name="T90" fmla="*/ 71 w 325"/>
                                  <a:gd name="T91" fmla="*/ 497 h 595"/>
                                  <a:gd name="T92" fmla="*/ 52 w 325"/>
                                  <a:gd name="T93" fmla="*/ 465 h 595"/>
                                  <a:gd name="T94" fmla="*/ 34 w 325"/>
                                  <a:gd name="T95" fmla="*/ 434 h 595"/>
                                  <a:gd name="T96" fmla="*/ 21 w 325"/>
                                  <a:gd name="T97" fmla="*/ 404 h 595"/>
                                  <a:gd name="T98" fmla="*/ 14 w 325"/>
                                  <a:gd name="T99" fmla="*/ 384 h 595"/>
                                  <a:gd name="T100" fmla="*/ 7 w 325"/>
                                  <a:gd name="T101" fmla="*/ 355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595"/>
                                  <a:gd name="T155" fmla="*/ 325 w 32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595">
                                    <a:moveTo>
                                      <a:pt x="7" y="355"/>
                                    </a:moveTo>
                                    <a:lnTo>
                                      <a:pt x="2" y="323"/>
                                    </a:lnTo>
                                    <a:lnTo>
                                      <a:pt x="0" y="292"/>
                                    </a:lnTo>
                                    <a:lnTo>
                                      <a:pt x="2" y="255"/>
                                    </a:lnTo>
                                    <a:lnTo>
                                      <a:pt x="7" y="230"/>
                                    </a:lnTo>
                                    <a:lnTo>
                                      <a:pt x="14" y="204"/>
                                    </a:lnTo>
                                    <a:lnTo>
                                      <a:pt x="26" y="171"/>
                                    </a:lnTo>
                                    <a:lnTo>
                                      <a:pt x="46" y="142"/>
                                    </a:lnTo>
                                    <a:lnTo>
                                      <a:pt x="64" y="119"/>
                                    </a:lnTo>
                                    <a:lnTo>
                                      <a:pt x="81" y="103"/>
                                    </a:lnTo>
                                    <a:lnTo>
                                      <a:pt x="104" y="83"/>
                                    </a:lnTo>
                                    <a:lnTo>
                                      <a:pt x="126" y="66"/>
                                    </a:lnTo>
                                    <a:lnTo>
                                      <a:pt x="153" y="50"/>
                                    </a:lnTo>
                                    <a:lnTo>
                                      <a:pt x="181" y="34"/>
                                    </a:lnTo>
                                    <a:lnTo>
                                      <a:pt x="207" y="22"/>
                                    </a:lnTo>
                                    <a:lnTo>
                                      <a:pt x="232" y="11"/>
                                    </a:lnTo>
                                    <a:lnTo>
                                      <a:pt x="256" y="5"/>
                                    </a:lnTo>
                                    <a:lnTo>
                                      <a:pt x="282" y="0"/>
                                    </a:lnTo>
                                    <a:lnTo>
                                      <a:pt x="307" y="0"/>
                                    </a:lnTo>
                                    <a:lnTo>
                                      <a:pt x="325" y="3"/>
                                    </a:lnTo>
                                    <a:lnTo>
                                      <a:pt x="317" y="24"/>
                                    </a:lnTo>
                                    <a:lnTo>
                                      <a:pt x="305" y="37"/>
                                    </a:lnTo>
                                    <a:lnTo>
                                      <a:pt x="288" y="47"/>
                                    </a:lnTo>
                                    <a:lnTo>
                                      <a:pt x="259" y="58"/>
                                    </a:lnTo>
                                    <a:lnTo>
                                      <a:pt x="229" y="71"/>
                                    </a:lnTo>
                                    <a:lnTo>
                                      <a:pt x="198" y="85"/>
                                    </a:lnTo>
                                    <a:lnTo>
                                      <a:pt x="159" y="108"/>
                                    </a:lnTo>
                                    <a:lnTo>
                                      <a:pt x="120" y="139"/>
                                    </a:lnTo>
                                    <a:lnTo>
                                      <a:pt x="96" y="164"/>
                                    </a:lnTo>
                                    <a:lnTo>
                                      <a:pt x="78" y="193"/>
                                    </a:lnTo>
                                    <a:lnTo>
                                      <a:pt x="63" y="225"/>
                                    </a:lnTo>
                                    <a:lnTo>
                                      <a:pt x="52" y="262"/>
                                    </a:lnTo>
                                    <a:lnTo>
                                      <a:pt x="50" y="299"/>
                                    </a:lnTo>
                                    <a:lnTo>
                                      <a:pt x="58" y="341"/>
                                    </a:lnTo>
                                    <a:lnTo>
                                      <a:pt x="68" y="379"/>
                                    </a:lnTo>
                                    <a:lnTo>
                                      <a:pt x="81" y="412"/>
                                    </a:lnTo>
                                    <a:lnTo>
                                      <a:pt x="103" y="448"/>
                                    </a:lnTo>
                                    <a:lnTo>
                                      <a:pt x="132" y="491"/>
                                    </a:lnTo>
                                    <a:lnTo>
                                      <a:pt x="164" y="529"/>
                                    </a:lnTo>
                                    <a:lnTo>
                                      <a:pt x="187" y="561"/>
                                    </a:lnTo>
                                    <a:lnTo>
                                      <a:pt x="200" y="594"/>
                                    </a:lnTo>
                                    <a:lnTo>
                                      <a:pt x="168" y="595"/>
                                    </a:lnTo>
                                    <a:lnTo>
                                      <a:pt x="138" y="570"/>
                                    </a:lnTo>
                                    <a:lnTo>
                                      <a:pt x="115" y="551"/>
                                    </a:lnTo>
                                    <a:lnTo>
                                      <a:pt x="93" y="528"/>
                                    </a:lnTo>
                                    <a:lnTo>
                                      <a:pt x="71" y="497"/>
                                    </a:lnTo>
                                    <a:lnTo>
                                      <a:pt x="52" y="465"/>
                                    </a:lnTo>
                                    <a:lnTo>
                                      <a:pt x="34" y="434"/>
                                    </a:lnTo>
                                    <a:lnTo>
                                      <a:pt x="21" y="404"/>
                                    </a:lnTo>
                                    <a:lnTo>
                                      <a:pt x="14" y="384"/>
                                    </a:lnTo>
                                    <a:lnTo>
                                      <a:pt x="7" y="355"/>
                                    </a:lnTo>
                                    <a:close/>
                                  </a:path>
                                </a:pathLst>
                              </a:custGeom>
                              <a:solidFill>
                                <a:srgbClr val="400040"/>
                              </a:solidFill>
                              <a:ln w="9525">
                                <a:noFill/>
                                <a:round/>
                                <a:headEnd/>
                                <a:tailEnd/>
                              </a:ln>
                            </p:spPr>
                            <p:txBody>
                              <a:bodyPr/>
                              <a:lstStyle/>
                              <a:p>
                                <a:endParaRPr lang="fr-FR" dirty="0"/>
                              </a:p>
                            </p:txBody>
                          </p:sp>
                          <p:sp>
                            <p:nvSpPr>
                              <p:cNvPr id="88" name="Freeform 393"/>
                              <p:cNvSpPr>
                                <a:spLocks/>
                              </p:cNvSpPr>
                              <p:nvPr/>
                            </p:nvSpPr>
                            <p:spPr bwMode="auto">
                              <a:xfrm>
                                <a:off x="3755" y="1147"/>
                                <a:ext cx="107" cy="188"/>
                              </a:xfrm>
                              <a:custGeom>
                                <a:avLst/>
                                <a:gdLst>
                                  <a:gd name="T0" fmla="*/ 3 w 531"/>
                                  <a:gd name="T1" fmla="*/ 474 h 943"/>
                                  <a:gd name="T2" fmla="*/ 26 w 531"/>
                                  <a:gd name="T3" fmla="*/ 369 h 943"/>
                                  <a:gd name="T4" fmla="*/ 56 w 531"/>
                                  <a:gd name="T5" fmla="*/ 281 h 943"/>
                                  <a:gd name="T6" fmla="*/ 104 w 531"/>
                                  <a:gd name="T7" fmla="*/ 209 h 943"/>
                                  <a:gd name="T8" fmla="*/ 170 w 531"/>
                                  <a:gd name="T9" fmla="*/ 141 h 943"/>
                                  <a:gd name="T10" fmla="*/ 258 w 531"/>
                                  <a:gd name="T11" fmla="*/ 77 h 943"/>
                                  <a:gd name="T12" fmla="*/ 352 w 531"/>
                                  <a:gd name="T13" fmla="*/ 31 h 943"/>
                                  <a:gd name="T14" fmla="*/ 438 w 531"/>
                                  <a:gd name="T15" fmla="*/ 5 h 943"/>
                                  <a:gd name="T16" fmla="*/ 487 w 531"/>
                                  <a:gd name="T17" fmla="*/ 3 h 943"/>
                                  <a:gd name="T18" fmla="*/ 531 w 531"/>
                                  <a:gd name="T19" fmla="*/ 26 h 943"/>
                                  <a:gd name="T20" fmla="*/ 477 w 531"/>
                                  <a:gd name="T21" fmla="*/ 35 h 943"/>
                                  <a:gd name="T22" fmla="*/ 415 w 531"/>
                                  <a:gd name="T23" fmla="*/ 51 h 943"/>
                                  <a:gd name="T24" fmla="*/ 363 w 531"/>
                                  <a:gd name="T25" fmla="*/ 72 h 943"/>
                                  <a:gd name="T26" fmla="*/ 311 w 531"/>
                                  <a:gd name="T27" fmla="*/ 100 h 943"/>
                                  <a:gd name="T28" fmla="*/ 261 w 531"/>
                                  <a:gd name="T29" fmla="*/ 130 h 943"/>
                                  <a:gd name="T30" fmla="*/ 209 w 531"/>
                                  <a:gd name="T31" fmla="*/ 166 h 943"/>
                                  <a:gd name="T32" fmla="*/ 167 w 531"/>
                                  <a:gd name="T33" fmla="*/ 200 h 943"/>
                                  <a:gd name="T34" fmla="*/ 134 w 531"/>
                                  <a:gd name="T35" fmla="*/ 242 h 943"/>
                                  <a:gd name="T36" fmla="*/ 104 w 531"/>
                                  <a:gd name="T37" fmla="*/ 296 h 943"/>
                                  <a:gd name="T38" fmla="*/ 79 w 531"/>
                                  <a:gd name="T39" fmla="*/ 349 h 943"/>
                                  <a:gd name="T40" fmla="*/ 64 w 531"/>
                                  <a:gd name="T41" fmla="*/ 396 h 943"/>
                                  <a:gd name="T42" fmla="*/ 54 w 531"/>
                                  <a:gd name="T43" fmla="*/ 448 h 943"/>
                                  <a:gd name="T44" fmla="*/ 50 w 531"/>
                                  <a:gd name="T45" fmla="*/ 516 h 943"/>
                                  <a:gd name="T46" fmla="*/ 54 w 531"/>
                                  <a:gd name="T47" fmla="*/ 574 h 943"/>
                                  <a:gd name="T48" fmla="*/ 69 w 531"/>
                                  <a:gd name="T49" fmla="*/ 632 h 943"/>
                                  <a:gd name="T50" fmla="*/ 94 w 531"/>
                                  <a:gd name="T51" fmla="*/ 685 h 943"/>
                                  <a:gd name="T52" fmla="*/ 124 w 531"/>
                                  <a:gd name="T53" fmla="*/ 739 h 943"/>
                                  <a:gd name="T54" fmla="*/ 156 w 531"/>
                                  <a:gd name="T55" fmla="*/ 797 h 943"/>
                                  <a:gd name="T56" fmla="*/ 192 w 531"/>
                                  <a:gd name="T57" fmla="*/ 851 h 943"/>
                                  <a:gd name="T58" fmla="*/ 236 w 531"/>
                                  <a:gd name="T59" fmla="*/ 909 h 943"/>
                                  <a:gd name="T60" fmla="*/ 218 w 531"/>
                                  <a:gd name="T61" fmla="*/ 943 h 943"/>
                                  <a:gd name="T62" fmla="*/ 169 w 531"/>
                                  <a:gd name="T63" fmla="*/ 901 h 943"/>
                                  <a:gd name="T64" fmla="*/ 114 w 531"/>
                                  <a:gd name="T65" fmla="*/ 827 h 943"/>
                                  <a:gd name="T66" fmla="*/ 53 w 531"/>
                                  <a:gd name="T67" fmla="*/ 721 h 943"/>
                                  <a:gd name="T68" fmla="*/ 16 w 531"/>
                                  <a:gd name="T69" fmla="*/ 632 h 943"/>
                                  <a:gd name="T70" fmla="*/ 0 w 531"/>
                                  <a:gd name="T71" fmla="*/ 525 h 9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943"/>
                                  <a:gd name="T110" fmla="*/ 531 w 531"/>
                                  <a:gd name="T111" fmla="*/ 943 h 9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943">
                                    <a:moveTo>
                                      <a:pt x="0" y="525"/>
                                    </a:moveTo>
                                    <a:lnTo>
                                      <a:pt x="3" y="474"/>
                                    </a:lnTo>
                                    <a:lnTo>
                                      <a:pt x="13" y="418"/>
                                    </a:lnTo>
                                    <a:lnTo>
                                      <a:pt x="26" y="369"/>
                                    </a:lnTo>
                                    <a:lnTo>
                                      <a:pt x="40" y="321"/>
                                    </a:lnTo>
                                    <a:lnTo>
                                      <a:pt x="56" y="281"/>
                                    </a:lnTo>
                                    <a:lnTo>
                                      <a:pt x="78" y="242"/>
                                    </a:lnTo>
                                    <a:lnTo>
                                      <a:pt x="104" y="209"/>
                                    </a:lnTo>
                                    <a:lnTo>
                                      <a:pt x="133" y="175"/>
                                    </a:lnTo>
                                    <a:lnTo>
                                      <a:pt x="170" y="141"/>
                                    </a:lnTo>
                                    <a:lnTo>
                                      <a:pt x="212" y="109"/>
                                    </a:lnTo>
                                    <a:lnTo>
                                      <a:pt x="258" y="77"/>
                                    </a:lnTo>
                                    <a:lnTo>
                                      <a:pt x="302" y="52"/>
                                    </a:lnTo>
                                    <a:lnTo>
                                      <a:pt x="352" y="31"/>
                                    </a:lnTo>
                                    <a:lnTo>
                                      <a:pt x="396" y="16"/>
                                    </a:lnTo>
                                    <a:lnTo>
                                      <a:pt x="438" y="5"/>
                                    </a:lnTo>
                                    <a:lnTo>
                                      <a:pt x="472" y="0"/>
                                    </a:lnTo>
                                    <a:lnTo>
                                      <a:pt x="487" y="3"/>
                                    </a:lnTo>
                                    <a:lnTo>
                                      <a:pt x="507" y="12"/>
                                    </a:lnTo>
                                    <a:lnTo>
                                      <a:pt x="531" y="26"/>
                                    </a:lnTo>
                                    <a:lnTo>
                                      <a:pt x="506" y="30"/>
                                    </a:lnTo>
                                    <a:lnTo>
                                      <a:pt x="477" y="35"/>
                                    </a:lnTo>
                                    <a:lnTo>
                                      <a:pt x="448" y="42"/>
                                    </a:lnTo>
                                    <a:lnTo>
                                      <a:pt x="415" y="51"/>
                                    </a:lnTo>
                                    <a:lnTo>
                                      <a:pt x="390" y="60"/>
                                    </a:lnTo>
                                    <a:lnTo>
                                      <a:pt x="363" y="72"/>
                                    </a:lnTo>
                                    <a:lnTo>
                                      <a:pt x="336" y="86"/>
                                    </a:lnTo>
                                    <a:lnTo>
                                      <a:pt x="311" y="100"/>
                                    </a:lnTo>
                                    <a:lnTo>
                                      <a:pt x="287" y="114"/>
                                    </a:lnTo>
                                    <a:lnTo>
                                      <a:pt x="261" y="130"/>
                                    </a:lnTo>
                                    <a:lnTo>
                                      <a:pt x="234" y="149"/>
                                    </a:lnTo>
                                    <a:lnTo>
                                      <a:pt x="209" y="166"/>
                                    </a:lnTo>
                                    <a:lnTo>
                                      <a:pt x="187" y="183"/>
                                    </a:lnTo>
                                    <a:lnTo>
                                      <a:pt x="167" y="200"/>
                                    </a:lnTo>
                                    <a:lnTo>
                                      <a:pt x="149" y="221"/>
                                    </a:lnTo>
                                    <a:lnTo>
                                      <a:pt x="134" y="242"/>
                                    </a:lnTo>
                                    <a:lnTo>
                                      <a:pt x="121" y="267"/>
                                    </a:lnTo>
                                    <a:lnTo>
                                      <a:pt x="104" y="296"/>
                                    </a:lnTo>
                                    <a:lnTo>
                                      <a:pt x="88" y="324"/>
                                    </a:lnTo>
                                    <a:lnTo>
                                      <a:pt x="79" y="349"/>
                                    </a:lnTo>
                                    <a:lnTo>
                                      <a:pt x="70" y="371"/>
                                    </a:lnTo>
                                    <a:lnTo>
                                      <a:pt x="64" y="396"/>
                                    </a:lnTo>
                                    <a:lnTo>
                                      <a:pt x="59" y="422"/>
                                    </a:lnTo>
                                    <a:lnTo>
                                      <a:pt x="54" y="448"/>
                                    </a:lnTo>
                                    <a:lnTo>
                                      <a:pt x="51" y="480"/>
                                    </a:lnTo>
                                    <a:lnTo>
                                      <a:pt x="50" y="516"/>
                                    </a:lnTo>
                                    <a:lnTo>
                                      <a:pt x="51" y="545"/>
                                    </a:lnTo>
                                    <a:lnTo>
                                      <a:pt x="54" y="574"/>
                                    </a:lnTo>
                                    <a:lnTo>
                                      <a:pt x="62" y="604"/>
                                    </a:lnTo>
                                    <a:lnTo>
                                      <a:pt x="69" y="632"/>
                                    </a:lnTo>
                                    <a:lnTo>
                                      <a:pt x="80" y="660"/>
                                    </a:lnTo>
                                    <a:lnTo>
                                      <a:pt x="94" y="685"/>
                                    </a:lnTo>
                                    <a:lnTo>
                                      <a:pt x="108" y="710"/>
                                    </a:lnTo>
                                    <a:lnTo>
                                      <a:pt x="124" y="739"/>
                                    </a:lnTo>
                                    <a:lnTo>
                                      <a:pt x="140" y="768"/>
                                    </a:lnTo>
                                    <a:lnTo>
                                      <a:pt x="156" y="797"/>
                                    </a:lnTo>
                                    <a:lnTo>
                                      <a:pt x="175" y="825"/>
                                    </a:lnTo>
                                    <a:lnTo>
                                      <a:pt x="192" y="851"/>
                                    </a:lnTo>
                                    <a:lnTo>
                                      <a:pt x="214" y="881"/>
                                    </a:lnTo>
                                    <a:lnTo>
                                      <a:pt x="236" y="909"/>
                                    </a:lnTo>
                                    <a:lnTo>
                                      <a:pt x="225" y="927"/>
                                    </a:lnTo>
                                    <a:lnTo>
                                      <a:pt x="218" y="943"/>
                                    </a:lnTo>
                                    <a:lnTo>
                                      <a:pt x="198" y="928"/>
                                    </a:lnTo>
                                    <a:lnTo>
                                      <a:pt x="169" y="901"/>
                                    </a:lnTo>
                                    <a:lnTo>
                                      <a:pt x="143" y="869"/>
                                    </a:lnTo>
                                    <a:lnTo>
                                      <a:pt x="114" y="827"/>
                                    </a:lnTo>
                                    <a:lnTo>
                                      <a:pt x="82" y="775"/>
                                    </a:lnTo>
                                    <a:lnTo>
                                      <a:pt x="53" y="721"/>
                                    </a:lnTo>
                                    <a:lnTo>
                                      <a:pt x="32" y="681"/>
                                    </a:lnTo>
                                    <a:lnTo>
                                      <a:pt x="16" y="632"/>
                                    </a:lnTo>
                                    <a:lnTo>
                                      <a:pt x="4" y="577"/>
                                    </a:lnTo>
                                    <a:lnTo>
                                      <a:pt x="0" y="525"/>
                                    </a:lnTo>
                                    <a:close/>
                                  </a:path>
                                </a:pathLst>
                              </a:custGeom>
                              <a:solidFill>
                                <a:srgbClr val="E000E0"/>
                              </a:solidFill>
                              <a:ln w="9525">
                                <a:noFill/>
                                <a:round/>
                                <a:headEnd/>
                                <a:tailEnd/>
                              </a:ln>
                            </p:spPr>
                            <p:txBody>
                              <a:bodyPr/>
                              <a:lstStyle/>
                              <a:p>
                                <a:endParaRPr lang="fr-FR" dirty="0"/>
                              </a:p>
                            </p:txBody>
                          </p:sp>
                        </p:grpSp>
                      </p:grpSp>
                      <p:grpSp>
                        <p:nvGrpSpPr>
                          <p:cNvPr id="80" name="Group 394"/>
                          <p:cNvGrpSpPr>
                            <a:grpSpLocks/>
                          </p:cNvGrpSpPr>
                          <p:nvPr/>
                        </p:nvGrpSpPr>
                        <p:grpSpPr bwMode="auto">
                          <a:xfrm>
                            <a:off x="3798" y="1295"/>
                            <a:ext cx="51" cy="44"/>
                            <a:chOff x="3798" y="1295"/>
                            <a:chExt cx="51" cy="44"/>
                          </a:xfrm>
                        </p:grpSpPr>
                        <p:sp>
                          <p:nvSpPr>
                            <p:cNvPr id="81" name="Freeform 395"/>
                            <p:cNvSpPr>
                              <a:spLocks/>
                            </p:cNvSpPr>
                            <p:nvPr/>
                          </p:nvSpPr>
                          <p:spPr bwMode="auto">
                            <a:xfrm>
                              <a:off x="3798" y="1295"/>
                              <a:ext cx="51" cy="44"/>
                            </a:xfrm>
                            <a:custGeom>
                              <a:avLst/>
                              <a:gdLst>
                                <a:gd name="T0" fmla="*/ 252 w 258"/>
                                <a:gd name="T1" fmla="*/ 16 h 220"/>
                                <a:gd name="T2" fmla="*/ 235 w 258"/>
                                <a:gd name="T3" fmla="*/ 6 h 220"/>
                                <a:gd name="T4" fmla="*/ 214 w 258"/>
                                <a:gd name="T5" fmla="*/ 1 h 220"/>
                                <a:gd name="T6" fmla="*/ 193 w 258"/>
                                <a:gd name="T7" fmla="*/ 0 h 220"/>
                                <a:gd name="T8" fmla="*/ 175 w 258"/>
                                <a:gd name="T9" fmla="*/ 1 h 220"/>
                                <a:gd name="T10" fmla="*/ 152 w 258"/>
                                <a:gd name="T11" fmla="*/ 6 h 220"/>
                                <a:gd name="T12" fmla="*/ 130 w 258"/>
                                <a:gd name="T13" fmla="*/ 14 h 220"/>
                                <a:gd name="T14" fmla="*/ 107 w 258"/>
                                <a:gd name="T15" fmla="*/ 26 h 220"/>
                                <a:gd name="T16" fmla="*/ 84 w 258"/>
                                <a:gd name="T17" fmla="*/ 39 h 220"/>
                                <a:gd name="T18" fmla="*/ 61 w 258"/>
                                <a:gd name="T19" fmla="*/ 56 h 220"/>
                                <a:gd name="T20" fmla="*/ 36 w 258"/>
                                <a:gd name="T21" fmla="*/ 82 h 220"/>
                                <a:gd name="T22" fmla="*/ 22 w 258"/>
                                <a:gd name="T23" fmla="*/ 106 h 220"/>
                                <a:gd name="T24" fmla="*/ 12 w 258"/>
                                <a:gd name="T25" fmla="*/ 126 h 220"/>
                                <a:gd name="T26" fmla="*/ 6 w 258"/>
                                <a:gd name="T27" fmla="*/ 148 h 220"/>
                                <a:gd name="T28" fmla="*/ 0 w 258"/>
                                <a:gd name="T29" fmla="*/ 170 h 220"/>
                                <a:gd name="T30" fmla="*/ 4 w 258"/>
                                <a:gd name="T31" fmla="*/ 191 h 220"/>
                                <a:gd name="T32" fmla="*/ 12 w 258"/>
                                <a:gd name="T33" fmla="*/ 207 h 220"/>
                                <a:gd name="T34" fmla="*/ 30 w 258"/>
                                <a:gd name="T35" fmla="*/ 213 h 220"/>
                                <a:gd name="T36" fmla="*/ 48 w 258"/>
                                <a:gd name="T37" fmla="*/ 219 h 220"/>
                                <a:gd name="T38" fmla="*/ 70 w 258"/>
                                <a:gd name="T39" fmla="*/ 220 h 220"/>
                                <a:gd name="T40" fmla="*/ 100 w 258"/>
                                <a:gd name="T41" fmla="*/ 215 h 220"/>
                                <a:gd name="T42" fmla="*/ 130 w 258"/>
                                <a:gd name="T43" fmla="*/ 204 h 220"/>
                                <a:gd name="T44" fmla="*/ 159 w 258"/>
                                <a:gd name="T45" fmla="*/ 187 h 220"/>
                                <a:gd name="T46" fmla="*/ 188 w 258"/>
                                <a:gd name="T47" fmla="*/ 164 h 220"/>
                                <a:gd name="T48" fmla="*/ 213 w 258"/>
                                <a:gd name="T49" fmla="*/ 139 h 220"/>
                                <a:gd name="T50" fmla="*/ 233 w 258"/>
                                <a:gd name="T51" fmla="*/ 113 h 220"/>
                                <a:gd name="T52" fmla="*/ 249 w 258"/>
                                <a:gd name="T53" fmla="*/ 87 h 220"/>
                                <a:gd name="T54" fmla="*/ 256 w 258"/>
                                <a:gd name="T55" fmla="*/ 61 h 220"/>
                                <a:gd name="T56" fmla="*/ 258 w 258"/>
                                <a:gd name="T57" fmla="*/ 36 h 220"/>
                                <a:gd name="T58" fmla="*/ 252 w 258"/>
                                <a:gd name="T59" fmla="*/ 16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220"/>
                                <a:gd name="T92" fmla="*/ 258 w 258"/>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220">
                                  <a:moveTo>
                                    <a:pt x="252" y="16"/>
                                  </a:moveTo>
                                  <a:lnTo>
                                    <a:pt x="235" y="6"/>
                                  </a:lnTo>
                                  <a:lnTo>
                                    <a:pt x="214" y="1"/>
                                  </a:lnTo>
                                  <a:lnTo>
                                    <a:pt x="193" y="0"/>
                                  </a:lnTo>
                                  <a:lnTo>
                                    <a:pt x="175" y="1"/>
                                  </a:lnTo>
                                  <a:lnTo>
                                    <a:pt x="152" y="6"/>
                                  </a:lnTo>
                                  <a:lnTo>
                                    <a:pt x="130" y="14"/>
                                  </a:lnTo>
                                  <a:lnTo>
                                    <a:pt x="107" y="26"/>
                                  </a:lnTo>
                                  <a:lnTo>
                                    <a:pt x="84" y="39"/>
                                  </a:lnTo>
                                  <a:lnTo>
                                    <a:pt x="61" y="56"/>
                                  </a:lnTo>
                                  <a:lnTo>
                                    <a:pt x="36" y="82"/>
                                  </a:lnTo>
                                  <a:lnTo>
                                    <a:pt x="22" y="106"/>
                                  </a:lnTo>
                                  <a:lnTo>
                                    <a:pt x="12" y="126"/>
                                  </a:lnTo>
                                  <a:lnTo>
                                    <a:pt x="6" y="148"/>
                                  </a:lnTo>
                                  <a:lnTo>
                                    <a:pt x="0" y="170"/>
                                  </a:lnTo>
                                  <a:lnTo>
                                    <a:pt x="4" y="191"/>
                                  </a:lnTo>
                                  <a:lnTo>
                                    <a:pt x="12" y="207"/>
                                  </a:lnTo>
                                  <a:lnTo>
                                    <a:pt x="30" y="213"/>
                                  </a:lnTo>
                                  <a:lnTo>
                                    <a:pt x="48" y="219"/>
                                  </a:lnTo>
                                  <a:lnTo>
                                    <a:pt x="70" y="220"/>
                                  </a:lnTo>
                                  <a:lnTo>
                                    <a:pt x="100" y="215"/>
                                  </a:lnTo>
                                  <a:lnTo>
                                    <a:pt x="130" y="204"/>
                                  </a:lnTo>
                                  <a:lnTo>
                                    <a:pt x="159" y="187"/>
                                  </a:lnTo>
                                  <a:lnTo>
                                    <a:pt x="188" y="164"/>
                                  </a:lnTo>
                                  <a:lnTo>
                                    <a:pt x="213" y="139"/>
                                  </a:lnTo>
                                  <a:lnTo>
                                    <a:pt x="233" y="113"/>
                                  </a:lnTo>
                                  <a:lnTo>
                                    <a:pt x="249" y="87"/>
                                  </a:lnTo>
                                  <a:lnTo>
                                    <a:pt x="256" y="61"/>
                                  </a:lnTo>
                                  <a:lnTo>
                                    <a:pt x="258" y="36"/>
                                  </a:lnTo>
                                  <a:lnTo>
                                    <a:pt x="252" y="16"/>
                                  </a:lnTo>
                                  <a:close/>
                                </a:path>
                              </a:pathLst>
                            </a:custGeom>
                            <a:solidFill>
                              <a:srgbClr val="A000A0"/>
                            </a:solidFill>
                            <a:ln w="3175">
                              <a:solidFill>
                                <a:srgbClr val="200020"/>
                              </a:solidFill>
                              <a:prstDash val="solid"/>
                              <a:round/>
                              <a:headEnd/>
                              <a:tailEnd/>
                            </a:ln>
                          </p:spPr>
                          <p:txBody>
                            <a:bodyPr/>
                            <a:lstStyle/>
                            <a:p>
                              <a:endParaRPr lang="fr-FR" dirty="0"/>
                            </a:p>
                          </p:txBody>
                        </p:sp>
                        <p:sp>
                          <p:nvSpPr>
                            <p:cNvPr id="82" name="Freeform 396"/>
                            <p:cNvSpPr>
                              <a:spLocks/>
                            </p:cNvSpPr>
                            <p:nvPr/>
                          </p:nvSpPr>
                          <p:spPr bwMode="auto">
                            <a:xfrm>
                              <a:off x="3804" y="1301"/>
                              <a:ext cx="39" cy="33"/>
                            </a:xfrm>
                            <a:custGeom>
                              <a:avLst/>
                              <a:gdLst>
                                <a:gd name="T0" fmla="*/ 187 w 192"/>
                                <a:gd name="T1" fmla="*/ 12 h 163"/>
                                <a:gd name="T2" fmla="*/ 175 w 192"/>
                                <a:gd name="T3" fmla="*/ 4 h 163"/>
                                <a:gd name="T4" fmla="*/ 159 w 192"/>
                                <a:gd name="T5" fmla="*/ 0 h 163"/>
                                <a:gd name="T6" fmla="*/ 144 w 192"/>
                                <a:gd name="T7" fmla="*/ 0 h 163"/>
                                <a:gd name="T8" fmla="*/ 130 w 192"/>
                                <a:gd name="T9" fmla="*/ 0 h 163"/>
                                <a:gd name="T10" fmla="*/ 113 w 192"/>
                                <a:gd name="T11" fmla="*/ 4 h 163"/>
                                <a:gd name="T12" fmla="*/ 96 w 192"/>
                                <a:gd name="T13" fmla="*/ 10 h 163"/>
                                <a:gd name="T14" fmla="*/ 80 w 192"/>
                                <a:gd name="T15" fmla="*/ 18 h 163"/>
                                <a:gd name="T16" fmla="*/ 62 w 192"/>
                                <a:gd name="T17" fmla="*/ 28 h 163"/>
                                <a:gd name="T18" fmla="*/ 44 w 192"/>
                                <a:gd name="T19" fmla="*/ 41 h 163"/>
                                <a:gd name="T20" fmla="*/ 26 w 192"/>
                                <a:gd name="T21" fmla="*/ 59 h 163"/>
                                <a:gd name="T22" fmla="*/ 15 w 192"/>
                                <a:gd name="T23" fmla="*/ 78 h 163"/>
                                <a:gd name="T24" fmla="*/ 8 w 192"/>
                                <a:gd name="T25" fmla="*/ 94 h 163"/>
                                <a:gd name="T26" fmla="*/ 3 w 192"/>
                                <a:gd name="T27" fmla="*/ 109 h 163"/>
                                <a:gd name="T28" fmla="*/ 0 w 192"/>
                                <a:gd name="T29" fmla="*/ 126 h 163"/>
                                <a:gd name="T30" fmla="*/ 2 w 192"/>
                                <a:gd name="T31" fmla="*/ 141 h 163"/>
                                <a:gd name="T32" fmla="*/ 8 w 192"/>
                                <a:gd name="T33" fmla="*/ 154 h 163"/>
                                <a:gd name="T34" fmla="*/ 21 w 192"/>
                                <a:gd name="T35" fmla="*/ 158 h 163"/>
                                <a:gd name="T36" fmla="*/ 34 w 192"/>
                                <a:gd name="T37" fmla="*/ 163 h 163"/>
                                <a:gd name="T38" fmla="*/ 51 w 192"/>
                                <a:gd name="T39" fmla="*/ 163 h 163"/>
                                <a:gd name="T40" fmla="*/ 73 w 192"/>
                                <a:gd name="T41" fmla="*/ 161 h 163"/>
                                <a:gd name="T42" fmla="*/ 96 w 192"/>
                                <a:gd name="T43" fmla="*/ 151 h 163"/>
                                <a:gd name="T44" fmla="*/ 118 w 192"/>
                                <a:gd name="T45" fmla="*/ 139 h 163"/>
                                <a:gd name="T46" fmla="*/ 140 w 192"/>
                                <a:gd name="T47" fmla="*/ 122 h 163"/>
                                <a:gd name="T48" fmla="*/ 158 w 192"/>
                                <a:gd name="T49" fmla="*/ 103 h 163"/>
                                <a:gd name="T50" fmla="*/ 173 w 192"/>
                                <a:gd name="T51" fmla="*/ 84 h 163"/>
                                <a:gd name="T52" fmla="*/ 186 w 192"/>
                                <a:gd name="T53" fmla="*/ 65 h 163"/>
                                <a:gd name="T54" fmla="*/ 191 w 192"/>
                                <a:gd name="T55" fmla="*/ 45 h 163"/>
                                <a:gd name="T56" fmla="*/ 192 w 192"/>
                                <a:gd name="T57" fmla="*/ 26 h 163"/>
                                <a:gd name="T58" fmla="*/ 187 w 192"/>
                                <a:gd name="T59" fmla="*/ 12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2"/>
                                <a:gd name="T91" fmla="*/ 0 h 163"/>
                                <a:gd name="T92" fmla="*/ 192 w 192"/>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2" h="163">
                                  <a:moveTo>
                                    <a:pt x="187" y="12"/>
                                  </a:moveTo>
                                  <a:lnTo>
                                    <a:pt x="175" y="4"/>
                                  </a:lnTo>
                                  <a:lnTo>
                                    <a:pt x="159" y="0"/>
                                  </a:lnTo>
                                  <a:lnTo>
                                    <a:pt x="144" y="0"/>
                                  </a:lnTo>
                                  <a:lnTo>
                                    <a:pt x="130" y="0"/>
                                  </a:lnTo>
                                  <a:lnTo>
                                    <a:pt x="113" y="4"/>
                                  </a:lnTo>
                                  <a:lnTo>
                                    <a:pt x="96" y="10"/>
                                  </a:lnTo>
                                  <a:lnTo>
                                    <a:pt x="80" y="18"/>
                                  </a:lnTo>
                                  <a:lnTo>
                                    <a:pt x="62" y="28"/>
                                  </a:lnTo>
                                  <a:lnTo>
                                    <a:pt x="44" y="41"/>
                                  </a:lnTo>
                                  <a:lnTo>
                                    <a:pt x="26" y="59"/>
                                  </a:lnTo>
                                  <a:lnTo>
                                    <a:pt x="15" y="78"/>
                                  </a:lnTo>
                                  <a:lnTo>
                                    <a:pt x="8" y="94"/>
                                  </a:lnTo>
                                  <a:lnTo>
                                    <a:pt x="3" y="109"/>
                                  </a:lnTo>
                                  <a:lnTo>
                                    <a:pt x="0" y="126"/>
                                  </a:lnTo>
                                  <a:lnTo>
                                    <a:pt x="2" y="141"/>
                                  </a:lnTo>
                                  <a:lnTo>
                                    <a:pt x="8" y="154"/>
                                  </a:lnTo>
                                  <a:lnTo>
                                    <a:pt x="21" y="158"/>
                                  </a:lnTo>
                                  <a:lnTo>
                                    <a:pt x="34" y="163"/>
                                  </a:lnTo>
                                  <a:lnTo>
                                    <a:pt x="51" y="163"/>
                                  </a:lnTo>
                                  <a:lnTo>
                                    <a:pt x="73" y="161"/>
                                  </a:lnTo>
                                  <a:lnTo>
                                    <a:pt x="96" y="151"/>
                                  </a:lnTo>
                                  <a:lnTo>
                                    <a:pt x="118" y="139"/>
                                  </a:lnTo>
                                  <a:lnTo>
                                    <a:pt x="140" y="122"/>
                                  </a:lnTo>
                                  <a:lnTo>
                                    <a:pt x="158" y="103"/>
                                  </a:lnTo>
                                  <a:lnTo>
                                    <a:pt x="173" y="84"/>
                                  </a:lnTo>
                                  <a:lnTo>
                                    <a:pt x="186" y="65"/>
                                  </a:lnTo>
                                  <a:lnTo>
                                    <a:pt x="191" y="45"/>
                                  </a:lnTo>
                                  <a:lnTo>
                                    <a:pt x="192" y="26"/>
                                  </a:lnTo>
                                  <a:lnTo>
                                    <a:pt x="187" y="12"/>
                                  </a:lnTo>
                                  <a:close/>
                                </a:path>
                              </a:pathLst>
                            </a:custGeom>
                            <a:solidFill>
                              <a:srgbClr val="600060"/>
                            </a:solidFill>
                            <a:ln w="3175">
                              <a:solidFill>
                                <a:srgbClr val="200020"/>
                              </a:solidFill>
                              <a:prstDash val="solid"/>
                              <a:round/>
                              <a:headEnd/>
                              <a:tailEnd/>
                            </a:ln>
                          </p:spPr>
                          <p:txBody>
                            <a:bodyPr/>
                            <a:lstStyle/>
                            <a:p>
                              <a:endParaRPr lang="fr-FR" dirty="0"/>
                            </a:p>
                          </p:txBody>
                        </p:sp>
                      </p:grpSp>
                    </p:grpSp>
                  </p:grpSp>
                  <p:grpSp>
                    <p:nvGrpSpPr>
                      <p:cNvPr id="66" name="Group 397"/>
                      <p:cNvGrpSpPr>
                        <a:grpSpLocks/>
                      </p:cNvGrpSpPr>
                      <p:nvPr/>
                    </p:nvGrpSpPr>
                    <p:grpSpPr bwMode="auto">
                      <a:xfrm>
                        <a:off x="3755" y="1206"/>
                        <a:ext cx="227" cy="158"/>
                        <a:chOff x="3755" y="1206"/>
                        <a:chExt cx="227" cy="158"/>
                      </a:xfrm>
                    </p:grpSpPr>
                    <p:grpSp>
                      <p:nvGrpSpPr>
                        <p:cNvPr id="67" name="Group 398"/>
                        <p:cNvGrpSpPr>
                          <a:grpSpLocks/>
                        </p:cNvGrpSpPr>
                        <p:nvPr/>
                      </p:nvGrpSpPr>
                      <p:grpSpPr bwMode="auto">
                        <a:xfrm>
                          <a:off x="3755" y="1206"/>
                          <a:ext cx="227" cy="147"/>
                          <a:chOff x="3755" y="1206"/>
                          <a:chExt cx="227" cy="147"/>
                        </a:xfrm>
                      </p:grpSpPr>
                      <p:sp>
                        <p:nvSpPr>
                          <p:cNvPr id="71" name="Freeform 399"/>
                          <p:cNvSpPr>
                            <a:spLocks/>
                          </p:cNvSpPr>
                          <p:nvPr/>
                        </p:nvSpPr>
                        <p:spPr bwMode="auto">
                          <a:xfrm>
                            <a:off x="3755" y="1206"/>
                            <a:ext cx="227" cy="147"/>
                          </a:xfrm>
                          <a:custGeom>
                            <a:avLst/>
                            <a:gdLst>
                              <a:gd name="T0" fmla="*/ 752 w 1131"/>
                              <a:gd name="T1" fmla="*/ 1 h 738"/>
                              <a:gd name="T2" fmla="*/ 831 w 1131"/>
                              <a:gd name="T3" fmla="*/ 1 h 738"/>
                              <a:gd name="T4" fmla="*/ 923 w 1131"/>
                              <a:gd name="T5" fmla="*/ 6 h 738"/>
                              <a:gd name="T6" fmla="*/ 998 w 1131"/>
                              <a:gd name="T7" fmla="*/ 12 h 738"/>
                              <a:gd name="T8" fmla="*/ 1053 w 1131"/>
                              <a:gd name="T9" fmla="*/ 21 h 738"/>
                              <a:gd name="T10" fmla="*/ 1091 w 1131"/>
                              <a:gd name="T11" fmla="*/ 39 h 738"/>
                              <a:gd name="T12" fmla="*/ 1115 w 1131"/>
                              <a:gd name="T13" fmla="*/ 61 h 738"/>
                              <a:gd name="T14" fmla="*/ 1128 w 1131"/>
                              <a:gd name="T15" fmla="*/ 91 h 738"/>
                              <a:gd name="T16" fmla="*/ 1130 w 1131"/>
                              <a:gd name="T17" fmla="*/ 128 h 738"/>
                              <a:gd name="T18" fmla="*/ 1119 w 1131"/>
                              <a:gd name="T19" fmla="*/ 163 h 738"/>
                              <a:gd name="T20" fmla="*/ 1100 w 1131"/>
                              <a:gd name="T21" fmla="*/ 184 h 738"/>
                              <a:gd name="T22" fmla="*/ 1079 w 1131"/>
                              <a:gd name="T23" fmla="*/ 196 h 738"/>
                              <a:gd name="T24" fmla="*/ 1038 w 1131"/>
                              <a:gd name="T25" fmla="*/ 197 h 738"/>
                              <a:gd name="T26" fmla="*/ 986 w 1131"/>
                              <a:gd name="T27" fmla="*/ 198 h 738"/>
                              <a:gd name="T28" fmla="*/ 934 w 1131"/>
                              <a:gd name="T29" fmla="*/ 200 h 738"/>
                              <a:gd name="T30" fmla="*/ 877 w 1131"/>
                              <a:gd name="T31" fmla="*/ 198 h 738"/>
                              <a:gd name="T32" fmla="*/ 813 w 1131"/>
                              <a:gd name="T33" fmla="*/ 196 h 738"/>
                              <a:gd name="T34" fmla="*/ 753 w 1131"/>
                              <a:gd name="T35" fmla="*/ 200 h 738"/>
                              <a:gd name="T36" fmla="*/ 690 w 1131"/>
                              <a:gd name="T37" fmla="*/ 208 h 738"/>
                              <a:gd name="T38" fmla="*/ 632 w 1131"/>
                              <a:gd name="T39" fmla="*/ 227 h 738"/>
                              <a:gd name="T40" fmla="*/ 570 w 1131"/>
                              <a:gd name="T41" fmla="*/ 250 h 738"/>
                              <a:gd name="T42" fmla="*/ 515 w 1131"/>
                              <a:gd name="T43" fmla="*/ 272 h 738"/>
                              <a:gd name="T44" fmla="*/ 471 w 1131"/>
                              <a:gd name="T45" fmla="*/ 297 h 738"/>
                              <a:gd name="T46" fmla="*/ 426 w 1131"/>
                              <a:gd name="T47" fmla="*/ 324 h 738"/>
                              <a:gd name="T48" fmla="*/ 386 w 1131"/>
                              <a:gd name="T49" fmla="*/ 364 h 738"/>
                              <a:gd name="T50" fmla="*/ 353 w 1131"/>
                              <a:gd name="T51" fmla="*/ 401 h 738"/>
                              <a:gd name="T52" fmla="*/ 324 w 1131"/>
                              <a:gd name="T53" fmla="*/ 446 h 738"/>
                              <a:gd name="T54" fmla="*/ 298 w 1131"/>
                              <a:gd name="T55" fmla="*/ 494 h 738"/>
                              <a:gd name="T56" fmla="*/ 283 w 1131"/>
                              <a:gd name="T57" fmla="*/ 543 h 738"/>
                              <a:gd name="T58" fmla="*/ 272 w 1131"/>
                              <a:gd name="T59" fmla="*/ 592 h 738"/>
                              <a:gd name="T60" fmla="*/ 265 w 1131"/>
                              <a:gd name="T61" fmla="*/ 648 h 738"/>
                              <a:gd name="T62" fmla="*/ 263 w 1131"/>
                              <a:gd name="T63" fmla="*/ 705 h 738"/>
                              <a:gd name="T64" fmla="*/ 5 w 1131"/>
                              <a:gd name="T65" fmla="*/ 735 h 738"/>
                              <a:gd name="T66" fmla="*/ 0 w 1131"/>
                              <a:gd name="T67" fmla="*/ 684 h 738"/>
                              <a:gd name="T68" fmla="*/ 5 w 1131"/>
                              <a:gd name="T69" fmla="*/ 619 h 738"/>
                              <a:gd name="T70" fmla="*/ 12 w 1131"/>
                              <a:gd name="T71" fmla="*/ 560 h 738"/>
                              <a:gd name="T72" fmla="*/ 24 w 1131"/>
                              <a:gd name="T73" fmla="*/ 509 h 738"/>
                              <a:gd name="T74" fmla="*/ 44 w 1131"/>
                              <a:gd name="T75" fmla="*/ 452 h 738"/>
                              <a:gd name="T76" fmla="*/ 65 w 1131"/>
                              <a:gd name="T77" fmla="*/ 404 h 738"/>
                              <a:gd name="T78" fmla="*/ 91 w 1131"/>
                              <a:gd name="T79" fmla="*/ 356 h 738"/>
                              <a:gd name="T80" fmla="*/ 123 w 1131"/>
                              <a:gd name="T81" fmla="*/ 305 h 738"/>
                              <a:gd name="T82" fmla="*/ 159 w 1131"/>
                              <a:gd name="T83" fmla="*/ 256 h 738"/>
                              <a:gd name="T84" fmla="*/ 201 w 1131"/>
                              <a:gd name="T85" fmla="*/ 210 h 738"/>
                              <a:gd name="T86" fmla="*/ 252 w 1131"/>
                              <a:gd name="T87" fmla="*/ 167 h 738"/>
                              <a:gd name="T88" fmla="*/ 306 w 1131"/>
                              <a:gd name="T89" fmla="*/ 126 h 738"/>
                              <a:gd name="T90" fmla="*/ 356 w 1131"/>
                              <a:gd name="T91" fmla="*/ 95 h 738"/>
                              <a:gd name="T92" fmla="*/ 404 w 1131"/>
                              <a:gd name="T93" fmla="*/ 68 h 738"/>
                              <a:gd name="T94" fmla="*/ 462 w 1131"/>
                              <a:gd name="T95" fmla="*/ 45 h 738"/>
                              <a:gd name="T96" fmla="*/ 528 w 1131"/>
                              <a:gd name="T97" fmla="*/ 31 h 738"/>
                              <a:gd name="T98" fmla="*/ 603 w 1131"/>
                              <a:gd name="T99" fmla="*/ 20 h 738"/>
                              <a:gd name="T100" fmla="*/ 679 w 1131"/>
                              <a:gd name="T101" fmla="*/ 10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1"/>
                              <a:gd name="T154" fmla="*/ 0 h 738"/>
                              <a:gd name="T155" fmla="*/ 1131 w 1131"/>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1" h="738">
                                <a:moveTo>
                                  <a:pt x="717" y="5"/>
                                </a:moveTo>
                                <a:lnTo>
                                  <a:pt x="752" y="1"/>
                                </a:lnTo>
                                <a:lnTo>
                                  <a:pt x="791" y="0"/>
                                </a:lnTo>
                                <a:lnTo>
                                  <a:pt x="831" y="1"/>
                                </a:lnTo>
                                <a:lnTo>
                                  <a:pt x="880" y="4"/>
                                </a:lnTo>
                                <a:lnTo>
                                  <a:pt x="923" y="6"/>
                                </a:lnTo>
                                <a:lnTo>
                                  <a:pt x="961" y="9"/>
                                </a:lnTo>
                                <a:lnTo>
                                  <a:pt x="998" y="12"/>
                                </a:lnTo>
                                <a:lnTo>
                                  <a:pt x="1028" y="15"/>
                                </a:lnTo>
                                <a:lnTo>
                                  <a:pt x="1053" y="21"/>
                                </a:lnTo>
                                <a:lnTo>
                                  <a:pt x="1074" y="29"/>
                                </a:lnTo>
                                <a:lnTo>
                                  <a:pt x="1091" y="39"/>
                                </a:lnTo>
                                <a:lnTo>
                                  <a:pt x="1103" y="48"/>
                                </a:lnTo>
                                <a:lnTo>
                                  <a:pt x="1115" y="61"/>
                                </a:lnTo>
                                <a:lnTo>
                                  <a:pt x="1122" y="73"/>
                                </a:lnTo>
                                <a:lnTo>
                                  <a:pt x="1128" y="91"/>
                                </a:lnTo>
                                <a:lnTo>
                                  <a:pt x="1131" y="108"/>
                                </a:lnTo>
                                <a:lnTo>
                                  <a:pt x="1130" y="128"/>
                                </a:lnTo>
                                <a:lnTo>
                                  <a:pt x="1125" y="150"/>
                                </a:lnTo>
                                <a:lnTo>
                                  <a:pt x="1119" y="163"/>
                                </a:lnTo>
                                <a:lnTo>
                                  <a:pt x="1111" y="175"/>
                                </a:lnTo>
                                <a:lnTo>
                                  <a:pt x="1100" y="184"/>
                                </a:lnTo>
                                <a:lnTo>
                                  <a:pt x="1090" y="191"/>
                                </a:lnTo>
                                <a:lnTo>
                                  <a:pt x="1079" y="196"/>
                                </a:lnTo>
                                <a:lnTo>
                                  <a:pt x="1062" y="198"/>
                                </a:lnTo>
                                <a:lnTo>
                                  <a:pt x="1038" y="197"/>
                                </a:lnTo>
                                <a:lnTo>
                                  <a:pt x="1012" y="196"/>
                                </a:lnTo>
                                <a:lnTo>
                                  <a:pt x="986" y="198"/>
                                </a:lnTo>
                                <a:lnTo>
                                  <a:pt x="962" y="199"/>
                                </a:lnTo>
                                <a:lnTo>
                                  <a:pt x="934" y="200"/>
                                </a:lnTo>
                                <a:lnTo>
                                  <a:pt x="907" y="200"/>
                                </a:lnTo>
                                <a:lnTo>
                                  <a:pt x="877" y="198"/>
                                </a:lnTo>
                                <a:lnTo>
                                  <a:pt x="844" y="198"/>
                                </a:lnTo>
                                <a:lnTo>
                                  <a:pt x="813" y="196"/>
                                </a:lnTo>
                                <a:lnTo>
                                  <a:pt x="785" y="198"/>
                                </a:lnTo>
                                <a:lnTo>
                                  <a:pt x="753" y="200"/>
                                </a:lnTo>
                                <a:lnTo>
                                  <a:pt x="719" y="201"/>
                                </a:lnTo>
                                <a:lnTo>
                                  <a:pt x="690" y="208"/>
                                </a:lnTo>
                                <a:lnTo>
                                  <a:pt x="661" y="217"/>
                                </a:lnTo>
                                <a:lnTo>
                                  <a:pt x="632" y="227"/>
                                </a:lnTo>
                                <a:lnTo>
                                  <a:pt x="601" y="239"/>
                                </a:lnTo>
                                <a:lnTo>
                                  <a:pt x="570" y="250"/>
                                </a:lnTo>
                                <a:lnTo>
                                  <a:pt x="545" y="261"/>
                                </a:lnTo>
                                <a:lnTo>
                                  <a:pt x="515" y="272"/>
                                </a:lnTo>
                                <a:lnTo>
                                  <a:pt x="492" y="285"/>
                                </a:lnTo>
                                <a:lnTo>
                                  <a:pt x="471" y="297"/>
                                </a:lnTo>
                                <a:lnTo>
                                  <a:pt x="449" y="310"/>
                                </a:lnTo>
                                <a:lnTo>
                                  <a:pt x="426" y="324"/>
                                </a:lnTo>
                                <a:lnTo>
                                  <a:pt x="408" y="340"/>
                                </a:lnTo>
                                <a:lnTo>
                                  <a:pt x="386" y="364"/>
                                </a:lnTo>
                                <a:lnTo>
                                  <a:pt x="369" y="383"/>
                                </a:lnTo>
                                <a:lnTo>
                                  <a:pt x="353" y="401"/>
                                </a:lnTo>
                                <a:lnTo>
                                  <a:pt x="336" y="423"/>
                                </a:lnTo>
                                <a:lnTo>
                                  <a:pt x="324" y="446"/>
                                </a:lnTo>
                                <a:lnTo>
                                  <a:pt x="311" y="471"/>
                                </a:lnTo>
                                <a:lnTo>
                                  <a:pt x="298" y="494"/>
                                </a:lnTo>
                                <a:lnTo>
                                  <a:pt x="288" y="519"/>
                                </a:lnTo>
                                <a:lnTo>
                                  <a:pt x="283" y="543"/>
                                </a:lnTo>
                                <a:lnTo>
                                  <a:pt x="276" y="566"/>
                                </a:lnTo>
                                <a:lnTo>
                                  <a:pt x="272" y="592"/>
                                </a:lnTo>
                                <a:lnTo>
                                  <a:pt x="269" y="617"/>
                                </a:lnTo>
                                <a:lnTo>
                                  <a:pt x="265" y="648"/>
                                </a:lnTo>
                                <a:lnTo>
                                  <a:pt x="264" y="677"/>
                                </a:lnTo>
                                <a:lnTo>
                                  <a:pt x="263" y="705"/>
                                </a:lnTo>
                                <a:lnTo>
                                  <a:pt x="261" y="738"/>
                                </a:lnTo>
                                <a:lnTo>
                                  <a:pt x="5" y="735"/>
                                </a:lnTo>
                                <a:lnTo>
                                  <a:pt x="1" y="709"/>
                                </a:lnTo>
                                <a:lnTo>
                                  <a:pt x="0" y="684"/>
                                </a:lnTo>
                                <a:lnTo>
                                  <a:pt x="2" y="655"/>
                                </a:lnTo>
                                <a:lnTo>
                                  <a:pt x="5" y="619"/>
                                </a:lnTo>
                                <a:lnTo>
                                  <a:pt x="9" y="586"/>
                                </a:lnTo>
                                <a:lnTo>
                                  <a:pt x="12" y="560"/>
                                </a:lnTo>
                                <a:lnTo>
                                  <a:pt x="17" y="535"/>
                                </a:lnTo>
                                <a:lnTo>
                                  <a:pt x="24" y="509"/>
                                </a:lnTo>
                                <a:lnTo>
                                  <a:pt x="35" y="480"/>
                                </a:lnTo>
                                <a:lnTo>
                                  <a:pt x="44" y="452"/>
                                </a:lnTo>
                                <a:lnTo>
                                  <a:pt x="54" y="427"/>
                                </a:lnTo>
                                <a:lnTo>
                                  <a:pt x="65" y="404"/>
                                </a:lnTo>
                                <a:lnTo>
                                  <a:pt x="77" y="378"/>
                                </a:lnTo>
                                <a:lnTo>
                                  <a:pt x="91" y="356"/>
                                </a:lnTo>
                                <a:lnTo>
                                  <a:pt x="106" y="331"/>
                                </a:lnTo>
                                <a:lnTo>
                                  <a:pt x="123" y="305"/>
                                </a:lnTo>
                                <a:lnTo>
                                  <a:pt x="141" y="279"/>
                                </a:lnTo>
                                <a:lnTo>
                                  <a:pt x="159" y="256"/>
                                </a:lnTo>
                                <a:lnTo>
                                  <a:pt x="179" y="230"/>
                                </a:lnTo>
                                <a:lnTo>
                                  <a:pt x="201" y="210"/>
                                </a:lnTo>
                                <a:lnTo>
                                  <a:pt x="226" y="188"/>
                                </a:lnTo>
                                <a:lnTo>
                                  <a:pt x="252" y="167"/>
                                </a:lnTo>
                                <a:lnTo>
                                  <a:pt x="280" y="144"/>
                                </a:lnTo>
                                <a:lnTo>
                                  <a:pt x="306" y="126"/>
                                </a:lnTo>
                                <a:lnTo>
                                  <a:pt x="332" y="109"/>
                                </a:lnTo>
                                <a:lnTo>
                                  <a:pt x="356" y="95"/>
                                </a:lnTo>
                                <a:lnTo>
                                  <a:pt x="382" y="81"/>
                                </a:lnTo>
                                <a:lnTo>
                                  <a:pt x="404" y="68"/>
                                </a:lnTo>
                                <a:lnTo>
                                  <a:pt x="432" y="55"/>
                                </a:lnTo>
                                <a:lnTo>
                                  <a:pt x="462" y="45"/>
                                </a:lnTo>
                                <a:lnTo>
                                  <a:pt x="494" y="38"/>
                                </a:lnTo>
                                <a:lnTo>
                                  <a:pt x="528" y="31"/>
                                </a:lnTo>
                                <a:lnTo>
                                  <a:pt x="562" y="26"/>
                                </a:lnTo>
                                <a:lnTo>
                                  <a:pt x="603" y="20"/>
                                </a:lnTo>
                                <a:lnTo>
                                  <a:pt x="644" y="15"/>
                                </a:lnTo>
                                <a:lnTo>
                                  <a:pt x="679" y="10"/>
                                </a:lnTo>
                                <a:lnTo>
                                  <a:pt x="717" y="5"/>
                                </a:lnTo>
                                <a:close/>
                              </a:path>
                            </a:pathLst>
                          </a:custGeom>
                          <a:solidFill>
                            <a:srgbClr val="800080"/>
                          </a:solidFill>
                          <a:ln w="9525">
                            <a:noFill/>
                            <a:round/>
                            <a:headEnd/>
                            <a:tailEnd/>
                          </a:ln>
                        </p:spPr>
                        <p:txBody>
                          <a:bodyPr/>
                          <a:lstStyle/>
                          <a:p>
                            <a:endParaRPr lang="fr-FR" dirty="0"/>
                          </a:p>
                        </p:txBody>
                      </p:sp>
                      <p:grpSp>
                        <p:nvGrpSpPr>
                          <p:cNvPr id="72" name="Group 400"/>
                          <p:cNvGrpSpPr>
                            <a:grpSpLocks/>
                          </p:cNvGrpSpPr>
                          <p:nvPr/>
                        </p:nvGrpSpPr>
                        <p:grpSpPr bwMode="auto">
                          <a:xfrm>
                            <a:off x="3774" y="1215"/>
                            <a:ext cx="208" cy="138"/>
                            <a:chOff x="3774" y="1215"/>
                            <a:chExt cx="208" cy="138"/>
                          </a:xfrm>
                        </p:grpSpPr>
                        <p:grpSp>
                          <p:nvGrpSpPr>
                            <p:cNvPr id="73" name="Group 401"/>
                            <p:cNvGrpSpPr>
                              <a:grpSpLocks/>
                            </p:cNvGrpSpPr>
                            <p:nvPr/>
                          </p:nvGrpSpPr>
                          <p:grpSpPr bwMode="auto">
                            <a:xfrm>
                              <a:off x="3796" y="1228"/>
                              <a:ext cx="186" cy="125"/>
                              <a:chOff x="3796" y="1228"/>
                              <a:chExt cx="186" cy="125"/>
                            </a:xfrm>
                          </p:grpSpPr>
                          <p:sp>
                            <p:nvSpPr>
                              <p:cNvPr id="75" name="Freeform 402"/>
                              <p:cNvSpPr>
                                <a:spLocks/>
                              </p:cNvSpPr>
                              <p:nvPr/>
                            </p:nvSpPr>
                            <p:spPr bwMode="auto">
                              <a:xfrm>
                                <a:off x="3796" y="1228"/>
                                <a:ext cx="186" cy="117"/>
                              </a:xfrm>
                              <a:custGeom>
                                <a:avLst/>
                                <a:gdLst>
                                  <a:gd name="T0" fmla="*/ 487 w 930"/>
                                  <a:gd name="T1" fmla="*/ 7 h 587"/>
                                  <a:gd name="T2" fmla="*/ 549 w 930"/>
                                  <a:gd name="T3" fmla="*/ 3 h 587"/>
                                  <a:gd name="T4" fmla="*/ 611 w 930"/>
                                  <a:gd name="T5" fmla="*/ 2 h 587"/>
                                  <a:gd name="T6" fmla="*/ 675 w 930"/>
                                  <a:gd name="T7" fmla="*/ 4 h 587"/>
                                  <a:gd name="T8" fmla="*/ 736 w 930"/>
                                  <a:gd name="T9" fmla="*/ 4 h 587"/>
                                  <a:gd name="T10" fmla="*/ 801 w 930"/>
                                  <a:gd name="T11" fmla="*/ 1 h 587"/>
                                  <a:gd name="T12" fmla="*/ 859 w 930"/>
                                  <a:gd name="T13" fmla="*/ 1 h 587"/>
                                  <a:gd name="T14" fmla="*/ 912 w 930"/>
                                  <a:gd name="T15" fmla="*/ 3 h 587"/>
                                  <a:gd name="T16" fmla="*/ 928 w 930"/>
                                  <a:gd name="T17" fmla="*/ 20 h 587"/>
                                  <a:gd name="T18" fmla="*/ 921 w 930"/>
                                  <a:gd name="T19" fmla="*/ 45 h 587"/>
                                  <a:gd name="T20" fmla="*/ 837 w 930"/>
                                  <a:gd name="T21" fmla="*/ 48 h 587"/>
                                  <a:gd name="T22" fmla="*/ 788 w 930"/>
                                  <a:gd name="T23" fmla="*/ 46 h 587"/>
                                  <a:gd name="T24" fmla="*/ 737 w 930"/>
                                  <a:gd name="T25" fmla="*/ 49 h 587"/>
                                  <a:gd name="T26" fmla="*/ 683 w 930"/>
                                  <a:gd name="T27" fmla="*/ 50 h 587"/>
                                  <a:gd name="T28" fmla="*/ 620 w 930"/>
                                  <a:gd name="T29" fmla="*/ 48 h 587"/>
                                  <a:gd name="T30" fmla="*/ 560 w 930"/>
                                  <a:gd name="T31" fmla="*/ 48 h 587"/>
                                  <a:gd name="T32" fmla="*/ 494 w 930"/>
                                  <a:gd name="T33" fmla="*/ 53 h 587"/>
                                  <a:gd name="T34" fmla="*/ 436 w 930"/>
                                  <a:gd name="T35" fmla="*/ 69 h 587"/>
                                  <a:gd name="T36" fmla="*/ 376 w 930"/>
                                  <a:gd name="T37" fmla="*/ 90 h 587"/>
                                  <a:gd name="T38" fmla="*/ 320 w 930"/>
                                  <a:gd name="T39" fmla="*/ 111 h 587"/>
                                  <a:gd name="T40" fmla="*/ 268 w 930"/>
                                  <a:gd name="T41" fmla="*/ 135 h 587"/>
                                  <a:gd name="T42" fmla="*/ 225 w 930"/>
                                  <a:gd name="T43" fmla="*/ 159 h 587"/>
                                  <a:gd name="T44" fmla="*/ 184 w 930"/>
                                  <a:gd name="T45" fmla="*/ 189 h 587"/>
                                  <a:gd name="T46" fmla="*/ 145 w 930"/>
                                  <a:gd name="T47" fmla="*/ 232 h 587"/>
                                  <a:gd name="T48" fmla="*/ 113 w 930"/>
                                  <a:gd name="T49" fmla="*/ 272 h 587"/>
                                  <a:gd name="T50" fmla="*/ 87 w 930"/>
                                  <a:gd name="T51" fmla="*/ 320 h 587"/>
                                  <a:gd name="T52" fmla="*/ 64 w 930"/>
                                  <a:gd name="T53" fmla="*/ 368 h 587"/>
                                  <a:gd name="T54" fmla="*/ 51 w 930"/>
                                  <a:gd name="T55" fmla="*/ 418 h 587"/>
                                  <a:gd name="T56" fmla="*/ 44 w 930"/>
                                  <a:gd name="T57" fmla="*/ 466 h 587"/>
                                  <a:gd name="T58" fmla="*/ 40 w 930"/>
                                  <a:gd name="T59" fmla="*/ 526 h 587"/>
                                  <a:gd name="T60" fmla="*/ 36 w 930"/>
                                  <a:gd name="T61" fmla="*/ 587 h 587"/>
                                  <a:gd name="T62" fmla="*/ 4 w 930"/>
                                  <a:gd name="T63" fmla="*/ 551 h 587"/>
                                  <a:gd name="T64" fmla="*/ 0 w 930"/>
                                  <a:gd name="T65" fmla="*/ 498 h 587"/>
                                  <a:gd name="T66" fmla="*/ 3 w 930"/>
                                  <a:gd name="T67" fmla="*/ 435 h 587"/>
                                  <a:gd name="T68" fmla="*/ 15 w 930"/>
                                  <a:gd name="T69" fmla="*/ 372 h 587"/>
                                  <a:gd name="T70" fmla="*/ 32 w 930"/>
                                  <a:gd name="T71" fmla="*/ 320 h 587"/>
                                  <a:gd name="T72" fmla="*/ 56 w 930"/>
                                  <a:gd name="T73" fmla="*/ 274 h 587"/>
                                  <a:gd name="T74" fmla="*/ 89 w 930"/>
                                  <a:gd name="T75" fmla="*/ 225 h 587"/>
                                  <a:gd name="T76" fmla="*/ 128 w 930"/>
                                  <a:gd name="T77" fmla="*/ 181 h 587"/>
                                  <a:gd name="T78" fmla="*/ 171 w 930"/>
                                  <a:gd name="T79" fmla="*/ 138 h 587"/>
                                  <a:gd name="T80" fmla="*/ 222 w 930"/>
                                  <a:gd name="T81" fmla="*/ 103 h 587"/>
                                  <a:gd name="T82" fmla="*/ 284 w 930"/>
                                  <a:gd name="T83" fmla="*/ 72 h 587"/>
                                  <a:gd name="T84" fmla="*/ 349 w 930"/>
                                  <a:gd name="T85" fmla="*/ 48 h 587"/>
                                  <a:gd name="T86" fmla="*/ 417 w 930"/>
                                  <a:gd name="T87" fmla="*/ 25 h 587"/>
                                  <a:gd name="T88" fmla="*/ 474 w 930"/>
                                  <a:gd name="T89" fmla="*/ 11 h 5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587"/>
                                  <a:gd name="T137" fmla="*/ 930 w 930"/>
                                  <a:gd name="T138" fmla="*/ 587 h 5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587">
                                    <a:moveTo>
                                      <a:pt x="474" y="11"/>
                                    </a:moveTo>
                                    <a:lnTo>
                                      <a:pt x="487" y="7"/>
                                    </a:lnTo>
                                    <a:lnTo>
                                      <a:pt x="516" y="5"/>
                                    </a:lnTo>
                                    <a:lnTo>
                                      <a:pt x="549" y="3"/>
                                    </a:lnTo>
                                    <a:lnTo>
                                      <a:pt x="581" y="1"/>
                                    </a:lnTo>
                                    <a:lnTo>
                                      <a:pt x="611" y="2"/>
                                    </a:lnTo>
                                    <a:lnTo>
                                      <a:pt x="642" y="3"/>
                                    </a:lnTo>
                                    <a:lnTo>
                                      <a:pt x="675" y="4"/>
                                    </a:lnTo>
                                    <a:lnTo>
                                      <a:pt x="705" y="6"/>
                                    </a:lnTo>
                                    <a:lnTo>
                                      <a:pt x="736" y="4"/>
                                    </a:lnTo>
                                    <a:lnTo>
                                      <a:pt x="765" y="3"/>
                                    </a:lnTo>
                                    <a:lnTo>
                                      <a:pt x="801" y="1"/>
                                    </a:lnTo>
                                    <a:lnTo>
                                      <a:pt x="833" y="0"/>
                                    </a:lnTo>
                                    <a:lnTo>
                                      <a:pt x="859" y="1"/>
                                    </a:lnTo>
                                    <a:lnTo>
                                      <a:pt x="885" y="2"/>
                                    </a:lnTo>
                                    <a:lnTo>
                                      <a:pt x="912" y="3"/>
                                    </a:lnTo>
                                    <a:lnTo>
                                      <a:pt x="930" y="6"/>
                                    </a:lnTo>
                                    <a:lnTo>
                                      <a:pt x="928" y="20"/>
                                    </a:lnTo>
                                    <a:lnTo>
                                      <a:pt x="925" y="33"/>
                                    </a:lnTo>
                                    <a:lnTo>
                                      <a:pt x="921" y="45"/>
                                    </a:lnTo>
                                    <a:lnTo>
                                      <a:pt x="855" y="46"/>
                                    </a:lnTo>
                                    <a:lnTo>
                                      <a:pt x="837" y="48"/>
                                    </a:lnTo>
                                    <a:lnTo>
                                      <a:pt x="814" y="47"/>
                                    </a:lnTo>
                                    <a:lnTo>
                                      <a:pt x="788" y="46"/>
                                    </a:lnTo>
                                    <a:lnTo>
                                      <a:pt x="761" y="48"/>
                                    </a:lnTo>
                                    <a:lnTo>
                                      <a:pt x="737" y="49"/>
                                    </a:lnTo>
                                    <a:lnTo>
                                      <a:pt x="709" y="50"/>
                                    </a:lnTo>
                                    <a:lnTo>
                                      <a:pt x="683" y="50"/>
                                    </a:lnTo>
                                    <a:lnTo>
                                      <a:pt x="653" y="48"/>
                                    </a:lnTo>
                                    <a:lnTo>
                                      <a:pt x="620" y="48"/>
                                    </a:lnTo>
                                    <a:lnTo>
                                      <a:pt x="589" y="46"/>
                                    </a:lnTo>
                                    <a:lnTo>
                                      <a:pt x="560" y="48"/>
                                    </a:lnTo>
                                    <a:lnTo>
                                      <a:pt x="528" y="50"/>
                                    </a:lnTo>
                                    <a:lnTo>
                                      <a:pt x="494" y="53"/>
                                    </a:lnTo>
                                    <a:lnTo>
                                      <a:pt x="465" y="59"/>
                                    </a:lnTo>
                                    <a:lnTo>
                                      <a:pt x="436" y="69"/>
                                    </a:lnTo>
                                    <a:lnTo>
                                      <a:pt x="407" y="78"/>
                                    </a:lnTo>
                                    <a:lnTo>
                                      <a:pt x="376" y="90"/>
                                    </a:lnTo>
                                    <a:lnTo>
                                      <a:pt x="346" y="100"/>
                                    </a:lnTo>
                                    <a:lnTo>
                                      <a:pt x="320" y="111"/>
                                    </a:lnTo>
                                    <a:lnTo>
                                      <a:pt x="291" y="123"/>
                                    </a:lnTo>
                                    <a:lnTo>
                                      <a:pt x="268" y="135"/>
                                    </a:lnTo>
                                    <a:lnTo>
                                      <a:pt x="247" y="146"/>
                                    </a:lnTo>
                                    <a:lnTo>
                                      <a:pt x="225" y="159"/>
                                    </a:lnTo>
                                    <a:lnTo>
                                      <a:pt x="202" y="173"/>
                                    </a:lnTo>
                                    <a:lnTo>
                                      <a:pt x="184" y="189"/>
                                    </a:lnTo>
                                    <a:lnTo>
                                      <a:pt x="162" y="213"/>
                                    </a:lnTo>
                                    <a:lnTo>
                                      <a:pt x="145" y="232"/>
                                    </a:lnTo>
                                    <a:lnTo>
                                      <a:pt x="129" y="250"/>
                                    </a:lnTo>
                                    <a:lnTo>
                                      <a:pt x="113" y="272"/>
                                    </a:lnTo>
                                    <a:lnTo>
                                      <a:pt x="100" y="295"/>
                                    </a:lnTo>
                                    <a:lnTo>
                                      <a:pt x="87" y="320"/>
                                    </a:lnTo>
                                    <a:lnTo>
                                      <a:pt x="74" y="343"/>
                                    </a:lnTo>
                                    <a:lnTo>
                                      <a:pt x="64" y="368"/>
                                    </a:lnTo>
                                    <a:lnTo>
                                      <a:pt x="58" y="393"/>
                                    </a:lnTo>
                                    <a:lnTo>
                                      <a:pt x="51" y="418"/>
                                    </a:lnTo>
                                    <a:lnTo>
                                      <a:pt x="47" y="441"/>
                                    </a:lnTo>
                                    <a:lnTo>
                                      <a:pt x="44" y="466"/>
                                    </a:lnTo>
                                    <a:lnTo>
                                      <a:pt x="41" y="497"/>
                                    </a:lnTo>
                                    <a:lnTo>
                                      <a:pt x="40" y="526"/>
                                    </a:lnTo>
                                    <a:lnTo>
                                      <a:pt x="38" y="554"/>
                                    </a:lnTo>
                                    <a:lnTo>
                                      <a:pt x="36" y="587"/>
                                    </a:lnTo>
                                    <a:lnTo>
                                      <a:pt x="7" y="580"/>
                                    </a:lnTo>
                                    <a:lnTo>
                                      <a:pt x="4" y="551"/>
                                    </a:lnTo>
                                    <a:lnTo>
                                      <a:pt x="2" y="525"/>
                                    </a:lnTo>
                                    <a:lnTo>
                                      <a:pt x="0" y="498"/>
                                    </a:lnTo>
                                    <a:lnTo>
                                      <a:pt x="1" y="466"/>
                                    </a:lnTo>
                                    <a:lnTo>
                                      <a:pt x="3" y="435"/>
                                    </a:lnTo>
                                    <a:lnTo>
                                      <a:pt x="9" y="398"/>
                                    </a:lnTo>
                                    <a:lnTo>
                                      <a:pt x="15" y="372"/>
                                    </a:lnTo>
                                    <a:lnTo>
                                      <a:pt x="23" y="344"/>
                                    </a:lnTo>
                                    <a:lnTo>
                                      <a:pt x="32" y="320"/>
                                    </a:lnTo>
                                    <a:lnTo>
                                      <a:pt x="43" y="297"/>
                                    </a:lnTo>
                                    <a:lnTo>
                                      <a:pt x="56" y="274"/>
                                    </a:lnTo>
                                    <a:lnTo>
                                      <a:pt x="71" y="250"/>
                                    </a:lnTo>
                                    <a:lnTo>
                                      <a:pt x="89" y="225"/>
                                    </a:lnTo>
                                    <a:lnTo>
                                      <a:pt x="107" y="202"/>
                                    </a:lnTo>
                                    <a:lnTo>
                                      <a:pt x="128" y="181"/>
                                    </a:lnTo>
                                    <a:lnTo>
                                      <a:pt x="148" y="158"/>
                                    </a:lnTo>
                                    <a:lnTo>
                                      <a:pt x="171" y="138"/>
                                    </a:lnTo>
                                    <a:lnTo>
                                      <a:pt x="195" y="119"/>
                                    </a:lnTo>
                                    <a:lnTo>
                                      <a:pt x="222" y="103"/>
                                    </a:lnTo>
                                    <a:lnTo>
                                      <a:pt x="251" y="89"/>
                                    </a:lnTo>
                                    <a:lnTo>
                                      <a:pt x="284" y="72"/>
                                    </a:lnTo>
                                    <a:lnTo>
                                      <a:pt x="316" y="61"/>
                                    </a:lnTo>
                                    <a:lnTo>
                                      <a:pt x="349" y="48"/>
                                    </a:lnTo>
                                    <a:lnTo>
                                      <a:pt x="386" y="35"/>
                                    </a:lnTo>
                                    <a:lnTo>
                                      <a:pt x="417" y="25"/>
                                    </a:lnTo>
                                    <a:lnTo>
                                      <a:pt x="448" y="16"/>
                                    </a:lnTo>
                                    <a:lnTo>
                                      <a:pt x="474" y="11"/>
                                    </a:lnTo>
                                    <a:close/>
                                  </a:path>
                                </a:pathLst>
                              </a:custGeom>
                              <a:solidFill>
                                <a:srgbClr val="C000C0"/>
                              </a:solidFill>
                              <a:ln w="9525">
                                <a:noFill/>
                                <a:round/>
                                <a:headEnd/>
                                <a:tailEnd/>
                              </a:ln>
                            </p:spPr>
                            <p:txBody>
                              <a:bodyPr/>
                              <a:lstStyle/>
                              <a:p>
                                <a:endParaRPr lang="fr-FR" dirty="0"/>
                              </a:p>
                            </p:txBody>
                          </p:sp>
                          <p:sp>
                            <p:nvSpPr>
                              <p:cNvPr id="76" name="Freeform 403"/>
                              <p:cNvSpPr>
                                <a:spLocks/>
                              </p:cNvSpPr>
                              <p:nvPr/>
                            </p:nvSpPr>
                            <p:spPr bwMode="auto">
                              <a:xfrm>
                                <a:off x="3800" y="1236"/>
                                <a:ext cx="180" cy="117"/>
                              </a:xfrm>
                              <a:custGeom>
                                <a:avLst/>
                                <a:gdLst>
                                  <a:gd name="T0" fmla="*/ 488 w 901"/>
                                  <a:gd name="T1" fmla="*/ 8 h 588"/>
                                  <a:gd name="T2" fmla="*/ 550 w 901"/>
                                  <a:gd name="T3" fmla="*/ 4 h 588"/>
                                  <a:gd name="T4" fmla="*/ 612 w 901"/>
                                  <a:gd name="T5" fmla="*/ 3 h 588"/>
                                  <a:gd name="T6" fmla="*/ 675 w 901"/>
                                  <a:gd name="T7" fmla="*/ 5 h 588"/>
                                  <a:gd name="T8" fmla="*/ 737 w 901"/>
                                  <a:gd name="T9" fmla="*/ 5 h 588"/>
                                  <a:gd name="T10" fmla="*/ 801 w 901"/>
                                  <a:gd name="T11" fmla="*/ 2 h 588"/>
                                  <a:gd name="T12" fmla="*/ 860 w 901"/>
                                  <a:gd name="T13" fmla="*/ 2 h 588"/>
                                  <a:gd name="T14" fmla="*/ 901 w 901"/>
                                  <a:gd name="T15" fmla="*/ 0 h 588"/>
                                  <a:gd name="T16" fmla="*/ 887 w 901"/>
                                  <a:gd name="T17" fmla="*/ 25 h 588"/>
                                  <a:gd name="T18" fmla="*/ 866 w 901"/>
                                  <a:gd name="T19" fmla="*/ 42 h 588"/>
                                  <a:gd name="T20" fmla="*/ 838 w 901"/>
                                  <a:gd name="T21" fmla="*/ 49 h 588"/>
                                  <a:gd name="T22" fmla="*/ 788 w 901"/>
                                  <a:gd name="T23" fmla="*/ 47 h 588"/>
                                  <a:gd name="T24" fmla="*/ 738 w 901"/>
                                  <a:gd name="T25" fmla="*/ 50 h 588"/>
                                  <a:gd name="T26" fmla="*/ 683 w 901"/>
                                  <a:gd name="T27" fmla="*/ 51 h 588"/>
                                  <a:gd name="T28" fmla="*/ 620 w 901"/>
                                  <a:gd name="T29" fmla="*/ 49 h 588"/>
                                  <a:gd name="T30" fmla="*/ 561 w 901"/>
                                  <a:gd name="T31" fmla="*/ 49 h 588"/>
                                  <a:gd name="T32" fmla="*/ 495 w 901"/>
                                  <a:gd name="T33" fmla="*/ 52 h 588"/>
                                  <a:gd name="T34" fmla="*/ 437 w 901"/>
                                  <a:gd name="T35" fmla="*/ 69 h 588"/>
                                  <a:gd name="T36" fmla="*/ 377 w 901"/>
                                  <a:gd name="T37" fmla="*/ 90 h 588"/>
                                  <a:gd name="T38" fmla="*/ 321 w 901"/>
                                  <a:gd name="T39" fmla="*/ 112 h 588"/>
                                  <a:gd name="T40" fmla="*/ 268 w 901"/>
                                  <a:gd name="T41" fmla="*/ 136 h 588"/>
                                  <a:gd name="T42" fmla="*/ 226 w 901"/>
                                  <a:gd name="T43" fmla="*/ 160 h 588"/>
                                  <a:gd name="T44" fmla="*/ 185 w 901"/>
                                  <a:gd name="T45" fmla="*/ 190 h 588"/>
                                  <a:gd name="T46" fmla="*/ 146 w 901"/>
                                  <a:gd name="T47" fmla="*/ 233 h 588"/>
                                  <a:gd name="T48" fmla="*/ 114 w 901"/>
                                  <a:gd name="T49" fmla="*/ 273 h 588"/>
                                  <a:gd name="T50" fmla="*/ 88 w 901"/>
                                  <a:gd name="T51" fmla="*/ 321 h 588"/>
                                  <a:gd name="T52" fmla="*/ 65 w 901"/>
                                  <a:gd name="T53" fmla="*/ 369 h 588"/>
                                  <a:gd name="T54" fmla="*/ 52 w 901"/>
                                  <a:gd name="T55" fmla="*/ 417 h 588"/>
                                  <a:gd name="T56" fmla="*/ 45 w 901"/>
                                  <a:gd name="T57" fmla="*/ 467 h 588"/>
                                  <a:gd name="T58" fmla="*/ 40 w 901"/>
                                  <a:gd name="T59" fmla="*/ 527 h 588"/>
                                  <a:gd name="T60" fmla="*/ 37 w 901"/>
                                  <a:gd name="T61" fmla="*/ 588 h 588"/>
                                  <a:gd name="T62" fmla="*/ 5 w 901"/>
                                  <a:gd name="T63" fmla="*/ 552 h 588"/>
                                  <a:gd name="T64" fmla="*/ 0 w 901"/>
                                  <a:gd name="T65" fmla="*/ 499 h 588"/>
                                  <a:gd name="T66" fmla="*/ 4 w 901"/>
                                  <a:gd name="T67" fmla="*/ 436 h 588"/>
                                  <a:gd name="T68" fmla="*/ 15 w 901"/>
                                  <a:gd name="T69" fmla="*/ 373 h 588"/>
                                  <a:gd name="T70" fmla="*/ 33 w 901"/>
                                  <a:gd name="T71" fmla="*/ 321 h 588"/>
                                  <a:gd name="T72" fmla="*/ 56 w 901"/>
                                  <a:gd name="T73" fmla="*/ 275 h 588"/>
                                  <a:gd name="T74" fmla="*/ 90 w 901"/>
                                  <a:gd name="T75" fmla="*/ 226 h 588"/>
                                  <a:gd name="T76" fmla="*/ 129 w 901"/>
                                  <a:gd name="T77" fmla="*/ 182 h 588"/>
                                  <a:gd name="T78" fmla="*/ 172 w 901"/>
                                  <a:gd name="T79" fmla="*/ 139 h 588"/>
                                  <a:gd name="T80" fmla="*/ 222 w 901"/>
                                  <a:gd name="T81" fmla="*/ 104 h 588"/>
                                  <a:gd name="T82" fmla="*/ 285 w 901"/>
                                  <a:gd name="T83" fmla="*/ 72 h 588"/>
                                  <a:gd name="T84" fmla="*/ 350 w 901"/>
                                  <a:gd name="T85" fmla="*/ 49 h 588"/>
                                  <a:gd name="T86" fmla="*/ 418 w 901"/>
                                  <a:gd name="T87" fmla="*/ 25 h 588"/>
                                  <a:gd name="T88" fmla="*/ 475 w 901"/>
                                  <a:gd name="T89" fmla="*/ 11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1"/>
                                  <a:gd name="T136" fmla="*/ 0 h 588"/>
                                  <a:gd name="T137" fmla="*/ 901 w 901"/>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1" h="588">
                                    <a:moveTo>
                                      <a:pt x="475" y="11"/>
                                    </a:moveTo>
                                    <a:lnTo>
                                      <a:pt x="488" y="8"/>
                                    </a:lnTo>
                                    <a:lnTo>
                                      <a:pt x="517" y="6"/>
                                    </a:lnTo>
                                    <a:lnTo>
                                      <a:pt x="550" y="4"/>
                                    </a:lnTo>
                                    <a:lnTo>
                                      <a:pt x="580" y="2"/>
                                    </a:lnTo>
                                    <a:lnTo>
                                      <a:pt x="612" y="3"/>
                                    </a:lnTo>
                                    <a:lnTo>
                                      <a:pt x="643" y="4"/>
                                    </a:lnTo>
                                    <a:lnTo>
                                      <a:pt x="675" y="5"/>
                                    </a:lnTo>
                                    <a:lnTo>
                                      <a:pt x="705" y="7"/>
                                    </a:lnTo>
                                    <a:lnTo>
                                      <a:pt x="737" y="5"/>
                                    </a:lnTo>
                                    <a:lnTo>
                                      <a:pt x="766" y="4"/>
                                    </a:lnTo>
                                    <a:lnTo>
                                      <a:pt x="801" y="2"/>
                                    </a:lnTo>
                                    <a:lnTo>
                                      <a:pt x="834" y="1"/>
                                    </a:lnTo>
                                    <a:lnTo>
                                      <a:pt x="860" y="2"/>
                                    </a:lnTo>
                                    <a:lnTo>
                                      <a:pt x="885" y="3"/>
                                    </a:lnTo>
                                    <a:lnTo>
                                      <a:pt x="901" y="0"/>
                                    </a:lnTo>
                                    <a:lnTo>
                                      <a:pt x="895" y="13"/>
                                    </a:lnTo>
                                    <a:lnTo>
                                      <a:pt x="887" y="25"/>
                                    </a:lnTo>
                                    <a:lnTo>
                                      <a:pt x="876" y="35"/>
                                    </a:lnTo>
                                    <a:lnTo>
                                      <a:pt x="866" y="42"/>
                                    </a:lnTo>
                                    <a:lnTo>
                                      <a:pt x="855" y="47"/>
                                    </a:lnTo>
                                    <a:lnTo>
                                      <a:pt x="838" y="49"/>
                                    </a:lnTo>
                                    <a:lnTo>
                                      <a:pt x="814" y="48"/>
                                    </a:lnTo>
                                    <a:lnTo>
                                      <a:pt x="788" y="47"/>
                                    </a:lnTo>
                                    <a:lnTo>
                                      <a:pt x="762" y="49"/>
                                    </a:lnTo>
                                    <a:lnTo>
                                      <a:pt x="738" y="50"/>
                                    </a:lnTo>
                                    <a:lnTo>
                                      <a:pt x="710" y="51"/>
                                    </a:lnTo>
                                    <a:lnTo>
                                      <a:pt x="683" y="51"/>
                                    </a:lnTo>
                                    <a:lnTo>
                                      <a:pt x="654" y="49"/>
                                    </a:lnTo>
                                    <a:lnTo>
                                      <a:pt x="620" y="49"/>
                                    </a:lnTo>
                                    <a:lnTo>
                                      <a:pt x="589" y="47"/>
                                    </a:lnTo>
                                    <a:lnTo>
                                      <a:pt x="561" y="49"/>
                                    </a:lnTo>
                                    <a:lnTo>
                                      <a:pt x="529" y="51"/>
                                    </a:lnTo>
                                    <a:lnTo>
                                      <a:pt x="495" y="52"/>
                                    </a:lnTo>
                                    <a:lnTo>
                                      <a:pt x="466" y="59"/>
                                    </a:lnTo>
                                    <a:lnTo>
                                      <a:pt x="437" y="69"/>
                                    </a:lnTo>
                                    <a:lnTo>
                                      <a:pt x="408" y="78"/>
                                    </a:lnTo>
                                    <a:lnTo>
                                      <a:pt x="377" y="90"/>
                                    </a:lnTo>
                                    <a:lnTo>
                                      <a:pt x="346" y="101"/>
                                    </a:lnTo>
                                    <a:lnTo>
                                      <a:pt x="321" y="112"/>
                                    </a:lnTo>
                                    <a:lnTo>
                                      <a:pt x="291" y="123"/>
                                    </a:lnTo>
                                    <a:lnTo>
                                      <a:pt x="268" y="136"/>
                                    </a:lnTo>
                                    <a:lnTo>
                                      <a:pt x="247" y="147"/>
                                    </a:lnTo>
                                    <a:lnTo>
                                      <a:pt x="226" y="160"/>
                                    </a:lnTo>
                                    <a:lnTo>
                                      <a:pt x="203" y="174"/>
                                    </a:lnTo>
                                    <a:lnTo>
                                      <a:pt x="185" y="190"/>
                                    </a:lnTo>
                                    <a:lnTo>
                                      <a:pt x="163" y="214"/>
                                    </a:lnTo>
                                    <a:lnTo>
                                      <a:pt x="146" y="233"/>
                                    </a:lnTo>
                                    <a:lnTo>
                                      <a:pt x="130" y="251"/>
                                    </a:lnTo>
                                    <a:lnTo>
                                      <a:pt x="114" y="273"/>
                                    </a:lnTo>
                                    <a:lnTo>
                                      <a:pt x="101" y="296"/>
                                    </a:lnTo>
                                    <a:lnTo>
                                      <a:pt x="88" y="321"/>
                                    </a:lnTo>
                                    <a:lnTo>
                                      <a:pt x="75" y="344"/>
                                    </a:lnTo>
                                    <a:lnTo>
                                      <a:pt x="65" y="369"/>
                                    </a:lnTo>
                                    <a:lnTo>
                                      <a:pt x="59" y="393"/>
                                    </a:lnTo>
                                    <a:lnTo>
                                      <a:pt x="52" y="417"/>
                                    </a:lnTo>
                                    <a:lnTo>
                                      <a:pt x="48" y="442"/>
                                    </a:lnTo>
                                    <a:lnTo>
                                      <a:pt x="45" y="467"/>
                                    </a:lnTo>
                                    <a:lnTo>
                                      <a:pt x="41" y="498"/>
                                    </a:lnTo>
                                    <a:lnTo>
                                      <a:pt x="40" y="527"/>
                                    </a:lnTo>
                                    <a:lnTo>
                                      <a:pt x="39" y="555"/>
                                    </a:lnTo>
                                    <a:lnTo>
                                      <a:pt x="37" y="588"/>
                                    </a:lnTo>
                                    <a:lnTo>
                                      <a:pt x="8" y="581"/>
                                    </a:lnTo>
                                    <a:lnTo>
                                      <a:pt x="5" y="552"/>
                                    </a:lnTo>
                                    <a:lnTo>
                                      <a:pt x="2" y="526"/>
                                    </a:lnTo>
                                    <a:lnTo>
                                      <a:pt x="0" y="499"/>
                                    </a:lnTo>
                                    <a:lnTo>
                                      <a:pt x="1" y="467"/>
                                    </a:lnTo>
                                    <a:lnTo>
                                      <a:pt x="4" y="436"/>
                                    </a:lnTo>
                                    <a:lnTo>
                                      <a:pt x="10" y="398"/>
                                    </a:lnTo>
                                    <a:lnTo>
                                      <a:pt x="15" y="373"/>
                                    </a:lnTo>
                                    <a:lnTo>
                                      <a:pt x="24" y="345"/>
                                    </a:lnTo>
                                    <a:lnTo>
                                      <a:pt x="33" y="321"/>
                                    </a:lnTo>
                                    <a:lnTo>
                                      <a:pt x="43" y="298"/>
                                    </a:lnTo>
                                    <a:lnTo>
                                      <a:pt x="56" y="275"/>
                                    </a:lnTo>
                                    <a:lnTo>
                                      <a:pt x="71" y="251"/>
                                    </a:lnTo>
                                    <a:lnTo>
                                      <a:pt x="90" y="226"/>
                                    </a:lnTo>
                                    <a:lnTo>
                                      <a:pt x="108" y="203"/>
                                    </a:lnTo>
                                    <a:lnTo>
                                      <a:pt x="129" y="182"/>
                                    </a:lnTo>
                                    <a:lnTo>
                                      <a:pt x="149" y="159"/>
                                    </a:lnTo>
                                    <a:lnTo>
                                      <a:pt x="172" y="139"/>
                                    </a:lnTo>
                                    <a:lnTo>
                                      <a:pt x="195" y="120"/>
                                    </a:lnTo>
                                    <a:lnTo>
                                      <a:pt x="222" y="104"/>
                                    </a:lnTo>
                                    <a:lnTo>
                                      <a:pt x="250" y="89"/>
                                    </a:lnTo>
                                    <a:lnTo>
                                      <a:pt x="285" y="72"/>
                                    </a:lnTo>
                                    <a:lnTo>
                                      <a:pt x="316" y="61"/>
                                    </a:lnTo>
                                    <a:lnTo>
                                      <a:pt x="350" y="49"/>
                                    </a:lnTo>
                                    <a:lnTo>
                                      <a:pt x="386" y="36"/>
                                    </a:lnTo>
                                    <a:lnTo>
                                      <a:pt x="418" y="25"/>
                                    </a:lnTo>
                                    <a:lnTo>
                                      <a:pt x="449" y="17"/>
                                    </a:lnTo>
                                    <a:lnTo>
                                      <a:pt x="475" y="11"/>
                                    </a:lnTo>
                                    <a:close/>
                                  </a:path>
                                </a:pathLst>
                              </a:custGeom>
                              <a:solidFill>
                                <a:srgbClr val="600060"/>
                              </a:solidFill>
                              <a:ln w="9525">
                                <a:noFill/>
                                <a:round/>
                                <a:headEnd/>
                                <a:tailEnd/>
                              </a:ln>
                            </p:spPr>
                            <p:txBody>
                              <a:bodyPr/>
                              <a:lstStyle/>
                              <a:p>
                                <a:endParaRPr lang="fr-FR" dirty="0"/>
                              </a:p>
                            </p:txBody>
                          </p:sp>
                        </p:grpSp>
                        <p:sp>
                          <p:nvSpPr>
                            <p:cNvPr id="74" name="Freeform 404"/>
                            <p:cNvSpPr>
                              <a:spLocks/>
                            </p:cNvSpPr>
                            <p:nvPr/>
                          </p:nvSpPr>
                          <p:spPr bwMode="auto">
                            <a:xfrm>
                              <a:off x="3774" y="1215"/>
                              <a:ext cx="189" cy="115"/>
                            </a:xfrm>
                            <a:custGeom>
                              <a:avLst/>
                              <a:gdLst>
                                <a:gd name="T0" fmla="*/ 949 w 949"/>
                                <a:gd name="T1" fmla="*/ 7 h 572"/>
                                <a:gd name="T2" fmla="*/ 912 w 949"/>
                                <a:gd name="T3" fmla="*/ 4 h 572"/>
                                <a:gd name="T4" fmla="*/ 880 w 949"/>
                                <a:gd name="T5" fmla="*/ 3 h 572"/>
                                <a:gd name="T6" fmla="*/ 838 w 949"/>
                                <a:gd name="T7" fmla="*/ 1 h 572"/>
                                <a:gd name="T8" fmla="*/ 796 w 949"/>
                                <a:gd name="T9" fmla="*/ 0 h 572"/>
                                <a:gd name="T10" fmla="*/ 747 w 949"/>
                                <a:gd name="T11" fmla="*/ 1 h 572"/>
                                <a:gd name="T12" fmla="*/ 695 w 949"/>
                                <a:gd name="T13" fmla="*/ 3 h 572"/>
                                <a:gd name="T14" fmla="*/ 648 w 949"/>
                                <a:gd name="T15" fmla="*/ 5 h 572"/>
                                <a:gd name="T16" fmla="*/ 609 w 949"/>
                                <a:gd name="T17" fmla="*/ 8 h 572"/>
                                <a:gd name="T18" fmla="*/ 565 w 949"/>
                                <a:gd name="T19" fmla="*/ 13 h 572"/>
                                <a:gd name="T20" fmla="*/ 516 w 949"/>
                                <a:gd name="T21" fmla="*/ 20 h 572"/>
                                <a:gd name="T22" fmla="*/ 486 w 949"/>
                                <a:gd name="T23" fmla="*/ 26 h 572"/>
                                <a:gd name="T24" fmla="*/ 460 w 949"/>
                                <a:gd name="T25" fmla="*/ 33 h 572"/>
                                <a:gd name="T26" fmla="*/ 433 w 949"/>
                                <a:gd name="T27" fmla="*/ 39 h 572"/>
                                <a:gd name="T28" fmla="*/ 405 w 949"/>
                                <a:gd name="T29" fmla="*/ 48 h 572"/>
                                <a:gd name="T30" fmla="*/ 376 w 949"/>
                                <a:gd name="T31" fmla="*/ 59 h 572"/>
                                <a:gd name="T32" fmla="*/ 344 w 949"/>
                                <a:gd name="T33" fmla="*/ 74 h 572"/>
                                <a:gd name="T34" fmla="*/ 314 w 949"/>
                                <a:gd name="T35" fmla="*/ 87 h 572"/>
                                <a:gd name="T36" fmla="*/ 289 w 949"/>
                                <a:gd name="T37" fmla="*/ 99 h 572"/>
                                <a:gd name="T38" fmla="*/ 267 w 949"/>
                                <a:gd name="T39" fmla="*/ 112 h 572"/>
                                <a:gd name="T40" fmla="*/ 245 w 949"/>
                                <a:gd name="T41" fmla="*/ 130 h 572"/>
                                <a:gd name="T42" fmla="*/ 223 w 949"/>
                                <a:gd name="T43" fmla="*/ 147 h 572"/>
                                <a:gd name="T44" fmla="*/ 196 w 949"/>
                                <a:gd name="T45" fmla="*/ 168 h 572"/>
                                <a:gd name="T46" fmla="*/ 171 w 949"/>
                                <a:gd name="T47" fmla="*/ 190 h 572"/>
                                <a:gd name="T48" fmla="*/ 154 w 949"/>
                                <a:gd name="T49" fmla="*/ 206 h 572"/>
                                <a:gd name="T50" fmla="*/ 137 w 949"/>
                                <a:gd name="T51" fmla="*/ 223 h 572"/>
                                <a:gd name="T52" fmla="*/ 117 w 949"/>
                                <a:gd name="T53" fmla="*/ 243 h 572"/>
                                <a:gd name="T54" fmla="*/ 101 w 949"/>
                                <a:gd name="T55" fmla="*/ 259 h 572"/>
                                <a:gd name="T56" fmla="*/ 85 w 949"/>
                                <a:gd name="T57" fmla="*/ 279 h 572"/>
                                <a:gd name="T58" fmla="*/ 72 w 949"/>
                                <a:gd name="T59" fmla="*/ 302 h 572"/>
                                <a:gd name="T60" fmla="*/ 59 w 949"/>
                                <a:gd name="T61" fmla="*/ 331 h 572"/>
                                <a:gd name="T62" fmla="*/ 45 w 949"/>
                                <a:gd name="T63" fmla="*/ 361 h 572"/>
                                <a:gd name="T64" fmla="*/ 34 w 949"/>
                                <a:gd name="T65" fmla="*/ 388 h 572"/>
                                <a:gd name="T66" fmla="*/ 24 w 949"/>
                                <a:gd name="T67" fmla="*/ 414 h 572"/>
                                <a:gd name="T68" fmla="*/ 17 w 949"/>
                                <a:gd name="T69" fmla="*/ 441 h 572"/>
                                <a:gd name="T70" fmla="*/ 9 w 949"/>
                                <a:gd name="T71" fmla="*/ 474 h 572"/>
                                <a:gd name="T72" fmla="*/ 5 w 949"/>
                                <a:gd name="T73" fmla="*/ 504 h 572"/>
                                <a:gd name="T74" fmla="*/ 1 w 949"/>
                                <a:gd name="T75" fmla="*/ 535 h 572"/>
                                <a:gd name="T76" fmla="*/ 0 w 949"/>
                                <a:gd name="T77" fmla="*/ 572 h 5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9"/>
                                <a:gd name="T118" fmla="*/ 0 h 572"/>
                                <a:gd name="T119" fmla="*/ 949 w 949"/>
                                <a:gd name="T120" fmla="*/ 572 h 5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9" h="572">
                                  <a:moveTo>
                                    <a:pt x="949" y="7"/>
                                  </a:moveTo>
                                  <a:lnTo>
                                    <a:pt x="912" y="4"/>
                                  </a:lnTo>
                                  <a:lnTo>
                                    <a:pt x="880" y="3"/>
                                  </a:lnTo>
                                  <a:lnTo>
                                    <a:pt x="838" y="1"/>
                                  </a:lnTo>
                                  <a:lnTo>
                                    <a:pt x="796" y="0"/>
                                  </a:lnTo>
                                  <a:lnTo>
                                    <a:pt x="747" y="1"/>
                                  </a:lnTo>
                                  <a:lnTo>
                                    <a:pt x="695" y="3"/>
                                  </a:lnTo>
                                  <a:lnTo>
                                    <a:pt x="648" y="5"/>
                                  </a:lnTo>
                                  <a:lnTo>
                                    <a:pt x="609" y="8"/>
                                  </a:lnTo>
                                  <a:lnTo>
                                    <a:pt x="565" y="13"/>
                                  </a:lnTo>
                                  <a:lnTo>
                                    <a:pt x="516" y="20"/>
                                  </a:lnTo>
                                  <a:lnTo>
                                    <a:pt x="486" y="26"/>
                                  </a:lnTo>
                                  <a:lnTo>
                                    <a:pt x="460" y="33"/>
                                  </a:lnTo>
                                  <a:lnTo>
                                    <a:pt x="433" y="39"/>
                                  </a:lnTo>
                                  <a:lnTo>
                                    <a:pt x="405" y="48"/>
                                  </a:lnTo>
                                  <a:lnTo>
                                    <a:pt x="376" y="59"/>
                                  </a:lnTo>
                                  <a:lnTo>
                                    <a:pt x="344" y="74"/>
                                  </a:lnTo>
                                  <a:lnTo>
                                    <a:pt x="314" y="87"/>
                                  </a:lnTo>
                                  <a:lnTo>
                                    <a:pt x="289" y="99"/>
                                  </a:lnTo>
                                  <a:lnTo>
                                    <a:pt x="267" y="112"/>
                                  </a:lnTo>
                                  <a:lnTo>
                                    <a:pt x="245" y="130"/>
                                  </a:lnTo>
                                  <a:lnTo>
                                    <a:pt x="223" y="147"/>
                                  </a:lnTo>
                                  <a:lnTo>
                                    <a:pt x="196" y="168"/>
                                  </a:lnTo>
                                  <a:lnTo>
                                    <a:pt x="171" y="190"/>
                                  </a:lnTo>
                                  <a:lnTo>
                                    <a:pt x="154" y="206"/>
                                  </a:lnTo>
                                  <a:lnTo>
                                    <a:pt x="137" y="223"/>
                                  </a:lnTo>
                                  <a:lnTo>
                                    <a:pt x="117" y="243"/>
                                  </a:lnTo>
                                  <a:lnTo>
                                    <a:pt x="101" y="259"/>
                                  </a:lnTo>
                                  <a:lnTo>
                                    <a:pt x="85" y="279"/>
                                  </a:lnTo>
                                  <a:lnTo>
                                    <a:pt x="72" y="302"/>
                                  </a:lnTo>
                                  <a:lnTo>
                                    <a:pt x="59" y="331"/>
                                  </a:lnTo>
                                  <a:lnTo>
                                    <a:pt x="45" y="361"/>
                                  </a:lnTo>
                                  <a:lnTo>
                                    <a:pt x="34" y="388"/>
                                  </a:lnTo>
                                  <a:lnTo>
                                    <a:pt x="24" y="414"/>
                                  </a:lnTo>
                                  <a:lnTo>
                                    <a:pt x="17" y="441"/>
                                  </a:lnTo>
                                  <a:lnTo>
                                    <a:pt x="9" y="474"/>
                                  </a:lnTo>
                                  <a:lnTo>
                                    <a:pt x="5" y="504"/>
                                  </a:lnTo>
                                  <a:lnTo>
                                    <a:pt x="1" y="535"/>
                                  </a:lnTo>
                                  <a:lnTo>
                                    <a:pt x="0" y="572"/>
                                  </a:lnTo>
                                </a:path>
                              </a:pathLst>
                            </a:custGeom>
                            <a:noFill/>
                            <a:ln w="4763">
                              <a:solidFill>
                                <a:srgbClr val="FFC0FF"/>
                              </a:solidFill>
                              <a:prstDash val="solid"/>
                              <a:round/>
                              <a:headEnd/>
                              <a:tailEnd/>
                            </a:ln>
                          </p:spPr>
                          <p:txBody>
                            <a:bodyPr/>
                            <a:lstStyle/>
                            <a:p>
                              <a:endParaRPr lang="fr-FR" dirty="0"/>
                            </a:p>
                          </p:txBody>
                        </p:sp>
                      </p:grpSp>
                    </p:grpSp>
                    <p:grpSp>
                      <p:nvGrpSpPr>
                        <p:cNvPr id="68" name="Group 405"/>
                        <p:cNvGrpSpPr>
                          <a:grpSpLocks/>
                        </p:cNvGrpSpPr>
                        <p:nvPr/>
                      </p:nvGrpSpPr>
                      <p:grpSpPr bwMode="auto">
                        <a:xfrm>
                          <a:off x="3756" y="1339"/>
                          <a:ext cx="51" cy="25"/>
                          <a:chOff x="3756" y="1339"/>
                          <a:chExt cx="51" cy="25"/>
                        </a:xfrm>
                      </p:grpSpPr>
                      <p:sp>
                        <p:nvSpPr>
                          <p:cNvPr id="69" name="Oval 406"/>
                          <p:cNvSpPr>
                            <a:spLocks noChangeArrowheads="1"/>
                          </p:cNvSpPr>
                          <p:nvPr/>
                        </p:nvSpPr>
                        <p:spPr bwMode="auto">
                          <a:xfrm>
                            <a:off x="3756" y="1339"/>
                            <a:ext cx="51" cy="25"/>
                          </a:xfrm>
                          <a:prstGeom prst="ellipse">
                            <a:avLst/>
                          </a:prstGeom>
                          <a:solidFill>
                            <a:srgbClr val="FF00FF"/>
                          </a:solidFill>
                          <a:ln w="3175">
                            <a:solidFill>
                              <a:srgbClr val="400040"/>
                            </a:solidFill>
                            <a:round/>
                            <a:headEnd/>
                            <a:tailEnd/>
                          </a:ln>
                        </p:spPr>
                        <p:txBody>
                          <a:bodyPr/>
                          <a:lstStyle/>
                          <a:p>
                            <a:endParaRPr lang="fr-FR" dirty="0"/>
                          </a:p>
                        </p:txBody>
                      </p:sp>
                      <p:sp>
                        <p:nvSpPr>
                          <p:cNvPr id="70" name="Oval 407"/>
                          <p:cNvSpPr>
                            <a:spLocks noChangeArrowheads="1"/>
                          </p:cNvSpPr>
                          <p:nvPr/>
                        </p:nvSpPr>
                        <p:spPr bwMode="auto">
                          <a:xfrm>
                            <a:off x="3761" y="1342"/>
                            <a:ext cx="41" cy="20"/>
                          </a:xfrm>
                          <a:prstGeom prst="ellipse">
                            <a:avLst/>
                          </a:prstGeom>
                          <a:solidFill>
                            <a:srgbClr val="600060"/>
                          </a:solidFill>
                          <a:ln w="3175">
                            <a:solidFill>
                              <a:srgbClr val="400040"/>
                            </a:solidFill>
                            <a:round/>
                            <a:headEnd/>
                            <a:tailEnd/>
                          </a:ln>
                        </p:spPr>
                        <p:txBody>
                          <a:bodyPr/>
                          <a:lstStyle/>
                          <a:p>
                            <a:endParaRPr lang="fr-FR" dirty="0"/>
                          </a:p>
                        </p:txBody>
                      </p:sp>
                    </p:grpSp>
                  </p:grpSp>
                </p:grpSp>
              </p:grpSp>
              <p:sp>
                <p:nvSpPr>
                  <p:cNvPr id="55" name="Freeform 408"/>
                  <p:cNvSpPr>
                    <a:spLocks/>
                  </p:cNvSpPr>
                  <p:nvPr/>
                </p:nvSpPr>
                <p:spPr bwMode="auto">
                  <a:xfrm>
                    <a:off x="4030" y="3855"/>
                    <a:ext cx="178" cy="127"/>
                  </a:xfrm>
                  <a:custGeom>
                    <a:avLst/>
                    <a:gdLst>
                      <a:gd name="T0" fmla="*/ 91 w 91"/>
                      <a:gd name="T1" fmla="*/ 15 h 63"/>
                      <a:gd name="T2" fmla="*/ 89 w 91"/>
                      <a:gd name="T3" fmla="*/ 23 h 63"/>
                      <a:gd name="T4" fmla="*/ 83 w 91"/>
                      <a:gd name="T5" fmla="*/ 29 h 63"/>
                      <a:gd name="T6" fmla="*/ 75 w 91"/>
                      <a:gd name="T7" fmla="*/ 31 h 63"/>
                      <a:gd name="T8" fmla="*/ 65 w 91"/>
                      <a:gd name="T9" fmla="*/ 33 h 63"/>
                      <a:gd name="T10" fmla="*/ 59 w 91"/>
                      <a:gd name="T11" fmla="*/ 35 h 63"/>
                      <a:gd name="T12" fmla="*/ 55 w 91"/>
                      <a:gd name="T13" fmla="*/ 39 h 63"/>
                      <a:gd name="T14" fmla="*/ 55 w 91"/>
                      <a:gd name="T15" fmla="*/ 43 h 63"/>
                      <a:gd name="T16" fmla="*/ 57 w 91"/>
                      <a:gd name="T17" fmla="*/ 51 h 63"/>
                      <a:gd name="T18" fmla="*/ 59 w 91"/>
                      <a:gd name="T19" fmla="*/ 57 h 63"/>
                      <a:gd name="T20" fmla="*/ 57 w 91"/>
                      <a:gd name="T21" fmla="*/ 59 h 63"/>
                      <a:gd name="T22" fmla="*/ 53 w 91"/>
                      <a:gd name="T23" fmla="*/ 63 h 63"/>
                      <a:gd name="T24" fmla="*/ 47 w 91"/>
                      <a:gd name="T25" fmla="*/ 63 h 63"/>
                      <a:gd name="T26" fmla="*/ 40 w 91"/>
                      <a:gd name="T27" fmla="*/ 63 h 63"/>
                      <a:gd name="T28" fmla="*/ 36 w 91"/>
                      <a:gd name="T29" fmla="*/ 59 h 63"/>
                      <a:gd name="T30" fmla="*/ 34 w 91"/>
                      <a:gd name="T31" fmla="*/ 57 h 63"/>
                      <a:gd name="T32" fmla="*/ 34 w 91"/>
                      <a:gd name="T33" fmla="*/ 51 h 63"/>
                      <a:gd name="T34" fmla="*/ 36 w 91"/>
                      <a:gd name="T35" fmla="*/ 43 h 63"/>
                      <a:gd name="T36" fmla="*/ 36 w 91"/>
                      <a:gd name="T37" fmla="*/ 39 h 63"/>
                      <a:gd name="T38" fmla="*/ 34 w 91"/>
                      <a:gd name="T39" fmla="*/ 35 h 63"/>
                      <a:gd name="T40" fmla="*/ 28 w 91"/>
                      <a:gd name="T41" fmla="*/ 33 h 63"/>
                      <a:gd name="T42" fmla="*/ 18 w 91"/>
                      <a:gd name="T43" fmla="*/ 31 h 63"/>
                      <a:gd name="T44" fmla="*/ 10 w 91"/>
                      <a:gd name="T45" fmla="*/ 29 h 63"/>
                      <a:gd name="T46" fmla="*/ 2 w 91"/>
                      <a:gd name="T47" fmla="*/ 23 h 63"/>
                      <a:gd name="T48" fmla="*/ 0 w 91"/>
                      <a:gd name="T49" fmla="*/ 15 h 63"/>
                      <a:gd name="T50" fmla="*/ 4 w 91"/>
                      <a:gd name="T51" fmla="*/ 8 h 63"/>
                      <a:gd name="T52" fmla="*/ 14 w 91"/>
                      <a:gd name="T53" fmla="*/ 4 h 63"/>
                      <a:gd name="T54" fmla="*/ 28 w 91"/>
                      <a:gd name="T55" fmla="*/ 0 h 63"/>
                      <a:gd name="T56" fmla="*/ 47 w 91"/>
                      <a:gd name="T57" fmla="*/ 0 h 63"/>
                      <a:gd name="T58" fmla="*/ 63 w 91"/>
                      <a:gd name="T59" fmla="*/ 2 h 63"/>
                      <a:gd name="T60" fmla="*/ 77 w 91"/>
                      <a:gd name="T61" fmla="*/ 4 h 63"/>
                      <a:gd name="T62" fmla="*/ 87 w 91"/>
                      <a:gd name="T63" fmla="*/ 8 h 63"/>
                      <a:gd name="T64" fmla="*/ 91 w 91"/>
                      <a:gd name="T65" fmla="*/ 1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63"/>
                      <a:gd name="T101" fmla="*/ 91 w 91"/>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63">
                        <a:moveTo>
                          <a:pt x="91" y="15"/>
                        </a:moveTo>
                        <a:lnTo>
                          <a:pt x="89" y="23"/>
                        </a:lnTo>
                        <a:lnTo>
                          <a:pt x="83" y="29"/>
                        </a:lnTo>
                        <a:lnTo>
                          <a:pt x="75" y="31"/>
                        </a:lnTo>
                        <a:lnTo>
                          <a:pt x="65" y="33"/>
                        </a:lnTo>
                        <a:lnTo>
                          <a:pt x="59" y="35"/>
                        </a:lnTo>
                        <a:lnTo>
                          <a:pt x="55" y="39"/>
                        </a:lnTo>
                        <a:lnTo>
                          <a:pt x="55" y="43"/>
                        </a:lnTo>
                        <a:lnTo>
                          <a:pt x="57" y="51"/>
                        </a:lnTo>
                        <a:lnTo>
                          <a:pt x="59" y="57"/>
                        </a:lnTo>
                        <a:lnTo>
                          <a:pt x="57" y="59"/>
                        </a:lnTo>
                        <a:lnTo>
                          <a:pt x="53" y="63"/>
                        </a:lnTo>
                        <a:lnTo>
                          <a:pt x="47" y="63"/>
                        </a:lnTo>
                        <a:lnTo>
                          <a:pt x="40" y="63"/>
                        </a:lnTo>
                        <a:lnTo>
                          <a:pt x="36" y="59"/>
                        </a:lnTo>
                        <a:lnTo>
                          <a:pt x="34" y="57"/>
                        </a:lnTo>
                        <a:lnTo>
                          <a:pt x="34" y="51"/>
                        </a:lnTo>
                        <a:lnTo>
                          <a:pt x="36" y="43"/>
                        </a:lnTo>
                        <a:lnTo>
                          <a:pt x="36" y="39"/>
                        </a:lnTo>
                        <a:lnTo>
                          <a:pt x="34" y="35"/>
                        </a:lnTo>
                        <a:lnTo>
                          <a:pt x="28" y="33"/>
                        </a:lnTo>
                        <a:lnTo>
                          <a:pt x="18" y="31"/>
                        </a:lnTo>
                        <a:lnTo>
                          <a:pt x="10" y="29"/>
                        </a:lnTo>
                        <a:lnTo>
                          <a:pt x="2" y="23"/>
                        </a:lnTo>
                        <a:lnTo>
                          <a:pt x="0" y="15"/>
                        </a:lnTo>
                        <a:lnTo>
                          <a:pt x="4" y="8"/>
                        </a:lnTo>
                        <a:lnTo>
                          <a:pt x="14" y="4"/>
                        </a:lnTo>
                        <a:lnTo>
                          <a:pt x="28" y="0"/>
                        </a:lnTo>
                        <a:lnTo>
                          <a:pt x="47" y="0"/>
                        </a:lnTo>
                        <a:lnTo>
                          <a:pt x="63" y="2"/>
                        </a:lnTo>
                        <a:lnTo>
                          <a:pt x="77" y="4"/>
                        </a:lnTo>
                        <a:lnTo>
                          <a:pt x="87" y="8"/>
                        </a:lnTo>
                        <a:lnTo>
                          <a:pt x="91" y="15"/>
                        </a:lnTo>
                        <a:close/>
                      </a:path>
                    </a:pathLst>
                  </a:custGeom>
                  <a:noFill/>
                  <a:ln w="19050" cmpd="sng">
                    <a:solidFill>
                      <a:schemeClr val="bg1"/>
                    </a:solidFill>
                    <a:round/>
                    <a:headEnd/>
                    <a:tailEnd/>
                  </a:ln>
                </p:spPr>
                <p:txBody>
                  <a:bodyPr/>
                  <a:lstStyle/>
                  <a:p>
                    <a:endParaRPr lang="fr-FR" dirty="0"/>
                  </a:p>
                </p:txBody>
              </p:sp>
              <p:sp>
                <p:nvSpPr>
                  <p:cNvPr id="56" name="Freeform 409"/>
                  <p:cNvSpPr>
                    <a:spLocks/>
                  </p:cNvSpPr>
                  <p:nvPr/>
                </p:nvSpPr>
                <p:spPr bwMode="auto">
                  <a:xfrm>
                    <a:off x="3541" y="3023"/>
                    <a:ext cx="1148" cy="991"/>
                  </a:xfrm>
                  <a:custGeom>
                    <a:avLst/>
                    <a:gdLst>
                      <a:gd name="T0" fmla="*/ 267 w 593"/>
                      <a:gd name="T1" fmla="*/ 417 h 492"/>
                      <a:gd name="T2" fmla="*/ 184 w 593"/>
                      <a:gd name="T3" fmla="*/ 476 h 492"/>
                      <a:gd name="T4" fmla="*/ 53 w 593"/>
                      <a:gd name="T5" fmla="*/ 480 h 492"/>
                      <a:gd name="T6" fmla="*/ 49 w 593"/>
                      <a:gd name="T7" fmla="*/ 446 h 492"/>
                      <a:gd name="T8" fmla="*/ 148 w 593"/>
                      <a:gd name="T9" fmla="*/ 458 h 492"/>
                      <a:gd name="T10" fmla="*/ 221 w 593"/>
                      <a:gd name="T11" fmla="*/ 383 h 492"/>
                      <a:gd name="T12" fmla="*/ 81 w 593"/>
                      <a:gd name="T13" fmla="*/ 438 h 492"/>
                      <a:gd name="T14" fmla="*/ 10 w 593"/>
                      <a:gd name="T15" fmla="*/ 367 h 492"/>
                      <a:gd name="T16" fmla="*/ 28 w 593"/>
                      <a:gd name="T17" fmla="*/ 381 h 492"/>
                      <a:gd name="T18" fmla="*/ 168 w 593"/>
                      <a:gd name="T19" fmla="*/ 379 h 492"/>
                      <a:gd name="T20" fmla="*/ 202 w 593"/>
                      <a:gd name="T21" fmla="*/ 334 h 492"/>
                      <a:gd name="T22" fmla="*/ 30 w 593"/>
                      <a:gd name="T23" fmla="*/ 351 h 492"/>
                      <a:gd name="T24" fmla="*/ 20 w 593"/>
                      <a:gd name="T25" fmla="*/ 278 h 492"/>
                      <a:gd name="T26" fmla="*/ 126 w 593"/>
                      <a:gd name="T27" fmla="*/ 318 h 492"/>
                      <a:gd name="T28" fmla="*/ 233 w 593"/>
                      <a:gd name="T29" fmla="*/ 264 h 492"/>
                      <a:gd name="T30" fmla="*/ 47 w 593"/>
                      <a:gd name="T31" fmla="*/ 288 h 492"/>
                      <a:gd name="T32" fmla="*/ 26 w 593"/>
                      <a:gd name="T33" fmla="*/ 213 h 492"/>
                      <a:gd name="T34" fmla="*/ 217 w 593"/>
                      <a:gd name="T35" fmla="*/ 241 h 492"/>
                      <a:gd name="T36" fmla="*/ 111 w 593"/>
                      <a:gd name="T37" fmla="*/ 227 h 492"/>
                      <a:gd name="T38" fmla="*/ 47 w 593"/>
                      <a:gd name="T39" fmla="*/ 128 h 492"/>
                      <a:gd name="T40" fmla="*/ 176 w 593"/>
                      <a:gd name="T41" fmla="*/ 203 h 492"/>
                      <a:gd name="T42" fmla="*/ 188 w 593"/>
                      <a:gd name="T43" fmla="*/ 179 h 492"/>
                      <a:gd name="T44" fmla="*/ 77 w 593"/>
                      <a:gd name="T45" fmla="*/ 45 h 492"/>
                      <a:gd name="T46" fmla="*/ 152 w 593"/>
                      <a:gd name="T47" fmla="*/ 2 h 492"/>
                      <a:gd name="T48" fmla="*/ 111 w 593"/>
                      <a:gd name="T49" fmla="*/ 98 h 492"/>
                      <a:gd name="T50" fmla="*/ 235 w 593"/>
                      <a:gd name="T51" fmla="*/ 146 h 492"/>
                      <a:gd name="T52" fmla="*/ 304 w 593"/>
                      <a:gd name="T53" fmla="*/ 124 h 492"/>
                      <a:gd name="T54" fmla="*/ 415 w 593"/>
                      <a:gd name="T55" fmla="*/ 146 h 492"/>
                      <a:gd name="T56" fmla="*/ 480 w 593"/>
                      <a:gd name="T57" fmla="*/ 49 h 492"/>
                      <a:gd name="T58" fmla="*/ 461 w 593"/>
                      <a:gd name="T59" fmla="*/ 0 h 492"/>
                      <a:gd name="T60" fmla="*/ 518 w 593"/>
                      <a:gd name="T61" fmla="*/ 116 h 492"/>
                      <a:gd name="T62" fmla="*/ 338 w 593"/>
                      <a:gd name="T63" fmla="*/ 170 h 492"/>
                      <a:gd name="T64" fmla="*/ 492 w 593"/>
                      <a:gd name="T65" fmla="*/ 183 h 492"/>
                      <a:gd name="T66" fmla="*/ 554 w 593"/>
                      <a:gd name="T67" fmla="*/ 175 h 492"/>
                      <a:gd name="T68" fmla="*/ 417 w 593"/>
                      <a:gd name="T69" fmla="*/ 231 h 492"/>
                      <a:gd name="T70" fmla="*/ 457 w 593"/>
                      <a:gd name="T71" fmla="*/ 262 h 492"/>
                      <a:gd name="T72" fmla="*/ 575 w 593"/>
                      <a:gd name="T73" fmla="*/ 211 h 492"/>
                      <a:gd name="T74" fmla="*/ 476 w 593"/>
                      <a:gd name="T75" fmla="*/ 300 h 492"/>
                      <a:gd name="T76" fmla="*/ 362 w 593"/>
                      <a:gd name="T77" fmla="*/ 278 h 492"/>
                      <a:gd name="T78" fmla="*/ 512 w 593"/>
                      <a:gd name="T79" fmla="*/ 318 h 492"/>
                      <a:gd name="T80" fmla="*/ 587 w 593"/>
                      <a:gd name="T81" fmla="*/ 284 h 492"/>
                      <a:gd name="T82" fmla="*/ 516 w 593"/>
                      <a:gd name="T83" fmla="*/ 361 h 492"/>
                      <a:gd name="T84" fmla="*/ 364 w 593"/>
                      <a:gd name="T85" fmla="*/ 324 h 492"/>
                      <a:gd name="T86" fmla="*/ 476 w 593"/>
                      <a:gd name="T87" fmla="*/ 395 h 492"/>
                      <a:gd name="T88" fmla="*/ 573 w 593"/>
                      <a:gd name="T89" fmla="*/ 367 h 492"/>
                      <a:gd name="T90" fmla="*/ 573 w 593"/>
                      <a:gd name="T91" fmla="*/ 415 h 492"/>
                      <a:gd name="T92" fmla="*/ 457 w 593"/>
                      <a:gd name="T93" fmla="*/ 432 h 492"/>
                      <a:gd name="T94" fmla="*/ 389 w 593"/>
                      <a:gd name="T95" fmla="*/ 411 h 492"/>
                      <a:gd name="T96" fmla="*/ 484 w 593"/>
                      <a:gd name="T97" fmla="*/ 466 h 492"/>
                      <a:gd name="T98" fmla="*/ 552 w 593"/>
                      <a:gd name="T99" fmla="*/ 432 h 492"/>
                      <a:gd name="T100" fmla="*/ 510 w 593"/>
                      <a:gd name="T101" fmla="*/ 492 h 492"/>
                      <a:gd name="T102" fmla="*/ 354 w 593"/>
                      <a:gd name="T103" fmla="*/ 432 h 492"/>
                      <a:gd name="T104" fmla="*/ 310 w 593"/>
                      <a:gd name="T105" fmla="*/ 432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492"/>
                      <a:gd name="T161" fmla="*/ 593 w 593"/>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492">
                        <a:moveTo>
                          <a:pt x="295" y="438"/>
                        </a:moveTo>
                        <a:lnTo>
                          <a:pt x="289" y="438"/>
                        </a:lnTo>
                        <a:lnTo>
                          <a:pt x="285" y="436"/>
                        </a:lnTo>
                        <a:lnTo>
                          <a:pt x="279" y="432"/>
                        </a:lnTo>
                        <a:lnTo>
                          <a:pt x="269" y="421"/>
                        </a:lnTo>
                        <a:lnTo>
                          <a:pt x="267" y="417"/>
                        </a:lnTo>
                        <a:lnTo>
                          <a:pt x="263" y="409"/>
                        </a:lnTo>
                        <a:lnTo>
                          <a:pt x="257" y="399"/>
                        </a:lnTo>
                        <a:lnTo>
                          <a:pt x="255" y="393"/>
                        </a:lnTo>
                        <a:lnTo>
                          <a:pt x="237" y="432"/>
                        </a:lnTo>
                        <a:lnTo>
                          <a:pt x="211" y="458"/>
                        </a:lnTo>
                        <a:lnTo>
                          <a:pt x="184" y="476"/>
                        </a:lnTo>
                        <a:lnTo>
                          <a:pt x="154" y="486"/>
                        </a:lnTo>
                        <a:lnTo>
                          <a:pt x="126" y="492"/>
                        </a:lnTo>
                        <a:lnTo>
                          <a:pt x="101" y="492"/>
                        </a:lnTo>
                        <a:lnTo>
                          <a:pt x="81" y="492"/>
                        </a:lnTo>
                        <a:lnTo>
                          <a:pt x="71" y="490"/>
                        </a:lnTo>
                        <a:lnTo>
                          <a:pt x="53" y="480"/>
                        </a:lnTo>
                        <a:lnTo>
                          <a:pt x="39" y="464"/>
                        </a:lnTo>
                        <a:lnTo>
                          <a:pt x="33" y="446"/>
                        </a:lnTo>
                        <a:lnTo>
                          <a:pt x="37" y="428"/>
                        </a:lnTo>
                        <a:lnTo>
                          <a:pt x="39" y="432"/>
                        </a:lnTo>
                        <a:lnTo>
                          <a:pt x="41" y="440"/>
                        </a:lnTo>
                        <a:lnTo>
                          <a:pt x="49" y="446"/>
                        </a:lnTo>
                        <a:lnTo>
                          <a:pt x="57" y="454"/>
                        </a:lnTo>
                        <a:lnTo>
                          <a:pt x="71" y="460"/>
                        </a:lnTo>
                        <a:lnTo>
                          <a:pt x="87" y="464"/>
                        </a:lnTo>
                        <a:lnTo>
                          <a:pt x="107" y="466"/>
                        </a:lnTo>
                        <a:lnTo>
                          <a:pt x="132" y="464"/>
                        </a:lnTo>
                        <a:lnTo>
                          <a:pt x="148" y="458"/>
                        </a:lnTo>
                        <a:lnTo>
                          <a:pt x="164" y="450"/>
                        </a:lnTo>
                        <a:lnTo>
                          <a:pt x="180" y="438"/>
                        </a:lnTo>
                        <a:lnTo>
                          <a:pt x="194" y="426"/>
                        </a:lnTo>
                        <a:lnTo>
                          <a:pt x="204" y="411"/>
                        </a:lnTo>
                        <a:lnTo>
                          <a:pt x="215" y="397"/>
                        </a:lnTo>
                        <a:lnTo>
                          <a:pt x="221" y="383"/>
                        </a:lnTo>
                        <a:lnTo>
                          <a:pt x="225" y="371"/>
                        </a:lnTo>
                        <a:lnTo>
                          <a:pt x="194" y="401"/>
                        </a:lnTo>
                        <a:lnTo>
                          <a:pt x="162" y="419"/>
                        </a:lnTo>
                        <a:lnTo>
                          <a:pt x="134" y="432"/>
                        </a:lnTo>
                        <a:lnTo>
                          <a:pt x="105" y="436"/>
                        </a:lnTo>
                        <a:lnTo>
                          <a:pt x="81" y="438"/>
                        </a:lnTo>
                        <a:lnTo>
                          <a:pt x="59" y="434"/>
                        </a:lnTo>
                        <a:lnTo>
                          <a:pt x="45" y="432"/>
                        </a:lnTo>
                        <a:lnTo>
                          <a:pt x="37" y="428"/>
                        </a:lnTo>
                        <a:lnTo>
                          <a:pt x="18" y="415"/>
                        </a:lnTo>
                        <a:lnTo>
                          <a:pt x="10" y="393"/>
                        </a:lnTo>
                        <a:lnTo>
                          <a:pt x="10" y="367"/>
                        </a:lnTo>
                        <a:lnTo>
                          <a:pt x="20" y="347"/>
                        </a:lnTo>
                        <a:lnTo>
                          <a:pt x="18" y="351"/>
                        </a:lnTo>
                        <a:lnTo>
                          <a:pt x="18" y="359"/>
                        </a:lnTo>
                        <a:lnTo>
                          <a:pt x="18" y="367"/>
                        </a:lnTo>
                        <a:lnTo>
                          <a:pt x="22" y="373"/>
                        </a:lnTo>
                        <a:lnTo>
                          <a:pt x="28" y="381"/>
                        </a:lnTo>
                        <a:lnTo>
                          <a:pt x="41" y="389"/>
                        </a:lnTo>
                        <a:lnTo>
                          <a:pt x="59" y="393"/>
                        </a:lnTo>
                        <a:lnTo>
                          <a:pt x="83" y="395"/>
                        </a:lnTo>
                        <a:lnTo>
                          <a:pt x="115" y="395"/>
                        </a:lnTo>
                        <a:lnTo>
                          <a:pt x="144" y="389"/>
                        </a:lnTo>
                        <a:lnTo>
                          <a:pt x="168" y="379"/>
                        </a:lnTo>
                        <a:lnTo>
                          <a:pt x="188" y="367"/>
                        </a:lnTo>
                        <a:lnTo>
                          <a:pt x="204" y="355"/>
                        </a:lnTo>
                        <a:lnTo>
                          <a:pt x="219" y="338"/>
                        </a:lnTo>
                        <a:lnTo>
                          <a:pt x="227" y="324"/>
                        </a:lnTo>
                        <a:lnTo>
                          <a:pt x="233" y="310"/>
                        </a:lnTo>
                        <a:lnTo>
                          <a:pt x="202" y="334"/>
                        </a:lnTo>
                        <a:lnTo>
                          <a:pt x="170" y="349"/>
                        </a:lnTo>
                        <a:lnTo>
                          <a:pt x="138" y="359"/>
                        </a:lnTo>
                        <a:lnTo>
                          <a:pt x="105" y="361"/>
                        </a:lnTo>
                        <a:lnTo>
                          <a:pt x="75" y="361"/>
                        </a:lnTo>
                        <a:lnTo>
                          <a:pt x="51" y="357"/>
                        </a:lnTo>
                        <a:lnTo>
                          <a:pt x="30" y="351"/>
                        </a:lnTo>
                        <a:lnTo>
                          <a:pt x="20" y="347"/>
                        </a:lnTo>
                        <a:lnTo>
                          <a:pt x="4" y="330"/>
                        </a:lnTo>
                        <a:lnTo>
                          <a:pt x="0" y="308"/>
                        </a:lnTo>
                        <a:lnTo>
                          <a:pt x="4" y="284"/>
                        </a:lnTo>
                        <a:lnTo>
                          <a:pt x="20" y="268"/>
                        </a:lnTo>
                        <a:lnTo>
                          <a:pt x="20" y="278"/>
                        </a:lnTo>
                        <a:lnTo>
                          <a:pt x="26" y="292"/>
                        </a:lnTo>
                        <a:lnTo>
                          <a:pt x="41" y="306"/>
                        </a:lnTo>
                        <a:lnTo>
                          <a:pt x="65" y="316"/>
                        </a:lnTo>
                        <a:lnTo>
                          <a:pt x="79" y="318"/>
                        </a:lnTo>
                        <a:lnTo>
                          <a:pt x="101" y="318"/>
                        </a:lnTo>
                        <a:lnTo>
                          <a:pt x="126" y="318"/>
                        </a:lnTo>
                        <a:lnTo>
                          <a:pt x="154" y="314"/>
                        </a:lnTo>
                        <a:lnTo>
                          <a:pt x="180" y="306"/>
                        </a:lnTo>
                        <a:lnTo>
                          <a:pt x="206" y="294"/>
                        </a:lnTo>
                        <a:lnTo>
                          <a:pt x="229" y="278"/>
                        </a:lnTo>
                        <a:lnTo>
                          <a:pt x="245" y="253"/>
                        </a:lnTo>
                        <a:lnTo>
                          <a:pt x="233" y="264"/>
                        </a:lnTo>
                        <a:lnTo>
                          <a:pt x="213" y="276"/>
                        </a:lnTo>
                        <a:lnTo>
                          <a:pt x="184" y="288"/>
                        </a:lnTo>
                        <a:lnTo>
                          <a:pt x="152" y="296"/>
                        </a:lnTo>
                        <a:lnTo>
                          <a:pt x="115" y="300"/>
                        </a:lnTo>
                        <a:lnTo>
                          <a:pt x="79" y="298"/>
                        </a:lnTo>
                        <a:lnTo>
                          <a:pt x="47" y="288"/>
                        </a:lnTo>
                        <a:lnTo>
                          <a:pt x="20" y="268"/>
                        </a:lnTo>
                        <a:lnTo>
                          <a:pt x="12" y="253"/>
                        </a:lnTo>
                        <a:lnTo>
                          <a:pt x="10" y="233"/>
                        </a:lnTo>
                        <a:lnTo>
                          <a:pt x="16" y="211"/>
                        </a:lnTo>
                        <a:lnTo>
                          <a:pt x="30" y="195"/>
                        </a:lnTo>
                        <a:lnTo>
                          <a:pt x="26" y="213"/>
                        </a:lnTo>
                        <a:lnTo>
                          <a:pt x="39" y="231"/>
                        </a:lnTo>
                        <a:lnTo>
                          <a:pt x="63" y="247"/>
                        </a:lnTo>
                        <a:lnTo>
                          <a:pt x="95" y="258"/>
                        </a:lnTo>
                        <a:lnTo>
                          <a:pt x="134" y="262"/>
                        </a:lnTo>
                        <a:lnTo>
                          <a:pt x="176" y="255"/>
                        </a:lnTo>
                        <a:lnTo>
                          <a:pt x="217" y="241"/>
                        </a:lnTo>
                        <a:lnTo>
                          <a:pt x="253" y="213"/>
                        </a:lnTo>
                        <a:lnTo>
                          <a:pt x="231" y="221"/>
                        </a:lnTo>
                        <a:lnTo>
                          <a:pt x="204" y="227"/>
                        </a:lnTo>
                        <a:lnTo>
                          <a:pt x="174" y="231"/>
                        </a:lnTo>
                        <a:lnTo>
                          <a:pt x="142" y="231"/>
                        </a:lnTo>
                        <a:lnTo>
                          <a:pt x="111" y="227"/>
                        </a:lnTo>
                        <a:lnTo>
                          <a:pt x="85" y="221"/>
                        </a:lnTo>
                        <a:lnTo>
                          <a:pt x="63" y="213"/>
                        </a:lnTo>
                        <a:lnTo>
                          <a:pt x="49" y="201"/>
                        </a:lnTo>
                        <a:lnTo>
                          <a:pt x="37" y="175"/>
                        </a:lnTo>
                        <a:lnTo>
                          <a:pt x="37" y="150"/>
                        </a:lnTo>
                        <a:lnTo>
                          <a:pt x="47" y="128"/>
                        </a:lnTo>
                        <a:lnTo>
                          <a:pt x="65" y="112"/>
                        </a:lnTo>
                        <a:lnTo>
                          <a:pt x="59" y="138"/>
                        </a:lnTo>
                        <a:lnTo>
                          <a:pt x="73" y="162"/>
                        </a:lnTo>
                        <a:lnTo>
                          <a:pt x="99" y="183"/>
                        </a:lnTo>
                        <a:lnTo>
                          <a:pt x="136" y="197"/>
                        </a:lnTo>
                        <a:lnTo>
                          <a:pt x="176" y="203"/>
                        </a:lnTo>
                        <a:lnTo>
                          <a:pt x="217" y="199"/>
                        </a:lnTo>
                        <a:lnTo>
                          <a:pt x="249" y="187"/>
                        </a:lnTo>
                        <a:lnTo>
                          <a:pt x="273" y="160"/>
                        </a:lnTo>
                        <a:lnTo>
                          <a:pt x="253" y="170"/>
                        </a:lnTo>
                        <a:lnTo>
                          <a:pt x="223" y="177"/>
                        </a:lnTo>
                        <a:lnTo>
                          <a:pt x="188" y="179"/>
                        </a:lnTo>
                        <a:lnTo>
                          <a:pt x="152" y="175"/>
                        </a:lnTo>
                        <a:lnTo>
                          <a:pt x="117" y="162"/>
                        </a:lnTo>
                        <a:lnTo>
                          <a:pt x="91" y="144"/>
                        </a:lnTo>
                        <a:lnTo>
                          <a:pt x="73" y="116"/>
                        </a:lnTo>
                        <a:lnTo>
                          <a:pt x="71" y="75"/>
                        </a:lnTo>
                        <a:lnTo>
                          <a:pt x="77" y="45"/>
                        </a:lnTo>
                        <a:lnTo>
                          <a:pt x="87" y="25"/>
                        </a:lnTo>
                        <a:lnTo>
                          <a:pt x="101" y="13"/>
                        </a:lnTo>
                        <a:lnTo>
                          <a:pt x="115" y="4"/>
                        </a:lnTo>
                        <a:lnTo>
                          <a:pt x="130" y="0"/>
                        </a:lnTo>
                        <a:lnTo>
                          <a:pt x="144" y="0"/>
                        </a:lnTo>
                        <a:lnTo>
                          <a:pt x="152" y="2"/>
                        </a:lnTo>
                        <a:lnTo>
                          <a:pt x="158" y="4"/>
                        </a:lnTo>
                        <a:lnTo>
                          <a:pt x="140" y="13"/>
                        </a:lnTo>
                        <a:lnTo>
                          <a:pt x="124" y="27"/>
                        </a:lnTo>
                        <a:lnTo>
                          <a:pt x="111" y="49"/>
                        </a:lnTo>
                        <a:lnTo>
                          <a:pt x="107" y="79"/>
                        </a:lnTo>
                        <a:lnTo>
                          <a:pt x="111" y="98"/>
                        </a:lnTo>
                        <a:lnTo>
                          <a:pt x="119" y="114"/>
                        </a:lnTo>
                        <a:lnTo>
                          <a:pt x="134" y="126"/>
                        </a:lnTo>
                        <a:lnTo>
                          <a:pt x="152" y="138"/>
                        </a:lnTo>
                        <a:lnTo>
                          <a:pt x="176" y="146"/>
                        </a:lnTo>
                        <a:lnTo>
                          <a:pt x="204" y="148"/>
                        </a:lnTo>
                        <a:lnTo>
                          <a:pt x="235" y="146"/>
                        </a:lnTo>
                        <a:lnTo>
                          <a:pt x="269" y="140"/>
                        </a:lnTo>
                        <a:lnTo>
                          <a:pt x="273" y="136"/>
                        </a:lnTo>
                        <a:lnTo>
                          <a:pt x="279" y="130"/>
                        </a:lnTo>
                        <a:lnTo>
                          <a:pt x="287" y="126"/>
                        </a:lnTo>
                        <a:lnTo>
                          <a:pt x="295" y="124"/>
                        </a:lnTo>
                        <a:lnTo>
                          <a:pt x="304" y="124"/>
                        </a:lnTo>
                        <a:lnTo>
                          <a:pt x="310" y="128"/>
                        </a:lnTo>
                        <a:lnTo>
                          <a:pt x="316" y="134"/>
                        </a:lnTo>
                        <a:lnTo>
                          <a:pt x="320" y="140"/>
                        </a:lnTo>
                        <a:lnTo>
                          <a:pt x="354" y="146"/>
                        </a:lnTo>
                        <a:lnTo>
                          <a:pt x="387" y="148"/>
                        </a:lnTo>
                        <a:lnTo>
                          <a:pt x="415" y="146"/>
                        </a:lnTo>
                        <a:lnTo>
                          <a:pt x="439" y="138"/>
                        </a:lnTo>
                        <a:lnTo>
                          <a:pt x="457" y="126"/>
                        </a:lnTo>
                        <a:lnTo>
                          <a:pt x="471" y="114"/>
                        </a:lnTo>
                        <a:lnTo>
                          <a:pt x="480" y="98"/>
                        </a:lnTo>
                        <a:lnTo>
                          <a:pt x="484" y="79"/>
                        </a:lnTo>
                        <a:lnTo>
                          <a:pt x="480" y="49"/>
                        </a:lnTo>
                        <a:lnTo>
                          <a:pt x="467" y="27"/>
                        </a:lnTo>
                        <a:lnTo>
                          <a:pt x="451" y="13"/>
                        </a:lnTo>
                        <a:lnTo>
                          <a:pt x="433" y="4"/>
                        </a:lnTo>
                        <a:lnTo>
                          <a:pt x="439" y="2"/>
                        </a:lnTo>
                        <a:lnTo>
                          <a:pt x="447" y="0"/>
                        </a:lnTo>
                        <a:lnTo>
                          <a:pt x="461" y="0"/>
                        </a:lnTo>
                        <a:lnTo>
                          <a:pt x="476" y="4"/>
                        </a:lnTo>
                        <a:lnTo>
                          <a:pt x="490" y="13"/>
                        </a:lnTo>
                        <a:lnTo>
                          <a:pt x="504" y="25"/>
                        </a:lnTo>
                        <a:lnTo>
                          <a:pt x="514" y="45"/>
                        </a:lnTo>
                        <a:lnTo>
                          <a:pt x="520" y="75"/>
                        </a:lnTo>
                        <a:lnTo>
                          <a:pt x="518" y="116"/>
                        </a:lnTo>
                        <a:lnTo>
                          <a:pt x="500" y="144"/>
                        </a:lnTo>
                        <a:lnTo>
                          <a:pt x="473" y="162"/>
                        </a:lnTo>
                        <a:lnTo>
                          <a:pt x="439" y="175"/>
                        </a:lnTo>
                        <a:lnTo>
                          <a:pt x="403" y="179"/>
                        </a:lnTo>
                        <a:lnTo>
                          <a:pt x="368" y="177"/>
                        </a:lnTo>
                        <a:lnTo>
                          <a:pt x="338" y="170"/>
                        </a:lnTo>
                        <a:lnTo>
                          <a:pt x="316" y="160"/>
                        </a:lnTo>
                        <a:lnTo>
                          <a:pt x="340" y="187"/>
                        </a:lnTo>
                        <a:lnTo>
                          <a:pt x="374" y="199"/>
                        </a:lnTo>
                        <a:lnTo>
                          <a:pt x="415" y="203"/>
                        </a:lnTo>
                        <a:lnTo>
                          <a:pt x="455" y="197"/>
                        </a:lnTo>
                        <a:lnTo>
                          <a:pt x="492" y="183"/>
                        </a:lnTo>
                        <a:lnTo>
                          <a:pt x="518" y="162"/>
                        </a:lnTo>
                        <a:lnTo>
                          <a:pt x="532" y="138"/>
                        </a:lnTo>
                        <a:lnTo>
                          <a:pt x="526" y="112"/>
                        </a:lnTo>
                        <a:lnTo>
                          <a:pt x="544" y="128"/>
                        </a:lnTo>
                        <a:lnTo>
                          <a:pt x="554" y="150"/>
                        </a:lnTo>
                        <a:lnTo>
                          <a:pt x="554" y="175"/>
                        </a:lnTo>
                        <a:lnTo>
                          <a:pt x="542" y="201"/>
                        </a:lnTo>
                        <a:lnTo>
                          <a:pt x="528" y="213"/>
                        </a:lnTo>
                        <a:lnTo>
                          <a:pt x="506" y="221"/>
                        </a:lnTo>
                        <a:lnTo>
                          <a:pt x="480" y="227"/>
                        </a:lnTo>
                        <a:lnTo>
                          <a:pt x="449" y="231"/>
                        </a:lnTo>
                        <a:lnTo>
                          <a:pt x="417" y="231"/>
                        </a:lnTo>
                        <a:lnTo>
                          <a:pt x="387" y="227"/>
                        </a:lnTo>
                        <a:lnTo>
                          <a:pt x="358" y="221"/>
                        </a:lnTo>
                        <a:lnTo>
                          <a:pt x="336" y="213"/>
                        </a:lnTo>
                        <a:lnTo>
                          <a:pt x="374" y="241"/>
                        </a:lnTo>
                        <a:lnTo>
                          <a:pt x="415" y="255"/>
                        </a:lnTo>
                        <a:lnTo>
                          <a:pt x="457" y="262"/>
                        </a:lnTo>
                        <a:lnTo>
                          <a:pt x="496" y="258"/>
                        </a:lnTo>
                        <a:lnTo>
                          <a:pt x="528" y="247"/>
                        </a:lnTo>
                        <a:lnTo>
                          <a:pt x="552" y="231"/>
                        </a:lnTo>
                        <a:lnTo>
                          <a:pt x="565" y="213"/>
                        </a:lnTo>
                        <a:lnTo>
                          <a:pt x="560" y="195"/>
                        </a:lnTo>
                        <a:lnTo>
                          <a:pt x="575" y="211"/>
                        </a:lnTo>
                        <a:lnTo>
                          <a:pt x="581" y="233"/>
                        </a:lnTo>
                        <a:lnTo>
                          <a:pt x="579" y="253"/>
                        </a:lnTo>
                        <a:lnTo>
                          <a:pt x="571" y="268"/>
                        </a:lnTo>
                        <a:lnTo>
                          <a:pt x="544" y="288"/>
                        </a:lnTo>
                        <a:lnTo>
                          <a:pt x="512" y="298"/>
                        </a:lnTo>
                        <a:lnTo>
                          <a:pt x="476" y="300"/>
                        </a:lnTo>
                        <a:lnTo>
                          <a:pt x="439" y="296"/>
                        </a:lnTo>
                        <a:lnTo>
                          <a:pt x="407" y="288"/>
                        </a:lnTo>
                        <a:lnTo>
                          <a:pt x="378" y="276"/>
                        </a:lnTo>
                        <a:lnTo>
                          <a:pt x="356" y="264"/>
                        </a:lnTo>
                        <a:lnTo>
                          <a:pt x="344" y="253"/>
                        </a:lnTo>
                        <a:lnTo>
                          <a:pt x="362" y="278"/>
                        </a:lnTo>
                        <a:lnTo>
                          <a:pt x="384" y="294"/>
                        </a:lnTo>
                        <a:lnTo>
                          <a:pt x="411" y="306"/>
                        </a:lnTo>
                        <a:lnTo>
                          <a:pt x="439" y="314"/>
                        </a:lnTo>
                        <a:lnTo>
                          <a:pt x="465" y="318"/>
                        </a:lnTo>
                        <a:lnTo>
                          <a:pt x="490" y="318"/>
                        </a:lnTo>
                        <a:lnTo>
                          <a:pt x="512" y="318"/>
                        </a:lnTo>
                        <a:lnTo>
                          <a:pt x="526" y="316"/>
                        </a:lnTo>
                        <a:lnTo>
                          <a:pt x="550" y="306"/>
                        </a:lnTo>
                        <a:lnTo>
                          <a:pt x="565" y="292"/>
                        </a:lnTo>
                        <a:lnTo>
                          <a:pt x="571" y="278"/>
                        </a:lnTo>
                        <a:lnTo>
                          <a:pt x="571" y="268"/>
                        </a:lnTo>
                        <a:lnTo>
                          <a:pt x="587" y="284"/>
                        </a:lnTo>
                        <a:lnTo>
                          <a:pt x="593" y="308"/>
                        </a:lnTo>
                        <a:lnTo>
                          <a:pt x="587" y="330"/>
                        </a:lnTo>
                        <a:lnTo>
                          <a:pt x="571" y="347"/>
                        </a:lnTo>
                        <a:lnTo>
                          <a:pt x="560" y="351"/>
                        </a:lnTo>
                        <a:lnTo>
                          <a:pt x="542" y="357"/>
                        </a:lnTo>
                        <a:lnTo>
                          <a:pt x="516" y="361"/>
                        </a:lnTo>
                        <a:lnTo>
                          <a:pt x="488" y="361"/>
                        </a:lnTo>
                        <a:lnTo>
                          <a:pt x="455" y="359"/>
                        </a:lnTo>
                        <a:lnTo>
                          <a:pt x="421" y="349"/>
                        </a:lnTo>
                        <a:lnTo>
                          <a:pt x="389" y="334"/>
                        </a:lnTo>
                        <a:lnTo>
                          <a:pt x="358" y="310"/>
                        </a:lnTo>
                        <a:lnTo>
                          <a:pt x="364" y="324"/>
                        </a:lnTo>
                        <a:lnTo>
                          <a:pt x="372" y="338"/>
                        </a:lnTo>
                        <a:lnTo>
                          <a:pt x="387" y="355"/>
                        </a:lnTo>
                        <a:lnTo>
                          <a:pt x="403" y="367"/>
                        </a:lnTo>
                        <a:lnTo>
                          <a:pt x="423" y="379"/>
                        </a:lnTo>
                        <a:lnTo>
                          <a:pt x="447" y="389"/>
                        </a:lnTo>
                        <a:lnTo>
                          <a:pt x="476" y="395"/>
                        </a:lnTo>
                        <a:lnTo>
                          <a:pt x="508" y="395"/>
                        </a:lnTo>
                        <a:lnTo>
                          <a:pt x="532" y="393"/>
                        </a:lnTo>
                        <a:lnTo>
                          <a:pt x="550" y="389"/>
                        </a:lnTo>
                        <a:lnTo>
                          <a:pt x="562" y="381"/>
                        </a:lnTo>
                        <a:lnTo>
                          <a:pt x="571" y="373"/>
                        </a:lnTo>
                        <a:lnTo>
                          <a:pt x="573" y="367"/>
                        </a:lnTo>
                        <a:lnTo>
                          <a:pt x="575" y="359"/>
                        </a:lnTo>
                        <a:lnTo>
                          <a:pt x="573" y="351"/>
                        </a:lnTo>
                        <a:lnTo>
                          <a:pt x="571" y="347"/>
                        </a:lnTo>
                        <a:lnTo>
                          <a:pt x="581" y="367"/>
                        </a:lnTo>
                        <a:lnTo>
                          <a:pt x="581" y="393"/>
                        </a:lnTo>
                        <a:lnTo>
                          <a:pt x="573" y="415"/>
                        </a:lnTo>
                        <a:lnTo>
                          <a:pt x="554" y="428"/>
                        </a:lnTo>
                        <a:lnTo>
                          <a:pt x="546" y="432"/>
                        </a:lnTo>
                        <a:lnTo>
                          <a:pt x="532" y="434"/>
                        </a:lnTo>
                        <a:lnTo>
                          <a:pt x="510" y="438"/>
                        </a:lnTo>
                        <a:lnTo>
                          <a:pt x="486" y="436"/>
                        </a:lnTo>
                        <a:lnTo>
                          <a:pt x="457" y="432"/>
                        </a:lnTo>
                        <a:lnTo>
                          <a:pt x="429" y="419"/>
                        </a:lnTo>
                        <a:lnTo>
                          <a:pt x="397" y="401"/>
                        </a:lnTo>
                        <a:lnTo>
                          <a:pt x="366" y="371"/>
                        </a:lnTo>
                        <a:lnTo>
                          <a:pt x="370" y="383"/>
                        </a:lnTo>
                        <a:lnTo>
                          <a:pt x="378" y="397"/>
                        </a:lnTo>
                        <a:lnTo>
                          <a:pt x="389" y="411"/>
                        </a:lnTo>
                        <a:lnTo>
                          <a:pt x="399" y="426"/>
                        </a:lnTo>
                        <a:lnTo>
                          <a:pt x="413" y="438"/>
                        </a:lnTo>
                        <a:lnTo>
                          <a:pt x="427" y="450"/>
                        </a:lnTo>
                        <a:lnTo>
                          <a:pt x="443" y="458"/>
                        </a:lnTo>
                        <a:lnTo>
                          <a:pt x="459" y="464"/>
                        </a:lnTo>
                        <a:lnTo>
                          <a:pt x="484" y="466"/>
                        </a:lnTo>
                        <a:lnTo>
                          <a:pt x="506" y="464"/>
                        </a:lnTo>
                        <a:lnTo>
                          <a:pt x="522" y="460"/>
                        </a:lnTo>
                        <a:lnTo>
                          <a:pt x="534" y="454"/>
                        </a:lnTo>
                        <a:lnTo>
                          <a:pt x="544" y="446"/>
                        </a:lnTo>
                        <a:lnTo>
                          <a:pt x="550" y="440"/>
                        </a:lnTo>
                        <a:lnTo>
                          <a:pt x="552" y="432"/>
                        </a:lnTo>
                        <a:lnTo>
                          <a:pt x="554" y="428"/>
                        </a:lnTo>
                        <a:lnTo>
                          <a:pt x="558" y="446"/>
                        </a:lnTo>
                        <a:lnTo>
                          <a:pt x="552" y="464"/>
                        </a:lnTo>
                        <a:lnTo>
                          <a:pt x="538" y="480"/>
                        </a:lnTo>
                        <a:lnTo>
                          <a:pt x="520" y="490"/>
                        </a:lnTo>
                        <a:lnTo>
                          <a:pt x="510" y="492"/>
                        </a:lnTo>
                        <a:lnTo>
                          <a:pt x="490" y="492"/>
                        </a:lnTo>
                        <a:lnTo>
                          <a:pt x="465" y="492"/>
                        </a:lnTo>
                        <a:lnTo>
                          <a:pt x="437" y="486"/>
                        </a:lnTo>
                        <a:lnTo>
                          <a:pt x="407" y="476"/>
                        </a:lnTo>
                        <a:lnTo>
                          <a:pt x="378" y="458"/>
                        </a:lnTo>
                        <a:lnTo>
                          <a:pt x="354" y="432"/>
                        </a:lnTo>
                        <a:lnTo>
                          <a:pt x="334" y="393"/>
                        </a:lnTo>
                        <a:lnTo>
                          <a:pt x="332" y="399"/>
                        </a:lnTo>
                        <a:lnTo>
                          <a:pt x="328" y="409"/>
                        </a:lnTo>
                        <a:lnTo>
                          <a:pt x="322" y="417"/>
                        </a:lnTo>
                        <a:lnTo>
                          <a:pt x="320" y="421"/>
                        </a:lnTo>
                        <a:lnTo>
                          <a:pt x="310" y="432"/>
                        </a:lnTo>
                        <a:lnTo>
                          <a:pt x="304" y="436"/>
                        </a:lnTo>
                        <a:lnTo>
                          <a:pt x="300" y="438"/>
                        </a:lnTo>
                        <a:lnTo>
                          <a:pt x="295" y="438"/>
                        </a:lnTo>
                        <a:close/>
                      </a:path>
                    </a:pathLst>
                  </a:custGeom>
                  <a:noFill/>
                  <a:ln w="19050" cmpd="sng">
                    <a:solidFill>
                      <a:schemeClr val="bg1"/>
                    </a:solidFill>
                    <a:round/>
                    <a:headEnd/>
                    <a:tailEnd/>
                  </a:ln>
                </p:spPr>
                <p:txBody>
                  <a:bodyPr/>
                  <a:lstStyle/>
                  <a:p>
                    <a:endParaRPr lang="fr-FR" dirty="0"/>
                  </a:p>
                </p:txBody>
              </p:sp>
              <p:sp>
                <p:nvSpPr>
                  <p:cNvPr id="57" name="Freeform 410"/>
                  <p:cNvSpPr>
                    <a:spLocks/>
                  </p:cNvSpPr>
                  <p:nvPr/>
                </p:nvSpPr>
                <p:spPr bwMode="auto">
                  <a:xfrm>
                    <a:off x="3678" y="4019"/>
                    <a:ext cx="280" cy="82"/>
                  </a:xfrm>
                  <a:custGeom>
                    <a:avLst/>
                    <a:gdLst>
                      <a:gd name="T0" fmla="*/ 144 w 144"/>
                      <a:gd name="T1" fmla="*/ 6 h 41"/>
                      <a:gd name="T2" fmla="*/ 123 w 144"/>
                      <a:gd name="T3" fmla="*/ 10 h 41"/>
                      <a:gd name="T4" fmla="*/ 103 w 144"/>
                      <a:gd name="T5" fmla="*/ 10 h 41"/>
                      <a:gd name="T6" fmla="*/ 83 w 144"/>
                      <a:gd name="T7" fmla="*/ 10 h 41"/>
                      <a:gd name="T8" fmla="*/ 63 w 144"/>
                      <a:gd name="T9" fmla="*/ 8 h 41"/>
                      <a:gd name="T10" fmla="*/ 46 w 144"/>
                      <a:gd name="T11" fmla="*/ 6 h 41"/>
                      <a:gd name="T12" fmla="*/ 30 w 144"/>
                      <a:gd name="T13" fmla="*/ 4 h 41"/>
                      <a:gd name="T14" fmla="*/ 20 w 144"/>
                      <a:gd name="T15" fmla="*/ 2 h 41"/>
                      <a:gd name="T16" fmla="*/ 12 w 144"/>
                      <a:gd name="T17" fmla="*/ 0 h 41"/>
                      <a:gd name="T18" fmla="*/ 4 w 144"/>
                      <a:gd name="T19" fmla="*/ 2 h 41"/>
                      <a:gd name="T20" fmla="*/ 0 w 144"/>
                      <a:gd name="T21" fmla="*/ 10 h 41"/>
                      <a:gd name="T22" fmla="*/ 4 w 144"/>
                      <a:gd name="T23" fmla="*/ 23 h 41"/>
                      <a:gd name="T24" fmla="*/ 18 w 144"/>
                      <a:gd name="T25" fmla="*/ 33 h 41"/>
                      <a:gd name="T26" fmla="*/ 36 w 144"/>
                      <a:gd name="T27" fmla="*/ 39 h 41"/>
                      <a:gd name="T28" fmla="*/ 57 w 144"/>
                      <a:gd name="T29" fmla="*/ 41 h 41"/>
                      <a:gd name="T30" fmla="*/ 75 w 144"/>
                      <a:gd name="T31" fmla="*/ 39 h 41"/>
                      <a:gd name="T32" fmla="*/ 93 w 144"/>
                      <a:gd name="T33" fmla="*/ 35 h 41"/>
                      <a:gd name="T34" fmla="*/ 111 w 144"/>
                      <a:gd name="T35" fmla="*/ 29 h 41"/>
                      <a:gd name="T36" fmla="*/ 125 w 144"/>
                      <a:gd name="T37" fmla="*/ 23 h 41"/>
                      <a:gd name="T38" fmla="*/ 135 w 144"/>
                      <a:gd name="T39" fmla="*/ 15 h 41"/>
                      <a:gd name="T40" fmla="*/ 144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144" y="6"/>
                        </a:moveTo>
                        <a:lnTo>
                          <a:pt x="123" y="10"/>
                        </a:lnTo>
                        <a:lnTo>
                          <a:pt x="103" y="10"/>
                        </a:lnTo>
                        <a:lnTo>
                          <a:pt x="83" y="10"/>
                        </a:lnTo>
                        <a:lnTo>
                          <a:pt x="63" y="8"/>
                        </a:lnTo>
                        <a:lnTo>
                          <a:pt x="46" y="6"/>
                        </a:lnTo>
                        <a:lnTo>
                          <a:pt x="30" y="4"/>
                        </a:lnTo>
                        <a:lnTo>
                          <a:pt x="20" y="2"/>
                        </a:lnTo>
                        <a:lnTo>
                          <a:pt x="12" y="0"/>
                        </a:lnTo>
                        <a:lnTo>
                          <a:pt x="4" y="2"/>
                        </a:lnTo>
                        <a:lnTo>
                          <a:pt x="0" y="10"/>
                        </a:lnTo>
                        <a:lnTo>
                          <a:pt x="4" y="23"/>
                        </a:lnTo>
                        <a:lnTo>
                          <a:pt x="18" y="33"/>
                        </a:lnTo>
                        <a:lnTo>
                          <a:pt x="36" y="39"/>
                        </a:lnTo>
                        <a:lnTo>
                          <a:pt x="57" y="41"/>
                        </a:lnTo>
                        <a:lnTo>
                          <a:pt x="75" y="39"/>
                        </a:lnTo>
                        <a:lnTo>
                          <a:pt x="93" y="35"/>
                        </a:lnTo>
                        <a:lnTo>
                          <a:pt x="111" y="29"/>
                        </a:lnTo>
                        <a:lnTo>
                          <a:pt x="125" y="23"/>
                        </a:lnTo>
                        <a:lnTo>
                          <a:pt x="135" y="15"/>
                        </a:lnTo>
                        <a:lnTo>
                          <a:pt x="144" y="6"/>
                        </a:lnTo>
                        <a:close/>
                      </a:path>
                    </a:pathLst>
                  </a:custGeom>
                  <a:noFill/>
                  <a:ln w="19050" cmpd="sng">
                    <a:solidFill>
                      <a:schemeClr val="bg1"/>
                    </a:solidFill>
                    <a:round/>
                    <a:headEnd/>
                    <a:tailEnd/>
                  </a:ln>
                </p:spPr>
                <p:txBody>
                  <a:bodyPr/>
                  <a:lstStyle/>
                  <a:p>
                    <a:endParaRPr lang="fr-FR" dirty="0"/>
                  </a:p>
                </p:txBody>
              </p:sp>
              <p:sp>
                <p:nvSpPr>
                  <p:cNvPr id="58" name="Freeform 411"/>
                  <p:cNvSpPr>
                    <a:spLocks/>
                  </p:cNvSpPr>
                  <p:nvPr/>
                </p:nvSpPr>
                <p:spPr bwMode="auto">
                  <a:xfrm>
                    <a:off x="4268" y="4019"/>
                    <a:ext cx="280" cy="82"/>
                  </a:xfrm>
                  <a:custGeom>
                    <a:avLst/>
                    <a:gdLst>
                      <a:gd name="T0" fmla="*/ 0 w 144"/>
                      <a:gd name="T1" fmla="*/ 6 h 41"/>
                      <a:gd name="T2" fmla="*/ 21 w 144"/>
                      <a:gd name="T3" fmla="*/ 10 h 41"/>
                      <a:gd name="T4" fmla="*/ 41 w 144"/>
                      <a:gd name="T5" fmla="*/ 10 h 41"/>
                      <a:gd name="T6" fmla="*/ 61 w 144"/>
                      <a:gd name="T7" fmla="*/ 10 h 41"/>
                      <a:gd name="T8" fmla="*/ 81 w 144"/>
                      <a:gd name="T9" fmla="*/ 8 h 41"/>
                      <a:gd name="T10" fmla="*/ 97 w 144"/>
                      <a:gd name="T11" fmla="*/ 6 h 41"/>
                      <a:gd name="T12" fmla="*/ 114 w 144"/>
                      <a:gd name="T13" fmla="*/ 4 h 41"/>
                      <a:gd name="T14" fmla="*/ 124 w 144"/>
                      <a:gd name="T15" fmla="*/ 2 h 41"/>
                      <a:gd name="T16" fmla="*/ 132 w 144"/>
                      <a:gd name="T17" fmla="*/ 0 h 41"/>
                      <a:gd name="T18" fmla="*/ 140 w 144"/>
                      <a:gd name="T19" fmla="*/ 2 h 41"/>
                      <a:gd name="T20" fmla="*/ 144 w 144"/>
                      <a:gd name="T21" fmla="*/ 10 h 41"/>
                      <a:gd name="T22" fmla="*/ 140 w 144"/>
                      <a:gd name="T23" fmla="*/ 23 h 41"/>
                      <a:gd name="T24" fmla="*/ 126 w 144"/>
                      <a:gd name="T25" fmla="*/ 33 h 41"/>
                      <a:gd name="T26" fmla="*/ 108 w 144"/>
                      <a:gd name="T27" fmla="*/ 39 h 41"/>
                      <a:gd name="T28" fmla="*/ 89 w 144"/>
                      <a:gd name="T29" fmla="*/ 41 h 41"/>
                      <a:gd name="T30" fmla="*/ 69 w 144"/>
                      <a:gd name="T31" fmla="*/ 39 h 41"/>
                      <a:gd name="T32" fmla="*/ 51 w 144"/>
                      <a:gd name="T33" fmla="*/ 35 h 41"/>
                      <a:gd name="T34" fmla="*/ 35 w 144"/>
                      <a:gd name="T35" fmla="*/ 29 h 41"/>
                      <a:gd name="T36" fmla="*/ 19 w 144"/>
                      <a:gd name="T37" fmla="*/ 23 h 41"/>
                      <a:gd name="T38" fmla="*/ 8 w 144"/>
                      <a:gd name="T39" fmla="*/ 15 h 41"/>
                      <a:gd name="T40" fmla="*/ 0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0" y="6"/>
                        </a:moveTo>
                        <a:lnTo>
                          <a:pt x="21" y="10"/>
                        </a:lnTo>
                        <a:lnTo>
                          <a:pt x="41" y="10"/>
                        </a:lnTo>
                        <a:lnTo>
                          <a:pt x="61" y="10"/>
                        </a:lnTo>
                        <a:lnTo>
                          <a:pt x="81" y="8"/>
                        </a:lnTo>
                        <a:lnTo>
                          <a:pt x="97" y="6"/>
                        </a:lnTo>
                        <a:lnTo>
                          <a:pt x="114" y="4"/>
                        </a:lnTo>
                        <a:lnTo>
                          <a:pt x="124" y="2"/>
                        </a:lnTo>
                        <a:lnTo>
                          <a:pt x="132" y="0"/>
                        </a:lnTo>
                        <a:lnTo>
                          <a:pt x="140" y="2"/>
                        </a:lnTo>
                        <a:lnTo>
                          <a:pt x="144" y="10"/>
                        </a:lnTo>
                        <a:lnTo>
                          <a:pt x="140" y="23"/>
                        </a:lnTo>
                        <a:lnTo>
                          <a:pt x="126" y="33"/>
                        </a:lnTo>
                        <a:lnTo>
                          <a:pt x="108" y="39"/>
                        </a:lnTo>
                        <a:lnTo>
                          <a:pt x="89" y="41"/>
                        </a:lnTo>
                        <a:lnTo>
                          <a:pt x="69" y="39"/>
                        </a:lnTo>
                        <a:lnTo>
                          <a:pt x="51" y="35"/>
                        </a:lnTo>
                        <a:lnTo>
                          <a:pt x="35" y="29"/>
                        </a:lnTo>
                        <a:lnTo>
                          <a:pt x="19" y="23"/>
                        </a:lnTo>
                        <a:lnTo>
                          <a:pt x="8" y="15"/>
                        </a:lnTo>
                        <a:lnTo>
                          <a:pt x="0" y="6"/>
                        </a:lnTo>
                        <a:close/>
                      </a:path>
                    </a:pathLst>
                  </a:custGeom>
                  <a:noFill/>
                  <a:ln w="19050" cmpd="sng">
                    <a:solidFill>
                      <a:schemeClr val="bg1"/>
                    </a:solidFill>
                    <a:round/>
                    <a:headEnd/>
                    <a:tailEnd/>
                  </a:ln>
                </p:spPr>
                <p:txBody>
                  <a:bodyPr/>
                  <a:lstStyle/>
                  <a:p>
                    <a:endParaRPr lang="fr-FR" dirty="0"/>
                  </a:p>
                </p:txBody>
              </p:sp>
              <p:sp>
                <p:nvSpPr>
                  <p:cNvPr id="59" name="Freeform 412"/>
                  <p:cNvSpPr>
                    <a:spLocks/>
                  </p:cNvSpPr>
                  <p:nvPr/>
                </p:nvSpPr>
                <p:spPr bwMode="auto">
                  <a:xfrm>
                    <a:off x="4116" y="3016"/>
                    <a:ext cx="471" cy="230"/>
                  </a:xfrm>
                  <a:custGeom>
                    <a:avLst/>
                    <a:gdLst>
                      <a:gd name="T0" fmla="*/ 271 w 315"/>
                      <a:gd name="T1" fmla="*/ 10 h 132"/>
                      <a:gd name="T2" fmla="*/ 265 w 315"/>
                      <a:gd name="T3" fmla="*/ 13 h 132"/>
                      <a:gd name="T4" fmla="*/ 257 w 315"/>
                      <a:gd name="T5" fmla="*/ 15 h 132"/>
                      <a:gd name="T6" fmla="*/ 244 w 315"/>
                      <a:gd name="T7" fmla="*/ 17 h 132"/>
                      <a:gd name="T8" fmla="*/ 232 w 315"/>
                      <a:gd name="T9" fmla="*/ 17 h 132"/>
                      <a:gd name="T10" fmla="*/ 218 w 315"/>
                      <a:gd name="T11" fmla="*/ 17 h 132"/>
                      <a:gd name="T12" fmla="*/ 204 w 315"/>
                      <a:gd name="T13" fmla="*/ 17 h 132"/>
                      <a:gd name="T14" fmla="*/ 190 w 315"/>
                      <a:gd name="T15" fmla="*/ 19 h 132"/>
                      <a:gd name="T16" fmla="*/ 178 w 315"/>
                      <a:gd name="T17" fmla="*/ 21 h 132"/>
                      <a:gd name="T18" fmla="*/ 166 w 315"/>
                      <a:gd name="T19" fmla="*/ 25 h 132"/>
                      <a:gd name="T20" fmla="*/ 151 w 315"/>
                      <a:gd name="T21" fmla="*/ 29 h 132"/>
                      <a:gd name="T22" fmla="*/ 137 w 315"/>
                      <a:gd name="T23" fmla="*/ 33 h 132"/>
                      <a:gd name="T24" fmla="*/ 121 w 315"/>
                      <a:gd name="T25" fmla="*/ 39 h 132"/>
                      <a:gd name="T26" fmla="*/ 107 w 315"/>
                      <a:gd name="T27" fmla="*/ 45 h 132"/>
                      <a:gd name="T28" fmla="*/ 95 w 315"/>
                      <a:gd name="T29" fmla="*/ 49 h 132"/>
                      <a:gd name="T30" fmla="*/ 85 w 315"/>
                      <a:gd name="T31" fmla="*/ 53 h 132"/>
                      <a:gd name="T32" fmla="*/ 77 w 315"/>
                      <a:gd name="T33" fmla="*/ 57 h 132"/>
                      <a:gd name="T34" fmla="*/ 64 w 315"/>
                      <a:gd name="T35" fmla="*/ 65 h 132"/>
                      <a:gd name="T36" fmla="*/ 52 w 315"/>
                      <a:gd name="T37" fmla="*/ 71 h 132"/>
                      <a:gd name="T38" fmla="*/ 38 w 315"/>
                      <a:gd name="T39" fmla="*/ 77 h 132"/>
                      <a:gd name="T40" fmla="*/ 28 w 315"/>
                      <a:gd name="T41" fmla="*/ 77 h 132"/>
                      <a:gd name="T42" fmla="*/ 18 w 315"/>
                      <a:gd name="T43" fmla="*/ 79 h 132"/>
                      <a:gd name="T44" fmla="*/ 8 w 315"/>
                      <a:gd name="T45" fmla="*/ 87 h 132"/>
                      <a:gd name="T46" fmla="*/ 2 w 315"/>
                      <a:gd name="T47" fmla="*/ 98 h 132"/>
                      <a:gd name="T48" fmla="*/ 0 w 315"/>
                      <a:gd name="T49" fmla="*/ 112 h 132"/>
                      <a:gd name="T50" fmla="*/ 4 w 315"/>
                      <a:gd name="T51" fmla="*/ 122 h 132"/>
                      <a:gd name="T52" fmla="*/ 8 w 315"/>
                      <a:gd name="T53" fmla="*/ 128 h 132"/>
                      <a:gd name="T54" fmla="*/ 12 w 315"/>
                      <a:gd name="T55" fmla="*/ 130 h 132"/>
                      <a:gd name="T56" fmla="*/ 18 w 315"/>
                      <a:gd name="T57" fmla="*/ 132 h 132"/>
                      <a:gd name="T58" fmla="*/ 30 w 315"/>
                      <a:gd name="T59" fmla="*/ 132 h 132"/>
                      <a:gd name="T60" fmla="*/ 46 w 315"/>
                      <a:gd name="T61" fmla="*/ 130 h 132"/>
                      <a:gd name="T62" fmla="*/ 60 w 315"/>
                      <a:gd name="T63" fmla="*/ 124 h 132"/>
                      <a:gd name="T64" fmla="*/ 72 w 315"/>
                      <a:gd name="T65" fmla="*/ 116 h 132"/>
                      <a:gd name="T66" fmla="*/ 81 w 315"/>
                      <a:gd name="T67" fmla="*/ 108 h 132"/>
                      <a:gd name="T68" fmla="*/ 91 w 315"/>
                      <a:gd name="T69" fmla="*/ 98 h 132"/>
                      <a:gd name="T70" fmla="*/ 101 w 315"/>
                      <a:gd name="T71" fmla="*/ 89 h 132"/>
                      <a:gd name="T72" fmla="*/ 115 w 315"/>
                      <a:gd name="T73" fmla="*/ 83 h 132"/>
                      <a:gd name="T74" fmla="*/ 123 w 315"/>
                      <a:gd name="T75" fmla="*/ 81 h 132"/>
                      <a:gd name="T76" fmla="*/ 133 w 315"/>
                      <a:gd name="T77" fmla="*/ 77 h 132"/>
                      <a:gd name="T78" fmla="*/ 145 w 315"/>
                      <a:gd name="T79" fmla="*/ 73 h 132"/>
                      <a:gd name="T80" fmla="*/ 157 w 315"/>
                      <a:gd name="T81" fmla="*/ 71 h 132"/>
                      <a:gd name="T82" fmla="*/ 172 w 315"/>
                      <a:gd name="T83" fmla="*/ 67 h 132"/>
                      <a:gd name="T84" fmla="*/ 184 w 315"/>
                      <a:gd name="T85" fmla="*/ 67 h 132"/>
                      <a:gd name="T86" fmla="*/ 196 w 315"/>
                      <a:gd name="T87" fmla="*/ 65 h 132"/>
                      <a:gd name="T88" fmla="*/ 206 w 315"/>
                      <a:gd name="T89" fmla="*/ 67 h 132"/>
                      <a:gd name="T90" fmla="*/ 216 w 315"/>
                      <a:gd name="T91" fmla="*/ 69 h 132"/>
                      <a:gd name="T92" fmla="*/ 226 w 315"/>
                      <a:gd name="T93" fmla="*/ 71 h 132"/>
                      <a:gd name="T94" fmla="*/ 238 w 315"/>
                      <a:gd name="T95" fmla="*/ 73 h 132"/>
                      <a:gd name="T96" fmla="*/ 248 w 315"/>
                      <a:gd name="T97" fmla="*/ 73 h 132"/>
                      <a:gd name="T98" fmla="*/ 261 w 315"/>
                      <a:gd name="T99" fmla="*/ 71 h 132"/>
                      <a:gd name="T100" fmla="*/ 271 w 315"/>
                      <a:gd name="T101" fmla="*/ 71 h 132"/>
                      <a:gd name="T102" fmla="*/ 279 w 315"/>
                      <a:gd name="T103" fmla="*/ 67 h 132"/>
                      <a:gd name="T104" fmla="*/ 287 w 315"/>
                      <a:gd name="T105" fmla="*/ 63 h 132"/>
                      <a:gd name="T106" fmla="*/ 301 w 315"/>
                      <a:gd name="T107" fmla="*/ 51 h 132"/>
                      <a:gd name="T108" fmla="*/ 311 w 315"/>
                      <a:gd name="T109" fmla="*/ 39 h 132"/>
                      <a:gd name="T110" fmla="*/ 315 w 315"/>
                      <a:gd name="T111" fmla="*/ 23 h 132"/>
                      <a:gd name="T112" fmla="*/ 311 w 315"/>
                      <a:gd name="T113" fmla="*/ 8 h 132"/>
                      <a:gd name="T114" fmla="*/ 301 w 315"/>
                      <a:gd name="T115" fmla="*/ 0 h 132"/>
                      <a:gd name="T116" fmla="*/ 289 w 315"/>
                      <a:gd name="T117" fmla="*/ 0 h 132"/>
                      <a:gd name="T118" fmla="*/ 279 w 315"/>
                      <a:gd name="T119" fmla="*/ 4 h 132"/>
                      <a:gd name="T120" fmla="*/ 271 w 315"/>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32"/>
                      <a:gd name="T185" fmla="*/ 315 w 315"/>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32">
                        <a:moveTo>
                          <a:pt x="271" y="10"/>
                        </a:moveTo>
                        <a:lnTo>
                          <a:pt x="265" y="13"/>
                        </a:lnTo>
                        <a:lnTo>
                          <a:pt x="257" y="15"/>
                        </a:lnTo>
                        <a:lnTo>
                          <a:pt x="244" y="17"/>
                        </a:lnTo>
                        <a:lnTo>
                          <a:pt x="232" y="17"/>
                        </a:lnTo>
                        <a:lnTo>
                          <a:pt x="218" y="17"/>
                        </a:lnTo>
                        <a:lnTo>
                          <a:pt x="204" y="17"/>
                        </a:lnTo>
                        <a:lnTo>
                          <a:pt x="190" y="19"/>
                        </a:lnTo>
                        <a:lnTo>
                          <a:pt x="178" y="21"/>
                        </a:lnTo>
                        <a:lnTo>
                          <a:pt x="166" y="25"/>
                        </a:lnTo>
                        <a:lnTo>
                          <a:pt x="151" y="29"/>
                        </a:lnTo>
                        <a:lnTo>
                          <a:pt x="137" y="33"/>
                        </a:lnTo>
                        <a:lnTo>
                          <a:pt x="121" y="39"/>
                        </a:lnTo>
                        <a:lnTo>
                          <a:pt x="107" y="45"/>
                        </a:lnTo>
                        <a:lnTo>
                          <a:pt x="95" y="49"/>
                        </a:lnTo>
                        <a:lnTo>
                          <a:pt x="85" y="53"/>
                        </a:lnTo>
                        <a:lnTo>
                          <a:pt x="77" y="57"/>
                        </a:lnTo>
                        <a:lnTo>
                          <a:pt x="64" y="65"/>
                        </a:lnTo>
                        <a:lnTo>
                          <a:pt x="52" y="71"/>
                        </a:lnTo>
                        <a:lnTo>
                          <a:pt x="38" y="77"/>
                        </a:lnTo>
                        <a:lnTo>
                          <a:pt x="28" y="77"/>
                        </a:lnTo>
                        <a:lnTo>
                          <a:pt x="18" y="79"/>
                        </a:lnTo>
                        <a:lnTo>
                          <a:pt x="8" y="87"/>
                        </a:lnTo>
                        <a:lnTo>
                          <a:pt x="2" y="98"/>
                        </a:lnTo>
                        <a:lnTo>
                          <a:pt x="0" y="112"/>
                        </a:lnTo>
                        <a:lnTo>
                          <a:pt x="4" y="122"/>
                        </a:lnTo>
                        <a:lnTo>
                          <a:pt x="8" y="128"/>
                        </a:lnTo>
                        <a:lnTo>
                          <a:pt x="12" y="130"/>
                        </a:lnTo>
                        <a:lnTo>
                          <a:pt x="18" y="132"/>
                        </a:lnTo>
                        <a:lnTo>
                          <a:pt x="30" y="132"/>
                        </a:lnTo>
                        <a:lnTo>
                          <a:pt x="46" y="130"/>
                        </a:lnTo>
                        <a:lnTo>
                          <a:pt x="60" y="124"/>
                        </a:lnTo>
                        <a:lnTo>
                          <a:pt x="72" y="116"/>
                        </a:lnTo>
                        <a:lnTo>
                          <a:pt x="81" y="108"/>
                        </a:lnTo>
                        <a:lnTo>
                          <a:pt x="91" y="98"/>
                        </a:lnTo>
                        <a:lnTo>
                          <a:pt x="101" y="89"/>
                        </a:lnTo>
                        <a:lnTo>
                          <a:pt x="115" y="83"/>
                        </a:lnTo>
                        <a:lnTo>
                          <a:pt x="123" y="81"/>
                        </a:lnTo>
                        <a:lnTo>
                          <a:pt x="133" y="77"/>
                        </a:lnTo>
                        <a:lnTo>
                          <a:pt x="145" y="73"/>
                        </a:lnTo>
                        <a:lnTo>
                          <a:pt x="157" y="71"/>
                        </a:lnTo>
                        <a:lnTo>
                          <a:pt x="172" y="67"/>
                        </a:lnTo>
                        <a:lnTo>
                          <a:pt x="184" y="67"/>
                        </a:lnTo>
                        <a:lnTo>
                          <a:pt x="196" y="65"/>
                        </a:lnTo>
                        <a:lnTo>
                          <a:pt x="206" y="67"/>
                        </a:lnTo>
                        <a:lnTo>
                          <a:pt x="216" y="69"/>
                        </a:lnTo>
                        <a:lnTo>
                          <a:pt x="226" y="71"/>
                        </a:lnTo>
                        <a:lnTo>
                          <a:pt x="238" y="73"/>
                        </a:lnTo>
                        <a:lnTo>
                          <a:pt x="248" y="73"/>
                        </a:lnTo>
                        <a:lnTo>
                          <a:pt x="261" y="71"/>
                        </a:lnTo>
                        <a:lnTo>
                          <a:pt x="271" y="71"/>
                        </a:lnTo>
                        <a:lnTo>
                          <a:pt x="279" y="67"/>
                        </a:lnTo>
                        <a:lnTo>
                          <a:pt x="287" y="63"/>
                        </a:lnTo>
                        <a:lnTo>
                          <a:pt x="301" y="51"/>
                        </a:lnTo>
                        <a:lnTo>
                          <a:pt x="311" y="39"/>
                        </a:lnTo>
                        <a:lnTo>
                          <a:pt x="315" y="23"/>
                        </a:lnTo>
                        <a:lnTo>
                          <a:pt x="311" y="8"/>
                        </a:lnTo>
                        <a:lnTo>
                          <a:pt x="301" y="0"/>
                        </a:lnTo>
                        <a:lnTo>
                          <a:pt x="289" y="0"/>
                        </a:lnTo>
                        <a:lnTo>
                          <a:pt x="279" y="4"/>
                        </a:lnTo>
                        <a:lnTo>
                          <a:pt x="271" y="10"/>
                        </a:lnTo>
                        <a:close/>
                      </a:path>
                    </a:pathLst>
                  </a:custGeom>
                  <a:noFill/>
                  <a:ln w="19050" cmpd="sng">
                    <a:solidFill>
                      <a:schemeClr val="bg1"/>
                    </a:solidFill>
                    <a:round/>
                    <a:headEnd/>
                    <a:tailEnd/>
                  </a:ln>
                </p:spPr>
                <p:txBody>
                  <a:bodyPr/>
                  <a:lstStyle/>
                  <a:p>
                    <a:endParaRPr lang="fr-FR" dirty="0"/>
                  </a:p>
                </p:txBody>
              </p:sp>
              <p:sp>
                <p:nvSpPr>
                  <p:cNvPr id="60" name="Freeform 413"/>
                  <p:cNvSpPr>
                    <a:spLocks/>
                  </p:cNvSpPr>
                  <p:nvPr/>
                </p:nvSpPr>
                <p:spPr bwMode="auto">
                  <a:xfrm>
                    <a:off x="3598" y="3016"/>
                    <a:ext cx="465" cy="230"/>
                  </a:xfrm>
                  <a:custGeom>
                    <a:avLst/>
                    <a:gdLst>
                      <a:gd name="T0" fmla="*/ 42 w 311"/>
                      <a:gd name="T1" fmla="*/ 10 h 132"/>
                      <a:gd name="T2" fmla="*/ 48 w 311"/>
                      <a:gd name="T3" fmla="*/ 13 h 132"/>
                      <a:gd name="T4" fmla="*/ 56 w 311"/>
                      <a:gd name="T5" fmla="*/ 15 h 132"/>
                      <a:gd name="T6" fmla="*/ 69 w 311"/>
                      <a:gd name="T7" fmla="*/ 17 h 132"/>
                      <a:gd name="T8" fmla="*/ 81 w 311"/>
                      <a:gd name="T9" fmla="*/ 17 h 132"/>
                      <a:gd name="T10" fmla="*/ 95 w 311"/>
                      <a:gd name="T11" fmla="*/ 17 h 132"/>
                      <a:gd name="T12" fmla="*/ 109 w 311"/>
                      <a:gd name="T13" fmla="*/ 17 h 132"/>
                      <a:gd name="T14" fmla="*/ 123 w 311"/>
                      <a:gd name="T15" fmla="*/ 19 h 132"/>
                      <a:gd name="T16" fmla="*/ 135 w 311"/>
                      <a:gd name="T17" fmla="*/ 21 h 132"/>
                      <a:gd name="T18" fmla="*/ 147 w 311"/>
                      <a:gd name="T19" fmla="*/ 25 h 132"/>
                      <a:gd name="T20" fmla="*/ 162 w 311"/>
                      <a:gd name="T21" fmla="*/ 29 h 132"/>
                      <a:gd name="T22" fmla="*/ 178 w 311"/>
                      <a:gd name="T23" fmla="*/ 33 h 132"/>
                      <a:gd name="T24" fmla="*/ 192 w 311"/>
                      <a:gd name="T25" fmla="*/ 39 h 132"/>
                      <a:gd name="T26" fmla="*/ 206 w 311"/>
                      <a:gd name="T27" fmla="*/ 45 h 132"/>
                      <a:gd name="T28" fmla="*/ 218 w 311"/>
                      <a:gd name="T29" fmla="*/ 49 h 132"/>
                      <a:gd name="T30" fmla="*/ 228 w 311"/>
                      <a:gd name="T31" fmla="*/ 53 h 132"/>
                      <a:gd name="T32" fmla="*/ 236 w 311"/>
                      <a:gd name="T33" fmla="*/ 57 h 132"/>
                      <a:gd name="T34" fmla="*/ 249 w 311"/>
                      <a:gd name="T35" fmla="*/ 65 h 132"/>
                      <a:gd name="T36" fmla="*/ 261 w 311"/>
                      <a:gd name="T37" fmla="*/ 71 h 132"/>
                      <a:gd name="T38" fmla="*/ 273 w 311"/>
                      <a:gd name="T39" fmla="*/ 77 h 132"/>
                      <a:gd name="T40" fmla="*/ 283 w 311"/>
                      <a:gd name="T41" fmla="*/ 77 h 132"/>
                      <a:gd name="T42" fmla="*/ 293 w 311"/>
                      <a:gd name="T43" fmla="*/ 79 h 132"/>
                      <a:gd name="T44" fmla="*/ 303 w 311"/>
                      <a:gd name="T45" fmla="*/ 87 h 132"/>
                      <a:gd name="T46" fmla="*/ 311 w 311"/>
                      <a:gd name="T47" fmla="*/ 98 h 132"/>
                      <a:gd name="T48" fmla="*/ 311 w 311"/>
                      <a:gd name="T49" fmla="*/ 112 h 132"/>
                      <a:gd name="T50" fmla="*/ 307 w 311"/>
                      <a:gd name="T51" fmla="*/ 122 h 132"/>
                      <a:gd name="T52" fmla="*/ 305 w 311"/>
                      <a:gd name="T53" fmla="*/ 128 h 132"/>
                      <a:gd name="T54" fmla="*/ 299 w 311"/>
                      <a:gd name="T55" fmla="*/ 130 h 132"/>
                      <a:gd name="T56" fmla="*/ 293 w 311"/>
                      <a:gd name="T57" fmla="*/ 132 h 132"/>
                      <a:gd name="T58" fmla="*/ 283 w 311"/>
                      <a:gd name="T59" fmla="*/ 132 h 132"/>
                      <a:gd name="T60" fmla="*/ 267 w 311"/>
                      <a:gd name="T61" fmla="*/ 130 h 132"/>
                      <a:gd name="T62" fmla="*/ 253 w 311"/>
                      <a:gd name="T63" fmla="*/ 124 h 132"/>
                      <a:gd name="T64" fmla="*/ 240 w 311"/>
                      <a:gd name="T65" fmla="*/ 116 h 132"/>
                      <a:gd name="T66" fmla="*/ 232 w 311"/>
                      <a:gd name="T67" fmla="*/ 108 h 132"/>
                      <a:gd name="T68" fmla="*/ 224 w 311"/>
                      <a:gd name="T69" fmla="*/ 98 h 132"/>
                      <a:gd name="T70" fmla="*/ 212 w 311"/>
                      <a:gd name="T71" fmla="*/ 89 h 132"/>
                      <a:gd name="T72" fmla="*/ 200 w 311"/>
                      <a:gd name="T73" fmla="*/ 83 h 132"/>
                      <a:gd name="T74" fmla="*/ 192 w 311"/>
                      <a:gd name="T75" fmla="*/ 81 h 132"/>
                      <a:gd name="T76" fmla="*/ 182 w 311"/>
                      <a:gd name="T77" fmla="*/ 77 h 132"/>
                      <a:gd name="T78" fmla="*/ 170 w 311"/>
                      <a:gd name="T79" fmla="*/ 73 h 132"/>
                      <a:gd name="T80" fmla="*/ 156 w 311"/>
                      <a:gd name="T81" fmla="*/ 71 h 132"/>
                      <a:gd name="T82" fmla="*/ 141 w 311"/>
                      <a:gd name="T83" fmla="*/ 67 h 132"/>
                      <a:gd name="T84" fmla="*/ 129 w 311"/>
                      <a:gd name="T85" fmla="*/ 67 h 132"/>
                      <a:gd name="T86" fmla="*/ 117 w 311"/>
                      <a:gd name="T87" fmla="*/ 65 h 132"/>
                      <a:gd name="T88" fmla="*/ 107 w 311"/>
                      <a:gd name="T89" fmla="*/ 67 h 132"/>
                      <a:gd name="T90" fmla="*/ 97 w 311"/>
                      <a:gd name="T91" fmla="*/ 69 h 132"/>
                      <a:gd name="T92" fmla="*/ 87 w 311"/>
                      <a:gd name="T93" fmla="*/ 71 h 132"/>
                      <a:gd name="T94" fmla="*/ 75 w 311"/>
                      <a:gd name="T95" fmla="*/ 73 h 132"/>
                      <a:gd name="T96" fmla="*/ 64 w 311"/>
                      <a:gd name="T97" fmla="*/ 73 h 132"/>
                      <a:gd name="T98" fmla="*/ 52 w 311"/>
                      <a:gd name="T99" fmla="*/ 71 h 132"/>
                      <a:gd name="T100" fmla="*/ 42 w 311"/>
                      <a:gd name="T101" fmla="*/ 71 h 132"/>
                      <a:gd name="T102" fmla="*/ 34 w 311"/>
                      <a:gd name="T103" fmla="*/ 67 h 132"/>
                      <a:gd name="T104" fmla="*/ 26 w 311"/>
                      <a:gd name="T105" fmla="*/ 63 h 132"/>
                      <a:gd name="T106" fmla="*/ 14 w 311"/>
                      <a:gd name="T107" fmla="*/ 51 h 132"/>
                      <a:gd name="T108" fmla="*/ 4 w 311"/>
                      <a:gd name="T109" fmla="*/ 39 h 132"/>
                      <a:gd name="T110" fmla="*/ 0 w 311"/>
                      <a:gd name="T111" fmla="*/ 23 h 132"/>
                      <a:gd name="T112" fmla="*/ 2 w 311"/>
                      <a:gd name="T113" fmla="*/ 8 h 132"/>
                      <a:gd name="T114" fmla="*/ 12 w 311"/>
                      <a:gd name="T115" fmla="*/ 0 h 132"/>
                      <a:gd name="T116" fmla="*/ 24 w 311"/>
                      <a:gd name="T117" fmla="*/ 0 h 132"/>
                      <a:gd name="T118" fmla="*/ 34 w 311"/>
                      <a:gd name="T119" fmla="*/ 4 h 132"/>
                      <a:gd name="T120" fmla="*/ 42 w 311"/>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132"/>
                      <a:gd name="T185" fmla="*/ 311 w 311"/>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132">
                        <a:moveTo>
                          <a:pt x="42" y="10"/>
                        </a:moveTo>
                        <a:lnTo>
                          <a:pt x="48" y="13"/>
                        </a:lnTo>
                        <a:lnTo>
                          <a:pt x="56" y="15"/>
                        </a:lnTo>
                        <a:lnTo>
                          <a:pt x="69" y="17"/>
                        </a:lnTo>
                        <a:lnTo>
                          <a:pt x="81" y="17"/>
                        </a:lnTo>
                        <a:lnTo>
                          <a:pt x="95" y="17"/>
                        </a:lnTo>
                        <a:lnTo>
                          <a:pt x="109" y="17"/>
                        </a:lnTo>
                        <a:lnTo>
                          <a:pt x="123" y="19"/>
                        </a:lnTo>
                        <a:lnTo>
                          <a:pt x="135" y="21"/>
                        </a:lnTo>
                        <a:lnTo>
                          <a:pt x="147" y="25"/>
                        </a:lnTo>
                        <a:lnTo>
                          <a:pt x="162" y="29"/>
                        </a:lnTo>
                        <a:lnTo>
                          <a:pt x="178" y="33"/>
                        </a:lnTo>
                        <a:lnTo>
                          <a:pt x="192" y="39"/>
                        </a:lnTo>
                        <a:lnTo>
                          <a:pt x="206" y="45"/>
                        </a:lnTo>
                        <a:lnTo>
                          <a:pt x="218" y="49"/>
                        </a:lnTo>
                        <a:lnTo>
                          <a:pt x="228" y="53"/>
                        </a:lnTo>
                        <a:lnTo>
                          <a:pt x="236" y="57"/>
                        </a:lnTo>
                        <a:lnTo>
                          <a:pt x="249" y="65"/>
                        </a:lnTo>
                        <a:lnTo>
                          <a:pt x="261" y="71"/>
                        </a:lnTo>
                        <a:lnTo>
                          <a:pt x="273" y="77"/>
                        </a:lnTo>
                        <a:lnTo>
                          <a:pt x="283" y="77"/>
                        </a:lnTo>
                        <a:lnTo>
                          <a:pt x="293" y="79"/>
                        </a:lnTo>
                        <a:lnTo>
                          <a:pt x="303" y="87"/>
                        </a:lnTo>
                        <a:lnTo>
                          <a:pt x="311" y="98"/>
                        </a:lnTo>
                        <a:lnTo>
                          <a:pt x="311" y="112"/>
                        </a:lnTo>
                        <a:lnTo>
                          <a:pt x="307" y="122"/>
                        </a:lnTo>
                        <a:lnTo>
                          <a:pt x="305" y="128"/>
                        </a:lnTo>
                        <a:lnTo>
                          <a:pt x="299" y="130"/>
                        </a:lnTo>
                        <a:lnTo>
                          <a:pt x="293" y="132"/>
                        </a:lnTo>
                        <a:lnTo>
                          <a:pt x="283" y="132"/>
                        </a:lnTo>
                        <a:lnTo>
                          <a:pt x="267" y="130"/>
                        </a:lnTo>
                        <a:lnTo>
                          <a:pt x="253" y="124"/>
                        </a:lnTo>
                        <a:lnTo>
                          <a:pt x="240" y="116"/>
                        </a:lnTo>
                        <a:lnTo>
                          <a:pt x="232" y="108"/>
                        </a:lnTo>
                        <a:lnTo>
                          <a:pt x="224" y="98"/>
                        </a:lnTo>
                        <a:lnTo>
                          <a:pt x="212" y="89"/>
                        </a:lnTo>
                        <a:lnTo>
                          <a:pt x="200" y="83"/>
                        </a:lnTo>
                        <a:lnTo>
                          <a:pt x="192" y="81"/>
                        </a:lnTo>
                        <a:lnTo>
                          <a:pt x="182" y="77"/>
                        </a:lnTo>
                        <a:lnTo>
                          <a:pt x="170" y="73"/>
                        </a:lnTo>
                        <a:lnTo>
                          <a:pt x="156" y="71"/>
                        </a:lnTo>
                        <a:lnTo>
                          <a:pt x="141" y="67"/>
                        </a:lnTo>
                        <a:lnTo>
                          <a:pt x="129" y="67"/>
                        </a:lnTo>
                        <a:lnTo>
                          <a:pt x="117" y="65"/>
                        </a:lnTo>
                        <a:lnTo>
                          <a:pt x="107" y="67"/>
                        </a:lnTo>
                        <a:lnTo>
                          <a:pt x="97" y="69"/>
                        </a:lnTo>
                        <a:lnTo>
                          <a:pt x="87" y="71"/>
                        </a:lnTo>
                        <a:lnTo>
                          <a:pt x="75" y="73"/>
                        </a:lnTo>
                        <a:lnTo>
                          <a:pt x="64" y="73"/>
                        </a:lnTo>
                        <a:lnTo>
                          <a:pt x="52" y="71"/>
                        </a:lnTo>
                        <a:lnTo>
                          <a:pt x="42" y="71"/>
                        </a:lnTo>
                        <a:lnTo>
                          <a:pt x="34" y="67"/>
                        </a:lnTo>
                        <a:lnTo>
                          <a:pt x="26" y="63"/>
                        </a:lnTo>
                        <a:lnTo>
                          <a:pt x="14" y="51"/>
                        </a:lnTo>
                        <a:lnTo>
                          <a:pt x="4" y="39"/>
                        </a:lnTo>
                        <a:lnTo>
                          <a:pt x="0" y="23"/>
                        </a:lnTo>
                        <a:lnTo>
                          <a:pt x="2" y="8"/>
                        </a:lnTo>
                        <a:lnTo>
                          <a:pt x="12" y="0"/>
                        </a:lnTo>
                        <a:lnTo>
                          <a:pt x="24" y="0"/>
                        </a:lnTo>
                        <a:lnTo>
                          <a:pt x="34" y="4"/>
                        </a:lnTo>
                        <a:lnTo>
                          <a:pt x="42" y="10"/>
                        </a:lnTo>
                        <a:close/>
                      </a:path>
                    </a:pathLst>
                  </a:custGeom>
                  <a:noFill/>
                  <a:ln w="19050" cmpd="sng">
                    <a:solidFill>
                      <a:schemeClr val="bg1"/>
                    </a:solidFill>
                    <a:round/>
                    <a:headEnd/>
                    <a:tailEnd/>
                  </a:ln>
                </p:spPr>
                <p:txBody>
                  <a:bodyPr/>
                  <a:lstStyle/>
                  <a:p>
                    <a:endParaRPr lang="fr-FR" dirty="0"/>
                  </a:p>
                </p:txBody>
              </p:sp>
              <p:sp>
                <p:nvSpPr>
                  <p:cNvPr id="61" name="Freeform 414"/>
                  <p:cNvSpPr>
                    <a:spLocks/>
                  </p:cNvSpPr>
                  <p:nvPr/>
                </p:nvSpPr>
                <p:spPr bwMode="auto">
                  <a:xfrm>
                    <a:off x="4116" y="3030"/>
                    <a:ext cx="471" cy="216"/>
                  </a:xfrm>
                  <a:custGeom>
                    <a:avLst/>
                    <a:gdLst>
                      <a:gd name="T0" fmla="*/ 315 w 315"/>
                      <a:gd name="T1" fmla="*/ 15 h 124"/>
                      <a:gd name="T2" fmla="*/ 301 w 315"/>
                      <a:gd name="T3" fmla="*/ 43 h 124"/>
                      <a:gd name="T4" fmla="*/ 279 w 315"/>
                      <a:gd name="T5" fmla="*/ 59 h 124"/>
                      <a:gd name="T6" fmla="*/ 261 w 315"/>
                      <a:gd name="T7" fmla="*/ 63 h 124"/>
                      <a:gd name="T8" fmla="*/ 238 w 315"/>
                      <a:gd name="T9" fmla="*/ 65 h 124"/>
                      <a:gd name="T10" fmla="*/ 216 w 315"/>
                      <a:gd name="T11" fmla="*/ 61 h 124"/>
                      <a:gd name="T12" fmla="*/ 196 w 315"/>
                      <a:gd name="T13" fmla="*/ 57 h 124"/>
                      <a:gd name="T14" fmla="*/ 172 w 315"/>
                      <a:gd name="T15" fmla="*/ 59 h 124"/>
                      <a:gd name="T16" fmla="*/ 145 w 315"/>
                      <a:gd name="T17" fmla="*/ 65 h 124"/>
                      <a:gd name="T18" fmla="*/ 123 w 315"/>
                      <a:gd name="T19" fmla="*/ 73 h 124"/>
                      <a:gd name="T20" fmla="*/ 101 w 315"/>
                      <a:gd name="T21" fmla="*/ 81 h 124"/>
                      <a:gd name="T22" fmla="*/ 81 w 315"/>
                      <a:gd name="T23" fmla="*/ 100 h 124"/>
                      <a:gd name="T24" fmla="*/ 60 w 315"/>
                      <a:gd name="T25" fmla="*/ 116 h 124"/>
                      <a:gd name="T26" fmla="*/ 30 w 315"/>
                      <a:gd name="T27" fmla="*/ 124 h 124"/>
                      <a:gd name="T28" fmla="*/ 12 w 315"/>
                      <a:gd name="T29" fmla="*/ 122 h 124"/>
                      <a:gd name="T30" fmla="*/ 4 w 315"/>
                      <a:gd name="T31" fmla="*/ 114 h 124"/>
                      <a:gd name="T32" fmla="*/ 6 w 315"/>
                      <a:gd name="T33" fmla="*/ 108 h 124"/>
                      <a:gd name="T34" fmla="*/ 20 w 315"/>
                      <a:gd name="T35" fmla="*/ 110 h 124"/>
                      <a:gd name="T36" fmla="*/ 36 w 315"/>
                      <a:gd name="T37" fmla="*/ 106 h 124"/>
                      <a:gd name="T38" fmla="*/ 54 w 315"/>
                      <a:gd name="T39" fmla="*/ 100 h 124"/>
                      <a:gd name="T40" fmla="*/ 68 w 315"/>
                      <a:gd name="T41" fmla="*/ 88 h 124"/>
                      <a:gd name="T42" fmla="*/ 81 w 315"/>
                      <a:gd name="T43" fmla="*/ 77 h 124"/>
                      <a:gd name="T44" fmla="*/ 95 w 315"/>
                      <a:gd name="T45" fmla="*/ 67 h 124"/>
                      <a:gd name="T46" fmla="*/ 113 w 315"/>
                      <a:gd name="T47" fmla="*/ 59 h 124"/>
                      <a:gd name="T48" fmla="*/ 135 w 315"/>
                      <a:gd name="T49" fmla="*/ 51 h 124"/>
                      <a:gd name="T50" fmla="*/ 159 w 315"/>
                      <a:gd name="T51" fmla="*/ 45 h 124"/>
                      <a:gd name="T52" fmla="*/ 184 w 315"/>
                      <a:gd name="T53" fmla="*/ 39 h 124"/>
                      <a:gd name="T54" fmla="*/ 208 w 315"/>
                      <a:gd name="T55" fmla="*/ 39 h 124"/>
                      <a:gd name="T56" fmla="*/ 228 w 315"/>
                      <a:gd name="T57" fmla="*/ 41 h 124"/>
                      <a:gd name="T58" fmla="*/ 250 w 315"/>
                      <a:gd name="T59" fmla="*/ 43 h 124"/>
                      <a:gd name="T60" fmla="*/ 269 w 315"/>
                      <a:gd name="T61" fmla="*/ 41 h 124"/>
                      <a:gd name="T62" fmla="*/ 283 w 315"/>
                      <a:gd name="T63" fmla="*/ 37 h 124"/>
                      <a:gd name="T64" fmla="*/ 295 w 315"/>
                      <a:gd name="T65" fmla="*/ 25 h 124"/>
                      <a:gd name="T66" fmla="*/ 309 w 315"/>
                      <a:gd name="T67" fmla="*/ 9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24"/>
                      <a:gd name="T104" fmla="*/ 315 w 31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24">
                        <a:moveTo>
                          <a:pt x="311" y="0"/>
                        </a:moveTo>
                        <a:lnTo>
                          <a:pt x="315" y="15"/>
                        </a:lnTo>
                        <a:lnTo>
                          <a:pt x="311" y="31"/>
                        </a:lnTo>
                        <a:lnTo>
                          <a:pt x="301" y="43"/>
                        </a:lnTo>
                        <a:lnTo>
                          <a:pt x="287" y="55"/>
                        </a:lnTo>
                        <a:lnTo>
                          <a:pt x="279" y="59"/>
                        </a:lnTo>
                        <a:lnTo>
                          <a:pt x="271" y="63"/>
                        </a:lnTo>
                        <a:lnTo>
                          <a:pt x="261" y="63"/>
                        </a:lnTo>
                        <a:lnTo>
                          <a:pt x="248" y="65"/>
                        </a:lnTo>
                        <a:lnTo>
                          <a:pt x="238" y="65"/>
                        </a:lnTo>
                        <a:lnTo>
                          <a:pt x="226" y="63"/>
                        </a:lnTo>
                        <a:lnTo>
                          <a:pt x="216" y="61"/>
                        </a:lnTo>
                        <a:lnTo>
                          <a:pt x="206" y="59"/>
                        </a:lnTo>
                        <a:lnTo>
                          <a:pt x="196" y="57"/>
                        </a:lnTo>
                        <a:lnTo>
                          <a:pt x="184" y="59"/>
                        </a:lnTo>
                        <a:lnTo>
                          <a:pt x="172" y="59"/>
                        </a:lnTo>
                        <a:lnTo>
                          <a:pt x="157" y="63"/>
                        </a:lnTo>
                        <a:lnTo>
                          <a:pt x="145" y="65"/>
                        </a:lnTo>
                        <a:lnTo>
                          <a:pt x="133" y="69"/>
                        </a:lnTo>
                        <a:lnTo>
                          <a:pt x="123" y="73"/>
                        </a:lnTo>
                        <a:lnTo>
                          <a:pt x="115" y="75"/>
                        </a:lnTo>
                        <a:lnTo>
                          <a:pt x="101" y="81"/>
                        </a:lnTo>
                        <a:lnTo>
                          <a:pt x="91" y="90"/>
                        </a:lnTo>
                        <a:lnTo>
                          <a:pt x="81" y="100"/>
                        </a:lnTo>
                        <a:lnTo>
                          <a:pt x="72" y="108"/>
                        </a:lnTo>
                        <a:lnTo>
                          <a:pt x="60" y="116"/>
                        </a:lnTo>
                        <a:lnTo>
                          <a:pt x="46" y="122"/>
                        </a:lnTo>
                        <a:lnTo>
                          <a:pt x="30" y="124"/>
                        </a:lnTo>
                        <a:lnTo>
                          <a:pt x="18" y="124"/>
                        </a:lnTo>
                        <a:lnTo>
                          <a:pt x="12" y="122"/>
                        </a:lnTo>
                        <a:lnTo>
                          <a:pt x="8" y="120"/>
                        </a:lnTo>
                        <a:lnTo>
                          <a:pt x="4" y="114"/>
                        </a:lnTo>
                        <a:lnTo>
                          <a:pt x="0" y="104"/>
                        </a:lnTo>
                        <a:lnTo>
                          <a:pt x="6" y="108"/>
                        </a:lnTo>
                        <a:lnTo>
                          <a:pt x="12" y="108"/>
                        </a:lnTo>
                        <a:lnTo>
                          <a:pt x="20" y="110"/>
                        </a:lnTo>
                        <a:lnTo>
                          <a:pt x="28" y="108"/>
                        </a:lnTo>
                        <a:lnTo>
                          <a:pt x="36" y="106"/>
                        </a:lnTo>
                        <a:lnTo>
                          <a:pt x="46" y="104"/>
                        </a:lnTo>
                        <a:lnTo>
                          <a:pt x="54" y="100"/>
                        </a:lnTo>
                        <a:lnTo>
                          <a:pt x="62" y="94"/>
                        </a:lnTo>
                        <a:lnTo>
                          <a:pt x="68" y="88"/>
                        </a:lnTo>
                        <a:lnTo>
                          <a:pt x="75" y="81"/>
                        </a:lnTo>
                        <a:lnTo>
                          <a:pt x="81" y="77"/>
                        </a:lnTo>
                        <a:lnTo>
                          <a:pt x="89" y="71"/>
                        </a:lnTo>
                        <a:lnTo>
                          <a:pt x="95" y="67"/>
                        </a:lnTo>
                        <a:lnTo>
                          <a:pt x="103" y="63"/>
                        </a:lnTo>
                        <a:lnTo>
                          <a:pt x="113" y="59"/>
                        </a:lnTo>
                        <a:lnTo>
                          <a:pt x="123" y="55"/>
                        </a:lnTo>
                        <a:lnTo>
                          <a:pt x="135" y="51"/>
                        </a:lnTo>
                        <a:lnTo>
                          <a:pt x="147" y="47"/>
                        </a:lnTo>
                        <a:lnTo>
                          <a:pt x="159" y="45"/>
                        </a:lnTo>
                        <a:lnTo>
                          <a:pt x="172" y="41"/>
                        </a:lnTo>
                        <a:lnTo>
                          <a:pt x="184" y="39"/>
                        </a:lnTo>
                        <a:lnTo>
                          <a:pt x="196" y="39"/>
                        </a:lnTo>
                        <a:lnTo>
                          <a:pt x="208" y="39"/>
                        </a:lnTo>
                        <a:lnTo>
                          <a:pt x="218" y="39"/>
                        </a:lnTo>
                        <a:lnTo>
                          <a:pt x="228" y="41"/>
                        </a:lnTo>
                        <a:lnTo>
                          <a:pt x="240" y="41"/>
                        </a:lnTo>
                        <a:lnTo>
                          <a:pt x="250" y="43"/>
                        </a:lnTo>
                        <a:lnTo>
                          <a:pt x="261" y="41"/>
                        </a:lnTo>
                        <a:lnTo>
                          <a:pt x="269" y="41"/>
                        </a:lnTo>
                        <a:lnTo>
                          <a:pt x="277" y="39"/>
                        </a:lnTo>
                        <a:lnTo>
                          <a:pt x="283" y="37"/>
                        </a:lnTo>
                        <a:lnTo>
                          <a:pt x="287" y="33"/>
                        </a:lnTo>
                        <a:lnTo>
                          <a:pt x="295" y="25"/>
                        </a:lnTo>
                        <a:lnTo>
                          <a:pt x="303" y="17"/>
                        </a:lnTo>
                        <a:lnTo>
                          <a:pt x="309" y="9"/>
                        </a:lnTo>
                        <a:lnTo>
                          <a:pt x="311" y="0"/>
                        </a:lnTo>
                        <a:close/>
                      </a:path>
                    </a:pathLst>
                  </a:custGeom>
                  <a:noFill/>
                  <a:ln w="19050" cmpd="sng">
                    <a:solidFill>
                      <a:schemeClr val="bg1"/>
                    </a:solidFill>
                    <a:round/>
                    <a:headEnd/>
                    <a:tailEnd/>
                  </a:ln>
                </p:spPr>
                <p:txBody>
                  <a:bodyPr/>
                  <a:lstStyle/>
                  <a:p>
                    <a:endParaRPr lang="fr-FR" dirty="0"/>
                  </a:p>
                </p:txBody>
              </p:sp>
              <p:sp>
                <p:nvSpPr>
                  <p:cNvPr id="62" name="Freeform 415"/>
                  <p:cNvSpPr>
                    <a:spLocks/>
                  </p:cNvSpPr>
                  <p:nvPr/>
                </p:nvSpPr>
                <p:spPr bwMode="auto">
                  <a:xfrm>
                    <a:off x="3598" y="3030"/>
                    <a:ext cx="465" cy="216"/>
                  </a:xfrm>
                  <a:custGeom>
                    <a:avLst/>
                    <a:gdLst>
                      <a:gd name="T0" fmla="*/ 0 w 311"/>
                      <a:gd name="T1" fmla="*/ 15 h 124"/>
                      <a:gd name="T2" fmla="*/ 14 w 311"/>
                      <a:gd name="T3" fmla="*/ 43 h 124"/>
                      <a:gd name="T4" fmla="*/ 34 w 311"/>
                      <a:gd name="T5" fmla="*/ 59 h 124"/>
                      <a:gd name="T6" fmla="*/ 52 w 311"/>
                      <a:gd name="T7" fmla="*/ 63 h 124"/>
                      <a:gd name="T8" fmla="*/ 75 w 311"/>
                      <a:gd name="T9" fmla="*/ 65 h 124"/>
                      <a:gd name="T10" fmla="*/ 97 w 311"/>
                      <a:gd name="T11" fmla="*/ 61 h 124"/>
                      <a:gd name="T12" fmla="*/ 117 w 311"/>
                      <a:gd name="T13" fmla="*/ 57 h 124"/>
                      <a:gd name="T14" fmla="*/ 141 w 311"/>
                      <a:gd name="T15" fmla="*/ 59 h 124"/>
                      <a:gd name="T16" fmla="*/ 170 w 311"/>
                      <a:gd name="T17" fmla="*/ 65 h 124"/>
                      <a:gd name="T18" fmla="*/ 192 w 311"/>
                      <a:gd name="T19" fmla="*/ 73 h 124"/>
                      <a:gd name="T20" fmla="*/ 212 w 311"/>
                      <a:gd name="T21" fmla="*/ 81 h 124"/>
                      <a:gd name="T22" fmla="*/ 232 w 311"/>
                      <a:gd name="T23" fmla="*/ 100 h 124"/>
                      <a:gd name="T24" fmla="*/ 253 w 311"/>
                      <a:gd name="T25" fmla="*/ 116 h 124"/>
                      <a:gd name="T26" fmla="*/ 283 w 311"/>
                      <a:gd name="T27" fmla="*/ 124 h 124"/>
                      <a:gd name="T28" fmla="*/ 299 w 311"/>
                      <a:gd name="T29" fmla="*/ 122 h 124"/>
                      <a:gd name="T30" fmla="*/ 307 w 311"/>
                      <a:gd name="T31" fmla="*/ 114 h 124"/>
                      <a:gd name="T32" fmla="*/ 299 w 311"/>
                      <a:gd name="T33" fmla="*/ 108 h 124"/>
                      <a:gd name="T34" fmla="*/ 267 w 311"/>
                      <a:gd name="T35" fmla="*/ 104 h 124"/>
                      <a:gd name="T36" fmla="*/ 245 w 311"/>
                      <a:gd name="T37" fmla="*/ 88 h 124"/>
                      <a:gd name="T38" fmla="*/ 232 w 311"/>
                      <a:gd name="T39" fmla="*/ 77 h 124"/>
                      <a:gd name="T40" fmla="*/ 218 w 311"/>
                      <a:gd name="T41" fmla="*/ 67 h 124"/>
                      <a:gd name="T42" fmla="*/ 200 w 311"/>
                      <a:gd name="T43" fmla="*/ 59 h 124"/>
                      <a:gd name="T44" fmla="*/ 178 w 311"/>
                      <a:gd name="T45" fmla="*/ 51 h 124"/>
                      <a:gd name="T46" fmla="*/ 153 w 311"/>
                      <a:gd name="T47" fmla="*/ 45 h 124"/>
                      <a:gd name="T48" fmla="*/ 129 w 311"/>
                      <a:gd name="T49" fmla="*/ 39 h 124"/>
                      <a:gd name="T50" fmla="*/ 105 w 311"/>
                      <a:gd name="T51" fmla="*/ 39 h 124"/>
                      <a:gd name="T52" fmla="*/ 85 w 311"/>
                      <a:gd name="T53" fmla="*/ 41 h 124"/>
                      <a:gd name="T54" fmla="*/ 64 w 311"/>
                      <a:gd name="T55" fmla="*/ 43 h 124"/>
                      <a:gd name="T56" fmla="*/ 44 w 311"/>
                      <a:gd name="T57" fmla="*/ 41 h 124"/>
                      <a:gd name="T58" fmla="*/ 30 w 311"/>
                      <a:gd name="T59" fmla="*/ 37 h 124"/>
                      <a:gd name="T60" fmla="*/ 18 w 311"/>
                      <a:gd name="T61" fmla="*/ 25 h 124"/>
                      <a:gd name="T62" fmla="*/ 4 w 311"/>
                      <a:gd name="T63" fmla="*/ 9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24"/>
                      <a:gd name="T98" fmla="*/ 311 w 311"/>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24">
                        <a:moveTo>
                          <a:pt x="2" y="0"/>
                        </a:moveTo>
                        <a:lnTo>
                          <a:pt x="0" y="15"/>
                        </a:lnTo>
                        <a:lnTo>
                          <a:pt x="4" y="31"/>
                        </a:lnTo>
                        <a:lnTo>
                          <a:pt x="14" y="43"/>
                        </a:lnTo>
                        <a:lnTo>
                          <a:pt x="26" y="55"/>
                        </a:lnTo>
                        <a:lnTo>
                          <a:pt x="34" y="59"/>
                        </a:lnTo>
                        <a:lnTo>
                          <a:pt x="42" y="63"/>
                        </a:lnTo>
                        <a:lnTo>
                          <a:pt x="52" y="63"/>
                        </a:lnTo>
                        <a:lnTo>
                          <a:pt x="64" y="65"/>
                        </a:lnTo>
                        <a:lnTo>
                          <a:pt x="75" y="65"/>
                        </a:lnTo>
                        <a:lnTo>
                          <a:pt x="87" y="63"/>
                        </a:lnTo>
                        <a:lnTo>
                          <a:pt x="97" y="61"/>
                        </a:lnTo>
                        <a:lnTo>
                          <a:pt x="107" y="59"/>
                        </a:lnTo>
                        <a:lnTo>
                          <a:pt x="117" y="57"/>
                        </a:lnTo>
                        <a:lnTo>
                          <a:pt x="129" y="59"/>
                        </a:lnTo>
                        <a:lnTo>
                          <a:pt x="141" y="59"/>
                        </a:lnTo>
                        <a:lnTo>
                          <a:pt x="156" y="63"/>
                        </a:lnTo>
                        <a:lnTo>
                          <a:pt x="170" y="65"/>
                        </a:lnTo>
                        <a:lnTo>
                          <a:pt x="182" y="69"/>
                        </a:lnTo>
                        <a:lnTo>
                          <a:pt x="192" y="73"/>
                        </a:lnTo>
                        <a:lnTo>
                          <a:pt x="200" y="75"/>
                        </a:lnTo>
                        <a:lnTo>
                          <a:pt x="212" y="81"/>
                        </a:lnTo>
                        <a:lnTo>
                          <a:pt x="224" y="90"/>
                        </a:lnTo>
                        <a:lnTo>
                          <a:pt x="232" y="100"/>
                        </a:lnTo>
                        <a:lnTo>
                          <a:pt x="240" y="108"/>
                        </a:lnTo>
                        <a:lnTo>
                          <a:pt x="253" y="116"/>
                        </a:lnTo>
                        <a:lnTo>
                          <a:pt x="267" y="122"/>
                        </a:lnTo>
                        <a:lnTo>
                          <a:pt x="283" y="124"/>
                        </a:lnTo>
                        <a:lnTo>
                          <a:pt x="293" y="124"/>
                        </a:lnTo>
                        <a:lnTo>
                          <a:pt x="299" y="122"/>
                        </a:lnTo>
                        <a:lnTo>
                          <a:pt x="305" y="120"/>
                        </a:lnTo>
                        <a:lnTo>
                          <a:pt x="307" y="114"/>
                        </a:lnTo>
                        <a:lnTo>
                          <a:pt x="311" y="104"/>
                        </a:lnTo>
                        <a:lnTo>
                          <a:pt x="299" y="108"/>
                        </a:lnTo>
                        <a:lnTo>
                          <a:pt x="283" y="108"/>
                        </a:lnTo>
                        <a:lnTo>
                          <a:pt x="267" y="104"/>
                        </a:lnTo>
                        <a:lnTo>
                          <a:pt x="253" y="94"/>
                        </a:lnTo>
                        <a:lnTo>
                          <a:pt x="245" y="88"/>
                        </a:lnTo>
                        <a:lnTo>
                          <a:pt x="238" y="81"/>
                        </a:lnTo>
                        <a:lnTo>
                          <a:pt x="232" y="77"/>
                        </a:lnTo>
                        <a:lnTo>
                          <a:pt x="224" y="71"/>
                        </a:lnTo>
                        <a:lnTo>
                          <a:pt x="218" y="67"/>
                        </a:lnTo>
                        <a:lnTo>
                          <a:pt x="210" y="63"/>
                        </a:lnTo>
                        <a:lnTo>
                          <a:pt x="200" y="59"/>
                        </a:lnTo>
                        <a:lnTo>
                          <a:pt x="190" y="55"/>
                        </a:lnTo>
                        <a:lnTo>
                          <a:pt x="178" y="51"/>
                        </a:lnTo>
                        <a:lnTo>
                          <a:pt x="166" y="47"/>
                        </a:lnTo>
                        <a:lnTo>
                          <a:pt x="153" y="45"/>
                        </a:lnTo>
                        <a:lnTo>
                          <a:pt x="141" y="41"/>
                        </a:lnTo>
                        <a:lnTo>
                          <a:pt x="129" y="39"/>
                        </a:lnTo>
                        <a:lnTo>
                          <a:pt x="117" y="39"/>
                        </a:lnTo>
                        <a:lnTo>
                          <a:pt x="105" y="39"/>
                        </a:lnTo>
                        <a:lnTo>
                          <a:pt x="95" y="39"/>
                        </a:lnTo>
                        <a:lnTo>
                          <a:pt x="85" y="41"/>
                        </a:lnTo>
                        <a:lnTo>
                          <a:pt x="75" y="41"/>
                        </a:lnTo>
                        <a:lnTo>
                          <a:pt x="64" y="43"/>
                        </a:lnTo>
                        <a:lnTo>
                          <a:pt x="54" y="41"/>
                        </a:lnTo>
                        <a:lnTo>
                          <a:pt x="44" y="41"/>
                        </a:lnTo>
                        <a:lnTo>
                          <a:pt x="36" y="39"/>
                        </a:lnTo>
                        <a:lnTo>
                          <a:pt x="30" y="37"/>
                        </a:lnTo>
                        <a:lnTo>
                          <a:pt x="26" y="33"/>
                        </a:lnTo>
                        <a:lnTo>
                          <a:pt x="18" y="25"/>
                        </a:lnTo>
                        <a:lnTo>
                          <a:pt x="12" y="17"/>
                        </a:lnTo>
                        <a:lnTo>
                          <a:pt x="4" y="9"/>
                        </a:lnTo>
                        <a:lnTo>
                          <a:pt x="2" y="0"/>
                        </a:lnTo>
                        <a:close/>
                      </a:path>
                    </a:pathLst>
                  </a:custGeom>
                  <a:noFill/>
                  <a:ln w="19050" cmpd="sng">
                    <a:solidFill>
                      <a:schemeClr val="bg1"/>
                    </a:solidFill>
                    <a:round/>
                    <a:headEnd/>
                    <a:tailEnd/>
                  </a:ln>
                </p:spPr>
                <p:txBody>
                  <a:bodyPr/>
                  <a:lstStyle/>
                  <a:p>
                    <a:endParaRPr lang="fr-FR" dirty="0"/>
                  </a:p>
                </p:txBody>
              </p:sp>
            </p:grpSp>
            <p:sp>
              <p:nvSpPr>
                <p:cNvPr id="39" name="Freeform 421"/>
                <p:cNvSpPr>
                  <a:spLocks/>
                </p:cNvSpPr>
                <p:nvPr/>
              </p:nvSpPr>
              <p:spPr bwMode="auto">
                <a:xfrm rot="2401471">
                  <a:off x="5229" y="3222"/>
                  <a:ext cx="54" cy="319"/>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grpSp>
              <p:nvGrpSpPr>
                <p:cNvPr id="40" name="Group 425"/>
                <p:cNvGrpSpPr>
                  <a:grpSpLocks/>
                </p:cNvGrpSpPr>
                <p:nvPr/>
              </p:nvGrpSpPr>
              <p:grpSpPr bwMode="auto">
                <a:xfrm rot="2401471">
                  <a:off x="5330" y="3248"/>
                  <a:ext cx="80" cy="34"/>
                  <a:chOff x="3690" y="1322"/>
                  <a:chExt cx="56" cy="26"/>
                </a:xfrm>
              </p:grpSpPr>
              <p:sp>
                <p:nvSpPr>
                  <p:cNvPr id="50" name="Oval 426"/>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51" name="Oval 427"/>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52" name="Oval 428"/>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sp>
              <p:nvSpPr>
                <p:cNvPr id="41" name="Freeform 434"/>
                <p:cNvSpPr>
                  <a:spLocks/>
                </p:cNvSpPr>
                <p:nvPr/>
              </p:nvSpPr>
              <p:spPr bwMode="auto">
                <a:xfrm>
                  <a:off x="5232" y="2762"/>
                  <a:ext cx="91" cy="539"/>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2" name="Freeform 438"/>
                <p:cNvSpPr>
                  <a:spLocks/>
                </p:cNvSpPr>
                <p:nvPr/>
              </p:nvSpPr>
              <p:spPr bwMode="auto">
                <a:xfrm rot="19198529" flipH="1">
                  <a:off x="5372" y="3260"/>
                  <a:ext cx="122" cy="33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43" name="Group 439"/>
                <p:cNvGrpSpPr>
                  <a:grpSpLocks/>
                </p:cNvGrpSpPr>
                <p:nvPr/>
              </p:nvGrpSpPr>
              <p:grpSpPr bwMode="auto">
                <a:xfrm rot="19198529" flipH="1">
                  <a:off x="5371" y="3260"/>
                  <a:ext cx="123" cy="331"/>
                  <a:chOff x="3689" y="1332"/>
                  <a:chExt cx="87" cy="251"/>
                </a:xfrm>
              </p:grpSpPr>
              <p:grpSp>
                <p:nvGrpSpPr>
                  <p:cNvPr id="44" name="Group 440"/>
                  <p:cNvGrpSpPr>
                    <a:grpSpLocks/>
                  </p:cNvGrpSpPr>
                  <p:nvPr/>
                </p:nvGrpSpPr>
                <p:grpSpPr bwMode="auto">
                  <a:xfrm>
                    <a:off x="3689" y="1332"/>
                    <a:ext cx="87" cy="251"/>
                    <a:chOff x="3689" y="1332"/>
                    <a:chExt cx="87" cy="251"/>
                  </a:xfrm>
                </p:grpSpPr>
                <p:grpSp>
                  <p:nvGrpSpPr>
                    <p:cNvPr id="46" name="Group 441"/>
                    <p:cNvGrpSpPr>
                      <a:grpSpLocks/>
                    </p:cNvGrpSpPr>
                    <p:nvPr/>
                  </p:nvGrpSpPr>
                  <p:grpSpPr bwMode="auto">
                    <a:xfrm>
                      <a:off x="3689" y="1332"/>
                      <a:ext cx="87" cy="251"/>
                      <a:chOff x="3689" y="1332"/>
                      <a:chExt cx="87" cy="251"/>
                    </a:xfrm>
                  </p:grpSpPr>
                  <p:sp>
                    <p:nvSpPr>
                      <p:cNvPr id="48" name="Freeform 442"/>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9" name="Freeform 443"/>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7" name="Freeform 444"/>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45" name="Freeform 445"/>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36" name="Freeform 446"/>
              <p:cNvSpPr>
                <a:spLocks/>
              </p:cNvSpPr>
              <p:nvPr/>
            </p:nvSpPr>
            <p:spPr bwMode="auto">
              <a:xfrm>
                <a:off x="4543" y="3044"/>
                <a:ext cx="682" cy="240"/>
              </a:xfrm>
              <a:custGeom>
                <a:avLst/>
                <a:gdLst>
                  <a:gd name="T0" fmla="*/ 0 w 682"/>
                  <a:gd name="T1" fmla="*/ 240 h 240"/>
                  <a:gd name="T2" fmla="*/ 140 w 682"/>
                  <a:gd name="T3" fmla="*/ 76 h 240"/>
                  <a:gd name="T4" fmla="*/ 304 w 682"/>
                  <a:gd name="T5" fmla="*/ 10 h 240"/>
                  <a:gd name="T6" fmla="*/ 428 w 682"/>
                  <a:gd name="T7" fmla="*/ 18 h 240"/>
                  <a:gd name="T8" fmla="*/ 576 w 682"/>
                  <a:gd name="T9" fmla="*/ 59 h 240"/>
                  <a:gd name="T10" fmla="*/ 682 w 682"/>
                  <a:gd name="T11" fmla="*/ 207 h 240"/>
                  <a:gd name="T12" fmla="*/ 0 60000 65536"/>
                  <a:gd name="T13" fmla="*/ 0 60000 65536"/>
                  <a:gd name="T14" fmla="*/ 0 60000 65536"/>
                  <a:gd name="T15" fmla="*/ 0 60000 65536"/>
                  <a:gd name="T16" fmla="*/ 0 60000 65536"/>
                  <a:gd name="T17" fmla="*/ 0 60000 65536"/>
                  <a:gd name="T18" fmla="*/ 0 w 682"/>
                  <a:gd name="T19" fmla="*/ 0 h 240"/>
                  <a:gd name="T20" fmla="*/ 682 w 6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82" h="240">
                    <a:moveTo>
                      <a:pt x="0" y="240"/>
                    </a:moveTo>
                    <a:cubicBezTo>
                      <a:pt x="44" y="177"/>
                      <a:pt x="89" y="114"/>
                      <a:pt x="140" y="76"/>
                    </a:cubicBezTo>
                    <a:cubicBezTo>
                      <a:pt x="191" y="38"/>
                      <a:pt x="256" y="20"/>
                      <a:pt x="304" y="10"/>
                    </a:cubicBezTo>
                    <a:cubicBezTo>
                      <a:pt x="352" y="0"/>
                      <a:pt x="383" y="10"/>
                      <a:pt x="428" y="18"/>
                    </a:cubicBezTo>
                    <a:cubicBezTo>
                      <a:pt x="473" y="26"/>
                      <a:pt x="534" y="28"/>
                      <a:pt x="576" y="59"/>
                    </a:cubicBezTo>
                    <a:cubicBezTo>
                      <a:pt x="618" y="90"/>
                      <a:pt x="650" y="148"/>
                      <a:pt x="682" y="207"/>
                    </a:cubicBezTo>
                  </a:path>
                </a:pathLst>
              </a:custGeom>
              <a:noFill/>
              <a:ln w="76200" cmpd="sng">
                <a:solidFill>
                  <a:schemeClr val="accent1"/>
                </a:solidFill>
                <a:round/>
                <a:headEnd/>
                <a:tailEnd/>
              </a:ln>
            </p:spPr>
            <p:txBody>
              <a:bodyPr wrap="none" anchor="ctr"/>
              <a:lstStyle/>
              <a:p>
                <a:endParaRPr lang="fr-FR" dirty="0"/>
              </a:p>
            </p:txBody>
          </p:sp>
        </p:grpSp>
        <p:grpSp>
          <p:nvGrpSpPr>
            <p:cNvPr id="13" name="Group 916"/>
            <p:cNvGrpSpPr>
              <a:grpSpLocks/>
            </p:cNvGrpSpPr>
            <p:nvPr/>
          </p:nvGrpSpPr>
          <p:grpSpPr bwMode="auto">
            <a:xfrm rot="885548">
              <a:off x="4175125" y="4075113"/>
              <a:ext cx="136525" cy="1330325"/>
              <a:chOff x="3689" y="1332"/>
              <a:chExt cx="87" cy="252"/>
            </a:xfrm>
          </p:grpSpPr>
          <p:sp>
            <p:nvSpPr>
              <p:cNvPr id="26" name="Freeform 917"/>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7" name="Group 918"/>
              <p:cNvGrpSpPr>
                <a:grpSpLocks/>
              </p:cNvGrpSpPr>
              <p:nvPr/>
            </p:nvGrpSpPr>
            <p:grpSpPr bwMode="auto">
              <a:xfrm>
                <a:off x="3689" y="1332"/>
                <a:ext cx="87" cy="251"/>
                <a:chOff x="3689" y="1332"/>
                <a:chExt cx="87" cy="251"/>
              </a:xfrm>
            </p:grpSpPr>
            <p:grpSp>
              <p:nvGrpSpPr>
                <p:cNvPr id="28" name="Group 919"/>
                <p:cNvGrpSpPr>
                  <a:grpSpLocks/>
                </p:cNvGrpSpPr>
                <p:nvPr/>
              </p:nvGrpSpPr>
              <p:grpSpPr bwMode="auto">
                <a:xfrm>
                  <a:off x="3689" y="1332"/>
                  <a:ext cx="87" cy="251"/>
                  <a:chOff x="3689" y="1332"/>
                  <a:chExt cx="87" cy="251"/>
                </a:xfrm>
              </p:grpSpPr>
              <p:grpSp>
                <p:nvGrpSpPr>
                  <p:cNvPr id="30" name="Group 920"/>
                  <p:cNvGrpSpPr>
                    <a:grpSpLocks/>
                  </p:cNvGrpSpPr>
                  <p:nvPr/>
                </p:nvGrpSpPr>
                <p:grpSpPr bwMode="auto">
                  <a:xfrm>
                    <a:off x="3689" y="1332"/>
                    <a:ext cx="87" cy="251"/>
                    <a:chOff x="3689" y="1332"/>
                    <a:chExt cx="87" cy="251"/>
                  </a:xfrm>
                </p:grpSpPr>
                <p:sp>
                  <p:nvSpPr>
                    <p:cNvPr id="32" name="Freeform 921"/>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3" name="Freeform 922"/>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1" name="Freeform 923"/>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9" name="Freeform 924"/>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14" name="Group 925"/>
            <p:cNvGrpSpPr>
              <a:grpSpLocks/>
            </p:cNvGrpSpPr>
            <p:nvPr/>
          </p:nvGrpSpPr>
          <p:grpSpPr bwMode="auto">
            <a:xfrm rot="327143">
              <a:off x="4332288" y="4217988"/>
              <a:ext cx="68262" cy="1401762"/>
              <a:chOff x="3689" y="1332"/>
              <a:chExt cx="87" cy="252"/>
            </a:xfrm>
          </p:grpSpPr>
          <p:sp>
            <p:nvSpPr>
              <p:cNvPr id="18" name="Freeform 926"/>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19" name="Group 927"/>
              <p:cNvGrpSpPr>
                <a:grpSpLocks/>
              </p:cNvGrpSpPr>
              <p:nvPr/>
            </p:nvGrpSpPr>
            <p:grpSpPr bwMode="auto">
              <a:xfrm>
                <a:off x="3689" y="1332"/>
                <a:ext cx="87" cy="251"/>
                <a:chOff x="3689" y="1332"/>
                <a:chExt cx="87" cy="251"/>
              </a:xfrm>
            </p:grpSpPr>
            <p:grpSp>
              <p:nvGrpSpPr>
                <p:cNvPr id="20" name="Group 928"/>
                <p:cNvGrpSpPr>
                  <a:grpSpLocks/>
                </p:cNvGrpSpPr>
                <p:nvPr/>
              </p:nvGrpSpPr>
              <p:grpSpPr bwMode="auto">
                <a:xfrm>
                  <a:off x="3689" y="1332"/>
                  <a:ext cx="87" cy="251"/>
                  <a:chOff x="3689" y="1332"/>
                  <a:chExt cx="87" cy="251"/>
                </a:xfrm>
              </p:grpSpPr>
              <p:grpSp>
                <p:nvGrpSpPr>
                  <p:cNvPr id="22" name="Group 929"/>
                  <p:cNvGrpSpPr>
                    <a:grpSpLocks/>
                  </p:cNvGrpSpPr>
                  <p:nvPr/>
                </p:nvGrpSpPr>
                <p:grpSpPr bwMode="auto">
                  <a:xfrm>
                    <a:off x="3689" y="1332"/>
                    <a:ext cx="87" cy="251"/>
                    <a:chOff x="3689" y="1332"/>
                    <a:chExt cx="87" cy="251"/>
                  </a:xfrm>
                </p:grpSpPr>
                <p:sp>
                  <p:nvSpPr>
                    <p:cNvPr id="24" name="Freeform 930"/>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5" name="Freeform 931"/>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3" name="Freeform 932"/>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1" name="Freeform 933"/>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15" name="Forme libre 14"/>
            <p:cNvSpPr/>
            <p:nvPr/>
          </p:nvSpPr>
          <p:spPr bwMode="auto">
            <a:xfrm>
              <a:off x="3347864" y="3212976"/>
              <a:ext cx="655562" cy="2917372"/>
            </a:xfrm>
            <a:custGeom>
              <a:avLst/>
              <a:gdLst>
                <a:gd name="connsiteX0" fmla="*/ 595086 w 655562"/>
                <a:gd name="connsiteY0" fmla="*/ 0 h 2917372"/>
                <a:gd name="connsiteX1" fmla="*/ 595086 w 655562"/>
                <a:gd name="connsiteY1" fmla="*/ 566057 h 2917372"/>
                <a:gd name="connsiteX2" fmla="*/ 232228 w 655562"/>
                <a:gd name="connsiteY2" fmla="*/ 1233715 h 2917372"/>
                <a:gd name="connsiteX3" fmla="*/ 246743 w 655562"/>
                <a:gd name="connsiteY3" fmla="*/ 1973943 h 2917372"/>
                <a:gd name="connsiteX4" fmla="*/ 0 w 655562"/>
                <a:gd name="connsiteY4" fmla="*/ 2917372 h 291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2" h="2917372">
                  <a:moveTo>
                    <a:pt x="595086" y="0"/>
                  </a:moveTo>
                  <a:cubicBezTo>
                    <a:pt x="625324" y="180219"/>
                    <a:pt x="655562" y="360438"/>
                    <a:pt x="595086" y="566057"/>
                  </a:cubicBezTo>
                  <a:cubicBezTo>
                    <a:pt x="534610" y="771676"/>
                    <a:pt x="290285" y="999067"/>
                    <a:pt x="232228" y="1233715"/>
                  </a:cubicBezTo>
                  <a:cubicBezTo>
                    <a:pt x="174171" y="1468363"/>
                    <a:pt x="285448" y="1693333"/>
                    <a:pt x="246743" y="1973943"/>
                  </a:cubicBezTo>
                  <a:cubicBezTo>
                    <a:pt x="208038" y="2254553"/>
                    <a:pt x="104019" y="2585962"/>
                    <a:pt x="0" y="2917372"/>
                  </a:cubicBezTo>
                </a:path>
              </a:pathLst>
            </a:cu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smtClean="0">
                <a:ln>
                  <a:noFill/>
                </a:ln>
                <a:solidFill>
                  <a:srgbClr val="FFFF66"/>
                </a:solidFill>
                <a:effectLst/>
                <a:latin typeface="Times New Roman" pitchFamily="18" charset="0"/>
              </a:endParaRPr>
            </a:p>
          </p:txBody>
        </p:sp>
        <p:sp>
          <p:nvSpPr>
            <p:cNvPr id="16" name="Forme libre 15"/>
            <p:cNvSpPr/>
            <p:nvPr/>
          </p:nvSpPr>
          <p:spPr bwMode="auto">
            <a:xfrm>
              <a:off x="3962400" y="2859314"/>
              <a:ext cx="116114" cy="885372"/>
            </a:xfrm>
            <a:custGeom>
              <a:avLst/>
              <a:gdLst>
                <a:gd name="connsiteX0" fmla="*/ 116114 w 116114"/>
                <a:gd name="connsiteY0" fmla="*/ 0 h 885372"/>
                <a:gd name="connsiteX1" fmla="*/ 0 w 116114"/>
                <a:gd name="connsiteY1" fmla="*/ 798286 h 885372"/>
                <a:gd name="connsiteX2" fmla="*/ 0 w 116114"/>
                <a:gd name="connsiteY2" fmla="*/ 798286 h 885372"/>
                <a:gd name="connsiteX3" fmla="*/ 0 w 116114"/>
                <a:gd name="connsiteY3" fmla="*/ 798286 h 885372"/>
                <a:gd name="connsiteX4" fmla="*/ 0 w 116114"/>
                <a:gd name="connsiteY4" fmla="*/ 885372 h 88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 h="885372">
                  <a:moveTo>
                    <a:pt x="116114" y="0"/>
                  </a:moveTo>
                  <a:lnTo>
                    <a:pt x="0" y="798286"/>
                  </a:lnTo>
                  <a:lnTo>
                    <a:pt x="0" y="798286"/>
                  </a:lnTo>
                  <a:lnTo>
                    <a:pt x="0" y="798286"/>
                  </a:lnTo>
                  <a:lnTo>
                    <a:pt x="0" y="885372"/>
                  </a:lnTo>
                </a:path>
              </a:pathLst>
            </a:custGeom>
            <a:solidFill>
              <a:srgbClr val="000066"/>
            </a:solidFill>
            <a:ln w="762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smtClean="0">
                <a:ln>
                  <a:noFill/>
                </a:ln>
                <a:solidFill>
                  <a:srgbClr val="FFFF66"/>
                </a:solidFill>
                <a:effectLst/>
                <a:latin typeface="Times New Roman" pitchFamily="18" charset="0"/>
              </a:endParaRPr>
            </a:p>
          </p:txBody>
        </p:sp>
        <p:sp>
          <p:nvSpPr>
            <p:cNvPr id="17" name="Forme libre 16"/>
            <p:cNvSpPr/>
            <p:nvPr/>
          </p:nvSpPr>
          <p:spPr bwMode="auto">
            <a:xfrm>
              <a:off x="4067944" y="2759652"/>
              <a:ext cx="116114" cy="885372"/>
            </a:xfrm>
            <a:custGeom>
              <a:avLst/>
              <a:gdLst>
                <a:gd name="connsiteX0" fmla="*/ 116114 w 116114"/>
                <a:gd name="connsiteY0" fmla="*/ 0 h 885372"/>
                <a:gd name="connsiteX1" fmla="*/ 0 w 116114"/>
                <a:gd name="connsiteY1" fmla="*/ 798286 h 885372"/>
                <a:gd name="connsiteX2" fmla="*/ 0 w 116114"/>
                <a:gd name="connsiteY2" fmla="*/ 798286 h 885372"/>
                <a:gd name="connsiteX3" fmla="*/ 0 w 116114"/>
                <a:gd name="connsiteY3" fmla="*/ 798286 h 885372"/>
                <a:gd name="connsiteX4" fmla="*/ 0 w 116114"/>
                <a:gd name="connsiteY4" fmla="*/ 885372 h 88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 h="885372">
                  <a:moveTo>
                    <a:pt x="116114" y="0"/>
                  </a:moveTo>
                  <a:lnTo>
                    <a:pt x="0" y="798286"/>
                  </a:lnTo>
                  <a:lnTo>
                    <a:pt x="0" y="798286"/>
                  </a:lnTo>
                  <a:lnTo>
                    <a:pt x="0" y="798286"/>
                  </a:lnTo>
                  <a:lnTo>
                    <a:pt x="0" y="885372"/>
                  </a:lnTo>
                </a:path>
              </a:pathLst>
            </a:custGeom>
            <a:solidFill>
              <a:srgbClr val="000066"/>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smtClean="0">
                <a:ln>
                  <a:noFill/>
                </a:ln>
                <a:solidFill>
                  <a:srgbClr val="FFFF66"/>
                </a:solidFill>
                <a:effectLst/>
                <a:latin typeface="Times New Roman" pitchFamily="18" charset="0"/>
              </a:endParaRPr>
            </a:p>
          </p:txBody>
        </p:sp>
      </p:grpSp>
      <p:grpSp>
        <p:nvGrpSpPr>
          <p:cNvPr id="453" name="Groupe 452"/>
          <p:cNvGrpSpPr/>
          <p:nvPr/>
        </p:nvGrpSpPr>
        <p:grpSpPr>
          <a:xfrm>
            <a:off x="6588224" y="548680"/>
            <a:ext cx="2376264" cy="5472608"/>
            <a:chOff x="3636633" y="3501008"/>
            <a:chExt cx="1794789" cy="3117984"/>
          </a:xfrm>
        </p:grpSpPr>
        <p:grpSp>
          <p:nvGrpSpPr>
            <p:cNvPr id="454" name="Groupe 426"/>
            <p:cNvGrpSpPr/>
            <p:nvPr/>
          </p:nvGrpSpPr>
          <p:grpSpPr>
            <a:xfrm>
              <a:off x="3636633" y="3501008"/>
              <a:ext cx="1794789" cy="3117984"/>
              <a:chOff x="167494" y="4648200"/>
              <a:chExt cx="1386856" cy="2051184"/>
            </a:xfrm>
          </p:grpSpPr>
          <p:grpSp>
            <p:nvGrpSpPr>
              <p:cNvPr id="456" name="Group 18"/>
              <p:cNvGrpSpPr>
                <a:grpSpLocks/>
              </p:cNvGrpSpPr>
              <p:nvPr/>
            </p:nvGrpSpPr>
            <p:grpSpPr bwMode="auto">
              <a:xfrm>
                <a:off x="167494" y="4648200"/>
                <a:ext cx="1386856" cy="2051184"/>
                <a:chOff x="926" y="2369"/>
                <a:chExt cx="452" cy="766"/>
              </a:xfrm>
            </p:grpSpPr>
            <p:sp>
              <p:nvSpPr>
                <p:cNvPr id="463"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6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66"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6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6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6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0"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8"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79"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80"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8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sp>
            <p:nvSpPr>
              <p:cNvPr id="457" name="Ellipse 456"/>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8" name="Pentagone régulier 457"/>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9" name="Forme libre 458"/>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60" name="Cœur 459"/>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1" name="Organigramme : Joindre 460"/>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455" name="Forme libre 454"/>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cxnSp>
        <p:nvCxnSpPr>
          <p:cNvPr id="484" name="Connecteur droit avec flèche 483"/>
          <p:cNvCxnSpPr>
            <a:endCxn id="460" idx="0"/>
          </p:cNvCxnSpPr>
          <p:nvPr/>
        </p:nvCxnSpPr>
        <p:spPr bwMode="auto">
          <a:xfrm flipV="1">
            <a:off x="6588224" y="2155352"/>
            <a:ext cx="1228311" cy="49512"/>
          </a:xfrm>
          <a:prstGeom prst="straightConnector1">
            <a:avLst/>
          </a:prstGeom>
          <a:solidFill>
            <a:srgbClr val="000066"/>
          </a:solidFill>
          <a:ln w="76200" cap="flat" cmpd="sng" algn="ctr">
            <a:solidFill>
              <a:srgbClr val="FF3300"/>
            </a:solidFill>
            <a:prstDash val="solid"/>
            <a:round/>
            <a:headEnd type="none" w="med" len="med"/>
            <a:tailEnd type="arrow"/>
          </a:ln>
          <a:effectLst/>
        </p:spPr>
      </p:cxnSp>
      <p:cxnSp>
        <p:nvCxnSpPr>
          <p:cNvPr id="485" name="Connecteur droit avec flèche 484"/>
          <p:cNvCxnSpPr/>
          <p:nvPr/>
        </p:nvCxnSpPr>
        <p:spPr bwMode="auto">
          <a:xfrm>
            <a:off x="6588224" y="2276872"/>
            <a:ext cx="1080120" cy="432048"/>
          </a:xfrm>
          <a:prstGeom prst="straightConnector1">
            <a:avLst/>
          </a:prstGeom>
          <a:solidFill>
            <a:srgbClr val="000066"/>
          </a:solidFill>
          <a:ln w="76200" cap="flat" cmpd="sng" algn="ctr">
            <a:solidFill>
              <a:srgbClr val="FF3300"/>
            </a:solidFill>
            <a:prstDash val="solid"/>
            <a:round/>
            <a:headEnd type="none" w="med" len="med"/>
            <a:tailEnd type="arrow"/>
          </a:ln>
          <a:effectLst/>
        </p:spPr>
      </p:cxnSp>
      <p:cxnSp>
        <p:nvCxnSpPr>
          <p:cNvPr id="488" name="Connecteur droit avec flèche 487"/>
          <p:cNvCxnSpPr/>
          <p:nvPr/>
        </p:nvCxnSpPr>
        <p:spPr bwMode="auto">
          <a:xfrm>
            <a:off x="6588224" y="2276872"/>
            <a:ext cx="432048" cy="2880320"/>
          </a:xfrm>
          <a:prstGeom prst="straightConnector1">
            <a:avLst/>
          </a:prstGeom>
          <a:solidFill>
            <a:srgbClr val="000066"/>
          </a:solidFill>
          <a:ln w="76200" cap="flat" cmpd="sng" algn="ctr">
            <a:solidFill>
              <a:srgbClr val="FF33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740307"/>
          </a:xfrm>
          <a:prstGeom prst="rect">
            <a:avLst/>
          </a:prstGeom>
          <a:solidFill>
            <a:schemeClr val="accent6"/>
          </a:solidFill>
        </p:spPr>
        <p:txBody>
          <a:bodyPr>
            <a:spAutoFit/>
          </a:bodyPr>
          <a:lstStyle/>
          <a:p>
            <a:pPr eaLnBrk="0" hangingPunct="0">
              <a:spcBef>
                <a:spcPct val="50000"/>
              </a:spcBef>
              <a:defRPr/>
            </a:pPr>
            <a:r>
              <a:rPr lang="es-ES_tradnl" sz="3600" b="1" u="sng" dirty="0">
                <a:solidFill>
                  <a:schemeClr val="bg1"/>
                </a:solidFill>
              </a:rPr>
              <a:t>12</a:t>
            </a:r>
            <a:r>
              <a:rPr lang="es-ES_tradnl" sz="3600" b="1" dirty="0">
                <a:solidFill>
                  <a:schemeClr val="bg1"/>
                </a:solidFill>
              </a:rPr>
              <a:t> </a:t>
            </a:r>
            <a:r>
              <a:rPr lang="es-ES_tradnl" sz="3600" b="1" dirty="0">
                <a:solidFill>
                  <a:srgbClr val="FFFF00"/>
                </a:solidFill>
              </a:rPr>
              <a:t>Efecto </a:t>
            </a:r>
            <a:r>
              <a:rPr lang="es-ES_tradnl" sz="3600" b="1" dirty="0" err="1">
                <a:solidFill>
                  <a:srgbClr val="FFFF00"/>
                </a:solidFill>
              </a:rPr>
              <a:t>Windkessel</a:t>
            </a:r>
            <a:r>
              <a:rPr lang="es-ES_tradnl" sz="3600" b="1" dirty="0">
                <a:solidFill>
                  <a:srgbClr val="FFFF00"/>
                </a:solidFill>
              </a:rPr>
              <a:t>  en las arterias. </a:t>
            </a:r>
            <a:endParaRPr lang="fr-FR" sz="3600" b="1" dirty="0">
              <a:solidFill>
                <a:srgbClr val="FFFF00"/>
              </a:solidFill>
            </a:endParaRPr>
          </a:p>
          <a:p>
            <a:pPr eaLnBrk="0" hangingPunct="0">
              <a:spcBef>
                <a:spcPct val="50000"/>
              </a:spcBef>
              <a:defRPr/>
            </a:pPr>
            <a:r>
              <a:rPr lang="es-ES_tradnl" sz="3600" b="1" dirty="0">
                <a:solidFill>
                  <a:schemeClr val="bg1"/>
                </a:solidFill>
              </a:rPr>
              <a:t>	El </a:t>
            </a:r>
            <a:r>
              <a:rPr lang="es-ES_tradnl" sz="3600" b="1" dirty="0" err="1">
                <a:solidFill>
                  <a:schemeClr val="bg1"/>
                </a:solidFill>
              </a:rPr>
              <a:t>Döppler</a:t>
            </a:r>
            <a:r>
              <a:rPr lang="es-ES_tradnl" sz="3600" b="1" dirty="0">
                <a:solidFill>
                  <a:schemeClr val="bg1"/>
                </a:solidFill>
              </a:rPr>
              <a:t> muestra </a:t>
            </a:r>
            <a:r>
              <a:rPr lang="es-ES_tradnl" sz="3600" b="1" dirty="0">
                <a:solidFill>
                  <a:srgbClr val="FF0000"/>
                </a:solidFill>
              </a:rPr>
              <a:t>una curva bifásica </a:t>
            </a:r>
            <a:r>
              <a:rPr lang="es-ES_tradnl" sz="3600" b="1" dirty="0" err="1">
                <a:solidFill>
                  <a:srgbClr val="FF0000"/>
                </a:solidFill>
              </a:rPr>
              <a:t>proto</a:t>
            </a:r>
            <a:r>
              <a:rPr lang="es-ES_tradnl" sz="3600" b="1" dirty="0">
                <a:solidFill>
                  <a:srgbClr val="FF0000"/>
                </a:solidFill>
              </a:rPr>
              <a:t>-diastólica</a:t>
            </a:r>
            <a:r>
              <a:rPr lang="es-ES_tradnl" sz="3600" b="1" dirty="0">
                <a:solidFill>
                  <a:schemeClr val="bg1"/>
                </a:solidFill>
              </a:rPr>
              <a:t> que							 -aumenta con la </a:t>
            </a:r>
            <a:r>
              <a:rPr lang="es-ES_tradnl" sz="3600" b="1" dirty="0">
                <a:solidFill>
                  <a:srgbClr val="FFFF00"/>
                </a:solidFill>
              </a:rPr>
              <a:t>elasticidad</a:t>
            </a:r>
            <a:r>
              <a:rPr lang="es-ES_tradnl" sz="3600" b="1" dirty="0">
                <a:solidFill>
                  <a:schemeClr val="bg1"/>
                </a:solidFill>
              </a:rPr>
              <a:t> </a:t>
            </a:r>
            <a:r>
              <a:rPr lang="es-ES_tradnl" sz="3600" b="1" dirty="0" err="1">
                <a:solidFill>
                  <a:schemeClr val="bg1"/>
                </a:solidFill>
              </a:rPr>
              <a:t>patologica</a:t>
            </a:r>
            <a:r>
              <a:rPr lang="es-ES_tradnl" sz="3600" b="1" dirty="0">
                <a:solidFill>
                  <a:schemeClr val="bg1"/>
                </a:solidFill>
              </a:rPr>
              <a:t> de las paredes 						-y/o las </a:t>
            </a:r>
            <a:r>
              <a:rPr lang="es-ES_tradnl" sz="3600" b="1" dirty="0">
                <a:solidFill>
                  <a:srgbClr val="FFFF00"/>
                </a:solidFill>
              </a:rPr>
              <a:t>resistencias</a:t>
            </a:r>
            <a:r>
              <a:rPr lang="es-ES_tradnl" sz="3600" b="1" dirty="0">
                <a:solidFill>
                  <a:schemeClr val="bg1"/>
                </a:solidFill>
              </a:rPr>
              <a:t> micro-circulatorias (R) y la </a:t>
            </a:r>
            <a:r>
              <a:rPr lang="es-ES_tradnl" sz="3600" b="1" dirty="0">
                <a:solidFill>
                  <a:srgbClr val="FFFF00"/>
                </a:solidFill>
              </a:rPr>
              <a:t>Presión </a:t>
            </a:r>
            <a:r>
              <a:rPr lang="es-ES_tradnl" sz="3600" b="1" dirty="0">
                <a:solidFill>
                  <a:schemeClr val="bg1"/>
                </a:solidFill>
              </a:rPr>
              <a:t>(P</a:t>
            </a:r>
            <a:r>
              <a:rPr lang="es-ES_tradnl" sz="3600" b="1" dirty="0" smtClean="0">
                <a:solidFill>
                  <a:schemeClr val="bg1"/>
                </a:solidFill>
              </a:rPr>
              <a:t>)</a:t>
            </a:r>
          </a:p>
          <a:p>
            <a:pPr eaLnBrk="0" hangingPunct="0">
              <a:spcBef>
                <a:spcPct val="50000"/>
              </a:spcBef>
              <a:defRPr/>
            </a:pPr>
            <a:endParaRPr lang="es-ES_tradnl" sz="3600" b="1" dirty="0" smtClean="0">
              <a:solidFill>
                <a:schemeClr val="bg1"/>
              </a:solidFill>
            </a:endParaRPr>
          </a:p>
          <a:p>
            <a:pPr eaLnBrk="0" hangingPunct="0">
              <a:spcBef>
                <a:spcPct val="50000"/>
              </a:spcBef>
              <a:defRPr/>
            </a:pPr>
            <a:endParaRPr lang="es-ES_tradnl" sz="3600" b="1" dirty="0" smtClean="0">
              <a:solidFill>
                <a:schemeClr val="bg1"/>
              </a:solidFill>
            </a:endParaRPr>
          </a:p>
          <a:p>
            <a:pPr eaLnBrk="0" hangingPunct="0">
              <a:spcBef>
                <a:spcPct val="50000"/>
              </a:spcBef>
              <a:defRPr/>
            </a:pPr>
            <a:endParaRPr lang="fr-FR" sz="3600" dirty="0">
              <a:solidFill>
                <a:schemeClr val="bg1"/>
              </a:solidFill>
            </a:endParaRPr>
          </a:p>
        </p:txBody>
      </p:sp>
      <p:grpSp>
        <p:nvGrpSpPr>
          <p:cNvPr id="2" name="Groupe 7"/>
          <p:cNvGrpSpPr>
            <a:grpSpLocks/>
          </p:cNvGrpSpPr>
          <p:nvPr/>
        </p:nvGrpSpPr>
        <p:grpSpPr bwMode="auto">
          <a:xfrm>
            <a:off x="3058864" y="4797425"/>
            <a:ext cx="2592388" cy="1484313"/>
            <a:chOff x="2267744" y="4257524"/>
            <a:chExt cx="2592288" cy="1485295"/>
          </a:xfrm>
          <a:solidFill>
            <a:schemeClr val="bg1"/>
          </a:solidFill>
        </p:grpSpPr>
        <p:cxnSp>
          <p:nvCxnSpPr>
            <p:cNvPr id="107537" name="Connecteur droit 4"/>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8" name="Forme libre 5"/>
            <p:cNvSpPr>
              <a:spLocks/>
            </p:cNvSpPr>
            <p:nvPr/>
          </p:nvSpPr>
          <p:spPr bwMode="auto">
            <a:xfrm>
              <a:off x="3018971" y="4257524"/>
              <a:ext cx="1611086" cy="1485295"/>
            </a:xfrm>
            <a:custGeom>
              <a:avLst/>
              <a:gdLst>
                <a:gd name="T0" fmla="*/ 0 w 1611086"/>
                <a:gd name="T1" fmla="*/ 1112762 h 1485295"/>
                <a:gd name="T2" fmla="*/ 203200 w 1611086"/>
                <a:gd name="T3" fmla="*/ 38705 h 1485295"/>
                <a:gd name="T4" fmla="*/ 391886 w 1611086"/>
                <a:gd name="T5" fmla="*/ 1344990 h 1485295"/>
                <a:gd name="T6" fmla="*/ 551543 w 1611086"/>
                <a:gd name="T7" fmla="*/ 880533 h 1485295"/>
                <a:gd name="T8" fmla="*/ 682172 w 1611086"/>
                <a:gd name="T9" fmla="*/ 1127276 h 1485295"/>
                <a:gd name="T10" fmla="*/ 1335315 w 1611086"/>
                <a:gd name="T11" fmla="*/ 1141790 h 1485295"/>
                <a:gd name="T12" fmla="*/ 1611086 w 1611086"/>
                <a:gd name="T13" fmla="*/ 1141790 h 1485295"/>
                <a:gd name="T14" fmla="*/ 0 60000 65536"/>
                <a:gd name="T15" fmla="*/ 0 60000 65536"/>
                <a:gd name="T16" fmla="*/ 0 60000 65536"/>
                <a:gd name="T17" fmla="*/ 0 60000 65536"/>
                <a:gd name="T18" fmla="*/ 0 60000 65536"/>
                <a:gd name="T19" fmla="*/ 0 60000 65536"/>
                <a:gd name="T20" fmla="*/ 0 60000 65536"/>
                <a:gd name="T21" fmla="*/ 0 w 1611086"/>
                <a:gd name="T22" fmla="*/ 0 h 1485295"/>
                <a:gd name="T23" fmla="*/ 1611086 w 1611086"/>
                <a:gd name="T24" fmla="*/ 1485295 h 1485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485295">
                  <a:moveTo>
                    <a:pt x="0" y="1112762"/>
                  </a:moveTo>
                  <a:cubicBezTo>
                    <a:pt x="68943" y="556381"/>
                    <a:pt x="137886" y="0"/>
                    <a:pt x="203200" y="38705"/>
                  </a:cubicBezTo>
                  <a:cubicBezTo>
                    <a:pt x="268514" y="77410"/>
                    <a:pt x="333829" y="1204685"/>
                    <a:pt x="391886" y="1344990"/>
                  </a:cubicBezTo>
                  <a:cubicBezTo>
                    <a:pt x="449943" y="1485295"/>
                    <a:pt x="503162" y="916819"/>
                    <a:pt x="551543" y="880533"/>
                  </a:cubicBezTo>
                  <a:cubicBezTo>
                    <a:pt x="599924" y="844247"/>
                    <a:pt x="551543" y="1083733"/>
                    <a:pt x="682172" y="1127276"/>
                  </a:cubicBezTo>
                  <a:cubicBezTo>
                    <a:pt x="812801" y="1170819"/>
                    <a:pt x="1180496" y="1139371"/>
                    <a:pt x="1335315" y="1141790"/>
                  </a:cubicBezTo>
                  <a:cubicBezTo>
                    <a:pt x="1490134" y="1144209"/>
                    <a:pt x="1550610" y="1142999"/>
                    <a:pt x="1611086" y="114179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3" name="Groupe 8"/>
          <p:cNvGrpSpPr>
            <a:grpSpLocks/>
          </p:cNvGrpSpPr>
          <p:nvPr/>
        </p:nvGrpSpPr>
        <p:grpSpPr bwMode="auto">
          <a:xfrm>
            <a:off x="6156077" y="5662613"/>
            <a:ext cx="2592387" cy="1195387"/>
            <a:chOff x="2267744" y="4623005"/>
            <a:chExt cx="2592288" cy="1194692"/>
          </a:xfrm>
          <a:solidFill>
            <a:schemeClr val="bg1"/>
          </a:solidFill>
        </p:grpSpPr>
        <p:cxnSp>
          <p:nvCxnSpPr>
            <p:cNvPr id="107535" name="Connecteur droit 9"/>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6" name="Forme libre 10"/>
            <p:cNvSpPr>
              <a:spLocks/>
            </p:cNvSpPr>
            <p:nvPr/>
          </p:nvSpPr>
          <p:spPr bwMode="auto">
            <a:xfrm>
              <a:off x="2915816" y="4623005"/>
              <a:ext cx="1611086" cy="1194692"/>
            </a:xfrm>
            <a:custGeom>
              <a:avLst/>
              <a:gdLst>
                <a:gd name="T0" fmla="*/ 0 w 1611086"/>
                <a:gd name="T1" fmla="*/ 747282 h 1194692"/>
                <a:gd name="T2" fmla="*/ 144016 w 1611086"/>
                <a:gd name="T3" fmla="*/ 66567 h 1194692"/>
                <a:gd name="T4" fmla="*/ 432048 w 1611086"/>
                <a:gd name="T5" fmla="*/ 1146687 h 1194692"/>
                <a:gd name="T6" fmla="*/ 504056 w 1611086"/>
                <a:gd name="T7" fmla="*/ 354599 h 1194692"/>
                <a:gd name="T8" fmla="*/ 682172 w 1611086"/>
                <a:gd name="T9" fmla="*/ 761796 h 1194692"/>
                <a:gd name="T10" fmla="*/ 1335315 w 1611086"/>
                <a:gd name="T11" fmla="*/ 776310 h 1194692"/>
                <a:gd name="T12" fmla="*/ 1611086 w 1611086"/>
                <a:gd name="T13" fmla="*/ 776310 h 1194692"/>
                <a:gd name="T14" fmla="*/ 0 60000 65536"/>
                <a:gd name="T15" fmla="*/ 0 60000 65536"/>
                <a:gd name="T16" fmla="*/ 0 60000 65536"/>
                <a:gd name="T17" fmla="*/ 0 60000 65536"/>
                <a:gd name="T18" fmla="*/ 0 60000 65536"/>
                <a:gd name="T19" fmla="*/ 0 60000 65536"/>
                <a:gd name="T20" fmla="*/ 0 60000 65536"/>
                <a:gd name="T21" fmla="*/ 0 w 1611086"/>
                <a:gd name="T22" fmla="*/ 0 h 1194692"/>
                <a:gd name="T23" fmla="*/ 1611086 w 1611086"/>
                <a:gd name="T24" fmla="*/ 1194692 h 11946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194692">
                  <a:moveTo>
                    <a:pt x="0" y="747282"/>
                  </a:moveTo>
                  <a:cubicBezTo>
                    <a:pt x="68943" y="190901"/>
                    <a:pt x="72008" y="0"/>
                    <a:pt x="144016" y="66567"/>
                  </a:cubicBezTo>
                  <a:cubicBezTo>
                    <a:pt x="216024" y="133134"/>
                    <a:pt x="372041" y="1098682"/>
                    <a:pt x="432048" y="1146687"/>
                  </a:cubicBezTo>
                  <a:cubicBezTo>
                    <a:pt x="492055" y="1194692"/>
                    <a:pt x="462369" y="418747"/>
                    <a:pt x="504056" y="354599"/>
                  </a:cubicBezTo>
                  <a:cubicBezTo>
                    <a:pt x="545743" y="290451"/>
                    <a:pt x="543629" y="691511"/>
                    <a:pt x="682172" y="761796"/>
                  </a:cubicBezTo>
                  <a:cubicBezTo>
                    <a:pt x="820715" y="832081"/>
                    <a:pt x="1180496" y="773891"/>
                    <a:pt x="1335315" y="776310"/>
                  </a:cubicBezTo>
                  <a:cubicBezTo>
                    <a:pt x="1490134" y="778729"/>
                    <a:pt x="1550610" y="777519"/>
                    <a:pt x="1611086" y="77631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5" name="Groupe 11"/>
          <p:cNvGrpSpPr>
            <a:grpSpLocks/>
          </p:cNvGrpSpPr>
          <p:nvPr/>
        </p:nvGrpSpPr>
        <p:grpSpPr bwMode="auto">
          <a:xfrm>
            <a:off x="6083870" y="3717032"/>
            <a:ext cx="2590800" cy="2257425"/>
            <a:chOff x="2267744" y="4242393"/>
            <a:chExt cx="2592288" cy="1551737"/>
          </a:xfrm>
          <a:solidFill>
            <a:schemeClr val="bg1"/>
          </a:solidFill>
        </p:grpSpPr>
        <p:cxnSp>
          <p:nvCxnSpPr>
            <p:cNvPr id="107533" name="Connecteur droit 12"/>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4" name="Forme libre 13"/>
            <p:cNvSpPr>
              <a:spLocks/>
            </p:cNvSpPr>
            <p:nvPr/>
          </p:nvSpPr>
          <p:spPr bwMode="auto">
            <a:xfrm>
              <a:off x="3018971" y="4242393"/>
              <a:ext cx="1611086" cy="1551737"/>
            </a:xfrm>
            <a:custGeom>
              <a:avLst/>
              <a:gdLst>
                <a:gd name="T0" fmla="*/ 0 w 1611086"/>
                <a:gd name="T1" fmla="*/ 1127894 h 1551737"/>
                <a:gd name="T2" fmla="*/ 203200 w 1611086"/>
                <a:gd name="T3" fmla="*/ 53837 h 1551737"/>
                <a:gd name="T4" fmla="*/ 400901 w 1611086"/>
                <a:gd name="T5" fmla="*/ 1450917 h 1551737"/>
                <a:gd name="T6" fmla="*/ 544917 w 1611086"/>
                <a:gd name="T7" fmla="*/ 658760 h 1551737"/>
                <a:gd name="T8" fmla="*/ 682172 w 1611086"/>
                <a:gd name="T9" fmla="*/ 1142408 h 1551737"/>
                <a:gd name="T10" fmla="*/ 1335315 w 1611086"/>
                <a:gd name="T11" fmla="*/ 1156922 h 1551737"/>
                <a:gd name="T12" fmla="*/ 1611086 w 1611086"/>
                <a:gd name="T13" fmla="*/ 1156922 h 1551737"/>
                <a:gd name="T14" fmla="*/ 0 60000 65536"/>
                <a:gd name="T15" fmla="*/ 0 60000 65536"/>
                <a:gd name="T16" fmla="*/ 0 60000 65536"/>
                <a:gd name="T17" fmla="*/ 0 60000 65536"/>
                <a:gd name="T18" fmla="*/ 0 60000 65536"/>
                <a:gd name="T19" fmla="*/ 0 60000 65536"/>
                <a:gd name="T20" fmla="*/ 0 60000 65536"/>
                <a:gd name="T21" fmla="*/ 0 w 1611086"/>
                <a:gd name="T22" fmla="*/ 0 h 1551737"/>
                <a:gd name="T23" fmla="*/ 1611086 w 1611086"/>
                <a:gd name="T24" fmla="*/ 1551737 h 15517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551737">
                  <a:moveTo>
                    <a:pt x="0" y="1127894"/>
                  </a:moveTo>
                  <a:cubicBezTo>
                    <a:pt x="68943" y="571513"/>
                    <a:pt x="136383" y="0"/>
                    <a:pt x="203200" y="53837"/>
                  </a:cubicBezTo>
                  <a:cubicBezTo>
                    <a:pt x="270017" y="107674"/>
                    <a:pt x="343948" y="1350097"/>
                    <a:pt x="400901" y="1450917"/>
                  </a:cubicBezTo>
                  <a:cubicBezTo>
                    <a:pt x="457854" y="1551737"/>
                    <a:pt x="498039" y="710178"/>
                    <a:pt x="544917" y="658760"/>
                  </a:cubicBezTo>
                  <a:cubicBezTo>
                    <a:pt x="591795" y="607342"/>
                    <a:pt x="550439" y="1059381"/>
                    <a:pt x="682172" y="1142408"/>
                  </a:cubicBezTo>
                  <a:cubicBezTo>
                    <a:pt x="813905" y="1225435"/>
                    <a:pt x="1180496" y="1154503"/>
                    <a:pt x="1335315" y="1156922"/>
                  </a:cubicBezTo>
                  <a:cubicBezTo>
                    <a:pt x="1490134" y="1159341"/>
                    <a:pt x="1550610" y="1158131"/>
                    <a:pt x="1611086" y="1156922"/>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6" name="Groupe 14"/>
          <p:cNvGrpSpPr>
            <a:grpSpLocks/>
          </p:cNvGrpSpPr>
          <p:nvPr/>
        </p:nvGrpSpPr>
        <p:grpSpPr bwMode="auto">
          <a:xfrm>
            <a:off x="3995836" y="692150"/>
            <a:ext cx="2592388" cy="1485900"/>
            <a:chOff x="2267744" y="4257524"/>
            <a:chExt cx="2592288" cy="1485295"/>
          </a:xfrm>
          <a:solidFill>
            <a:schemeClr val="bg1"/>
          </a:solidFill>
        </p:grpSpPr>
        <p:cxnSp>
          <p:nvCxnSpPr>
            <p:cNvPr id="107531" name="Connecteur droit 15"/>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2" name="Forme libre 16"/>
            <p:cNvSpPr>
              <a:spLocks/>
            </p:cNvSpPr>
            <p:nvPr/>
          </p:nvSpPr>
          <p:spPr bwMode="auto">
            <a:xfrm>
              <a:off x="3018971" y="4257524"/>
              <a:ext cx="1611086" cy="1485295"/>
            </a:xfrm>
            <a:custGeom>
              <a:avLst/>
              <a:gdLst>
                <a:gd name="T0" fmla="*/ 0 w 1611086"/>
                <a:gd name="T1" fmla="*/ 1112762 h 1485295"/>
                <a:gd name="T2" fmla="*/ 203200 w 1611086"/>
                <a:gd name="T3" fmla="*/ 38705 h 1485295"/>
                <a:gd name="T4" fmla="*/ 391886 w 1611086"/>
                <a:gd name="T5" fmla="*/ 1344990 h 1485295"/>
                <a:gd name="T6" fmla="*/ 551543 w 1611086"/>
                <a:gd name="T7" fmla="*/ 880533 h 1485295"/>
                <a:gd name="T8" fmla="*/ 682172 w 1611086"/>
                <a:gd name="T9" fmla="*/ 1127276 h 1485295"/>
                <a:gd name="T10" fmla="*/ 1335315 w 1611086"/>
                <a:gd name="T11" fmla="*/ 1141790 h 1485295"/>
                <a:gd name="T12" fmla="*/ 1611086 w 1611086"/>
                <a:gd name="T13" fmla="*/ 1141790 h 1485295"/>
                <a:gd name="T14" fmla="*/ 0 60000 65536"/>
                <a:gd name="T15" fmla="*/ 0 60000 65536"/>
                <a:gd name="T16" fmla="*/ 0 60000 65536"/>
                <a:gd name="T17" fmla="*/ 0 60000 65536"/>
                <a:gd name="T18" fmla="*/ 0 60000 65536"/>
                <a:gd name="T19" fmla="*/ 0 60000 65536"/>
                <a:gd name="T20" fmla="*/ 0 60000 65536"/>
                <a:gd name="T21" fmla="*/ 0 w 1611086"/>
                <a:gd name="T22" fmla="*/ 0 h 1485295"/>
                <a:gd name="T23" fmla="*/ 1611086 w 1611086"/>
                <a:gd name="T24" fmla="*/ 1485295 h 1485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485295">
                  <a:moveTo>
                    <a:pt x="0" y="1112762"/>
                  </a:moveTo>
                  <a:cubicBezTo>
                    <a:pt x="68943" y="556381"/>
                    <a:pt x="137886" y="0"/>
                    <a:pt x="203200" y="38705"/>
                  </a:cubicBezTo>
                  <a:cubicBezTo>
                    <a:pt x="268514" y="77410"/>
                    <a:pt x="333829" y="1204685"/>
                    <a:pt x="391886" y="1344990"/>
                  </a:cubicBezTo>
                  <a:cubicBezTo>
                    <a:pt x="449943" y="1485295"/>
                    <a:pt x="503162" y="916819"/>
                    <a:pt x="551543" y="880533"/>
                  </a:cubicBezTo>
                  <a:cubicBezTo>
                    <a:pt x="599924" y="844247"/>
                    <a:pt x="551543" y="1083733"/>
                    <a:pt x="682172" y="1127276"/>
                  </a:cubicBezTo>
                  <a:cubicBezTo>
                    <a:pt x="812801" y="1170819"/>
                    <a:pt x="1180496" y="1139371"/>
                    <a:pt x="1335315" y="1141790"/>
                  </a:cubicBezTo>
                  <a:cubicBezTo>
                    <a:pt x="1490134" y="1144209"/>
                    <a:pt x="1550610" y="1142999"/>
                    <a:pt x="1611086" y="114179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07526" name="Ellipse 17"/>
          <p:cNvSpPr>
            <a:spLocks noChangeArrowheads="1"/>
          </p:cNvSpPr>
          <p:nvPr/>
        </p:nvSpPr>
        <p:spPr bwMode="auto">
          <a:xfrm>
            <a:off x="4932461" y="1484313"/>
            <a:ext cx="647700" cy="649287"/>
          </a:xfrm>
          <a:prstGeom prst="ellipse">
            <a:avLst/>
          </a:prstGeom>
          <a:noFill/>
          <a:ln w="38100" algn="ctr">
            <a:solidFill>
              <a:schemeClr val="bg1"/>
            </a:solidFill>
            <a:round/>
            <a:headEnd/>
            <a:tailEnd/>
          </a:ln>
        </p:spPr>
        <p:txBody>
          <a:bodyPr>
            <a:spAutoFit/>
          </a:bodyPr>
          <a:lstStyle/>
          <a:p>
            <a:pPr eaLnBrk="0" hangingPunct="0">
              <a:spcBef>
                <a:spcPct val="50000"/>
              </a:spcBef>
            </a:pPr>
            <a:endParaRPr lang="fr-FR"/>
          </a:p>
        </p:txBody>
      </p:sp>
      <p:cxnSp>
        <p:nvCxnSpPr>
          <p:cNvPr id="107527" name="Connecteur droit avec flèche 19"/>
          <p:cNvCxnSpPr>
            <a:cxnSpLocks noChangeShapeType="1"/>
          </p:cNvCxnSpPr>
          <p:nvPr/>
        </p:nvCxnSpPr>
        <p:spPr bwMode="auto">
          <a:xfrm flipV="1">
            <a:off x="4859089" y="5084763"/>
            <a:ext cx="1296988" cy="865187"/>
          </a:xfrm>
          <a:prstGeom prst="straightConnector1">
            <a:avLst/>
          </a:prstGeom>
          <a:noFill/>
          <a:ln w="57150" algn="ctr">
            <a:solidFill>
              <a:srgbClr val="FF3300"/>
            </a:solidFill>
            <a:round/>
            <a:headEnd/>
            <a:tailEnd type="arrow" w="med" len="med"/>
          </a:ln>
        </p:spPr>
      </p:cxnSp>
      <p:sp>
        <p:nvSpPr>
          <p:cNvPr id="107528" name="ZoneTexte 20"/>
          <p:cNvSpPr txBox="1">
            <a:spLocks noChangeArrowheads="1"/>
          </p:cNvSpPr>
          <p:nvPr/>
        </p:nvSpPr>
        <p:spPr bwMode="auto">
          <a:xfrm>
            <a:off x="5148014" y="5013325"/>
            <a:ext cx="719138" cy="553998"/>
          </a:xfrm>
          <a:prstGeom prst="rect">
            <a:avLst/>
          </a:prstGeom>
          <a:noFill/>
          <a:ln w="9525">
            <a:noFill/>
            <a:miter lim="800000"/>
            <a:headEnd/>
            <a:tailEnd/>
          </a:ln>
        </p:spPr>
        <p:txBody>
          <a:bodyPr>
            <a:spAutoFit/>
          </a:bodyPr>
          <a:lstStyle/>
          <a:p>
            <a:pPr eaLnBrk="0" hangingPunct="0">
              <a:spcBef>
                <a:spcPct val="50000"/>
              </a:spcBef>
            </a:pPr>
            <a:r>
              <a:rPr lang="fr-FR">
                <a:solidFill>
                  <a:schemeClr val="bg1"/>
                </a:solidFill>
              </a:rPr>
              <a:t>P</a:t>
            </a:r>
          </a:p>
        </p:txBody>
      </p:sp>
      <p:cxnSp>
        <p:nvCxnSpPr>
          <p:cNvPr id="107529" name="Connecteur droit avec flèche 21"/>
          <p:cNvCxnSpPr>
            <a:cxnSpLocks noChangeShapeType="1"/>
          </p:cNvCxnSpPr>
          <p:nvPr/>
        </p:nvCxnSpPr>
        <p:spPr bwMode="auto">
          <a:xfrm>
            <a:off x="4859089" y="5949950"/>
            <a:ext cx="1225550" cy="287338"/>
          </a:xfrm>
          <a:prstGeom prst="straightConnector1">
            <a:avLst/>
          </a:prstGeom>
          <a:noFill/>
          <a:ln w="57150" algn="ctr">
            <a:solidFill>
              <a:srgbClr val="FF3300"/>
            </a:solidFill>
            <a:round/>
            <a:headEnd/>
            <a:tailEnd type="arrow" w="med" len="med"/>
          </a:ln>
        </p:spPr>
      </p:cxnSp>
      <p:sp>
        <p:nvSpPr>
          <p:cNvPr id="107530" name="ZoneTexte 24"/>
          <p:cNvSpPr txBox="1">
            <a:spLocks noChangeArrowheads="1"/>
          </p:cNvSpPr>
          <p:nvPr/>
        </p:nvSpPr>
        <p:spPr bwMode="auto">
          <a:xfrm>
            <a:off x="5148014" y="6092825"/>
            <a:ext cx="719138" cy="553998"/>
          </a:xfrm>
          <a:prstGeom prst="rect">
            <a:avLst/>
          </a:prstGeom>
          <a:noFill/>
          <a:ln w="9525">
            <a:noFill/>
            <a:miter lim="800000"/>
            <a:headEnd/>
            <a:tailEnd/>
          </a:ln>
        </p:spPr>
        <p:txBody>
          <a:bodyPr>
            <a:spAutoFit/>
          </a:bodyPr>
          <a:lstStyle/>
          <a:p>
            <a:pPr eaLnBrk="0" hangingPunct="0">
              <a:spcBef>
                <a:spcPct val="50000"/>
              </a:spcBef>
            </a:pPr>
            <a:r>
              <a:rPr lang="fr-FR">
                <a:solidFill>
                  <a:schemeClr val="bg1"/>
                </a:solidFill>
              </a:rPr>
              <a:t>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171194"/>
          </a:xfrm>
          <a:prstGeom prst="rect">
            <a:avLst/>
          </a:prstGeom>
          <a:solidFill>
            <a:schemeClr val="accent6"/>
          </a:solidFill>
        </p:spPr>
        <p:txBody>
          <a:bodyPr>
            <a:spAutoFit/>
          </a:bodyPr>
          <a:lstStyle/>
          <a:p>
            <a:pPr eaLnBrk="0" hangingPunct="0">
              <a:spcBef>
                <a:spcPct val="50000"/>
              </a:spcBef>
              <a:defRPr/>
            </a:pPr>
            <a:r>
              <a:rPr lang="es-ES_tradnl" sz="4000" b="1" u="sng" dirty="0">
                <a:solidFill>
                  <a:schemeClr val="bg1"/>
                </a:solidFill>
                <a:cs typeface="+mn-cs"/>
              </a:rPr>
              <a:t>12</a:t>
            </a:r>
            <a:r>
              <a:rPr lang="es-ES_tradnl" sz="4000" b="1" dirty="0">
                <a:solidFill>
                  <a:schemeClr val="bg1"/>
                </a:solidFill>
                <a:cs typeface="+mn-cs"/>
              </a:rPr>
              <a:t> </a:t>
            </a:r>
            <a:r>
              <a:rPr lang="es-ES_tradnl" sz="4000" b="1" dirty="0">
                <a:solidFill>
                  <a:srgbClr val="FFFF00"/>
                </a:solidFill>
                <a:cs typeface="+mn-cs"/>
              </a:rPr>
              <a:t>Efecto </a:t>
            </a:r>
            <a:r>
              <a:rPr lang="es-ES_tradnl" sz="4000" b="1" dirty="0" err="1">
                <a:solidFill>
                  <a:srgbClr val="FFFF00"/>
                </a:solidFill>
                <a:cs typeface="+mn-cs"/>
              </a:rPr>
              <a:t>Windkessel</a:t>
            </a:r>
            <a:r>
              <a:rPr lang="es-ES_tradnl" sz="4000" b="1" dirty="0">
                <a:solidFill>
                  <a:srgbClr val="FFFF00"/>
                </a:solidFill>
                <a:cs typeface="+mn-cs"/>
              </a:rPr>
              <a:t>  en las arterias</a:t>
            </a:r>
            <a:r>
              <a:rPr lang="es-ES_tradnl" sz="4000" b="1" dirty="0">
                <a:solidFill>
                  <a:srgbClr val="FFC000"/>
                </a:solidFill>
                <a:cs typeface="+mn-cs"/>
              </a:rPr>
              <a:t>. </a:t>
            </a:r>
            <a:endParaRPr lang="fr-FR" sz="4000" b="1" dirty="0">
              <a:solidFill>
                <a:srgbClr val="FFC000"/>
              </a:solidFill>
              <a:cs typeface="+mn-cs"/>
            </a:endParaRPr>
          </a:p>
          <a:p>
            <a:pPr eaLnBrk="0" hangingPunct="0">
              <a:spcBef>
                <a:spcPct val="50000"/>
              </a:spcBef>
              <a:defRPr/>
            </a:pPr>
            <a:r>
              <a:rPr lang="es-ES_tradnl" sz="4000" b="1" dirty="0">
                <a:solidFill>
                  <a:schemeClr val="bg1"/>
                </a:solidFill>
                <a:cs typeface="+mn-cs"/>
              </a:rPr>
              <a:t>	Por esta razón,							 -la </a:t>
            </a:r>
            <a:r>
              <a:rPr lang="es-ES_tradnl" sz="4000" b="1" dirty="0">
                <a:solidFill>
                  <a:srgbClr val="FFFF00"/>
                </a:solidFill>
                <a:cs typeface="+mn-cs"/>
              </a:rPr>
              <a:t>rigidez arteriosclerótica </a:t>
            </a:r>
            <a:r>
              <a:rPr lang="es-ES_tradnl" sz="4000" b="1" dirty="0">
                <a:solidFill>
                  <a:schemeClr val="bg1"/>
                </a:solidFill>
                <a:cs typeface="+mn-cs"/>
              </a:rPr>
              <a:t>de las paredes se traduce por un incremento de Presión arterial diferencial				 ( </a:t>
            </a:r>
            <a:r>
              <a:rPr lang="es-ES_tradnl" sz="4000" b="1" dirty="0">
                <a:solidFill>
                  <a:srgbClr val="FF0000"/>
                </a:solidFill>
                <a:cs typeface="+mn-cs"/>
              </a:rPr>
              <a:t>Hipertensión sistólica</a:t>
            </a:r>
            <a:r>
              <a:rPr lang="es-ES_tradnl" sz="4000" b="1" dirty="0">
                <a:solidFill>
                  <a:schemeClr val="bg1"/>
                </a:solidFill>
                <a:cs typeface="+mn-cs"/>
              </a:rPr>
              <a:t>)  			-y la </a:t>
            </a:r>
            <a:r>
              <a:rPr lang="es-ES_tradnl" sz="4000" b="1" dirty="0">
                <a:solidFill>
                  <a:srgbClr val="FFFF00"/>
                </a:solidFill>
                <a:cs typeface="+mn-cs"/>
              </a:rPr>
              <a:t>disminución de la curva bifásica </a:t>
            </a:r>
            <a:r>
              <a:rPr lang="es-ES_tradnl" sz="4000" b="1" dirty="0" err="1">
                <a:solidFill>
                  <a:schemeClr val="bg1"/>
                </a:solidFill>
                <a:cs typeface="+mn-cs"/>
              </a:rPr>
              <a:t>proto</a:t>
            </a:r>
            <a:r>
              <a:rPr lang="es-ES_tradnl" sz="4000" b="1" dirty="0">
                <a:solidFill>
                  <a:schemeClr val="bg1"/>
                </a:solidFill>
                <a:cs typeface="+mn-cs"/>
              </a:rPr>
              <a:t>-diastólica </a:t>
            </a:r>
            <a:r>
              <a:rPr lang="es-ES_tradnl" sz="4000" b="1" dirty="0">
                <a:solidFill>
                  <a:srgbClr val="FFFF00"/>
                </a:solidFill>
                <a:cs typeface="+mn-cs"/>
              </a:rPr>
              <a:t>al </a:t>
            </a:r>
            <a:r>
              <a:rPr lang="es-ES_tradnl" sz="4000" b="1" dirty="0" err="1">
                <a:solidFill>
                  <a:srgbClr val="FFFF00"/>
                </a:solidFill>
                <a:cs typeface="+mn-cs"/>
              </a:rPr>
              <a:t>Doppler</a:t>
            </a:r>
            <a:r>
              <a:rPr lang="es-ES_tradnl" sz="4000" b="1" dirty="0">
                <a:solidFill>
                  <a:srgbClr val="FFFF00"/>
                </a:solidFill>
                <a:cs typeface="+mn-cs"/>
              </a:rPr>
              <a:t>. </a:t>
            </a:r>
            <a:endParaRPr lang="es-ES_tradnl" sz="4000" b="1" dirty="0" smtClean="0">
              <a:solidFill>
                <a:srgbClr val="FFFF00"/>
              </a:solidFill>
              <a:cs typeface="+mn-cs"/>
            </a:endParaRPr>
          </a:p>
          <a:p>
            <a:pPr eaLnBrk="0" hangingPunct="0">
              <a:spcBef>
                <a:spcPct val="50000"/>
              </a:spcBef>
              <a:defRPr/>
            </a:pPr>
            <a:endParaRPr lang="es-ES_tradnl" sz="4000" b="1" dirty="0" smtClean="0">
              <a:solidFill>
                <a:srgbClr val="FFFF00"/>
              </a:solidFill>
              <a:cs typeface="+mn-cs"/>
            </a:endParaRPr>
          </a:p>
          <a:p>
            <a:pPr eaLnBrk="0" hangingPunct="0">
              <a:spcBef>
                <a:spcPct val="50000"/>
              </a:spcBef>
              <a:defRPr/>
            </a:pPr>
            <a:endParaRPr lang="fr-FR" sz="4000" dirty="0">
              <a:solidFill>
                <a:srgbClr val="FFFF00"/>
              </a:solidFill>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4"/>
          <p:cNvSpPr>
            <a:spLocks noChangeArrowheads="1"/>
          </p:cNvSpPr>
          <p:nvPr/>
        </p:nvSpPr>
        <p:spPr bwMode="auto">
          <a:xfrm>
            <a:off x="0" y="0"/>
            <a:ext cx="9144000" cy="6858000"/>
          </a:xfrm>
          <a:prstGeom prst="rect">
            <a:avLst/>
          </a:prstGeom>
          <a:solidFill>
            <a:schemeClr val="accent2"/>
          </a:solidFill>
          <a:ln w="9525" algn="ctr">
            <a:solidFill>
              <a:srgbClr val="FF3300"/>
            </a:solidFill>
            <a:round/>
            <a:headEnd/>
            <a:tailEnd/>
          </a:ln>
        </p:spPr>
        <p:txBody>
          <a:bodyPr>
            <a:spAutoFit/>
          </a:bodyPr>
          <a:lstStyle/>
          <a:p>
            <a:pPr eaLnBrk="0" hangingPunct="0">
              <a:spcBef>
                <a:spcPct val="50000"/>
              </a:spcBef>
            </a:pPr>
            <a:endParaRPr lang="fr-FR"/>
          </a:p>
        </p:txBody>
      </p:sp>
      <p:sp>
        <p:nvSpPr>
          <p:cNvPr id="200706" name="ZoneTexte 15"/>
          <p:cNvSpPr txBox="1">
            <a:spLocks noChangeArrowheads="1"/>
          </p:cNvSpPr>
          <p:nvPr/>
        </p:nvSpPr>
        <p:spPr bwMode="auto">
          <a:xfrm>
            <a:off x="34925" y="138113"/>
            <a:ext cx="1296988" cy="554037"/>
          </a:xfrm>
          <a:prstGeom prst="rect">
            <a:avLst/>
          </a:prstGeom>
          <a:noFill/>
          <a:ln w="9525">
            <a:noFill/>
            <a:miter lim="800000"/>
            <a:headEnd/>
            <a:tailEnd/>
          </a:ln>
        </p:spPr>
        <p:txBody>
          <a:bodyPr>
            <a:spAutoFit/>
          </a:bodyPr>
          <a:lstStyle/>
          <a:p>
            <a:pPr eaLnBrk="0" hangingPunct="0">
              <a:spcBef>
                <a:spcPct val="50000"/>
              </a:spcBef>
            </a:pPr>
            <a:r>
              <a:rPr lang="fr-FR"/>
              <a:t>23 bis</a:t>
            </a:r>
          </a:p>
        </p:txBody>
      </p:sp>
      <p:sp>
        <p:nvSpPr>
          <p:cNvPr id="200707" name="ZoneTexte 17"/>
          <p:cNvSpPr txBox="1">
            <a:spLocks noChangeArrowheads="1"/>
          </p:cNvSpPr>
          <p:nvPr/>
        </p:nvSpPr>
        <p:spPr bwMode="auto">
          <a:xfrm>
            <a:off x="539750" y="0"/>
            <a:ext cx="8569325" cy="7650163"/>
          </a:xfrm>
          <a:prstGeom prst="rect">
            <a:avLst/>
          </a:prstGeom>
          <a:noFill/>
          <a:ln w="9525">
            <a:noFill/>
            <a:miter lim="800000"/>
            <a:headEnd/>
            <a:tailEnd/>
          </a:ln>
        </p:spPr>
        <p:txBody>
          <a:bodyPr>
            <a:spAutoFit/>
          </a:bodyPr>
          <a:lstStyle/>
          <a:p>
            <a:pPr eaLnBrk="0" hangingPunct="0">
              <a:spcBef>
                <a:spcPct val="50000"/>
              </a:spcBef>
            </a:pPr>
            <a:r>
              <a:rPr lang="fr-FR" sz="3200">
                <a:solidFill>
                  <a:srgbClr val="FFFF00"/>
                </a:solidFill>
              </a:rPr>
              <a:t>	PLETHYSMOGRAFIA por infrarrojos : Varia con el </a:t>
            </a:r>
            <a:r>
              <a:rPr lang="es-ES_tradnl" sz="3200">
                <a:solidFill>
                  <a:srgbClr val="FFFF00"/>
                </a:solidFill>
              </a:rPr>
              <a:t>volumen  de sangre superficial. Evalúa la micro circulación arterial es decir las variaciónes de presión arterial y venosa. </a:t>
            </a:r>
          </a:p>
          <a:p>
            <a:pPr eaLnBrk="0" hangingPunct="0">
              <a:spcBef>
                <a:spcPct val="50000"/>
              </a:spcBef>
            </a:pPr>
            <a:r>
              <a:rPr lang="es-ES_tradnl" sz="3200">
                <a:solidFill>
                  <a:srgbClr val="FFFF00"/>
                </a:solidFill>
              </a:rPr>
              <a:t>Puede sustituir al Döppler  para la medición de presión manométrica  del dedo gordo o Pole Test. </a:t>
            </a:r>
          </a:p>
          <a:p>
            <a:pPr eaLnBrk="0" hangingPunct="0">
              <a:spcBef>
                <a:spcPct val="50000"/>
              </a:spcBef>
            </a:pPr>
            <a:r>
              <a:rPr lang="es-ES_tradnl" sz="3200" u="sng">
                <a:solidFill>
                  <a:srgbClr val="FFFF00"/>
                </a:solidFill>
              </a:rPr>
              <a:t>Es mejor que el Döppler para  evaluar  la isquemia intestinal y prevenir la fistulas de las anastomosis intestinales</a:t>
            </a:r>
            <a:r>
              <a:rPr lang="es-ES_tradnl" sz="3200">
                <a:solidFill>
                  <a:srgbClr val="FFFF00"/>
                </a:solidFill>
              </a:rPr>
              <a:t>. </a:t>
            </a:r>
          </a:p>
          <a:p>
            <a:pPr eaLnBrk="0" hangingPunct="0">
              <a:spcBef>
                <a:spcPct val="50000"/>
              </a:spcBef>
            </a:pPr>
            <a:endParaRPr lang="es-ES_tradnl" sz="3200">
              <a:solidFill>
                <a:srgbClr val="FFFF00"/>
              </a:solidFill>
            </a:endParaRPr>
          </a:p>
          <a:p>
            <a:pPr eaLnBrk="0" hangingPunct="0">
              <a:spcBef>
                <a:spcPct val="50000"/>
              </a:spcBef>
            </a:pPr>
            <a:r>
              <a:rPr lang="es-ES_tradnl" sz="3200">
                <a:solidFill>
                  <a:srgbClr val="FFFF00"/>
                </a:solidFill>
              </a:rPr>
              <a:t>Puede evaluar el tiempo de vaciamiento venoso superficial. </a:t>
            </a:r>
          </a:p>
          <a:p>
            <a:pPr eaLnBrk="0" hangingPunct="0">
              <a:spcBef>
                <a:spcPct val="50000"/>
              </a:spcBef>
            </a:pPr>
            <a:endParaRPr lang="es-ES_tradnl" sz="3200">
              <a:solidFill>
                <a:srgbClr val="FFFF00"/>
              </a:solidFill>
            </a:endParaRPr>
          </a:p>
        </p:txBody>
      </p:sp>
      <p:grpSp>
        <p:nvGrpSpPr>
          <p:cNvPr id="2" name="Groupe 18"/>
          <p:cNvGrpSpPr>
            <a:grpSpLocks/>
          </p:cNvGrpSpPr>
          <p:nvPr/>
        </p:nvGrpSpPr>
        <p:grpSpPr bwMode="auto">
          <a:xfrm>
            <a:off x="3708400" y="4652963"/>
            <a:ext cx="3527425" cy="504825"/>
            <a:chOff x="179512" y="5976664"/>
            <a:chExt cx="5580112" cy="1124744"/>
          </a:xfrm>
        </p:grpSpPr>
        <p:pic>
          <p:nvPicPr>
            <p:cNvPr id="200714" name="Picture 2" descr="C:\Users\claude\Dropbox\vasculaire\plethysmographie IR\fotoflussometrie\image_3.jpeg"/>
            <p:cNvPicPr>
              <a:picLocks noChangeAspect="1" noChangeArrowheads="1"/>
            </p:cNvPicPr>
            <p:nvPr/>
          </p:nvPicPr>
          <p:blipFill>
            <a:blip r:embed="rId3" cstate="print"/>
            <a:srcRect t="18921" b="7896"/>
            <a:stretch>
              <a:fillRect/>
            </a:stretch>
          </p:blipFill>
          <p:spPr bwMode="auto">
            <a:xfrm>
              <a:off x="179512" y="6021288"/>
              <a:ext cx="1836712" cy="1008112"/>
            </a:xfrm>
            <a:prstGeom prst="rect">
              <a:avLst/>
            </a:prstGeom>
            <a:noFill/>
            <a:ln w="9525">
              <a:noFill/>
              <a:miter lim="800000"/>
              <a:headEnd/>
              <a:tailEnd/>
            </a:ln>
          </p:spPr>
        </p:pic>
        <p:pic>
          <p:nvPicPr>
            <p:cNvPr id="200715" name="Picture 3" descr="C:\Users\claude\Dropbox\vasculaire\plethysmographie IR\fotoflussometrie\image_1.jpeg"/>
            <p:cNvPicPr>
              <a:picLocks noChangeAspect="1" noChangeArrowheads="1"/>
            </p:cNvPicPr>
            <p:nvPr/>
          </p:nvPicPr>
          <p:blipFill>
            <a:blip r:embed="rId4" cstate="print"/>
            <a:srcRect b="11351"/>
            <a:stretch>
              <a:fillRect/>
            </a:stretch>
          </p:blipFill>
          <p:spPr bwMode="auto">
            <a:xfrm>
              <a:off x="2051720" y="5976664"/>
              <a:ext cx="1691680" cy="1124744"/>
            </a:xfrm>
            <a:prstGeom prst="rect">
              <a:avLst/>
            </a:prstGeom>
            <a:noFill/>
            <a:ln w="9525">
              <a:noFill/>
              <a:miter lim="800000"/>
              <a:headEnd/>
              <a:tailEnd/>
            </a:ln>
          </p:spPr>
        </p:pic>
        <p:pic>
          <p:nvPicPr>
            <p:cNvPr id="200716" name="Picture 4" descr="C:\Users\claude\Dropbox\vasculaire\plethysmographie IR\fotoflussometrie\image_4.jpeg"/>
            <p:cNvPicPr>
              <a:picLocks noChangeAspect="1" noChangeArrowheads="1"/>
            </p:cNvPicPr>
            <p:nvPr/>
          </p:nvPicPr>
          <p:blipFill>
            <a:blip r:embed="rId5" cstate="print"/>
            <a:srcRect t="22404" b="9698"/>
            <a:stretch>
              <a:fillRect/>
            </a:stretch>
          </p:blipFill>
          <p:spPr bwMode="auto">
            <a:xfrm>
              <a:off x="3779912" y="6021288"/>
              <a:ext cx="1979712" cy="1008112"/>
            </a:xfrm>
            <a:prstGeom prst="rect">
              <a:avLst/>
            </a:prstGeom>
            <a:noFill/>
            <a:ln w="9525">
              <a:noFill/>
              <a:miter lim="800000"/>
              <a:headEnd/>
              <a:tailEnd/>
            </a:ln>
          </p:spPr>
        </p:pic>
      </p:grpSp>
      <p:sp>
        <p:nvSpPr>
          <p:cNvPr id="200709" name="ZoneTexte 11"/>
          <p:cNvSpPr txBox="1">
            <a:spLocks noChangeArrowheads="1"/>
          </p:cNvSpPr>
          <p:nvPr/>
        </p:nvSpPr>
        <p:spPr bwMode="auto">
          <a:xfrm>
            <a:off x="250825" y="5157788"/>
            <a:ext cx="8569325" cy="922337"/>
          </a:xfrm>
          <a:prstGeom prst="rect">
            <a:avLst/>
          </a:prstGeom>
          <a:noFill/>
          <a:ln w="9525">
            <a:noFill/>
            <a:miter lim="800000"/>
            <a:headEnd/>
            <a:tailEnd/>
          </a:ln>
        </p:spPr>
        <p:txBody>
          <a:bodyPr>
            <a:spAutoFit/>
          </a:bodyPr>
          <a:lstStyle/>
          <a:p>
            <a:pPr eaLnBrk="0" hangingPunct="0">
              <a:spcBef>
                <a:spcPct val="50000"/>
              </a:spcBef>
            </a:pPr>
            <a:r>
              <a:rPr lang="en-US" sz="1800">
                <a:solidFill>
                  <a:schemeClr val="tx1"/>
                </a:solidFill>
              </a:rPr>
              <a:t>Infrared parietal colorectal flowmetry: a new application of the pulse oximeter. Is this method useful for general surgeons in preventing anastomotic leakage after colorectal resections? </a:t>
            </a:r>
            <a:r>
              <a:rPr lang="fr-FR" sz="1800">
                <a:solidFill>
                  <a:schemeClr val="tx1"/>
                </a:solidFill>
              </a:rPr>
              <a:t> Dovepress</a:t>
            </a:r>
            <a:r>
              <a:rPr lang="en-US" sz="1800">
                <a:solidFill>
                  <a:schemeClr val="tx1"/>
                </a:solidFill>
              </a:rPr>
              <a:t> </a:t>
            </a:r>
            <a:r>
              <a:rPr lang="fr-FR" sz="1800" b="1">
                <a:solidFill>
                  <a:schemeClr val="tx1"/>
                </a:solidFill>
                <a:hlinkClick r:id="rId6"/>
              </a:rPr>
              <a:t>http://dx.doi.org/10.2147/OAS.S81138</a:t>
            </a:r>
            <a:r>
              <a:rPr lang="fr-FR" sz="1800" b="1">
                <a:solidFill>
                  <a:schemeClr val="tx1"/>
                </a:solidFill>
              </a:rPr>
              <a:t> </a:t>
            </a:r>
            <a:endParaRPr lang="fr-FR" sz="1800">
              <a:solidFill>
                <a:schemeClr val="tx1"/>
              </a:solidFill>
            </a:endParaRPr>
          </a:p>
        </p:txBody>
      </p:sp>
      <p:pic>
        <p:nvPicPr>
          <p:cNvPr id="200710" name="Picture 6"/>
          <p:cNvPicPr>
            <a:picLocks noChangeAspect="1" noChangeArrowheads="1"/>
          </p:cNvPicPr>
          <p:nvPr/>
        </p:nvPicPr>
        <p:blipFill>
          <a:blip r:embed="rId7" cstate="print"/>
          <a:srcRect l="67909" t="45967" b="32430"/>
          <a:stretch>
            <a:fillRect/>
          </a:stretch>
        </p:blipFill>
        <p:spPr bwMode="auto">
          <a:xfrm>
            <a:off x="5256213" y="1557338"/>
            <a:ext cx="1331912" cy="619125"/>
          </a:xfrm>
          <a:prstGeom prst="rect">
            <a:avLst/>
          </a:prstGeom>
          <a:noFill/>
          <a:ln w="9525">
            <a:noFill/>
            <a:miter lim="800000"/>
            <a:headEnd/>
            <a:tailEnd/>
          </a:ln>
        </p:spPr>
      </p:pic>
      <p:pic>
        <p:nvPicPr>
          <p:cNvPr id="200711" name="Picture 5"/>
          <p:cNvPicPr>
            <a:picLocks noChangeAspect="1" noChangeArrowheads="1"/>
          </p:cNvPicPr>
          <p:nvPr/>
        </p:nvPicPr>
        <p:blipFill>
          <a:blip r:embed="rId8" cstate="print"/>
          <a:srcRect l="39172" t="14742" r="15038" b="18918"/>
          <a:stretch>
            <a:fillRect/>
          </a:stretch>
        </p:blipFill>
        <p:spPr bwMode="auto">
          <a:xfrm>
            <a:off x="2700338" y="4437063"/>
            <a:ext cx="792162" cy="750887"/>
          </a:xfrm>
          <a:prstGeom prst="rect">
            <a:avLst/>
          </a:prstGeom>
          <a:noFill/>
          <a:ln w="9525">
            <a:noFill/>
            <a:miter lim="800000"/>
            <a:headEnd/>
            <a:tailEnd/>
          </a:ln>
        </p:spPr>
      </p:pic>
      <p:sp>
        <p:nvSpPr>
          <p:cNvPr id="200712" name="Rectangle 19"/>
          <p:cNvSpPr>
            <a:spLocks noChangeArrowheads="1"/>
          </p:cNvSpPr>
          <p:nvPr/>
        </p:nvSpPr>
        <p:spPr bwMode="auto">
          <a:xfrm rot="-734714">
            <a:off x="5310188" y="1928813"/>
            <a:ext cx="1143000" cy="180975"/>
          </a:xfrm>
          <a:prstGeom prst="rect">
            <a:avLst/>
          </a:prstGeom>
          <a:noFill/>
          <a:ln w="38100" algn="ctr">
            <a:solidFill>
              <a:srgbClr val="FF3300"/>
            </a:solidFill>
            <a:round/>
            <a:headEnd/>
            <a:tailEnd/>
          </a:ln>
        </p:spPr>
        <p:txBody>
          <a:bodyPr>
            <a:spAutoFit/>
          </a:bodyPr>
          <a:lstStyle/>
          <a:p>
            <a:pPr eaLnBrk="0" hangingPunct="0">
              <a:spcBef>
                <a:spcPct val="50000"/>
              </a:spcBef>
            </a:pPr>
            <a:endParaRPr lang="fr-FR"/>
          </a:p>
        </p:txBody>
      </p:sp>
      <p:sp>
        <p:nvSpPr>
          <p:cNvPr id="200713" name="ZoneTexte 20"/>
          <p:cNvSpPr txBox="1">
            <a:spLocks noChangeArrowheads="1"/>
          </p:cNvSpPr>
          <p:nvPr/>
        </p:nvSpPr>
        <p:spPr bwMode="auto">
          <a:xfrm>
            <a:off x="3816350" y="4797425"/>
            <a:ext cx="3924300" cy="400050"/>
          </a:xfrm>
          <a:prstGeom prst="rect">
            <a:avLst/>
          </a:prstGeom>
          <a:noFill/>
          <a:ln w="9525">
            <a:noFill/>
            <a:miter lim="800000"/>
            <a:headEnd/>
            <a:tailEnd/>
          </a:ln>
        </p:spPr>
        <p:txBody>
          <a:bodyPr>
            <a:spAutoFit/>
          </a:bodyPr>
          <a:lstStyle/>
          <a:p>
            <a:pPr eaLnBrk="0" hangingPunct="0">
              <a:spcBef>
                <a:spcPct val="50000"/>
              </a:spcBef>
            </a:pPr>
            <a:r>
              <a:rPr lang="fr-FR" sz="2000">
                <a:solidFill>
                  <a:schemeClr val="tx2"/>
                </a:solidFill>
              </a:rPr>
              <a:t>Normal                       Isquemia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571303"/>
          </a:xfrm>
          <a:prstGeom prst="rect">
            <a:avLst/>
          </a:prstGeom>
          <a:solidFill>
            <a:schemeClr val="accent6"/>
          </a:solidFill>
        </p:spPr>
        <p:txBody>
          <a:bodyPr>
            <a:spAutoFit/>
          </a:bodyPr>
          <a:lstStyle/>
          <a:p>
            <a:pPr eaLnBrk="0" hangingPunct="0">
              <a:spcBef>
                <a:spcPct val="50000"/>
              </a:spcBef>
            </a:pPr>
            <a:r>
              <a:rPr lang="es-ES_tradnl" sz="3600" b="1" u="sng" dirty="0">
                <a:solidFill>
                  <a:schemeClr val="bg1"/>
                </a:solidFill>
              </a:rPr>
              <a:t>13</a:t>
            </a:r>
            <a:r>
              <a:rPr lang="es-ES_tradnl" sz="3600" b="1" dirty="0">
                <a:solidFill>
                  <a:schemeClr val="bg1"/>
                </a:solidFill>
              </a:rPr>
              <a:t> </a:t>
            </a:r>
            <a:r>
              <a:rPr lang="es-ES_tradnl" sz="3600" b="1" dirty="0">
                <a:solidFill>
                  <a:srgbClr val="FFC000"/>
                </a:solidFill>
              </a:rPr>
              <a:t>Onda de Presión  en las arterias. </a:t>
            </a:r>
            <a:endParaRPr lang="fr-FR" sz="3600" b="1" dirty="0">
              <a:solidFill>
                <a:srgbClr val="FFC000"/>
              </a:solidFill>
            </a:endParaRPr>
          </a:p>
          <a:p>
            <a:pPr eaLnBrk="0" hangingPunct="0">
              <a:spcBef>
                <a:spcPct val="50000"/>
              </a:spcBef>
            </a:pPr>
            <a:r>
              <a:rPr lang="es-ES_tradnl" sz="3600" b="1" dirty="0">
                <a:solidFill>
                  <a:schemeClr val="bg1"/>
                </a:solidFill>
              </a:rPr>
              <a:t>	La onda de presión sistólica se mueve desde el corazón hacia la micro-circulación  con una </a:t>
            </a:r>
            <a:r>
              <a:rPr lang="es-ES_tradnl" sz="3600" b="1" dirty="0">
                <a:solidFill>
                  <a:srgbClr val="FFFF00"/>
                </a:solidFill>
              </a:rPr>
              <a:t>velocidad</a:t>
            </a:r>
            <a:r>
              <a:rPr lang="es-ES_tradnl" sz="3600" b="1" dirty="0">
                <a:solidFill>
                  <a:schemeClr val="bg1"/>
                </a:solidFill>
              </a:rPr>
              <a:t> independiente de la del flujo, pero </a:t>
            </a:r>
            <a:r>
              <a:rPr lang="es-ES_tradnl" sz="3600" b="1" dirty="0">
                <a:solidFill>
                  <a:srgbClr val="FFFF00"/>
                </a:solidFill>
              </a:rPr>
              <a:t>proporcional a la rigidez </a:t>
            </a:r>
            <a:r>
              <a:rPr lang="es-ES_tradnl" sz="3600" b="1" dirty="0">
                <a:solidFill>
                  <a:schemeClr val="bg1"/>
                </a:solidFill>
              </a:rPr>
              <a:t>debida a la disminución de la  </a:t>
            </a:r>
            <a:r>
              <a:rPr lang="es-ES_tradnl" sz="3600" b="1" dirty="0" err="1">
                <a:solidFill>
                  <a:schemeClr val="bg1"/>
                </a:solidFill>
              </a:rPr>
              <a:t>complianza</a:t>
            </a:r>
            <a:r>
              <a:rPr lang="es-ES_tradnl" sz="3600" b="1" dirty="0">
                <a:solidFill>
                  <a:schemeClr val="bg1"/>
                </a:solidFill>
              </a:rPr>
              <a:t> de las paredes.		</a:t>
            </a:r>
            <a:r>
              <a:rPr lang="es-ES_tradnl" sz="3600" b="1" dirty="0" smtClean="0">
                <a:solidFill>
                  <a:schemeClr val="bg1"/>
                </a:solidFill>
              </a:rPr>
              <a:t>						</a:t>
            </a:r>
            <a:r>
              <a:rPr lang="es-ES_tradnl" sz="3600" b="1" dirty="0">
                <a:solidFill>
                  <a:schemeClr val="bg1"/>
                </a:solidFill>
              </a:rPr>
              <a:t>	</a:t>
            </a:r>
            <a:r>
              <a:rPr lang="es-ES_tradnl" sz="3600" b="1" dirty="0" smtClean="0">
                <a:solidFill>
                  <a:srgbClr val="FFFF00"/>
                </a:solidFill>
              </a:rPr>
              <a:t>Su suma  con la reflexión de la onda de la precedente sístole se acerca al corazón  cuando aumenta la velocidad de la onda. </a:t>
            </a:r>
          </a:p>
          <a:p>
            <a:pPr eaLnBrk="0" hangingPunct="0">
              <a:spcBef>
                <a:spcPct val="50000"/>
              </a:spcBef>
            </a:pPr>
            <a:endParaRPr lang="es-ES_tradnl" sz="3600" b="1" dirty="0" smtClean="0">
              <a:solidFill>
                <a:srgbClr val="FFFF00"/>
              </a:solidFill>
            </a:endParaRPr>
          </a:p>
          <a:p>
            <a:endParaRPr lang="fr-FR" sz="3600" dirty="0">
              <a:solidFill>
                <a:schemeClr val="bg1"/>
              </a:solidFill>
            </a:endParaRPr>
          </a:p>
        </p:txBody>
      </p:sp>
      <p:grpSp>
        <p:nvGrpSpPr>
          <p:cNvPr id="2" name="Groupe 2"/>
          <p:cNvGrpSpPr>
            <a:grpSpLocks/>
          </p:cNvGrpSpPr>
          <p:nvPr/>
        </p:nvGrpSpPr>
        <p:grpSpPr bwMode="auto">
          <a:xfrm>
            <a:off x="2268538" y="5589588"/>
            <a:ext cx="1150937" cy="1031875"/>
            <a:chOff x="2267744" y="4192233"/>
            <a:chExt cx="2592288" cy="1236111"/>
          </a:xfrm>
          <a:solidFill>
            <a:schemeClr val="bg1"/>
          </a:solidFill>
        </p:grpSpPr>
        <p:cxnSp>
          <p:nvCxnSpPr>
            <p:cNvPr id="109575" name="Connecteur droit 4"/>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9576" name="Forme libre 5"/>
            <p:cNvSpPr>
              <a:spLocks/>
            </p:cNvSpPr>
            <p:nvPr/>
          </p:nvSpPr>
          <p:spPr bwMode="auto">
            <a:xfrm>
              <a:off x="3018971" y="4192233"/>
              <a:ext cx="1611086" cy="1236111"/>
            </a:xfrm>
            <a:custGeom>
              <a:avLst/>
              <a:gdLst>
                <a:gd name="T0" fmla="*/ 0 w 1611086"/>
                <a:gd name="T1" fmla="*/ 1178054 h 1236111"/>
                <a:gd name="T2" fmla="*/ 203200 w 1611086"/>
                <a:gd name="T3" fmla="*/ 103997 h 1236111"/>
                <a:gd name="T4" fmla="*/ 359754 w 1611086"/>
                <a:gd name="T5" fmla="*/ 554071 h 1236111"/>
                <a:gd name="T6" fmla="*/ 298033 w 1611086"/>
                <a:gd name="T7" fmla="*/ 737913 h 1236111"/>
                <a:gd name="T8" fmla="*/ 421475 w 1611086"/>
                <a:gd name="T9" fmla="*/ 676632 h 1236111"/>
                <a:gd name="T10" fmla="*/ 551543 w 1611086"/>
                <a:gd name="T11" fmla="*/ 945825 h 1236111"/>
                <a:gd name="T12" fmla="*/ 682172 w 1611086"/>
                <a:gd name="T13" fmla="*/ 1192568 h 1236111"/>
                <a:gd name="T14" fmla="*/ 1335315 w 1611086"/>
                <a:gd name="T15" fmla="*/ 1207082 h 1236111"/>
                <a:gd name="T16" fmla="*/ 1611086 w 1611086"/>
                <a:gd name="T17" fmla="*/ 1207082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09571" name="Forme libre 6"/>
          <p:cNvSpPr>
            <a:spLocks/>
          </p:cNvSpPr>
          <p:nvPr/>
        </p:nvSpPr>
        <p:spPr bwMode="auto">
          <a:xfrm flipH="1">
            <a:off x="7596188" y="6021388"/>
            <a:ext cx="792162" cy="554037"/>
          </a:xfrm>
          <a:custGeom>
            <a:avLst/>
            <a:gdLst>
              <a:gd name="T0" fmla="*/ 0 w 1611086"/>
              <a:gd name="T1" fmla="*/ 4280 h 1236111"/>
              <a:gd name="T2" fmla="*/ 1412 w 1611086"/>
              <a:gd name="T3" fmla="*/ 378 h 1236111"/>
              <a:gd name="T4" fmla="*/ 2499 w 1611086"/>
              <a:gd name="T5" fmla="*/ 2013 h 1236111"/>
              <a:gd name="T6" fmla="*/ 2071 w 1611086"/>
              <a:gd name="T7" fmla="*/ 2681 h 1236111"/>
              <a:gd name="T8" fmla="*/ 2928 w 1611086"/>
              <a:gd name="T9" fmla="*/ 2458 h 1236111"/>
              <a:gd name="T10" fmla="*/ 3832 w 1611086"/>
              <a:gd name="T11" fmla="*/ 3437 h 1236111"/>
              <a:gd name="T12" fmla="*/ 4739 w 1611086"/>
              <a:gd name="T13" fmla="*/ 4333 h 1236111"/>
              <a:gd name="T14" fmla="*/ 9277 w 1611086"/>
              <a:gd name="T15" fmla="*/ 4386 h 1236111"/>
              <a:gd name="T16" fmla="*/ 11193 w 1611086"/>
              <a:gd name="T17" fmla="*/ 4386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solidFill>
            <a:schemeClr val="bg1"/>
          </a:solidFill>
          <a:ln w="9525" cap="flat" cmpd="sng" algn="ctr">
            <a:solidFill>
              <a:srgbClr val="FF3300"/>
            </a:solidFill>
            <a:prstDash val="solid"/>
            <a:round/>
            <a:headEnd type="none" w="med" len="med"/>
            <a:tailEnd type="none" w="med" len="med"/>
          </a:ln>
        </p:spPr>
        <p:txBody>
          <a:bodyPr>
            <a:spAutoFit/>
          </a:bodyPr>
          <a:lstStyle/>
          <a:p>
            <a:endParaRPr lang="es-ES"/>
          </a:p>
        </p:txBody>
      </p:sp>
      <p:sp>
        <p:nvSpPr>
          <p:cNvPr id="109572" name="Forme libre 7"/>
          <p:cNvSpPr>
            <a:spLocks/>
          </p:cNvSpPr>
          <p:nvPr/>
        </p:nvSpPr>
        <p:spPr bwMode="auto">
          <a:xfrm>
            <a:off x="1331913" y="6021388"/>
            <a:ext cx="792162" cy="554037"/>
          </a:xfrm>
          <a:custGeom>
            <a:avLst/>
            <a:gdLst>
              <a:gd name="T0" fmla="*/ 0 w 1611086"/>
              <a:gd name="T1" fmla="*/ 4280 h 1236111"/>
              <a:gd name="T2" fmla="*/ 1412 w 1611086"/>
              <a:gd name="T3" fmla="*/ 378 h 1236111"/>
              <a:gd name="T4" fmla="*/ 2499 w 1611086"/>
              <a:gd name="T5" fmla="*/ 2013 h 1236111"/>
              <a:gd name="T6" fmla="*/ 2071 w 1611086"/>
              <a:gd name="T7" fmla="*/ 2681 h 1236111"/>
              <a:gd name="T8" fmla="*/ 2928 w 1611086"/>
              <a:gd name="T9" fmla="*/ 2458 h 1236111"/>
              <a:gd name="T10" fmla="*/ 3832 w 1611086"/>
              <a:gd name="T11" fmla="*/ 3437 h 1236111"/>
              <a:gd name="T12" fmla="*/ 4739 w 1611086"/>
              <a:gd name="T13" fmla="*/ 4333 h 1236111"/>
              <a:gd name="T14" fmla="*/ 9277 w 1611086"/>
              <a:gd name="T15" fmla="*/ 4386 h 1236111"/>
              <a:gd name="T16" fmla="*/ 11193 w 1611086"/>
              <a:gd name="T17" fmla="*/ 4386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solidFill>
            <a:schemeClr val="bg1"/>
          </a:solidFill>
          <a:ln w="9525" cap="flat" cmpd="sng" algn="ctr">
            <a:solidFill>
              <a:srgbClr val="FF3300"/>
            </a:solidFill>
            <a:prstDash val="solid"/>
            <a:round/>
            <a:headEnd type="none" w="med" len="med"/>
            <a:tailEnd type="none" w="med" len="med"/>
          </a:ln>
        </p:spPr>
        <p:txBody>
          <a:bodyPr>
            <a:spAutoFit/>
          </a:bodyPr>
          <a:lstStyle/>
          <a:p>
            <a:endParaRPr lang="es-ES"/>
          </a:p>
        </p:txBody>
      </p:sp>
      <p:cxnSp>
        <p:nvCxnSpPr>
          <p:cNvPr id="109573" name="Connecteur droit avec flèche 9"/>
          <p:cNvCxnSpPr>
            <a:cxnSpLocks noChangeShapeType="1"/>
            <a:stCxn id="109572" idx="2"/>
          </p:cNvCxnSpPr>
          <p:nvPr/>
        </p:nvCxnSpPr>
        <p:spPr bwMode="auto">
          <a:xfrm>
            <a:off x="1508125" y="6269038"/>
            <a:ext cx="976313" cy="39687"/>
          </a:xfrm>
          <a:prstGeom prst="straightConnector1">
            <a:avLst/>
          </a:prstGeom>
          <a:noFill/>
          <a:ln w="57150" algn="ctr">
            <a:solidFill>
              <a:srgbClr val="FF3300"/>
            </a:solidFill>
            <a:round/>
            <a:headEnd/>
            <a:tailEnd type="arrow" w="med" len="med"/>
          </a:ln>
        </p:spPr>
      </p:cxnSp>
      <p:sp>
        <p:nvSpPr>
          <p:cNvPr id="109574" name="Forme libre 11"/>
          <p:cNvSpPr>
            <a:spLocks/>
          </p:cNvSpPr>
          <p:nvPr/>
        </p:nvSpPr>
        <p:spPr bwMode="auto">
          <a:xfrm>
            <a:off x="1662113" y="6262688"/>
            <a:ext cx="6994525" cy="387350"/>
          </a:xfrm>
          <a:custGeom>
            <a:avLst/>
            <a:gdLst>
              <a:gd name="T0" fmla="*/ 0 w 6994764"/>
              <a:gd name="T1" fmla="*/ 386725 h 387475"/>
              <a:gd name="T2" fmla="*/ 6004551 w 6994764"/>
              <a:gd name="T3" fmla="*/ 333997 h 387475"/>
              <a:gd name="T4" fmla="*/ 5932566 w 6994764"/>
              <a:gd name="T5" fmla="*/ 46523 h 387475"/>
              <a:gd name="T6" fmla="*/ 1253013 w 6994764"/>
              <a:gd name="T7" fmla="*/ 46523 h 387475"/>
              <a:gd name="T8" fmla="*/ 0 60000 65536"/>
              <a:gd name="T9" fmla="*/ 0 60000 65536"/>
              <a:gd name="T10" fmla="*/ 0 60000 65536"/>
              <a:gd name="T11" fmla="*/ 0 60000 65536"/>
              <a:gd name="T12" fmla="*/ 0 w 6994764"/>
              <a:gd name="T13" fmla="*/ 0 h 387475"/>
              <a:gd name="T14" fmla="*/ 6994764 w 6994764"/>
              <a:gd name="T15" fmla="*/ 387475 h 387475"/>
            </a:gdLst>
            <a:ahLst/>
            <a:cxnLst>
              <a:cxn ang="T8">
                <a:pos x="T0" y="T1"/>
              </a:cxn>
              <a:cxn ang="T9">
                <a:pos x="T2" y="T3"/>
              </a:cxn>
              <a:cxn ang="T10">
                <a:pos x="T4" y="T5"/>
              </a:cxn>
              <a:cxn ang="T11">
                <a:pos x="T6" y="T7"/>
              </a:cxn>
            </a:cxnLst>
            <a:rect l="T12" t="T13" r="T14" b="T15"/>
            <a:pathLst>
              <a:path w="6994764" h="387475">
                <a:moveTo>
                  <a:pt x="0" y="387475"/>
                </a:moveTo>
                <a:lnTo>
                  <a:pt x="6005799" y="334645"/>
                </a:lnTo>
                <a:cubicBezTo>
                  <a:pt x="6994764" y="277835"/>
                  <a:pt x="6657667" y="93226"/>
                  <a:pt x="5933791" y="46613"/>
                </a:cubicBezTo>
                <a:cubicBezTo>
                  <a:pt x="5125906" y="0"/>
                  <a:pt x="3137489" y="29987"/>
                  <a:pt x="1253271" y="46613"/>
                </a:cubicBezTo>
              </a:path>
            </a:pathLst>
          </a:custGeom>
          <a:noFill/>
          <a:ln w="57150" cap="flat" cmpd="sng" algn="ctr">
            <a:solidFill>
              <a:srgbClr val="FF3300"/>
            </a:solidFill>
            <a:prstDash val="solid"/>
            <a:round/>
            <a:headEnd type="none" w="med" len="med"/>
            <a:tailEnd type="arrow" w="med" len="med"/>
          </a:ln>
        </p:spPr>
        <p:txBody>
          <a:bodyPr>
            <a:spAutoFit/>
          </a:bodyPr>
          <a:lstStyle/>
          <a:p>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740307"/>
          </a:xfrm>
          <a:prstGeom prst="rect">
            <a:avLst/>
          </a:prstGeom>
          <a:solidFill>
            <a:schemeClr val="accent6"/>
          </a:solidFill>
        </p:spPr>
        <p:txBody>
          <a:bodyPr>
            <a:spAutoFit/>
          </a:bodyPr>
          <a:lstStyle/>
          <a:p>
            <a:pPr eaLnBrk="0" hangingPunct="0">
              <a:spcBef>
                <a:spcPct val="50000"/>
              </a:spcBef>
            </a:pPr>
            <a:r>
              <a:rPr lang="es-ES_tradnl" sz="3600" b="1" u="sng" dirty="0">
                <a:solidFill>
                  <a:srgbClr val="FFFF00"/>
                </a:solidFill>
              </a:rPr>
              <a:t>13</a:t>
            </a:r>
            <a:r>
              <a:rPr lang="es-ES_tradnl" sz="3600" b="1" dirty="0">
                <a:solidFill>
                  <a:srgbClr val="FFFF00"/>
                </a:solidFill>
              </a:rPr>
              <a:t> </a:t>
            </a:r>
            <a:endParaRPr lang="es-ES_tradnl" sz="3600" b="1" dirty="0" smtClean="0">
              <a:solidFill>
                <a:srgbClr val="FFFF00"/>
              </a:solidFill>
            </a:endParaRPr>
          </a:p>
          <a:p>
            <a:pPr eaLnBrk="0" hangingPunct="0">
              <a:spcBef>
                <a:spcPct val="50000"/>
              </a:spcBef>
            </a:pPr>
            <a:r>
              <a:rPr lang="es-ES_tradnl" sz="3600" b="1" dirty="0" smtClean="0">
                <a:solidFill>
                  <a:schemeClr val="bg1"/>
                </a:solidFill>
              </a:rPr>
              <a:t>La  </a:t>
            </a:r>
            <a:r>
              <a:rPr lang="es-ES_tradnl" sz="3600" b="1" dirty="0">
                <a:solidFill>
                  <a:schemeClr val="bg1"/>
                </a:solidFill>
              </a:rPr>
              <a:t>suma de estas 2 ondas produce una híper-presión local </a:t>
            </a:r>
            <a:r>
              <a:rPr lang="es-ES_tradnl" sz="3600" b="1" dirty="0">
                <a:solidFill>
                  <a:srgbClr val="FFFF00"/>
                </a:solidFill>
              </a:rPr>
              <a:t>que conduce a un mayor </a:t>
            </a:r>
            <a:r>
              <a:rPr lang="es-ES_tradnl" sz="3600" b="1" dirty="0">
                <a:solidFill>
                  <a:schemeClr val="bg1"/>
                </a:solidFill>
              </a:rPr>
              <a:t>estrés cardiaco</a:t>
            </a:r>
            <a:r>
              <a:rPr lang="es-ES_tradnl" sz="3600" b="1" dirty="0">
                <a:solidFill>
                  <a:srgbClr val="FFFF00"/>
                </a:solidFill>
              </a:rPr>
              <a:t>, cuando </a:t>
            </a:r>
            <a:r>
              <a:rPr lang="es-ES_tradnl" sz="3600" b="1" dirty="0">
                <a:solidFill>
                  <a:schemeClr val="bg1"/>
                </a:solidFill>
              </a:rPr>
              <a:t>se acerca demasiado al corazón,</a:t>
            </a:r>
            <a:r>
              <a:rPr lang="es-ES_tradnl" sz="3600" b="1" dirty="0">
                <a:solidFill>
                  <a:srgbClr val="FFFF00"/>
                </a:solidFill>
              </a:rPr>
              <a:t> al aumentar  la Presión central (Presión aórtica proximal), favoreciendo una </a:t>
            </a:r>
            <a:r>
              <a:rPr lang="es-ES_tradnl" sz="3600" b="1" dirty="0" smtClean="0">
                <a:solidFill>
                  <a:schemeClr val="bg1"/>
                </a:solidFill>
              </a:rPr>
              <a:t>insuficiencia </a:t>
            </a:r>
            <a:r>
              <a:rPr lang="es-ES_tradnl" sz="3600" b="1" dirty="0">
                <a:solidFill>
                  <a:schemeClr val="bg1"/>
                </a:solidFill>
              </a:rPr>
              <a:t>cardiaca. </a:t>
            </a:r>
          </a:p>
          <a:p>
            <a:pPr eaLnBrk="0" hangingPunct="0">
              <a:spcBef>
                <a:spcPct val="50000"/>
              </a:spcBef>
            </a:pPr>
            <a:r>
              <a:rPr lang="es-ES_tradnl" sz="3600" b="1" dirty="0">
                <a:solidFill>
                  <a:srgbClr val="FFFF00"/>
                </a:solidFill>
              </a:rPr>
              <a:t>Se puede medir </a:t>
            </a:r>
            <a:r>
              <a:rPr lang="es-ES_tradnl" sz="3600" b="1" dirty="0">
                <a:solidFill>
                  <a:schemeClr val="bg1"/>
                </a:solidFill>
              </a:rPr>
              <a:t>con el </a:t>
            </a:r>
            <a:r>
              <a:rPr lang="es-ES_tradnl" sz="3600" b="1" dirty="0" err="1">
                <a:solidFill>
                  <a:schemeClr val="bg1"/>
                </a:solidFill>
              </a:rPr>
              <a:t>Döppler</a:t>
            </a:r>
            <a:r>
              <a:rPr lang="es-ES_tradnl" sz="3600" b="1" dirty="0">
                <a:solidFill>
                  <a:schemeClr val="bg1"/>
                </a:solidFill>
              </a:rPr>
              <a:t>  </a:t>
            </a:r>
            <a:r>
              <a:rPr lang="es-ES_tradnl" sz="3600" b="1" dirty="0">
                <a:solidFill>
                  <a:srgbClr val="FFFF00"/>
                </a:solidFill>
              </a:rPr>
              <a:t>midiendo el </a:t>
            </a:r>
            <a:r>
              <a:rPr lang="es-ES_tradnl" sz="3600" b="1" dirty="0">
                <a:solidFill>
                  <a:schemeClr val="bg1"/>
                </a:solidFill>
              </a:rPr>
              <a:t>tiempo de pasaje de la onda sistólica entre dos sondas </a:t>
            </a:r>
            <a:r>
              <a:rPr lang="es-ES_tradnl" sz="3600" b="1" dirty="0" err="1">
                <a:solidFill>
                  <a:schemeClr val="bg1"/>
                </a:solidFill>
              </a:rPr>
              <a:t>Doppler</a:t>
            </a:r>
            <a:r>
              <a:rPr lang="es-ES_tradnl" sz="3600" b="1" dirty="0">
                <a:solidFill>
                  <a:schemeClr val="bg1"/>
                </a:solidFill>
              </a:rPr>
              <a:t> </a:t>
            </a:r>
            <a:r>
              <a:rPr lang="es-ES_tradnl" sz="3600" b="1" dirty="0">
                <a:solidFill>
                  <a:srgbClr val="FFFF00"/>
                </a:solidFill>
              </a:rPr>
              <a:t>separadas por una distancia conocida.  </a:t>
            </a:r>
            <a:endParaRPr lang="fr-FR" sz="36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4450"/>
            <a:ext cx="7740650" cy="6672263"/>
          </a:xfrm>
          <a:prstGeom prst="rect">
            <a:avLst/>
          </a:prstGeom>
          <a:solidFill>
            <a:schemeClr val="accent6"/>
          </a:solidFill>
        </p:spPr>
        <p:txBody>
          <a:bodyPr>
            <a:spAutoFit/>
          </a:bodyPr>
          <a:lstStyle/>
          <a:p>
            <a:pPr eaLnBrk="0" hangingPunct="0">
              <a:spcBef>
                <a:spcPct val="50000"/>
              </a:spcBef>
            </a:pPr>
            <a:r>
              <a:rPr lang="es-ES_tradnl" sz="3200" b="1" u="sng">
                <a:solidFill>
                  <a:srgbClr val="FFC000"/>
                </a:solidFill>
              </a:rPr>
              <a:t>14</a:t>
            </a:r>
            <a:r>
              <a:rPr lang="es-ES_tradnl" sz="3200" b="1">
                <a:solidFill>
                  <a:srgbClr val="FFC000"/>
                </a:solidFill>
              </a:rPr>
              <a:t> Resistencias  en las arterias. </a:t>
            </a:r>
            <a:endParaRPr lang="fr-FR" sz="3200" b="1">
              <a:solidFill>
                <a:srgbClr val="FFC000"/>
              </a:solidFill>
            </a:endParaRPr>
          </a:p>
          <a:p>
            <a:pPr eaLnBrk="0" hangingPunct="0">
              <a:spcBef>
                <a:spcPct val="50000"/>
              </a:spcBef>
            </a:pPr>
            <a:r>
              <a:rPr lang="es-ES_tradnl" sz="3200" b="1">
                <a:solidFill>
                  <a:schemeClr val="bg1"/>
                </a:solidFill>
              </a:rPr>
              <a:t>	El flujo se produce solamente  cuando su presión es superior a las resistencias.		A la exploración  Döppler, la velocidad sistólica y diastólicas se reducen progresivamente con el incremento de las resistencias distales. 							</a:t>
            </a:r>
            <a:r>
              <a:rPr lang="es-ES_tradnl" sz="3200" b="1">
                <a:solidFill>
                  <a:srgbClr val="FFC000"/>
                </a:solidFill>
              </a:rPr>
              <a:t>El Índice de Pourcelot IP </a:t>
            </a:r>
            <a:r>
              <a:rPr lang="es-ES_tradnl" sz="3200" b="1">
                <a:solidFill>
                  <a:schemeClr val="bg1"/>
                </a:solidFill>
              </a:rPr>
              <a:t>(A-B)/A ( A= Velocidad sistólica, B= Velocidad diastólica), puede </a:t>
            </a:r>
            <a:r>
              <a:rPr lang="es-ES_tradnl" sz="3200" b="1">
                <a:solidFill>
                  <a:srgbClr val="FFC000"/>
                </a:solidFill>
              </a:rPr>
              <a:t>solamente medir las resistencias inferiores o igual a la presión diastólica. </a:t>
            </a:r>
            <a:r>
              <a:rPr lang="es-ES_tradnl" sz="3200" b="1">
                <a:solidFill>
                  <a:schemeClr val="bg1"/>
                </a:solidFill>
              </a:rPr>
              <a:t> Es útil para los órganos a baja resistencia como el cerebro o el riñón.  </a:t>
            </a:r>
            <a:endParaRPr lang="fr-FR" sz="3200">
              <a:solidFill>
                <a:schemeClr val="bg1"/>
              </a:solidFill>
            </a:endParaRPr>
          </a:p>
        </p:txBody>
      </p:sp>
      <p:grpSp>
        <p:nvGrpSpPr>
          <p:cNvPr id="2" name="Groupe 2"/>
          <p:cNvGrpSpPr>
            <a:grpSpLocks/>
          </p:cNvGrpSpPr>
          <p:nvPr/>
        </p:nvGrpSpPr>
        <p:grpSpPr bwMode="auto">
          <a:xfrm>
            <a:off x="7308850" y="387350"/>
            <a:ext cx="1925638" cy="1601788"/>
            <a:chOff x="2267744" y="4279726"/>
            <a:chExt cx="1925622" cy="1101393"/>
          </a:xfrm>
        </p:grpSpPr>
        <p:cxnSp>
          <p:nvCxnSpPr>
            <p:cNvPr id="111626" name="Connecteur droit 4"/>
            <p:cNvCxnSpPr>
              <a:cxnSpLocks noChangeShapeType="1"/>
              <a:endCxn id="111627" idx="5"/>
            </p:cNvCxnSpPr>
            <p:nvPr/>
          </p:nvCxnSpPr>
          <p:spPr bwMode="auto">
            <a:xfrm>
              <a:off x="2267744" y="5373215"/>
              <a:ext cx="1835696" cy="7903"/>
            </a:xfrm>
            <a:prstGeom prst="line">
              <a:avLst/>
            </a:prstGeom>
            <a:noFill/>
            <a:ln w="9525" algn="ctr">
              <a:solidFill>
                <a:srgbClr val="FF3300"/>
              </a:solidFill>
              <a:round/>
              <a:headEnd/>
              <a:tailEnd/>
            </a:ln>
          </p:spPr>
        </p:cxnSp>
        <p:sp>
          <p:nvSpPr>
            <p:cNvPr id="111627" name="Forme libre 5"/>
            <p:cNvSpPr>
              <a:spLocks/>
            </p:cNvSpPr>
            <p:nvPr/>
          </p:nvSpPr>
          <p:spPr bwMode="auto">
            <a:xfrm>
              <a:off x="2612730" y="4279726"/>
              <a:ext cx="1580636" cy="1101393"/>
            </a:xfrm>
            <a:custGeom>
              <a:avLst/>
              <a:gdLst>
                <a:gd name="T0" fmla="*/ 87062 w 1580636"/>
                <a:gd name="T1" fmla="*/ 1101392 h 1101393"/>
                <a:gd name="T2" fmla="*/ 87063 w 1580636"/>
                <a:gd name="T3" fmla="*/ 754824 h 1101393"/>
                <a:gd name="T4" fmla="*/ 609441 w 1580636"/>
                <a:gd name="T5" fmla="*/ 16503 h 1101393"/>
                <a:gd name="T6" fmla="*/ 951159 w 1580636"/>
                <a:gd name="T7" fmla="*/ 655804 h 1101393"/>
                <a:gd name="T8" fmla="*/ 1490711 w 1580636"/>
                <a:gd name="T9" fmla="*/ 705314 h 1101393"/>
                <a:gd name="T10" fmla="*/ 1490710 w 1580636"/>
                <a:gd name="T11" fmla="*/ 1101393 h 1101393"/>
                <a:gd name="T12" fmla="*/ 0 60000 65536"/>
                <a:gd name="T13" fmla="*/ 0 60000 65536"/>
                <a:gd name="T14" fmla="*/ 0 60000 65536"/>
                <a:gd name="T15" fmla="*/ 0 60000 65536"/>
                <a:gd name="T16" fmla="*/ 0 60000 65536"/>
                <a:gd name="T17" fmla="*/ 0 60000 65536"/>
                <a:gd name="T18" fmla="*/ 0 w 1580636"/>
                <a:gd name="T19" fmla="*/ 0 h 1101393"/>
                <a:gd name="T20" fmla="*/ 1580636 w 1580636"/>
                <a:gd name="T21" fmla="*/ 1101393 h 1101393"/>
              </a:gdLst>
              <a:ahLst/>
              <a:cxnLst>
                <a:cxn ang="T12">
                  <a:pos x="T0" y="T1"/>
                </a:cxn>
                <a:cxn ang="T13">
                  <a:pos x="T2" y="T3"/>
                </a:cxn>
                <a:cxn ang="T14">
                  <a:pos x="T4" y="T5"/>
                </a:cxn>
                <a:cxn ang="T15">
                  <a:pos x="T6" y="T7"/>
                </a:cxn>
                <a:cxn ang="T16">
                  <a:pos x="T8" y="T9"/>
                </a:cxn>
                <a:cxn ang="T17">
                  <a:pos x="T10" y="T11"/>
                </a:cxn>
              </a:cxnLst>
              <a:rect l="T18" t="T19" r="T20" b="T21"/>
              <a:pathLst>
                <a:path w="1580636" h="1101393">
                  <a:moveTo>
                    <a:pt x="87062" y="1101392"/>
                  </a:moveTo>
                  <a:cubicBezTo>
                    <a:pt x="110546" y="1056441"/>
                    <a:pt x="0" y="935639"/>
                    <a:pt x="87063" y="754824"/>
                  </a:cubicBezTo>
                  <a:cubicBezTo>
                    <a:pt x="373652" y="659299"/>
                    <a:pt x="465425" y="33006"/>
                    <a:pt x="609441" y="16503"/>
                  </a:cubicBezTo>
                  <a:cubicBezTo>
                    <a:pt x="753457" y="0"/>
                    <a:pt x="804281" y="541002"/>
                    <a:pt x="951159" y="655804"/>
                  </a:cubicBezTo>
                  <a:cubicBezTo>
                    <a:pt x="1098037" y="770606"/>
                    <a:pt x="1400786" y="631049"/>
                    <a:pt x="1490711" y="705314"/>
                  </a:cubicBezTo>
                  <a:cubicBezTo>
                    <a:pt x="1580636" y="779579"/>
                    <a:pt x="1478615" y="1004771"/>
                    <a:pt x="1490710" y="1101393"/>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3" name="Groupe 6"/>
          <p:cNvGrpSpPr>
            <a:grpSpLocks/>
          </p:cNvGrpSpPr>
          <p:nvPr/>
        </p:nvGrpSpPr>
        <p:grpSpPr bwMode="auto">
          <a:xfrm>
            <a:off x="7812088" y="3332163"/>
            <a:ext cx="1331912" cy="2257425"/>
            <a:chOff x="2771800" y="4242393"/>
            <a:chExt cx="1331640" cy="1551737"/>
          </a:xfrm>
        </p:grpSpPr>
        <p:cxnSp>
          <p:nvCxnSpPr>
            <p:cNvPr id="111624" name="Connecteur droit 7"/>
            <p:cNvCxnSpPr>
              <a:cxnSpLocks noChangeShapeType="1"/>
            </p:cNvCxnSpPr>
            <p:nvPr/>
          </p:nvCxnSpPr>
          <p:spPr bwMode="auto">
            <a:xfrm>
              <a:off x="2771800" y="5348541"/>
              <a:ext cx="1331640" cy="49510"/>
            </a:xfrm>
            <a:prstGeom prst="line">
              <a:avLst/>
            </a:prstGeom>
            <a:noFill/>
            <a:ln w="9525" algn="ctr">
              <a:solidFill>
                <a:srgbClr val="FF3300"/>
              </a:solidFill>
              <a:round/>
              <a:headEnd/>
              <a:tailEnd/>
            </a:ln>
          </p:spPr>
        </p:cxnSp>
        <p:sp>
          <p:nvSpPr>
            <p:cNvPr id="111625" name="Forme libre 8"/>
            <p:cNvSpPr>
              <a:spLocks/>
            </p:cNvSpPr>
            <p:nvPr/>
          </p:nvSpPr>
          <p:spPr bwMode="auto">
            <a:xfrm>
              <a:off x="3018970" y="4242393"/>
              <a:ext cx="1084470" cy="1551737"/>
            </a:xfrm>
            <a:custGeom>
              <a:avLst/>
              <a:gdLst>
                <a:gd name="T0" fmla="*/ 0 w 1084470"/>
                <a:gd name="T1" fmla="*/ 1127894 h 1551737"/>
                <a:gd name="T2" fmla="*/ 203200 w 1084470"/>
                <a:gd name="T3" fmla="*/ 53837 h 1551737"/>
                <a:gd name="T4" fmla="*/ 400901 w 1084470"/>
                <a:gd name="T5" fmla="*/ 1450917 h 1551737"/>
                <a:gd name="T6" fmla="*/ 544917 w 1084470"/>
                <a:gd name="T7" fmla="*/ 658760 h 1551737"/>
                <a:gd name="T8" fmla="*/ 682172 w 1084470"/>
                <a:gd name="T9" fmla="*/ 1142408 h 1551737"/>
                <a:gd name="T10" fmla="*/ 1084470 w 1084470"/>
                <a:gd name="T11" fmla="*/ 1155658 h 1551737"/>
                <a:gd name="T12" fmla="*/ 0 60000 65536"/>
                <a:gd name="T13" fmla="*/ 0 60000 65536"/>
                <a:gd name="T14" fmla="*/ 0 60000 65536"/>
                <a:gd name="T15" fmla="*/ 0 60000 65536"/>
                <a:gd name="T16" fmla="*/ 0 60000 65536"/>
                <a:gd name="T17" fmla="*/ 0 60000 65536"/>
                <a:gd name="T18" fmla="*/ 0 w 1084470"/>
                <a:gd name="T19" fmla="*/ 0 h 1551737"/>
                <a:gd name="T20" fmla="*/ 1084470 w 1084470"/>
                <a:gd name="T21" fmla="*/ 1551737 h 1551737"/>
              </a:gdLst>
              <a:ahLst/>
              <a:cxnLst>
                <a:cxn ang="T12">
                  <a:pos x="T0" y="T1"/>
                </a:cxn>
                <a:cxn ang="T13">
                  <a:pos x="T2" y="T3"/>
                </a:cxn>
                <a:cxn ang="T14">
                  <a:pos x="T4" y="T5"/>
                </a:cxn>
                <a:cxn ang="T15">
                  <a:pos x="T6" y="T7"/>
                </a:cxn>
                <a:cxn ang="T16">
                  <a:pos x="T8" y="T9"/>
                </a:cxn>
                <a:cxn ang="T17">
                  <a:pos x="T10" y="T11"/>
                </a:cxn>
              </a:cxnLst>
              <a:rect l="T18" t="T19" r="T20" b="T21"/>
              <a:pathLst>
                <a:path w="1084470" h="1551737">
                  <a:moveTo>
                    <a:pt x="0" y="1127894"/>
                  </a:moveTo>
                  <a:cubicBezTo>
                    <a:pt x="68943" y="571513"/>
                    <a:pt x="136383" y="0"/>
                    <a:pt x="203200" y="53837"/>
                  </a:cubicBezTo>
                  <a:cubicBezTo>
                    <a:pt x="270017" y="107674"/>
                    <a:pt x="343948" y="1350097"/>
                    <a:pt x="400901" y="1450917"/>
                  </a:cubicBezTo>
                  <a:cubicBezTo>
                    <a:pt x="457854" y="1551737"/>
                    <a:pt x="498039" y="710178"/>
                    <a:pt x="544917" y="658760"/>
                  </a:cubicBezTo>
                  <a:cubicBezTo>
                    <a:pt x="591795" y="607342"/>
                    <a:pt x="592247" y="1059592"/>
                    <a:pt x="682172" y="1142408"/>
                  </a:cubicBezTo>
                  <a:cubicBezTo>
                    <a:pt x="772098" y="1225224"/>
                    <a:pt x="929651" y="1153239"/>
                    <a:pt x="1084470" y="1155658"/>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11620" name="ZoneTexte 11"/>
          <p:cNvSpPr txBox="1">
            <a:spLocks noChangeArrowheads="1"/>
          </p:cNvSpPr>
          <p:nvPr/>
        </p:nvSpPr>
        <p:spPr bwMode="auto">
          <a:xfrm>
            <a:off x="8027988" y="1196975"/>
            <a:ext cx="647700" cy="576263"/>
          </a:xfrm>
          <a:prstGeom prst="rect">
            <a:avLst/>
          </a:prstGeom>
          <a:noFill/>
          <a:ln w="9525">
            <a:noFill/>
            <a:miter lim="800000"/>
            <a:headEnd/>
            <a:tailEnd/>
          </a:ln>
        </p:spPr>
        <p:txBody>
          <a:bodyPr>
            <a:spAutoFit/>
          </a:bodyPr>
          <a:lstStyle/>
          <a:p>
            <a:pPr eaLnBrk="0" hangingPunct="0">
              <a:spcBef>
                <a:spcPct val="50000"/>
              </a:spcBef>
            </a:pPr>
            <a:r>
              <a:rPr lang="fr-FR"/>
              <a:t>A</a:t>
            </a:r>
          </a:p>
        </p:txBody>
      </p:sp>
      <p:sp>
        <p:nvSpPr>
          <p:cNvPr id="111621" name="ZoneTexte 12"/>
          <p:cNvSpPr txBox="1">
            <a:spLocks noChangeArrowheads="1"/>
          </p:cNvSpPr>
          <p:nvPr/>
        </p:nvSpPr>
        <p:spPr bwMode="auto">
          <a:xfrm>
            <a:off x="8675688" y="1349375"/>
            <a:ext cx="649287" cy="576263"/>
          </a:xfrm>
          <a:prstGeom prst="rect">
            <a:avLst/>
          </a:prstGeom>
          <a:noFill/>
          <a:ln w="9525">
            <a:noFill/>
            <a:miter lim="800000"/>
            <a:headEnd/>
            <a:tailEnd/>
          </a:ln>
        </p:spPr>
        <p:txBody>
          <a:bodyPr>
            <a:spAutoFit/>
          </a:bodyPr>
          <a:lstStyle/>
          <a:p>
            <a:pPr eaLnBrk="0" hangingPunct="0">
              <a:spcBef>
                <a:spcPct val="50000"/>
              </a:spcBef>
            </a:pPr>
            <a:r>
              <a:rPr lang="fr-FR"/>
              <a:t>B</a:t>
            </a:r>
          </a:p>
        </p:txBody>
      </p:sp>
      <p:sp>
        <p:nvSpPr>
          <p:cNvPr id="111622" name="ZoneTexte 16"/>
          <p:cNvSpPr txBox="1">
            <a:spLocks noChangeArrowheads="1"/>
          </p:cNvSpPr>
          <p:nvPr/>
        </p:nvSpPr>
        <p:spPr bwMode="auto">
          <a:xfrm>
            <a:off x="7740650" y="1989138"/>
            <a:ext cx="2303463" cy="554037"/>
          </a:xfrm>
          <a:prstGeom prst="rect">
            <a:avLst/>
          </a:prstGeom>
          <a:noFill/>
          <a:ln w="9525">
            <a:noFill/>
            <a:miter lim="800000"/>
            <a:headEnd/>
            <a:tailEnd/>
          </a:ln>
        </p:spPr>
        <p:txBody>
          <a:bodyPr>
            <a:spAutoFit/>
          </a:bodyPr>
          <a:lstStyle/>
          <a:p>
            <a:pPr eaLnBrk="0" hangingPunct="0">
              <a:spcBef>
                <a:spcPct val="50000"/>
              </a:spcBef>
            </a:pPr>
            <a:r>
              <a:rPr lang="fr-FR">
                <a:solidFill>
                  <a:schemeClr val="tx1"/>
                </a:solidFill>
              </a:rPr>
              <a:t>IP Si</a:t>
            </a:r>
          </a:p>
        </p:txBody>
      </p:sp>
      <p:sp>
        <p:nvSpPr>
          <p:cNvPr id="111623" name="ZoneTexte 17"/>
          <p:cNvSpPr txBox="1">
            <a:spLocks noChangeArrowheads="1"/>
          </p:cNvSpPr>
          <p:nvPr/>
        </p:nvSpPr>
        <p:spPr bwMode="auto">
          <a:xfrm>
            <a:off x="7740650" y="5538788"/>
            <a:ext cx="2303463" cy="554037"/>
          </a:xfrm>
          <a:prstGeom prst="rect">
            <a:avLst/>
          </a:prstGeom>
          <a:noFill/>
          <a:ln w="9525">
            <a:noFill/>
            <a:miter lim="800000"/>
            <a:headEnd/>
            <a:tailEnd/>
          </a:ln>
        </p:spPr>
        <p:txBody>
          <a:bodyPr>
            <a:spAutoFit/>
          </a:bodyPr>
          <a:lstStyle/>
          <a:p>
            <a:pPr eaLnBrk="0" hangingPunct="0">
              <a:spcBef>
                <a:spcPct val="50000"/>
              </a:spcBef>
            </a:pPr>
            <a:r>
              <a:rPr lang="fr-FR">
                <a:solidFill>
                  <a:schemeClr val="tx1"/>
                </a:solidFill>
              </a:rPr>
              <a:t>IP No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248138"/>
          </a:xfrm>
          <a:prstGeom prst="rect">
            <a:avLst/>
          </a:prstGeom>
          <a:solidFill>
            <a:schemeClr val="accent6"/>
          </a:solidFill>
        </p:spPr>
        <p:txBody>
          <a:bodyPr wrap="square">
            <a:spAutoFit/>
          </a:bodyPr>
          <a:lstStyle/>
          <a:p>
            <a:pPr eaLnBrk="0" hangingPunct="0">
              <a:spcBef>
                <a:spcPct val="50000"/>
              </a:spcBef>
            </a:pPr>
            <a:r>
              <a:rPr lang="es-ES_tradnl" b="1" u="sng" dirty="0">
                <a:solidFill>
                  <a:srgbClr val="FFC000"/>
                </a:solidFill>
              </a:rPr>
              <a:t>14</a:t>
            </a:r>
            <a:r>
              <a:rPr lang="es-ES_tradnl" b="1" dirty="0">
                <a:solidFill>
                  <a:srgbClr val="FFC000"/>
                </a:solidFill>
              </a:rPr>
              <a:t> Resistencia arteriales. </a:t>
            </a:r>
            <a:endParaRPr lang="fr-FR" b="1" dirty="0">
              <a:solidFill>
                <a:srgbClr val="FFC000"/>
              </a:solidFill>
            </a:endParaRPr>
          </a:p>
          <a:p>
            <a:pPr eaLnBrk="0" hangingPunct="0">
              <a:spcBef>
                <a:spcPct val="50000"/>
              </a:spcBef>
            </a:pPr>
            <a:r>
              <a:rPr lang="es-ES_tradnl" b="1" dirty="0">
                <a:solidFill>
                  <a:schemeClr val="bg1"/>
                </a:solidFill>
              </a:rPr>
              <a:t>La variación de presión puede también, modular este </a:t>
            </a:r>
            <a:r>
              <a:rPr lang="es-ES_tradnl" b="1" dirty="0" err="1">
                <a:solidFill>
                  <a:schemeClr val="bg1"/>
                </a:solidFill>
              </a:rPr>
              <a:t>Indice</a:t>
            </a:r>
            <a:endParaRPr lang="es-ES_tradnl" b="1" dirty="0">
              <a:solidFill>
                <a:schemeClr val="bg1"/>
              </a:solidFill>
            </a:endParaRPr>
          </a:p>
          <a:p>
            <a:pPr eaLnBrk="0" hangingPunct="0">
              <a:spcBef>
                <a:spcPct val="50000"/>
              </a:spcBef>
            </a:pPr>
            <a:r>
              <a:rPr lang="es-ES_tradnl" b="1" dirty="0">
                <a:solidFill>
                  <a:schemeClr val="bg1"/>
                </a:solidFill>
              </a:rPr>
              <a:t>	</a:t>
            </a:r>
            <a:r>
              <a:rPr lang="es-ES_tradnl" b="1" dirty="0" smtClean="0">
                <a:solidFill>
                  <a:schemeClr val="bg1"/>
                </a:solidFill>
              </a:rPr>
              <a:t>-Fue propuesto (Franceschi) un </a:t>
            </a:r>
            <a:r>
              <a:rPr lang="es-ES_tradnl" b="1" dirty="0" err="1">
                <a:solidFill>
                  <a:schemeClr val="bg1"/>
                </a:solidFill>
              </a:rPr>
              <a:t>Indice</a:t>
            </a:r>
            <a:r>
              <a:rPr lang="es-ES_tradnl" b="1" dirty="0">
                <a:solidFill>
                  <a:schemeClr val="bg1"/>
                </a:solidFill>
              </a:rPr>
              <a:t> de Presión-Perfusión  (Presión Diastólica </a:t>
            </a:r>
            <a:r>
              <a:rPr lang="es-ES_tradnl" b="1" dirty="0" err="1">
                <a:solidFill>
                  <a:schemeClr val="bg1"/>
                </a:solidFill>
              </a:rPr>
              <a:t>mmHg</a:t>
            </a:r>
            <a:r>
              <a:rPr lang="es-ES_tradnl" b="1" dirty="0">
                <a:solidFill>
                  <a:schemeClr val="bg1"/>
                </a:solidFill>
              </a:rPr>
              <a:t>)/ Velocidad Diastólica cm + 1) </a:t>
            </a:r>
            <a:endParaRPr lang="fr-FR" b="1" dirty="0">
              <a:solidFill>
                <a:schemeClr val="bg1"/>
              </a:solidFill>
            </a:endParaRPr>
          </a:p>
          <a:p>
            <a:pPr eaLnBrk="0" hangingPunct="0">
              <a:spcBef>
                <a:spcPct val="50000"/>
              </a:spcBef>
            </a:pPr>
            <a:r>
              <a:rPr lang="es-ES_tradnl" b="1" dirty="0">
                <a:solidFill>
                  <a:schemeClr val="bg1"/>
                </a:solidFill>
              </a:rPr>
              <a:t>	En los músculos y la piel, en reposo y temperatura normal, el flujo diastólico es  nulo, éste aparece tras el ejercicio y/o el calor  de forma proporcional a la caída de las resistencias micro-circulatorias. </a:t>
            </a:r>
            <a:endParaRPr lang="es-ES_tradnl" b="1" dirty="0" smtClean="0">
              <a:solidFill>
                <a:schemeClr val="bg1"/>
              </a:solidFill>
            </a:endParaRPr>
          </a:p>
          <a:p>
            <a:pPr eaLnBrk="0" hangingPunct="0">
              <a:spcBef>
                <a:spcPct val="50000"/>
              </a:spcBef>
            </a:pPr>
            <a:endParaRPr lang="es-ES_tradnl" b="1" dirty="0" smtClean="0">
              <a:solidFill>
                <a:schemeClr val="bg1"/>
              </a:solidFill>
            </a:endParaRPr>
          </a:p>
          <a:p>
            <a:pPr eaLnBrk="0" hangingPunct="0">
              <a:spcBef>
                <a:spcPct val="50000"/>
              </a:spcBef>
            </a:pPr>
            <a:endParaRPr lang="fr-FR"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7693"/>
            <a:ext cx="9144000" cy="6771084"/>
          </a:xfrm>
          <a:prstGeom prst="rect">
            <a:avLst/>
          </a:prstGeom>
          <a:solidFill>
            <a:schemeClr val="accent6"/>
          </a:solidFill>
        </p:spPr>
        <p:txBody>
          <a:bodyPr wrap="square" rtlCol="0">
            <a:spAutoFit/>
          </a:bodyPr>
          <a:lstStyle/>
          <a:p>
            <a:pPr algn="ctr"/>
            <a:r>
              <a:rPr lang="es-ES_tradnl" sz="5400" b="1" u="sng" dirty="0">
                <a:solidFill>
                  <a:srgbClr val="FFFF00"/>
                </a:solidFill>
              </a:rPr>
              <a:t>15</a:t>
            </a:r>
            <a:r>
              <a:rPr lang="es-ES_tradnl" sz="5400" b="1" dirty="0">
                <a:solidFill>
                  <a:srgbClr val="FFFF00"/>
                </a:solidFill>
              </a:rPr>
              <a:t> Efecto “Reservorio” en las venas</a:t>
            </a:r>
            <a:r>
              <a:rPr lang="es-ES_tradnl" sz="5400" b="1" dirty="0" smtClean="0">
                <a:solidFill>
                  <a:srgbClr val="FFFF00"/>
                </a:solidFill>
              </a:rPr>
              <a:t>.</a:t>
            </a:r>
          </a:p>
          <a:p>
            <a:r>
              <a:rPr lang="es-ES_tradnl" sz="3600" b="1" dirty="0" smtClean="0">
                <a:solidFill>
                  <a:schemeClr val="bg1"/>
                </a:solidFill>
              </a:rPr>
              <a:t> 	</a:t>
            </a:r>
            <a:r>
              <a:rPr lang="es-ES_tradnl" sz="4400" b="1" dirty="0" smtClean="0">
                <a:solidFill>
                  <a:srgbClr val="FF0000"/>
                </a:solidFill>
              </a:rPr>
              <a:t>La </a:t>
            </a:r>
            <a:r>
              <a:rPr lang="es-ES_tradnl" sz="4400" b="1" dirty="0" err="1">
                <a:solidFill>
                  <a:srgbClr val="FF0000"/>
                </a:solidFill>
              </a:rPr>
              <a:t>compliance</a:t>
            </a:r>
            <a:r>
              <a:rPr lang="es-ES_tradnl" sz="4400" b="1" dirty="0">
                <a:solidFill>
                  <a:srgbClr val="FF0000"/>
                </a:solidFill>
              </a:rPr>
              <a:t> venosa es </a:t>
            </a:r>
            <a:r>
              <a:rPr lang="es-ES_tradnl" sz="4400" b="1" dirty="0" smtClean="0">
                <a:solidFill>
                  <a:srgbClr val="FF0000"/>
                </a:solidFill>
              </a:rPr>
              <a:t>mucho </a:t>
            </a:r>
            <a:r>
              <a:rPr lang="es-ES_tradnl" sz="4400" b="1" dirty="0">
                <a:solidFill>
                  <a:srgbClr val="FF0000"/>
                </a:solidFill>
              </a:rPr>
              <a:t>más grande </a:t>
            </a:r>
            <a:r>
              <a:rPr lang="es-ES_tradnl" sz="4400" b="1" dirty="0" smtClean="0">
                <a:solidFill>
                  <a:srgbClr val="FF0000"/>
                </a:solidFill>
              </a:rPr>
              <a:t>que </a:t>
            </a:r>
            <a:r>
              <a:rPr lang="es-ES_tradnl" sz="4400" b="1" dirty="0">
                <a:solidFill>
                  <a:srgbClr val="FF0000"/>
                </a:solidFill>
              </a:rPr>
              <a:t>la arterial</a:t>
            </a:r>
            <a:r>
              <a:rPr lang="es-ES_tradnl" sz="4400" b="1" dirty="0" smtClean="0">
                <a:solidFill>
                  <a:srgbClr val="FF0000"/>
                </a:solidFill>
              </a:rPr>
              <a:t>.</a:t>
            </a:r>
            <a:r>
              <a:rPr lang="es-ES_tradnl" sz="3600" b="1" dirty="0" smtClean="0">
                <a:solidFill>
                  <a:srgbClr val="FFC000"/>
                </a:solidFill>
              </a:rPr>
              <a:t>	</a:t>
            </a:r>
            <a:r>
              <a:rPr lang="es-ES_tradnl" sz="3600" b="1" dirty="0" smtClean="0">
                <a:solidFill>
                  <a:schemeClr val="bg1"/>
                </a:solidFill>
              </a:rPr>
              <a:t>					 </a:t>
            </a:r>
            <a:r>
              <a:rPr lang="es-ES_tradnl" sz="3600" b="1" dirty="0" smtClean="0">
                <a:solidFill>
                  <a:srgbClr val="FFFF00"/>
                </a:solidFill>
              </a:rPr>
              <a:t>Permite	grandes </a:t>
            </a:r>
            <a:r>
              <a:rPr lang="es-ES_tradnl" sz="3600" b="1" dirty="0">
                <a:solidFill>
                  <a:srgbClr val="FFFF00"/>
                </a:solidFill>
              </a:rPr>
              <a:t>variaciones de volumen venoso con </a:t>
            </a:r>
            <a:r>
              <a:rPr lang="es-ES_tradnl" sz="3600" b="1" dirty="0" smtClean="0">
                <a:solidFill>
                  <a:srgbClr val="FFFF00"/>
                </a:solidFill>
              </a:rPr>
              <a:t>variaciones menores </a:t>
            </a:r>
            <a:r>
              <a:rPr lang="es-ES_tradnl" sz="3600" b="1" dirty="0">
                <a:solidFill>
                  <a:srgbClr val="FFFF00"/>
                </a:solidFill>
              </a:rPr>
              <a:t>de la </a:t>
            </a:r>
            <a:r>
              <a:rPr lang="es-ES_tradnl" sz="3600" b="1" dirty="0" smtClean="0">
                <a:solidFill>
                  <a:srgbClr val="FFFF00"/>
                </a:solidFill>
              </a:rPr>
              <a:t>Presión.. </a:t>
            </a:r>
          </a:p>
          <a:p>
            <a:endParaRPr lang="es-ES_tradnl" sz="3600" b="1" dirty="0" smtClean="0">
              <a:solidFill>
                <a:srgbClr val="FFFF00"/>
              </a:solidFill>
            </a:endParaRPr>
          </a:p>
          <a:p>
            <a:endParaRPr lang="fr-FR" sz="3600"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7475"/>
            <a:ext cx="9144000" cy="8017579"/>
          </a:xfrm>
          <a:prstGeom prst="rect">
            <a:avLst/>
          </a:prstGeom>
          <a:solidFill>
            <a:schemeClr val="accent6"/>
          </a:solidFill>
        </p:spPr>
        <p:txBody>
          <a:bodyPr>
            <a:spAutoFit/>
          </a:bodyPr>
          <a:lstStyle/>
          <a:p>
            <a:pPr algn="ctr" eaLnBrk="0" hangingPunct="0">
              <a:spcBef>
                <a:spcPct val="50000"/>
              </a:spcBef>
              <a:defRPr/>
            </a:pPr>
            <a:r>
              <a:rPr lang="es-ES_tradnl" sz="5400" b="1" u="sng" dirty="0" smtClean="0">
                <a:solidFill>
                  <a:srgbClr val="FFFF00"/>
                </a:solidFill>
              </a:rPr>
              <a:t>15</a:t>
            </a:r>
          </a:p>
          <a:p>
            <a:pPr algn="ctr" eaLnBrk="0" hangingPunct="0">
              <a:spcBef>
                <a:spcPct val="50000"/>
              </a:spcBef>
              <a:defRPr/>
            </a:pPr>
            <a:r>
              <a:rPr lang="es-ES_tradnl" sz="5400" b="1" dirty="0" smtClean="0">
                <a:solidFill>
                  <a:srgbClr val="FFFF00"/>
                </a:solidFill>
              </a:rPr>
              <a:t> </a:t>
            </a:r>
            <a:r>
              <a:rPr lang="es-ES_tradnl" sz="5400" b="1" dirty="0">
                <a:solidFill>
                  <a:srgbClr val="FFFF00"/>
                </a:solidFill>
              </a:rPr>
              <a:t>Efecto “Reservorio” en las venas.</a:t>
            </a:r>
          </a:p>
          <a:p>
            <a:pPr eaLnBrk="0" hangingPunct="0">
              <a:spcBef>
                <a:spcPct val="50000"/>
              </a:spcBef>
              <a:defRPr/>
            </a:pPr>
            <a:r>
              <a:rPr lang="es-ES_tradnl" sz="3600" b="1" dirty="0">
                <a:solidFill>
                  <a:schemeClr val="bg1"/>
                </a:solidFill>
              </a:rPr>
              <a:t> 	</a:t>
            </a:r>
            <a:r>
              <a:rPr lang="es-ES_tradnl" sz="4400" b="1" dirty="0">
                <a:solidFill>
                  <a:srgbClr val="FF0000"/>
                </a:solidFill>
              </a:rPr>
              <a:t>La </a:t>
            </a:r>
            <a:r>
              <a:rPr lang="es-ES_tradnl" sz="4400" b="1" dirty="0" err="1">
                <a:solidFill>
                  <a:srgbClr val="FF0000"/>
                </a:solidFill>
              </a:rPr>
              <a:t>complianza</a:t>
            </a:r>
            <a:r>
              <a:rPr lang="es-ES_tradnl" sz="4400" b="1" dirty="0">
                <a:solidFill>
                  <a:srgbClr val="FF0000"/>
                </a:solidFill>
              </a:rPr>
              <a:t> venosa es mucho mayor que la arterial.</a:t>
            </a:r>
            <a:r>
              <a:rPr lang="es-ES_tradnl" sz="3600" b="1" dirty="0">
                <a:solidFill>
                  <a:srgbClr val="FFC000"/>
                </a:solidFill>
              </a:rPr>
              <a:t>	</a:t>
            </a:r>
            <a:r>
              <a:rPr lang="es-ES_tradnl" sz="3600" b="1" dirty="0">
                <a:solidFill>
                  <a:schemeClr val="bg1"/>
                </a:solidFill>
              </a:rPr>
              <a:t>					 </a:t>
            </a:r>
            <a:r>
              <a:rPr lang="es-ES_tradnl" sz="3600" b="1" dirty="0">
                <a:solidFill>
                  <a:srgbClr val="FFFF00"/>
                </a:solidFill>
              </a:rPr>
              <a:t>Permite	grandes variaciones de volumen venoso con variaciones menores de la Presión.. </a:t>
            </a:r>
            <a:endParaRPr lang="es-ES_tradnl" sz="3600" b="1" dirty="0" smtClean="0">
              <a:solidFill>
                <a:srgbClr val="FFFF00"/>
              </a:solidFill>
            </a:endParaRPr>
          </a:p>
          <a:p>
            <a:pPr eaLnBrk="0" hangingPunct="0">
              <a:spcBef>
                <a:spcPct val="50000"/>
              </a:spcBef>
              <a:defRPr/>
            </a:pPr>
            <a:endParaRPr lang="es-ES_tradnl" sz="3600" b="1" dirty="0" smtClean="0">
              <a:solidFill>
                <a:srgbClr val="FFFF00"/>
              </a:solidFill>
            </a:endParaRPr>
          </a:p>
          <a:p>
            <a:pPr eaLnBrk="0" hangingPunct="0">
              <a:spcBef>
                <a:spcPct val="50000"/>
              </a:spcBef>
              <a:defRPr/>
            </a:pPr>
            <a:endParaRPr lang="fr-FR" sz="36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ZoneTexte 3"/>
          <p:cNvSpPr txBox="1">
            <a:spLocks noChangeArrowheads="1"/>
          </p:cNvSpPr>
          <p:nvPr/>
        </p:nvSpPr>
        <p:spPr bwMode="auto">
          <a:xfrm>
            <a:off x="0" y="117475"/>
            <a:ext cx="9144000" cy="692497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u="sng" dirty="0">
                <a:solidFill>
                  <a:schemeClr val="bg1"/>
                </a:solidFill>
              </a:rPr>
              <a:t>15</a:t>
            </a:r>
            <a:endParaRPr lang="es-ES_tradnl" sz="3600" b="1" dirty="0">
              <a:solidFill>
                <a:schemeClr val="bg1"/>
              </a:solidFill>
            </a:endParaRPr>
          </a:p>
          <a:p>
            <a:pPr eaLnBrk="0" hangingPunct="0">
              <a:spcBef>
                <a:spcPct val="50000"/>
              </a:spcBef>
            </a:pPr>
            <a:r>
              <a:rPr lang="es-ES_tradnl" sz="3600" b="1" dirty="0">
                <a:solidFill>
                  <a:schemeClr val="bg1"/>
                </a:solidFill>
              </a:rPr>
              <a:t> 	</a:t>
            </a:r>
            <a:r>
              <a:rPr lang="es-ES_tradnl" sz="4400" b="1" dirty="0">
                <a:solidFill>
                  <a:srgbClr val="FF0000"/>
                </a:solidFill>
              </a:rPr>
              <a:t>Este efecto “Reservorio” es una de las funciones del sistema venoso.</a:t>
            </a:r>
            <a:r>
              <a:rPr lang="es-ES_tradnl" sz="4400" b="1" dirty="0">
                <a:solidFill>
                  <a:srgbClr val="FFC000"/>
                </a:solidFill>
              </a:rPr>
              <a:t> </a:t>
            </a:r>
            <a:endParaRPr lang="es-ES_tradnl" sz="3600" b="1" dirty="0">
              <a:solidFill>
                <a:srgbClr val="FFC000"/>
              </a:solidFill>
            </a:endParaRPr>
          </a:p>
          <a:p>
            <a:pPr eaLnBrk="0" hangingPunct="0">
              <a:spcBef>
                <a:spcPct val="50000"/>
              </a:spcBef>
            </a:pPr>
            <a:r>
              <a:rPr lang="es-ES_tradnl" sz="3600" b="1" dirty="0">
                <a:solidFill>
                  <a:schemeClr val="bg1"/>
                </a:solidFill>
              </a:rPr>
              <a:t> 	Porque </a:t>
            </a:r>
            <a:r>
              <a:rPr lang="es-ES_tradnl" sz="4400" b="1" dirty="0">
                <a:solidFill>
                  <a:srgbClr val="FFFF00"/>
                </a:solidFill>
              </a:rPr>
              <a:t>puede  proporcionar permanentemente la  pre-carga del ventrículo derecho</a:t>
            </a:r>
            <a:r>
              <a:rPr lang="es-ES_tradnl" sz="3600" b="1" dirty="0">
                <a:solidFill>
                  <a:srgbClr val="FFC000"/>
                </a:solidFill>
              </a:rPr>
              <a:t> </a:t>
            </a:r>
            <a:r>
              <a:rPr lang="es-ES_tradnl" sz="3600" b="1" dirty="0">
                <a:solidFill>
                  <a:schemeClr val="bg1"/>
                </a:solidFill>
              </a:rPr>
              <a:t>tanto en reposo como durante el ejercicio. </a:t>
            </a:r>
            <a:endParaRPr lang="es-ES_tradnl" sz="3600" b="1" dirty="0" smtClean="0">
              <a:solidFill>
                <a:schemeClr val="bg1"/>
              </a:solidFill>
            </a:endParaRPr>
          </a:p>
          <a:p>
            <a:pPr eaLnBrk="0" hangingPunct="0">
              <a:spcBef>
                <a:spcPct val="50000"/>
              </a:spcBef>
            </a:pPr>
            <a:endParaRPr lang="es-ES_tradnl" sz="3600" b="1" dirty="0">
              <a:solidFill>
                <a:schemeClr val="bg1"/>
              </a:solidFill>
            </a:endParaRPr>
          </a:p>
          <a:p>
            <a:pPr eaLnBrk="0" hangingPunct="0">
              <a:spcBef>
                <a:spcPct val="50000"/>
              </a:spcBef>
            </a:pPr>
            <a:r>
              <a:rPr lang="es-ES_tradnl" sz="3600" b="1" dirty="0">
                <a:solidFill>
                  <a:schemeClr val="bg1"/>
                </a:solidFill>
              </a:rPr>
              <a:t>	</a:t>
            </a:r>
            <a:endParaRPr lang="fr-FR" sz="3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ZoneTexte 4"/>
          <p:cNvSpPr txBox="1">
            <a:spLocks noChangeArrowheads="1"/>
          </p:cNvSpPr>
          <p:nvPr/>
        </p:nvSpPr>
        <p:spPr bwMode="auto">
          <a:xfrm>
            <a:off x="395288" y="260350"/>
            <a:ext cx="7993062" cy="2530475"/>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fr-FR">
                <a:solidFill>
                  <a:schemeClr val="bg1"/>
                </a:solidFill>
              </a:rPr>
              <a:t> 2 La </a:t>
            </a:r>
            <a:r>
              <a:rPr lang="es-ES_tradnl" sz="3200" b="1">
                <a:solidFill>
                  <a:schemeClr val="bg1"/>
                </a:solidFill>
              </a:rPr>
              <a:t>clínica  </a:t>
            </a:r>
            <a:r>
              <a:rPr lang="fr-FR">
                <a:solidFill>
                  <a:schemeClr val="bg1"/>
                </a:solidFill>
              </a:rPr>
              <a:t>y la </a:t>
            </a:r>
            <a:r>
              <a:rPr lang="es-ES_tradnl" sz="3200" b="1">
                <a:solidFill>
                  <a:schemeClr val="bg1"/>
                </a:solidFill>
              </a:rPr>
              <a:t>biología de la insuficiencia circulatoria dependen de:		</a:t>
            </a:r>
          </a:p>
          <a:p>
            <a:pPr algn="ctr" eaLnBrk="0" hangingPunct="0">
              <a:spcBef>
                <a:spcPct val="50000"/>
              </a:spcBef>
            </a:pPr>
            <a:r>
              <a:rPr lang="es-ES_tradnl" sz="3200" b="1">
                <a:solidFill>
                  <a:schemeClr val="bg1"/>
                </a:solidFill>
              </a:rPr>
              <a:t>       </a:t>
            </a:r>
            <a:r>
              <a:rPr lang="es-ES_tradnl" sz="3200" b="1">
                <a:solidFill>
                  <a:srgbClr val="FFC000"/>
                </a:solidFill>
              </a:rPr>
              <a:t>Presión Trans-Mural </a:t>
            </a:r>
          </a:p>
          <a:p>
            <a:pPr algn="ctr" eaLnBrk="0" hangingPunct="0">
              <a:spcBef>
                <a:spcPct val="50000"/>
              </a:spcBef>
            </a:pPr>
            <a:r>
              <a:rPr lang="es-ES_tradnl" sz="3200" b="1">
                <a:solidFill>
                  <a:srgbClr val="FFC000"/>
                </a:solidFill>
              </a:rPr>
              <a:t>	Conflicto sangre/paredes</a:t>
            </a:r>
            <a:endParaRPr lang="fr-FR">
              <a:solidFill>
                <a:srgbClr val="FFC000"/>
              </a:solidFill>
            </a:endParaRPr>
          </a:p>
        </p:txBody>
      </p:sp>
      <p:grpSp>
        <p:nvGrpSpPr>
          <p:cNvPr id="2" name="Groupe 2"/>
          <p:cNvGrpSpPr>
            <a:grpSpLocks/>
          </p:cNvGrpSpPr>
          <p:nvPr/>
        </p:nvGrpSpPr>
        <p:grpSpPr bwMode="auto">
          <a:xfrm>
            <a:off x="1403350" y="2852738"/>
            <a:ext cx="7740650" cy="3519487"/>
            <a:chOff x="1687513" y="2581275"/>
            <a:chExt cx="7740352" cy="3519488"/>
          </a:xfrm>
        </p:grpSpPr>
        <p:sp>
          <p:nvSpPr>
            <p:cNvPr id="90117" name="Rectangle 3"/>
            <p:cNvSpPr>
              <a:spLocks noChangeArrowheads="1"/>
            </p:cNvSpPr>
            <p:nvPr/>
          </p:nvSpPr>
          <p:spPr bwMode="auto">
            <a:xfrm flipH="1">
              <a:off x="5942409" y="3733403"/>
              <a:ext cx="3485456" cy="1570303"/>
            </a:xfrm>
            <a:prstGeom prst="rect">
              <a:avLst/>
            </a:prstGeom>
            <a:noFill/>
            <a:ln w="9525">
              <a:noFill/>
              <a:miter lim="800000"/>
              <a:headEnd/>
              <a:tailEnd/>
            </a:ln>
          </p:spPr>
          <p:txBody>
            <a:bodyPr lIns="92075" tIns="46038" rIns="92075" bIns="46038">
              <a:spAutoFit/>
            </a:bodyPr>
            <a:lstStyle/>
            <a:p>
              <a:pPr algn="ctr" defTabSz="762000" eaLnBrk="0" hangingPunct="0"/>
              <a:r>
                <a:rPr lang="fr-FR" sz="2400" b="1">
                  <a:solidFill>
                    <a:schemeClr val="tx1"/>
                  </a:solidFill>
                </a:rPr>
                <a:t>Presión externa</a:t>
              </a:r>
            </a:p>
            <a:p>
              <a:pPr algn="ctr" defTabSz="762000" eaLnBrk="0" hangingPunct="0"/>
              <a:r>
                <a:rPr lang="fr-FR" sz="2400" b="1">
                  <a:solidFill>
                    <a:schemeClr val="tx1"/>
                  </a:solidFill>
                </a:rPr>
                <a:t>=</a:t>
              </a:r>
            </a:p>
            <a:p>
              <a:pPr algn="ctr" defTabSz="762000" eaLnBrk="0" hangingPunct="0"/>
              <a:r>
                <a:rPr lang="fr-FR" sz="2400" b="1">
                  <a:solidFill>
                    <a:schemeClr val="tx1"/>
                  </a:solidFill>
                </a:rPr>
                <a:t>P.Tisular + </a:t>
              </a:r>
            </a:p>
            <a:p>
              <a:pPr algn="ctr" defTabSz="762000" eaLnBrk="0" hangingPunct="0"/>
              <a:r>
                <a:rPr lang="fr-FR" sz="2400" b="1">
                  <a:solidFill>
                    <a:schemeClr val="tx1"/>
                  </a:solidFill>
                </a:rPr>
                <a:t>P. atmosférica</a:t>
              </a:r>
            </a:p>
          </p:txBody>
        </p:sp>
        <p:sp>
          <p:nvSpPr>
            <p:cNvPr id="90118" name="Rectangle 4" descr="blanc)"/>
            <p:cNvSpPr>
              <a:spLocks noChangeArrowheads="1"/>
            </p:cNvSpPr>
            <p:nvPr/>
          </p:nvSpPr>
          <p:spPr bwMode="auto">
            <a:xfrm flipH="1">
              <a:off x="4354513" y="2581275"/>
              <a:ext cx="133350" cy="3519488"/>
            </a:xfrm>
            <a:prstGeom prst="rect">
              <a:avLst/>
            </a:prstGeom>
            <a:pattFill prst="dkHorz">
              <a:fgClr>
                <a:srgbClr val="FF0066"/>
              </a:fgClr>
              <a:bgClr>
                <a:schemeClr val="bg1"/>
              </a:bgClr>
            </a:pattFill>
            <a:ln w="9525">
              <a:noFill/>
              <a:miter lim="800000"/>
              <a:headEnd/>
              <a:tailEnd/>
            </a:ln>
          </p:spPr>
          <p:txBody>
            <a:bodyPr wrap="none" anchor="ctr"/>
            <a:lstStyle/>
            <a:p>
              <a:pPr eaLnBrk="0" hangingPunct="0">
                <a:spcBef>
                  <a:spcPct val="50000"/>
                </a:spcBef>
              </a:pPr>
              <a:endParaRPr lang="fr-FR"/>
            </a:p>
          </p:txBody>
        </p:sp>
        <p:grpSp>
          <p:nvGrpSpPr>
            <p:cNvPr id="3" name="Group 10"/>
            <p:cNvGrpSpPr>
              <a:grpSpLocks/>
            </p:cNvGrpSpPr>
            <p:nvPr/>
          </p:nvGrpSpPr>
          <p:grpSpPr bwMode="auto">
            <a:xfrm>
              <a:off x="1687513" y="4181475"/>
              <a:ext cx="2659062" cy="1919288"/>
              <a:chOff x="1910" y="2576"/>
              <a:chExt cx="1884" cy="1209"/>
            </a:xfrm>
          </p:grpSpPr>
          <p:sp>
            <p:nvSpPr>
              <p:cNvPr id="90141" name="Line 11"/>
              <p:cNvSpPr>
                <a:spLocks noChangeShapeType="1"/>
              </p:cNvSpPr>
              <p:nvPr/>
            </p:nvSpPr>
            <p:spPr bwMode="auto">
              <a:xfrm flipH="1">
                <a:off x="2817" y="2606"/>
                <a:ext cx="403" cy="700"/>
              </a:xfrm>
              <a:prstGeom prst="line">
                <a:avLst/>
              </a:prstGeom>
              <a:noFill/>
              <a:ln w="12699">
                <a:solidFill>
                  <a:srgbClr val="FFFF00"/>
                </a:solidFill>
                <a:round/>
                <a:headEnd type="none" w="sm" len="sm"/>
                <a:tailEnd type="none" w="sm" len="sm"/>
              </a:ln>
            </p:spPr>
            <p:txBody>
              <a:bodyPr wrap="none" anchor="ctr"/>
              <a:lstStyle/>
              <a:p>
                <a:endParaRPr lang="es-ES"/>
              </a:p>
            </p:txBody>
          </p:sp>
          <p:grpSp>
            <p:nvGrpSpPr>
              <p:cNvPr id="4" name="Group 12"/>
              <p:cNvGrpSpPr>
                <a:grpSpLocks/>
              </p:cNvGrpSpPr>
              <p:nvPr/>
            </p:nvGrpSpPr>
            <p:grpSpPr bwMode="auto">
              <a:xfrm flipH="1">
                <a:off x="2895" y="2832"/>
                <a:ext cx="173" cy="338"/>
                <a:chOff x="3762" y="2168"/>
                <a:chExt cx="208" cy="504"/>
              </a:xfrm>
            </p:grpSpPr>
            <p:sp>
              <p:nvSpPr>
                <p:cNvPr id="90165" name="Freeform 13"/>
                <p:cNvSpPr>
                  <a:spLocks/>
                </p:cNvSpPr>
                <p:nvPr/>
              </p:nvSpPr>
              <p:spPr bwMode="auto">
                <a:xfrm>
                  <a:off x="3762" y="2168"/>
                  <a:ext cx="67" cy="70"/>
                </a:xfrm>
                <a:custGeom>
                  <a:avLst/>
                  <a:gdLst>
                    <a:gd name="T0" fmla="*/ 29 w 67"/>
                    <a:gd name="T1" fmla="*/ 0 h 70"/>
                    <a:gd name="T2" fmla="*/ 56 w 67"/>
                    <a:gd name="T3" fmla="*/ 18 h 70"/>
                    <a:gd name="T4" fmla="*/ 66 w 67"/>
                    <a:gd name="T5" fmla="*/ 57 h 70"/>
                    <a:gd name="T6" fmla="*/ 20 w 67"/>
                    <a:gd name="T7" fmla="*/ 69 h 70"/>
                    <a:gd name="T8" fmla="*/ 0 w 67"/>
                    <a:gd name="T9" fmla="*/ 44 h 70"/>
                    <a:gd name="T10" fmla="*/ 4 w 67"/>
                    <a:gd name="T11" fmla="*/ 21 h 70"/>
                    <a:gd name="T12" fmla="*/ 29 w 67"/>
                    <a:gd name="T13" fmla="*/ 0 h 70"/>
                    <a:gd name="T14" fmla="*/ 0 60000 65536"/>
                    <a:gd name="T15" fmla="*/ 0 60000 65536"/>
                    <a:gd name="T16" fmla="*/ 0 60000 65536"/>
                    <a:gd name="T17" fmla="*/ 0 60000 65536"/>
                    <a:gd name="T18" fmla="*/ 0 60000 65536"/>
                    <a:gd name="T19" fmla="*/ 0 60000 65536"/>
                    <a:gd name="T20" fmla="*/ 0 60000 65536"/>
                    <a:gd name="T21" fmla="*/ 0 w 67"/>
                    <a:gd name="T22" fmla="*/ 0 h 70"/>
                    <a:gd name="T23" fmla="*/ 67 w 6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0">
                      <a:moveTo>
                        <a:pt x="29" y="0"/>
                      </a:moveTo>
                      <a:lnTo>
                        <a:pt x="56" y="18"/>
                      </a:lnTo>
                      <a:lnTo>
                        <a:pt x="66" y="57"/>
                      </a:lnTo>
                      <a:lnTo>
                        <a:pt x="20" y="69"/>
                      </a:lnTo>
                      <a:lnTo>
                        <a:pt x="0" y="44"/>
                      </a:lnTo>
                      <a:lnTo>
                        <a:pt x="4" y="21"/>
                      </a:lnTo>
                      <a:lnTo>
                        <a:pt x="29"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a:p>
              </p:txBody>
            </p:sp>
            <p:sp>
              <p:nvSpPr>
                <p:cNvPr id="90166" name="Freeform 14"/>
                <p:cNvSpPr>
                  <a:spLocks/>
                </p:cNvSpPr>
                <p:nvPr/>
              </p:nvSpPr>
              <p:spPr bwMode="auto">
                <a:xfrm>
                  <a:off x="3783" y="2227"/>
                  <a:ext cx="187" cy="445"/>
                </a:xfrm>
                <a:custGeom>
                  <a:avLst/>
                  <a:gdLst>
                    <a:gd name="T0" fmla="*/ 46 w 187"/>
                    <a:gd name="T1" fmla="*/ 0 h 445"/>
                    <a:gd name="T2" fmla="*/ 0 w 187"/>
                    <a:gd name="T3" fmla="*/ 12 h 445"/>
                    <a:gd name="T4" fmla="*/ 14 w 187"/>
                    <a:gd name="T5" fmla="*/ 79 h 445"/>
                    <a:gd name="T6" fmla="*/ 139 w 187"/>
                    <a:gd name="T7" fmla="*/ 298 h 445"/>
                    <a:gd name="T8" fmla="*/ 186 w 187"/>
                    <a:gd name="T9" fmla="*/ 444 h 445"/>
                    <a:gd name="T10" fmla="*/ 178 w 187"/>
                    <a:gd name="T11" fmla="*/ 269 h 445"/>
                    <a:gd name="T12" fmla="*/ 92 w 187"/>
                    <a:gd name="T13" fmla="*/ 60 h 445"/>
                    <a:gd name="T14" fmla="*/ 46 w 187"/>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445"/>
                    <a:gd name="T26" fmla="*/ 187 w 187"/>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445">
                      <a:moveTo>
                        <a:pt x="46" y="0"/>
                      </a:moveTo>
                      <a:lnTo>
                        <a:pt x="0" y="12"/>
                      </a:lnTo>
                      <a:lnTo>
                        <a:pt x="14" y="79"/>
                      </a:lnTo>
                      <a:lnTo>
                        <a:pt x="139" y="298"/>
                      </a:lnTo>
                      <a:lnTo>
                        <a:pt x="186" y="444"/>
                      </a:lnTo>
                      <a:lnTo>
                        <a:pt x="178" y="269"/>
                      </a:lnTo>
                      <a:lnTo>
                        <a:pt x="92" y="60"/>
                      </a:lnTo>
                      <a:lnTo>
                        <a:pt x="46"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a:p>
              </p:txBody>
            </p:sp>
          </p:grpSp>
          <p:sp>
            <p:nvSpPr>
              <p:cNvPr id="90143" name="Freeform 15"/>
              <p:cNvSpPr>
                <a:spLocks/>
              </p:cNvSpPr>
              <p:nvPr/>
            </p:nvSpPr>
            <p:spPr bwMode="auto">
              <a:xfrm flipH="1">
                <a:off x="3618" y="2832"/>
                <a:ext cx="176" cy="111"/>
              </a:xfrm>
              <a:custGeom>
                <a:avLst/>
                <a:gdLst>
                  <a:gd name="T0" fmla="*/ 47 w 213"/>
                  <a:gd name="T1" fmla="*/ 1 h 166"/>
                  <a:gd name="T2" fmla="*/ 39 w 213"/>
                  <a:gd name="T3" fmla="*/ 0 h 166"/>
                  <a:gd name="T4" fmla="*/ 31 w 213"/>
                  <a:gd name="T5" fmla="*/ 0 h 166"/>
                  <a:gd name="T6" fmla="*/ 21 w 213"/>
                  <a:gd name="T7" fmla="*/ 1 h 166"/>
                  <a:gd name="T8" fmla="*/ 14 w 213"/>
                  <a:gd name="T9" fmla="*/ 1 h 166"/>
                  <a:gd name="T10" fmla="*/ 12 w 213"/>
                  <a:gd name="T11" fmla="*/ 1 h 166"/>
                  <a:gd name="T12" fmla="*/ 8 w 213"/>
                  <a:gd name="T13" fmla="*/ 1 h 166"/>
                  <a:gd name="T14" fmla="*/ 4 w 213"/>
                  <a:gd name="T15" fmla="*/ 2 h 166"/>
                  <a:gd name="T16" fmla="*/ 2 w 213"/>
                  <a:gd name="T17" fmla="*/ 3 h 166"/>
                  <a:gd name="T18" fmla="*/ 2 w 213"/>
                  <a:gd name="T19" fmla="*/ 3 h 166"/>
                  <a:gd name="T20" fmla="*/ 2 w 213"/>
                  <a:gd name="T21" fmla="*/ 4 h 166"/>
                  <a:gd name="T22" fmla="*/ 2 w 213"/>
                  <a:gd name="T23" fmla="*/ 5 h 166"/>
                  <a:gd name="T24" fmla="*/ 0 w 213"/>
                  <a:gd name="T25" fmla="*/ 6 h 166"/>
                  <a:gd name="T26" fmla="*/ 0 w 213"/>
                  <a:gd name="T27" fmla="*/ 7 h 166"/>
                  <a:gd name="T28" fmla="*/ 0 w 213"/>
                  <a:gd name="T29" fmla="*/ 7 h 166"/>
                  <a:gd name="T30" fmla="*/ 2 w 213"/>
                  <a:gd name="T31" fmla="*/ 9 h 166"/>
                  <a:gd name="T32" fmla="*/ 31 w 213"/>
                  <a:gd name="T33" fmla="*/ 10 h 166"/>
                  <a:gd name="T34" fmla="*/ 36 w 213"/>
                  <a:gd name="T35" fmla="*/ 9 h 166"/>
                  <a:gd name="T36" fmla="*/ 37 w 213"/>
                  <a:gd name="T37" fmla="*/ 9 h 166"/>
                  <a:gd name="T38" fmla="*/ 40 w 213"/>
                  <a:gd name="T39" fmla="*/ 9 h 166"/>
                  <a:gd name="T40" fmla="*/ 44 w 213"/>
                  <a:gd name="T41" fmla="*/ 7 h 166"/>
                  <a:gd name="T42" fmla="*/ 47 w 213"/>
                  <a:gd name="T43" fmla="*/ 7 h 166"/>
                  <a:gd name="T44" fmla="*/ 50 w 213"/>
                  <a:gd name="T45" fmla="*/ 6 h 166"/>
                  <a:gd name="T46" fmla="*/ 50 w 213"/>
                  <a:gd name="T47" fmla="*/ 6 h 166"/>
                  <a:gd name="T48" fmla="*/ 50 w 213"/>
                  <a:gd name="T49" fmla="*/ 5 h 166"/>
                  <a:gd name="T50" fmla="*/ 56 w 213"/>
                  <a:gd name="T51" fmla="*/ 3 h 166"/>
                  <a:gd name="T52" fmla="*/ 47 w 213"/>
                  <a:gd name="T53" fmla="*/ 1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
                  <a:gd name="T82" fmla="*/ 0 h 166"/>
                  <a:gd name="T83" fmla="*/ 213 w 213"/>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 h="166">
                    <a:moveTo>
                      <a:pt x="179" y="5"/>
                    </a:moveTo>
                    <a:lnTo>
                      <a:pt x="150" y="0"/>
                    </a:lnTo>
                    <a:lnTo>
                      <a:pt x="116" y="0"/>
                    </a:lnTo>
                    <a:lnTo>
                      <a:pt x="81" y="4"/>
                    </a:lnTo>
                    <a:lnTo>
                      <a:pt x="51" y="8"/>
                    </a:lnTo>
                    <a:lnTo>
                      <a:pt x="43" y="12"/>
                    </a:lnTo>
                    <a:lnTo>
                      <a:pt x="33" y="20"/>
                    </a:lnTo>
                    <a:lnTo>
                      <a:pt x="16" y="36"/>
                    </a:lnTo>
                    <a:lnTo>
                      <a:pt x="4" y="45"/>
                    </a:lnTo>
                    <a:lnTo>
                      <a:pt x="2" y="52"/>
                    </a:lnTo>
                    <a:lnTo>
                      <a:pt x="3" y="63"/>
                    </a:lnTo>
                    <a:lnTo>
                      <a:pt x="3" y="75"/>
                    </a:lnTo>
                    <a:lnTo>
                      <a:pt x="0" y="97"/>
                    </a:lnTo>
                    <a:lnTo>
                      <a:pt x="0" y="116"/>
                    </a:lnTo>
                    <a:lnTo>
                      <a:pt x="0" y="131"/>
                    </a:lnTo>
                    <a:lnTo>
                      <a:pt x="4" y="144"/>
                    </a:lnTo>
                    <a:lnTo>
                      <a:pt x="120" y="165"/>
                    </a:lnTo>
                    <a:lnTo>
                      <a:pt x="135" y="160"/>
                    </a:lnTo>
                    <a:lnTo>
                      <a:pt x="141" y="154"/>
                    </a:lnTo>
                    <a:lnTo>
                      <a:pt x="152" y="141"/>
                    </a:lnTo>
                    <a:lnTo>
                      <a:pt x="165" y="125"/>
                    </a:lnTo>
                    <a:lnTo>
                      <a:pt x="179" y="114"/>
                    </a:lnTo>
                    <a:lnTo>
                      <a:pt x="187" y="107"/>
                    </a:lnTo>
                    <a:lnTo>
                      <a:pt x="188" y="100"/>
                    </a:lnTo>
                    <a:lnTo>
                      <a:pt x="191" y="78"/>
                    </a:lnTo>
                    <a:lnTo>
                      <a:pt x="212" y="42"/>
                    </a:lnTo>
                    <a:lnTo>
                      <a:pt x="179" y="5"/>
                    </a:lnTo>
                  </a:path>
                </a:pathLst>
              </a:custGeom>
              <a:solidFill>
                <a:srgbClr val="FFA080"/>
              </a:solidFill>
              <a:ln w="12699" cap="rnd" cmpd="sng">
                <a:solidFill>
                  <a:srgbClr val="000000"/>
                </a:solidFill>
                <a:prstDash val="solid"/>
                <a:round/>
                <a:headEnd/>
                <a:tailEnd/>
              </a:ln>
            </p:spPr>
            <p:txBody>
              <a:bodyPr/>
              <a:lstStyle/>
              <a:p>
                <a:endParaRPr lang="es-ES"/>
              </a:p>
            </p:txBody>
          </p:sp>
          <p:sp>
            <p:nvSpPr>
              <p:cNvPr id="90144" name="Freeform 16"/>
              <p:cNvSpPr>
                <a:spLocks/>
              </p:cNvSpPr>
              <p:nvPr/>
            </p:nvSpPr>
            <p:spPr bwMode="auto">
              <a:xfrm flipH="1">
                <a:off x="3151" y="2746"/>
                <a:ext cx="68" cy="75"/>
              </a:xfrm>
              <a:custGeom>
                <a:avLst/>
                <a:gdLst>
                  <a:gd name="T0" fmla="*/ 0 w 83"/>
                  <a:gd name="T1" fmla="*/ 3 h 115"/>
                  <a:gd name="T2" fmla="*/ 6 w 83"/>
                  <a:gd name="T3" fmla="*/ 5 h 115"/>
                  <a:gd name="T4" fmla="*/ 20 w 83"/>
                  <a:gd name="T5" fmla="*/ 0 h 115"/>
                  <a:gd name="T6" fmla="*/ 13 w 83"/>
                  <a:gd name="T7" fmla="*/ 1 h 115"/>
                  <a:gd name="T8" fmla="*/ 0 w 83"/>
                  <a:gd name="T9" fmla="*/ 3 h 115"/>
                  <a:gd name="T10" fmla="*/ 0 60000 65536"/>
                  <a:gd name="T11" fmla="*/ 0 60000 65536"/>
                  <a:gd name="T12" fmla="*/ 0 60000 65536"/>
                  <a:gd name="T13" fmla="*/ 0 60000 65536"/>
                  <a:gd name="T14" fmla="*/ 0 60000 65536"/>
                  <a:gd name="T15" fmla="*/ 0 w 83"/>
                  <a:gd name="T16" fmla="*/ 0 h 115"/>
                  <a:gd name="T17" fmla="*/ 83 w 83"/>
                  <a:gd name="T18" fmla="*/ 115 h 115"/>
                </a:gdLst>
                <a:ahLst/>
                <a:cxnLst>
                  <a:cxn ang="T10">
                    <a:pos x="T0" y="T1"/>
                  </a:cxn>
                  <a:cxn ang="T11">
                    <a:pos x="T2" y="T3"/>
                  </a:cxn>
                  <a:cxn ang="T12">
                    <a:pos x="T4" y="T5"/>
                  </a:cxn>
                  <a:cxn ang="T13">
                    <a:pos x="T6" y="T7"/>
                  </a:cxn>
                  <a:cxn ang="T14">
                    <a:pos x="T8" y="T9"/>
                  </a:cxn>
                </a:cxnLst>
                <a:rect l="T15" t="T16" r="T17" b="T18"/>
                <a:pathLst>
                  <a:path w="83" h="115">
                    <a:moveTo>
                      <a:pt x="0" y="60"/>
                    </a:moveTo>
                    <a:lnTo>
                      <a:pt x="22" y="114"/>
                    </a:lnTo>
                    <a:lnTo>
                      <a:pt x="82" y="0"/>
                    </a:lnTo>
                    <a:lnTo>
                      <a:pt x="52" y="8"/>
                    </a:lnTo>
                    <a:lnTo>
                      <a:pt x="0" y="60"/>
                    </a:lnTo>
                  </a:path>
                </a:pathLst>
              </a:custGeom>
              <a:solidFill>
                <a:srgbClr val="FFFFFF"/>
              </a:solidFill>
              <a:ln w="12699" cap="rnd" cmpd="sng">
                <a:solidFill>
                  <a:srgbClr val="000000"/>
                </a:solidFill>
                <a:prstDash val="solid"/>
                <a:round/>
                <a:headEnd/>
                <a:tailEnd/>
              </a:ln>
            </p:spPr>
            <p:txBody>
              <a:bodyPr/>
              <a:lstStyle/>
              <a:p>
                <a:endParaRPr lang="es-ES"/>
              </a:p>
            </p:txBody>
          </p:sp>
          <p:sp>
            <p:nvSpPr>
              <p:cNvPr id="90145" name="Freeform 17"/>
              <p:cNvSpPr>
                <a:spLocks/>
              </p:cNvSpPr>
              <p:nvPr/>
            </p:nvSpPr>
            <p:spPr bwMode="auto">
              <a:xfrm flipH="1">
                <a:off x="2985" y="2593"/>
                <a:ext cx="304" cy="265"/>
              </a:xfrm>
              <a:custGeom>
                <a:avLst/>
                <a:gdLst>
                  <a:gd name="T0" fmla="*/ 21 w 368"/>
                  <a:gd name="T1" fmla="*/ 2 h 396"/>
                  <a:gd name="T2" fmla="*/ 19 w 368"/>
                  <a:gd name="T3" fmla="*/ 3 h 396"/>
                  <a:gd name="T4" fmla="*/ 18 w 368"/>
                  <a:gd name="T5" fmla="*/ 5 h 396"/>
                  <a:gd name="T6" fmla="*/ 17 w 368"/>
                  <a:gd name="T7" fmla="*/ 6 h 396"/>
                  <a:gd name="T8" fmla="*/ 17 w 368"/>
                  <a:gd name="T9" fmla="*/ 7 h 396"/>
                  <a:gd name="T10" fmla="*/ 17 w 368"/>
                  <a:gd name="T11" fmla="*/ 8 h 396"/>
                  <a:gd name="T12" fmla="*/ 16 w 368"/>
                  <a:gd name="T13" fmla="*/ 9 h 396"/>
                  <a:gd name="T14" fmla="*/ 15 w 368"/>
                  <a:gd name="T15" fmla="*/ 9 h 396"/>
                  <a:gd name="T16" fmla="*/ 12 w 368"/>
                  <a:gd name="T17" fmla="*/ 10 h 396"/>
                  <a:gd name="T18" fmla="*/ 10 w 368"/>
                  <a:gd name="T19" fmla="*/ 11 h 396"/>
                  <a:gd name="T20" fmla="*/ 8 w 368"/>
                  <a:gd name="T21" fmla="*/ 12 h 396"/>
                  <a:gd name="T22" fmla="*/ 6 w 368"/>
                  <a:gd name="T23" fmla="*/ 13 h 396"/>
                  <a:gd name="T24" fmla="*/ 2 w 368"/>
                  <a:gd name="T25" fmla="*/ 14 h 396"/>
                  <a:gd name="T26" fmla="*/ 1 w 368"/>
                  <a:gd name="T27" fmla="*/ 15 h 396"/>
                  <a:gd name="T28" fmla="*/ 0 w 368"/>
                  <a:gd name="T29" fmla="*/ 16 h 396"/>
                  <a:gd name="T30" fmla="*/ 2 w 368"/>
                  <a:gd name="T31" fmla="*/ 16 h 396"/>
                  <a:gd name="T32" fmla="*/ 7 w 368"/>
                  <a:gd name="T33" fmla="*/ 17 h 396"/>
                  <a:gd name="T34" fmla="*/ 10 w 368"/>
                  <a:gd name="T35" fmla="*/ 16 h 396"/>
                  <a:gd name="T36" fmla="*/ 12 w 368"/>
                  <a:gd name="T37" fmla="*/ 16 h 396"/>
                  <a:gd name="T38" fmla="*/ 17 w 368"/>
                  <a:gd name="T39" fmla="*/ 16 h 396"/>
                  <a:gd name="T40" fmla="*/ 20 w 368"/>
                  <a:gd name="T41" fmla="*/ 17 h 396"/>
                  <a:gd name="T42" fmla="*/ 21 w 368"/>
                  <a:gd name="T43" fmla="*/ 17 h 396"/>
                  <a:gd name="T44" fmla="*/ 36 w 368"/>
                  <a:gd name="T45" fmla="*/ 15 h 396"/>
                  <a:gd name="T46" fmla="*/ 26 w 368"/>
                  <a:gd name="T47" fmla="*/ 19 h 396"/>
                  <a:gd name="T48" fmla="*/ 25 w 368"/>
                  <a:gd name="T49" fmla="*/ 21 h 396"/>
                  <a:gd name="T50" fmla="*/ 25 w 368"/>
                  <a:gd name="T51" fmla="*/ 21 h 396"/>
                  <a:gd name="T52" fmla="*/ 22 w 368"/>
                  <a:gd name="T53" fmla="*/ 22 h 396"/>
                  <a:gd name="T54" fmla="*/ 25 w 368"/>
                  <a:gd name="T55" fmla="*/ 23 h 396"/>
                  <a:gd name="T56" fmla="*/ 28 w 368"/>
                  <a:gd name="T57" fmla="*/ 23 h 396"/>
                  <a:gd name="T58" fmla="*/ 33 w 368"/>
                  <a:gd name="T59" fmla="*/ 23 h 396"/>
                  <a:gd name="T60" fmla="*/ 39 w 368"/>
                  <a:gd name="T61" fmla="*/ 23 h 396"/>
                  <a:gd name="T62" fmla="*/ 42 w 368"/>
                  <a:gd name="T63" fmla="*/ 23 h 396"/>
                  <a:gd name="T64" fmla="*/ 50 w 368"/>
                  <a:gd name="T65" fmla="*/ 23 h 396"/>
                  <a:gd name="T66" fmla="*/ 57 w 368"/>
                  <a:gd name="T67" fmla="*/ 22 h 396"/>
                  <a:gd name="T68" fmla="*/ 64 w 368"/>
                  <a:gd name="T69" fmla="*/ 22 h 396"/>
                  <a:gd name="T70" fmla="*/ 78 w 368"/>
                  <a:gd name="T71" fmla="*/ 22 h 396"/>
                  <a:gd name="T72" fmla="*/ 96 w 368"/>
                  <a:gd name="T73" fmla="*/ 18 h 396"/>
                  <a:gd name="T74" fmla="*/ 95 w 368"/>
                  <a:gd name="T75" fmla="*/ 14 h 396"/>
                  <a:gd name="T76" fmla="*/ 90 w 368"/>
                  <a:gd name="T77" fmla="*/ 10 h 396"/>
                  <a:gd name="T78" fmla="*/ 84 w 368"/>
                  <a:gd name="T79" fmla="*/ 7 h 396"/>
                  <a:gd name="T80" fmla="*/ 77 w 368"/>
                  <a:gd name="T81" fmla="*/ 5 h 396"/>
                  <a:gd name="T82" fmla="*/ 64 w 368"/>
                  <a:gd name="T83" fmla="*/ 2 h 396"/>
                  <a:gd name="T84" fmla="*/ 57 w 368"/>
                  <a:gd name="T85" fmla="*/ 1 h 396"/>
                  <a:gd name="T86" fmla="*/ 47 w 368"/>
                  <a:gd name="T87" fmla="*/ 1 h 396"/>
                  <a:gd name="T88" fmla="*/ 39 w 368"/>
                  <a:gd name="T89" fmla="*/ 0 h 396"/>
                  <a:gd name="T90" fmla="*/ 31 w 368"/>
                  <a:gd name="T91" fmla="*/ 1 h 396"/>
                  <a:gd name="T92" fmla="*/ 26 w 368"/>
                  <a:gd name="T93" fmla="*/ 1 h 396"/>
                  <a:gd name="T94" fmla="*/ 21 w 368"/>
                  <a:gd name="T95" fmla="*/ 2 h 3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396"/>
                  <a:gd name="T146" fmla="*/ 368 w 368"/>
                  <a:gd name="T147" fmla="*/ 396 h 3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396">
                    <a:moveTo>
                      <a:pt x="81" y="31"/>
                    </a:moveTo>
                    <a:lnTo>
                      <a:pt x="73" y="57"/>
                    </a:lnTo>
                    <a:lnTo>
                      <a:pt x="70" y="76"/>
                    </a:lnTo>
                    <a:lnTo>
                      <a:pt x="67" y="94"/>
                    </a:lnTo>
                    <a:lnTo>
                      <a:pt x="63" y="119"/>
                    </a:lnTo>
                    <a:lnTo>
                      <a:pt x="62" y="136"/>
                    </a:lnTo>
                    <a:lnTo>
                      <a:pt x="60" y="152"/>
                    </a:lnTo>
                    <a:lnTo>
                      <a:pt x="58" y="161"/>
                    </a:lnTo>
                    <a:lnTo>
                      <a:pt x="48" y="172"/>
                    </a:lnTo>
                    <a:lnTo>
                      <a:pt x="37" y="187"/>
                    </a:lnTo>
                    <a:lnTo>
                      <a:pt x="30" y="200"/>
                    </a:lnTo>
                    <a:lnTo>
                      <a:pt x="20" y="221"/>
                    </a:lnTo>
                    <a:lnTo>
                      <a:pt x="9" y="241"/>
                    </a:lnTo>
                    <a:lnTo>
                      <a:pt x="1" y="257"/>
                    </a:lnTo>
                    <a:lnTo>
                      <a:pt x="0" y="266"/>
                    </a:lnTo>
                    <a:lnTo>
                      <a:pt x="7" y="271"/>
                    </a:lnTo>
                    <a:lnTo>
                      <a:pt x="24" y="272"/>
                    </a:lnTo>
                    <a:lnTo>
                      <a:pt x="37" y="271"/>
                    </a:lnTo>
                    <a:lnTo>
                      <a:pt x="48" y="267"/>
                    </a:lnTo>
                    <a:lnTo>
                      <a:pt x="62" y="267"/>
                    </a:lnTo>
                    <a:lnTo>
                      <a:pt x="75" y="276"/>
                    </a:lnTo>
                    <a:lnTo>
                      <a:pt x="76" y="295"/>
                    </a:lnTo>
                    <a:lnTo>
                      <a:pt x="134" y="260"/>
                    </a:lnTo>
                    <a:lnTo>
                      <a:pt x="99" y="328"/>
                    </a:lnTo>
                    <a:lnTo>
                      <a:pt x="95" y="344"/>
                    </a:lnTo>
                    <a:lnTo>
                      <a:pt x="92" y="356"/>
                    </a:lnTo>
                    <a:lnTo>
                      <a:pt x="87" y="375"/>
                    </a:lnTo>
                    <a:lnTo>
                      <a:pt x="94" y="387"/>
                    </a:lnTo>
                    <a:lnTo>
                      <a:pt x="108" y="394"/>
                    </a:lnTo>
                    <a:lnTo>
                      <a:pt x="125" y="395"/>
                    </a:lnTo>
                    <a:lnTo>
                      <a:pt x="146" y="394"/>
                    </a:lnTo>
                    <a:lnTo>
                      <a:pt x="161" y="390"/>
                    </a:lnTo>
                    <a:lnTo>
                      <a:pt x="193" y="381"/>
                    </a:lnTo>
                    <a:lnTo>
                      <a:pt x="217" y="368"/>
                    </a:lnTo>
                    <a:lnTo>
                      <a:pt x="239" y="369"/>
                    </a:lnTo>
                    <a:lnTo>
                      <a:pt x="297" y="366"/>
                    </a:lnTo>
                    <a:lnTo>
                      <a:pt x="367" y="302"/>
                    </a:lnTo>
                    <a:lnTo>
                      <a:pt x="361" y="229"/>
                    </a:lnTo>
                    <a:lnTo>
                      <a:pt x="345" y="166"/>
                    </a:lnTo>
                    <a:lnTo>
                      <a:pt x="319" y="118"/>
                    </a:lnTo>
                    <a:lnTo>
                      <a:pt x="289" y="78"/>
                    </a:lnTo>
                    <a:lnTo>
                      <a:pt x="246" y="37"/>
                    </a:lnTo>
                    <a:lnTo>
                      <a:pt x="214" y="16"/>
                    </a:lnTo>
                    <a:lnTo>
                      <a:pt x="181" y="3"/>
                    </a:lnTo>
                    <a:lnTo>
                      <a:pt x="150" y="0"/>
                    </a:lnTo>
                    <a:lnTo>
                      <a:pt x="119" y="2"/>
                    </a:lnTo>
                    <a:lnTo>
                      <a:pt x="96" y="16"/>
                    </a:lnTo>
                    <a:lnTo>
                      <a:pt x="81" y="31"/>
                    </a:lnTo>
                  </a:path>
                </a:pathLst>
              </a:custGeom>
              <a:solidFill>
                <a:srgbClr val="FF7C80"/>
              </a:solidFill>
              <a:ln w="12699" cap="rnd" cmpd="sng">
                <a:solidFill>
                  <a:schemeClr val="tx1"/>
                </a:solidFill>
                <a:prstDash val="solid"/>
                <a:round/>
                <a:headEnd/>
                <a:tailEnd/>
              </a:ln>
            </p:spPr>
            <p:txBody>
              <a:bodyPr/>
              <a:lstStyle/>
              <a:p>
                <a:endParaRPr lang="es-ES"/>
              </a:p>
            </p:txBody>
          </p:sp>
          <p:sp>
            <p:nvSpPr>
              <p:cNvPr id="90146" name="Freeform 18"/>
              <p:cNvSpPr>
                <a:spLocks/>
              </p:cNvSpPr>
              <p:nvPr/>
            </p:nvSpPr>
            <p:spPr bwMode="auto">
              <a:xfrm flipH="1">
                <a:off x="2975" y="2576"/>
                <a:ext cx="285" cy="175"/>
              </a:xfrm>
              <a:custGeom>
                <a:avLst/>
                <a:gdLst>
                  <a:gd name="T0" fmla="*/ 83 w 348"/>
                  <a:gd name="T1" fmla="*/ 15 h 262"/>
                  <a:gd name="T2" fmla="*/ 84 w 348"/>
                  <a:gd name="T3" fmla="*/ 14 h 262"/>
                  <a:gd name="T4" fmla="*/ 86 w 348"/>
                  <a:gd name="T5" fmla="*/ 13 h 262"/>
                  <a:gd name="T6" fmla="*/ 86 w 348"/>
                  <a:gd name="T7" fmla="*/ 11 h 262"/>
                  <a:gd name="T8" fmla="*/ 86 w 348"/>
                  <a:gd name="T9" fmla="*/ 9 h 262"/>
                  <a:gd name="T10" fmla="*/ 84 w 348"/>
                  <a:gd name="T11" fmla="*/ 7 h 262"/>
                  <a:gd name="T12" fmla="*/ 80 w 348"/>
                  <a:gd name="T13" fmla="*/ 5 h 262"/>
                  <a:gd name="T14" fmla="*/ 77 w 348"/>
                  <a:gd name="T15" fmla="*/ 4 h 262"/>
                  <a:gd name="T16" fmla="*/ 72 w 348"/>
                  <a:gd name="T17" fmla="*/ 3 h 262"/>
                  <a:gd name="T18" fmla="*/ 66 w 348"/>
                  <a:gd name="T19" fmla="*/ 2 h 262"/>
                  <a:gd name="T20" fmla="*/ 58 w 348"/>
                  <a:gd name="T21" fmla="*/ 1 h 262"/>
                  <a:gd name="T22" fmla="*/ 47 w 348"/>
                  <a:gd name="T23" fmla="*/ 0 h 262"/>
                  <a:gd name="T24" fmla="*/ 38 w 348"/>
                  <a:gd name="T25" fmla="*/ 0 h 262"/>
                  <a:gd name="T26" fmla="*/ 29 w 348"/>
                  <a:gd name="T27" fmla="*/ 1 h 262"/>
                  <a:gd name="T28" fmla="*/ 20 w 348"/>
                  <a:gd name="T29" fmla="*/ 1 h 262"/>
                  <a:gd name="T30" fmla="*/ 9 w 348"/>
                  <a:gd name="T31" fmla="*/ 2 h 262"/>
                  <a:gd name="T32" fmla="*/ 5 w 348"/>
                  <a:gd name="T33" fmla="*/ 3 h 262"/>
                  <a:gd name="T34" fmla="*/ 2 w 348"/>
                  <a:gd name="T35" fmla="*/ 5 h 262"/>
                  <a:gd name="T36" fmla="*/ 0 w 348"/>
                  <a:gd name="T37" fmla="*/ 6 h 262"/>
                  <a:gd name="T38" fmla="*/ 5 w 348"/>
                  <a:gd name="T39" fmla="*/ 5 h 262"/>
                  <a:gd name="T40" fmla="*/ 6 w 348"/>
                  <a:gd name="T41" fmla="*/ 6 h 262"/>
                  <a:gd name="T42" fmla="*/ 9 w 348"/>
                  <a:gd name="T43" fmla="*/ 5 h 262"/>
                  <a:gd name="T44" fmla="*/ 13 w 348"/>
                  <a:gd name="T45" fmla="*/ 6 h 262"/>
                  <a:gd name="T46" fmla="*/ 13 w 348"/>
                  <a:gd name="T47" fmla="*/ 5 h 262"/>
                  <a:gd name="T48" fmla="*/ 16 w 348"/>
                  <a:gd name="T49" fmla="*/ 4 h 262"/>
                  <a:gd name="T50" fmla="*/ 20 w 348"/>
                  <a:gd name="T51" fmla="*/ 3 h 262"/>
                  <a:gd name="T52" fmla="*/ 26 w 348"/>
                  <a:gd name="T53" fmla="*/ 3 h 262"/>
                  <a:gd name="T54" fmla="*/ 32 w 348"/>
                  <a:gd name="T55" fmla="*/ 4 h 262"/>
                  <a:gd name="T56" fmla="*/ 38 w 348"/>
                  <a:gd name="T57" fmla="*/ 4 h 262"/>
                  <a:gd name="T58" fmla="*/ 38 w 348"/>
                  <a:gd name="T59" fmla="*/ 5 h 262"/>
                  <a:gd name="T60" fmla="*/ 38 w 348"/>
                  <a:gd name="T61" fmla="*/ 6 h 262"/>
                  <a:gd name="T62" fmla="*/ 38 w 348"/>
                  <a:gd name="T63" fmla="*/ 7 h 262"/>
                  <a:gd name="T64" fmla="*/ 41 w 348"/>
                  <a:gd name="T65" fmla="*/ 7 h 262"/>
                  <a:gd name="T66" fmla="*/ 44 w 348"/>
                  <a:gd name="T67" fmla="*/ 9 h 262"/>
                  <a:gd name="T68" fmla="*/ 43 w 348"/>
                  <a:gd name="T69" fmla="*/ 11 h 262"/>
                  <a:gd name="T70" fmla="*/ 48 w 348"/>
                  <a:gd name="T71" fmla="*/ 10 h 262"/>
                  <a:gd name="T72" fmla="*/ 51 w 348"/>
                  <a:gd name="T73" fmla="*/ 9 h 262"/>
                  <a:gd name="T74" fmla="*/ 53 w 348"/>
                  <a:gd name="T75" fmla="*/ 9 h 262"/>
                  <a:gd name="T76" fmla="*/ 57 w 348"/>
                  <a:gd name="T77" fmla="*/ 9 h 262"/>
                  <a:gd name="T78" fmla="*/ 60 w 348"/>
                  <a:gd name="T79" fmla="*/ 9 h 262"/>
                  <a:gd name="T80" fmla="*/ 62 w 348"/>
                  <a:gd name="T81" fmla="*/ 10 h 262"/>
                  <a:gd name="T82" fmla="*/ 66 w 348"/>
                  <a:gd name="T83" fmla="*/ 11 h 262"/>
                  <a:gd name="T84" fmla="*/ 66 w 348"/>
                  <a:gd name="T85" fmla="*/ 12 h 262"/>
                  <a:gd name="T86" fmla="*/ 66 w 348"/>
                  <a:gd name="T87" fmla="*/ 13 h 262"/>
                  <a:gd name="T88" fmla="*/ 62 w 348"/>
                  <a:gd name="T89" fmla="*/ 15 h 262"/>
                  <a:gd name="T90" fmla="*/ 71 w 348"/>
                  <a:gd name="T91" fmla="*/ 15 h 262"/>
                  <a:gd name="T92" fmla="*/ 76 w 348"/>
                  <a:gd name="T93" fmla="*/ 15 h 262"/>
                  <a:gd name="T94" fmla="*/ 83 w 348"/>
                  <a:gd name="T95" fmla="*/ 15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262"/>
                  <a:gd name="T146" fmla="*/ 348 w 348"/>
                  <a:gd name="T147" fmla="*/ 262 h 2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262">
                    <a:moveTo>
                      <a:pt x="332" y="261"/>
                    </a:moveTo>
                    <a:lnTo>
                      <a:pt x="338" y="242"/>
                    </a:lnTo>
                    <a:lnTo>
                      <a:pt x="345" y="213"/>
                    </a:lnTo>
                    <a:lnTo>
                      <a:pt x="347" y="183"/>
                    </a:lnTo>
                    <a:lnTo>
                      <a:pt x="346" y="145"/>
                    </a:lnTo>
                    <a:lnTo>
                      <a:pt x="337" y="113"/>
                    </a:lnTo>
                    <a:lnTo>
                      <a:pt x="326" y="88"/>
                    </a:lnTo>
                    <a:lnTo>
                      <a:pt x="311" y="67"/>
                    </a:lnTo>
                    <a:lnTo>
                      <a:pt x="294" y="53"/>
                    </a:lnTo>
                    <a:lnTo>
                      <a:pt x="267" y="35"/>
                    </a:lnTo>
                    <a:lnTo>
                      <a:pt x="235" y="14"/>
                    </a:lnTo>
                    <a:lnTo>
                      <a:pt x="193" y="0"/>
                    </a:lnTo>
                    <a:lnTo>
                      <a:pt x="159" y="0"/>
                    </a:lnTo>
                    <a:lnTo>
                      <a:pt x="119" y="2"/>
                    </a:lnTo>
                    <a:lnTo>
                      <a:pt x="80" y="14"/>
                    </a:lnTo>
                    <a:lnTo>
                      <a:pt x="38" y="39"/>
                    </a:lnTo>
                    <a:lnTo>
                      <a:pt x="19" y="59"/>
                    </a:lnTo>
                    <a:lnTo>
                      <a:pt x="8" y="77"/>
                    </a:lnTo>
                    <a:lnTo>
                      <a:pt x="0" y="95"/>
                    </a:lnTo>
                    <a:lnTo>
                      <a:pt x="21" y="84"/>
                    </a:lnTo>
                    <a:lnTo>
                      <a:pt x="22" y="106"/>
                    </a:lnTo>
                    <a:lnTo>
                      <a:pt x="35" y="86"/>
                    </a:lnTo>
                    <a:lnTo>
                      <a:pt x="53" y="100"/>
                    </a:lnTo>
                    <a:lnTo>
                      <a:pt x="57" y="75"/>
                    </a:lnTo>
                    <a:lnTo>
                      <a:pt x="67" y="68"/>
                    </a:lnTo>
                    <a:lnTo>
                      <a:pt x="85" y="61"/>
                    </a:lnTo>
                    <a:lnTo>
                      <a:pt x="108" y="60"/>
                    </a:lnTo>
                    <a:lnTo>
                      <a:pt x="131" y="64"/>
                    </a:lnTo>
                    <a:lnTo>
                      <a:pt x="153" y="70"/>
                    </a:lnTo>
                    <a:lnTo>
                      <a:pt x="155" y="82"/>
                    </a:lnTo>
                    <a:lnTo>
                      <a:pt x="155" y="95"/>
                    </a:lnTo>
                    <a:lnTo>
                      <a:pt x="159" y="114"/>
                    </a:lnTo>
                    <a:lnTo>
                      <a:pt x="167" y="129"/>
                    </a:lnTo>
                    <a:lnTo>
                      <a:pt x="179" y="146"/>
                    </a:lnTo>
                    <a:lnTo>
                      <a:pt x="175" y="181"/>
                    </a:lnTo>
                    <a:lnTo>
                      <a:pt x="197" y="172"/>
                    </a:lnTo>
                    <a:lnTo>
                      <a:pt x="206" y="158"/>
                    </a:lnTo>
                    <a:lnTo>
                      <a:pt x="215" y="152"/>
                    </a:lnTo>
                    <a:lnTo>
                      <a:pt x="229" y="153"/>
                    </a:lnTo>
                    <a:lnTo>
                      <a:pt x="243" y="157"/>
                    </a:lnTo>
                    <a:lnTo>
                      <a:pt x="254" y="167"/>
                    </a:lnTo>
                    <a:lnTo>
                      <a:pt x="266" y="185"/>
                    </a:lnTo>
                    <a:lnTo>
                      <a:pt x="269" y="203"/>
                    </a:lnTo>
                    <a:lnTo>
                      <a:pt x="266" y="220"/>
                    </a:lnTo>
                    <a:lnTo>
                      <a:pt x="253" y="246"/>
                    </a:lnTo>
                    <a:lnTo>
                      <a:pt x="286" y="249"/>
                    </a:lnTo>
                    <a:lnTo>
                      <a:pt x="307" y="253"/>
                    </a:lnTo>
                    <a:lnTo>
                      <a:pt x="332" y="261"/>
                    </a:lnTo>
                  </a:path>
                </a:pathLst>
              </a:custGeom>
              <a:solidFill>
                <a:srgbClr val="CCFF99"/>
              </a:solidFill>
              <a:ln w="12699" cap="rnd" cmpd="sng">
                <a:solidFill>
                  <a:srgbClr val="000000"/>
                </a:solidFill>
                <a:prstDash val="solid"/>
                <a:round/>
                <a:headEnd/>
                <a:tailEnd/>
              </a:ln>
            </p:spPr>
            <p:txBody>
              <a:bodyPr/>
              <a:lstStyle/>
              <a:p>
                <a:endParaRPr lang="es-ES"/>
              </a:p>
            </p:txBody>
          </p:sp>
          <p:sp>
            <p:nvSpPr>
              <p:cNvPr id="90147" name="Freeform 19"/>
              <p:cNvSpPr>
                <a:spLocks/>
              </p:cNvSpPr>
              <p:nvPr/>
            </p:nvSpPr>
            <p:spPr bwMode="auto">
              <a:xfrm flipH="1">
                <a:off x="3183" y="2653"/>
                <a:ext cx="55" cy="26"/>
              </a:xfrm>
              <a:custGeom>
                <a:avLst/>
                <a:gdLst>
                  <a:gd name="T0" fmla="*/ 2 w 67"/>
                  <a:gd name="T1" fmla="*/ 0 h 40"/>
                  <a:gd name="T2" fmla="*/ 16 w 67"/>
                  <a:gd name="T3" fmla="*/ 1 h 40"/>
                  <a:gd name="T4" fmla="*/ 17 w 67"/>
                  <a:gd name="T5" fmla="*/ 2 h 40"/>
                  <a:gd name="T6" fmla="*/ 0 w 67"/>
                  <a:gd name="T7" fmla="*/ 1 h 40"/>
                  <a:gd name="T8" fmla="*/ 2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7" y="0"/>
                    </a:moveTo>
                    <a:lnTo>
                      <a:pt x="62" y="30"/>
                    </a:lnTo>
                    <a:lnTo>
                      <a:pt x="66" y="39"/>
                    </a:lnTo>
                    <a:lnTo>
                      <a:pt x="0" y="29"/>
                    </a:lnTo>
                    <a:lnTo>
                      <a:pt x="7" y="0"/>
                    </a:lnTo>
                  </a:path>
                </a:pathLst>
              </a:custGeom>
              <a:solidFill>
                <a:srgbClr val="804000"/>
              </a:solidFill>
              <a:ln w="12699" cap="rnd" cmpd="sng">
                <a:solidFill>
                  <a:srgbClr val="000000"/>
                </a:solidFill>
                <a:prstDash val="solid"/>
                <a:round/>
                <a:headEnd/>
                <a:tailEnd/>
              </a:ln>
            </p:spPr>
            <p:txBody>
              <a:bodyPr/>
              <a:lstStyle/>
              <a:p>
                <a:endParaRPr lang="es-ES"/>
              </a:p>
            </p:txBody>
          </p:sp>
          <p:sp>
            <p:nvSpPr>
              <p:cNvPr id="90148" name="Oval 20"/>
              <p:cNvSpPr>
                <a:spLocks noChangeArrowheads="1"/>
              </p:cNvSpPr>
              <p:nvPr/>
            </p:nvSpPr>
            <p:spPr bwMode="auto">
              <a:xfrm rot="1380000">
                <a:off x="3202" y="2688"/>
                <a:ext cx="46" cy="33"/>
              </a:xfrm>
              <a:prstGeom prst="ellipse">
                <a:avLst/>
              </a:prstGeom>
              <a:solidFill>
                <a:srgbClr val="FFFFFF"/>
              </a:solidFill>
              <a:ln w="12699">
                <a:solidFill>
                  <a:srgbClr val="000000"/>
                </a:solidFill>
                <a:round/>
                <a:headEnd/>
                <a:tailEnd/>
              </a:ln>
            </p:spPr>
            <p:txBody>
              <a:bodyPr wrap="none" anchor="ctr"/>
              <a:lstStyle/>
              <a:p>
                <a:pPr eaLnBrk="0" hangingPunct="0">
                  <a:spcBef>
                    <a:spcPct val="50000"/>
                  </a:spcBef>
                </a:pPr>
                <a:endParaRPr lang="fr-FR"/>
              </a:p>
            </p:txBody>
          </p:sp>
          <p:sp>
            <p:nvSpPr>
              <p:cNvPr id="90149" name="Oval 21"/>
              <p:cNvSpPr>
                <a:spLocks noChangeArrowheads="1"/>
              </p:cNvSpPr>
              <p:nvPr/>
            </p:nvSpPr>
            <p:spPr bwMode="auto">
              <a:xfrm rot="1380000">
                <a:off x="3215" y="2699"/>
                <a:ext cx="28" cy="22"/>
              </a:xfrm>
              <a:prstGeom prst="ellipse">
                <a:avLst/>
              </a:prstGeom>
              <a:solidFill>
                <a:srgbClr val="000000"/>
              </a:solidFill>
              <a:ln w="12699">
                <a:solidFill>
                  <a:srgbClr val="000000"/>
                </a:solidFill>
                <a:round/>
                <a:headEnd/>
                <a:tailEnd/>
              </a:ln>
            </p:spPr>
            <p:txBody>
              <a:bodyPr wrap="none" anchor="ctr"/>
              <a:lstStyle/>
              <a:p>
                <a:pPr eaLnBrk="0" hangingPunct="0">
                  <a:spcBef>
                    <a:spcPct val="50000"/>
                  </a:spcBef>
                </a:pPr>
                <a:endParaRPr lang="fr-FR"/>
              </a:p>
            </p:txBody>
          </p:sp>
          <p:sp>
            <p:nvSpPr>
              <p:cNvPr id="90150" name="Freeform 22"/>
              <p:cNvSpPr>
                <a:spLocks/>
              </p:cNvSpPr>
              <p:nvPr/>
            </p:nvSpPr>
            <p:spPr bwMode="auto">
              <a:xfrm flipH="1">
                <a:off x="2556" y="2799"/>
                <a:ext cx="1072" cy="410"/>
              </a:xfrm>
              <a:custGeom>
                <a:avLst/>
                <a:gdLst>
                  <a:gd name="T0" fmla="*/ 303 w 1305"/>
                  <a:gd name="T1" fmla="*/ 25 h 613"/>
                  <a:gd name="T2" fmla="*/ 327 w 1305"/>
                  <a:gd name="T3" fmla="*/ 29 h 613"/>
                  <a:gd name="T4" fmla="*/ 329 w 1305"/>
                  <a:gd name="T5" fmla="*/ 26 h 613"/>
                  <a:gd name="T6" fmla="*/ 328 w 1305"/>
                  <a:gd name="T7" fmla="*/ 22 h 613"/>
                  <a:gd name="T8" fmla="*/ 329 w 1305"/>
                  <a:gd name="T9" fmla="*/ 18 h 613"/>
                  <a:gd name="T10" fmla="*/ 324 w 1305"/>
                  <a:gd name="T11" fmla="*/ 13 h 613"/>
                  <a:gd name="T12" fmla="*/ 319 w 1305"/>
                  <a:gd name="T13" fmla="*/ 8 h 613"/>
                  <a:gd name="T14" fmla="*/ 312 w 1305"/>
                  <a:gd name="T15" fmla="*/ 5 h 613"/>
                  <a:gd name="T16" fmla="*/ 306 w 1305"/>
                  <a:gd name="T17" fmla="*/ 4 h 613"/>
                  <a:gd name="T18" fmla="*/ 290 w 1305"/>
                  <a:gd name="T19" fmla="*/ 3 h 613"/>
                  <a:gd name="T20" fmla="*/ 273 w 1305"/>
                  <a:gd name="T21" fmla="*/ 3 h 613"/>
                  <a:gd name="T22" fmla="*/ 264 w 1305"/>
                  <a:gd name="T23" fmla="*/ 2 h 613"/>
                  <a:gd name="T24" fmla="*/ 248 w 1305"/>
                  <a:gd name="T25" fmla="*/ 1 h 613"/>
                  <a:gd name="T26" fmla="*/ 231 w 1305"/>
                  <a:gd name="T27" fmla="*/ 1 h 613"/>
                  <a:gd name="T28" fmla="*/ 209 w 1305"/>
                  <a:gd name="T29" fmla="*/ 1 h 613"/>
                  <a:gd name="T30" fmla="*/ 201 w 1305"/>
                  <a:gd name="T31" fmla="*/ 1 h 613"/>
                  <a:gd name="T32" fmla="*/ 192 w 1305"/>
                  <a:gd name="T33" fmla="*/ 0 h 613"/>
                  <a:gd name="T34" fmla="*/ 173 w 1305"/>
                  <a:gd name="T35" fmla="*/ 3 h 613"/>
                  <a:gd name="T36" fmla="*/ 163 w 1305"/>
                  <a:gd name="T37" fmla="*/ 3 h 613"/>
                  <a:gd name="T38" fmla="*/ 154 w 1305"/>
                  <a:gd name="T39" fmla="*/ 3 h 613"/>
                  <a:gd name="T40" fmla="*/ 145 w 1305"/>
                  <a:gd name="T41" fmla="*/ 3 h 613"/>
                  <a:gd name="T42" fmla="*/ 127 w 1305"/>
                  <a:gd name="T43" fmla="*/ 4 h 613"/>
                  <a:gd name="T44" fmla="*/ 106 w 1305"/>
                  <a:gd name="T45" fmla="*/ 5 h 613"/>
                  <a:gd name="T46" fmla="*/ 94 w 1305"/>
                  <a:gd name="T47" fmla="*/ 5 h 613"/>
                  <a:gd name="T48" fmla="*/ 89 w 1305"/>
                  <a:gd name="T49" fmla="*/ 5 h 613"/>
                  <a:gd name="T50" fmla="*/ 86 w 1305"/>
                  <a:gd name="T51" fmla="*/ 5 h 613"/>
                  <a:gd name="T52" fmla="*/ 73 w 1305"/>
                  <a:gd name="T53" fmla="*/ 3 h 613"/>
                  <a:gd name="T54" fmla="*/ 58 w 1305"/>
                  <a:gd name="T55" fmla="*/ 3 h 613"/>
                  <a:gd name="T56" fmla="*/ 35 w 1305"/>
                  <a:gd name="T57" fmla="*/ 3 h 613"/>
                  <a:gd name="T58" fmla="*/ 10 w 1305"/>
                  <a:gd name="T59" fmla="*/ 3 h 613"/>
                  <a:gd name="T60" fmla="*/ 0 w 1305"/>
                  <a:gd name="T61" fmla="*/ 4 h 613"/>
                  <a:gd name="T62" fmla="*/ 2 w 1305"/>
                  <a:gd name="T63" fmla="*/ 9 h 613"/>
                  <a:gd name="T64" fmla="*/ 17 w 1305"/>
                  <a:gd name="T65" fmla="*/ 9 h 613"/>
                  <a:gd name="T66" fmla="*/ 30 w 1305"/>
                  <a:gd name="T67" fmla="*/ 10 h 613"/>
                  <a:gd name="T68" fmla="*/ 49 w 1305"/>
                  <a:gd name="T69" fmla="*/ 11 h 613"/>
                  <a:gd name="T70" fmla="*/ 70 w 1305"/>
                  <a:gd name="T71" fmla="*/ 11 h 613"/>
                  <a:gd name="T72" fmla="*/ 87 w 1305"/>
                  <a:gd name="T73" fmla="*/ 12 h 613"/>
                  <a:gd name="T74" fmla="*/ 107 w 1305"/>
                  <a:gd name="T75" fmla="*/ 13 h 613"/>
                  <a:gd name="T76" fmla="*/ 118 w 1305"/>
                  <a:gd name="T77" fmla="*/ 14 h 613"/>
                  <a:gd name="T78" fmla="*/ 135 w 1305"/>
                  <a:gd name="T79" fmla="*/ 14 h 613"/>
                  <a:gd name="T80" fmla="*/ 154 w 1305"/>
                  <a:gd name="T81" fmla="*/ 13 h 613"/>
                  <a:gd name="T82" fmla="*/ 158 w 1305"/>
                  <a:gd name="T83" fmla="*/ 17 h 613"/>
                  <a:gd name="T84" fmla="*/ 167 w 1305"/>
                  <a:gd name="T85" fmla="*/ 20 h 613"/>
                  <a:gd name="T86" fmla="*/ 175 w 1305"/>
                  <a:gd name="T87" fmla="*/ 23 h 613"/>
                  <a:gd name="T88" fmla="*/ 179 w 1305"/>
                  <a:gd name="T89" fmla="*/ 27 h 613"/>
                  <a:gd name="T90" fmla="*/ 195 w 1305"/>
                  <a:gd name="T91" fmla="*/ 37 h 613"/>
                  <a:gd name="T92" fmla="*/ 225 w 1305"/>
                  <a:gd name="T93" fmla="*/ 26 h 613"/>
                  <a:gd name="T94" fmla="*/ 264 w 1305"/>
                  <a:gd name="T95" fmla="*/ 22 h 613"/>
                  <a:gd name="T96" fmla="*/ 263 w 1305"/>
                  <a:gd name="T97" fmla="*/ 19 h 613"/>
                  <a:gd name="T98" fmla="*/ 255 w 1305"/>
                  <a:gd name="T99" fmla="*/ 17 h 613"/>
                  <a:gd name="T100" fmla="*/ 247 w 1305"/>
                  <a:gd name="T101" fmla="*/ 13 h 613"/>
                  <a:gd name="T102" fmla="*/ 237 w 1305"/>
                  <a:gd name="T103" fmla="*/ 11 h 613"/>
                  <a:gd name="T104" fmla="*/ 249 w 1305"/>
                  <a:gd name="T105" fmla="*/ 12 h 613"/>
                  <a:gd name="T106" fmla="*/ 261 w 1305"/>
                  <a:gd name="T107" fmla="*/ 12 h 613"/>
                  <a:gd name="T108" fmla="*/ 272 w 1305"/>
                  <a:gd name="T109" fmla="*/ 11 h 613"/>
                  <a:gd name="T110" fmla="*/ 284 w 1305"/>
                  <a:gd name="T111" fmla="*/ 11 h 613"/>
                  <a:gd name="T112" fmla="*/ 290 w 1305"/>
                  <a:gd name="T113" fmla="*/ 13 h 613"/>
                  <a:gd name="T114" fmla="*/ 304 w 1305"/>
                  <a:gd name="T115" fmla="*/ 17 h 613"/>
                  <a:gd name="T116" fmla="*/ 302 w 1305"/>
                  <a:gd name="T117" fmla="*/ 20 h 613"/>
                  <a:gd name="T118" fmla="*/ 303 w 1305"/>
                  <a:gd name="T119" fmla="*/ 25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5"/>
                  <a:gd name="T181" fmla="*/ 0 h 613"/>
                  <a:gd name="T182" fmla="*/ 1305 w 1305"/>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5" h="613">
                    <a:moveTo>
                      <a:pt x="1202" y="407"/>
                    </a:moveTo>
                    <a:lnTo>
                      <a:pt x="1297" y="475"/>
                    </a:lnTo>
                    <a:lnTo>
                      <a:pt x="1304" y="432"/>
                    </a:lnTo>
                    <a:lnTo>
                      <a:pt x="1301" y="371"/>
                    </a:lnTo>
                    <a:lnTo>
                      <a:pt x="1303" y="311"/>
                    </a:lnTo>
                    <a:lnTo>
                      <a:pt x="1287" y="227"/>
                    </a:lnTo>
                    <a:lnTo>
                      <a:pt x="1262" y="138"/>
                    </a:lnTo>
                    <a:lnTo>
                      <a:pt x="1239" y="78"/>
                    </a:lnTo>
                    <a:lnTo>
                      <a:pt x="1212" y="70"/>
                    </a:lnTo>
                    <a:lnTo>
                      <a:pt x="1151" y="51"/>
                    </a:lnTo>
                    <a:lnTo>
                      <a:pt x="1080" y="49"/>
                    </a:lnTo>
                    <a:lnTo>
                      <a:pt x="1044" y="35"/>
                    </a:lnTo>
                    <a:lnTo>
                      <a:pt x="982" y="22"/>
                    </a:lnTo>
                    <a:lnTo>
                      <a:pt x="913" y="15"/>
                    </a:lnTo>
                    <a:lnTo>
                      <a:pt x="825" y="10"/>
                    </a:lnTo>
                    <a:lnTo>
                      <a:pt x="797" y="15"/>
                    </a:lnTo>
                    <a:lnTo>
                      <a:pt x="763" y="0"/>
                    </a:lnTo>
                    <a:lnTo>
                      <a:pt x="684" y="42"/>
                    </a:lnTo>
                    <a:lnTo>
                      <a:pt x="647" y="56"/>
                    </a:lnTo>
                    <a:lnTo>
                      <a:pt x="611" y="56"/>
                    </a:lnTo>
                    <a:lnTo>
                      <a:pt x="575" y="56"/>
                    </a:lnTo>
                    <a:lnTo>
                      <a:pt x="501" y="65"/>
                    </a:lnTo>
                    <a:lnTo>
                      <a:pt x="418" y="75"/>
                    </a:lnTo>
                    <a:lnTo>
                      <a:pt x="373" y="83"/>
                    </a:lnTo>
                    <a:lnTo>
                      <a:pt x="351" y="93"/>
                    </a:lnTo>
                    <a:lnTo>
                      <a:pt x="342" y="75"/>
                    </a:lnTo>
                    <a:lnTo>
                      <a:pt x="290" y="61"/>
                    </a:lnTo>
                    <a:lnTo>
                      <a:pt x="225" y="59"/>
                    </a:lnTo>
                    <a:lnTo>
                      <a:pt x="135" y="57"/>
                    </a:lnTo>
                    <a:lnTo>
                      <a:pt x="38" y="58"/>
                    </a:lnTo>
                    <a:lnTo>
                      <a:pt x="0" y="66"/>
                    </a:lnTo>
                    <a:lnTo>
                      <a:pt x="8" y="145"/>
                    </a:lnTo>
                    <a:lnTo>
                      <a:pt x="70" y="152"/>
                    </a:lnTo>
                    <a:lnTo>
                      <a:pt x="122" y="166"/>
                    </a:lnTo>
                    <a:lnTo>
                      <a:pt x="193" y="183"/>
                    </a:lnTo>
                    <a:lnTo>
                      <a:pt x="279" y="193"/>
                    </a:lnTo>
                    <a:lnTo>
                      <a:pt x="345" y="201"/>
                    </a:lnTo>
                    <a:lnTo>
                      <a:pt x="422" y="215"/>
                    </a:lnTo>
                    <a:lnTo>
                      <a:pt x="467" y="240"/>
                    </a:lnTo>
                    <a:lnTo>
                      <a:pt x="535" y="241"/>
                    </a:lnTo>
                    <a:lnTo>
                      <a:pt x="607" y="227"/>
                    </a:lnTo>
                    <a:lnTo>
                      <a:pt x="626" y="280"/>
                    </a:lnTo>
                    <a:lnTo>
                      <a:pt x="660" y="341"/>
                    </a:lnTo>
                    <a:lnTo>
                      <a:pt x="693" y="388"/>
                    </a:lnTo>
                    <a:lnTo>
                      <a:pt x="707" y="452"/>
                    </a:lnTo>
                    <a:lnTo>
                      <a:pt x="769" y="612"/>
                    </a:lnTo>
                    <a:lnTo>
                      <a:pt x="894" y="443"/>
                    </a:lnTo>
                    <a:lnTo>
                      <a:pt x="1046" y="363"/>
                    </a:lnTo>
                    <a:lnTo>
                      <a:pt x="1039" y="330"/>
                    </a:lnTo>
                    <a:lnTo>
                      <a:pt x="1013" y="285"/>
                    </a:lnTo>
                    <a:lnTo>
                      <a:pt x="979" y="228"/>
                    </a:lnTo>
                    <a:lnTo>
                      <a:pt x="941" y="195"/>
                    </a:lnTo>
                    <a:lnTo>
                      <a:pt x="987" y="208"/>
                    </a:lnTo>
                    <a:lnTo>
                      <a:pt x="1032" y="205"/>
                    </a:lnTo>
                    <a:lnTo>
                      <a:pt x="1074" y="198"/>
                    </a:lnTo>
                    <a:lnTo>
                      <a:pt x="1127" y="189"/>
                    </a:lnTo>
                    <a:lnTo>
                      <a:pt x="1148" y="224"/>
                    </a:lnTo>
                    <a:lnTo>
                      <a:pt x="1204" y="296"/>
                    </a:lnTo>
                    <a:lnTo>
                      <a:pt x="1197" y="339"/>
                    </a:lnTo>
                    <a:lnTo>
                      <a:pt x="1202" y="407"/>
                    </a:lnTo>
                  </a:path>
                </a:pathLst>
              </a:custGeom>
              <a:solidFill>
                <a:srgbClr val="FF0066"/>
              </a:solidFill>
              <a:ln w="12699" cap="rnd" cmpd="sng">
                <a:solidFill>
                  <a:srgbClr val="000000"/>
                </a:solidFill>
                <a:prstDash val="solid"/>
                <a:round/>
                <a:headEnd/>
                <a:tailEnd/>
              </a:ln>
            </p:spPr>
            <p:txBody>
              <a:bodyPr/>
              <a:lstStyle/>
              <a:p>
                <a:endParaRPr lang="es-ES"/>
              </a:p>
            </p:txBody>
          </p:sp>
          <p:sp>
            <p:nvSpPr>
              <p:cNvPr id="90151" name="Freeform 23"/>
              <p:cNvSpPr>
                <a:spLocks/>
              </p:cNvSpPr>
              <p:nvPr/>
            </p:nvSpPr>
            <p:spPr bwMode="auto">
              <a:xfrm flipH="1">
                <a:off x="3069" y="2828"/>
                <a:ext cx="44" cy="48"/>
              </a:xfrm>
              <a:custGeom>
                <a:avLst/>
                <a:gdLst>
                  <a:gd name="T0" fmla="*/ 5 w 55"/>
                  <a:gd name="T1" fmla="*/ 0 h 70"/>
                  <a:gd name="T2" fmla="*/ 10 w 55"/>
                  <a:gd name="T3" fmla="*/ 1 h 70"/>
                  <a:gd name="T4" fmla="*/ 11 w 55"/>
                  <a:gd name="T5" fmla="*/ 4 h 70"/>
                  <a:gd name="T6" fmla="*/ 3 w 55"/>
                  <a:gd name="T7" fmla="*/ 5 h 70"/>
                  <a:gd name="T8" fmla="*/ 0 w 55"/>
                  <a:gd name="T9" fmla="*/ 3 h 70"/>
                  <a:gd name="T10" fmla="*/ 2 w 55"/>
                  <a:gd name="T11" fmla="*/ 1 h 70"/>
                  <a:gd name="T12" fmla="*/ 5 w 55"/>
                  <a:gd name="T13" fmla="*/ 0 h 70"/>
                  <a:gd name="T14" fmla="*/ 0 60000 65536"/>
                  <a:gd name="T15" fmla="*/ 0 60000 65536"/>
                  <a:gd name="T16" fmla="*/ 0 60000 65536"/>
                  <a:gd name="T17" fmla="*/ 0 60000 65536"/>
                  <a:gd name="T18" fmla="*/ 0 60000 65536"/>
                  <a:gd name="T19" fmla="*/ 0 60000 65536"/>
                  <a:gd name="T20" fmla="*/ 0 60000 65536"/>
                  <a:gd name="T21" fmla="*/ 0 w 55"/>
                  <a:gd name="T22" fmla="*/ 0 h 70"/>
                  <a:gd name="T23" fmla="*/ 55 w 5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0">
                    <a:moveTo>
                      <a:pt x="23" y="0"/>
                    </a:moveTo>
                    <a:lnTo>
                      <a:pt x="46" y="19"/>
                    </a:lnTo>
                    <a:lnTo>
                      <a:pt x="54" y="57"/>
                    </a:lnTo>
                    <a:lnTo>
                      <a:pt x="16" y="69"/>
                    </a:lnTo>
                    <a:lnTo>
                      <a:pt x="0" y="44"/>
                    </a:lnTo>
                    <a:lnTo>
                      <a:pt x="3" y="22"/>
                    </a:lnTo>
                    <a:lnTo>
                      <a:pt x="23" y="0"/>
                    </a:lnTo>
                  </a:path>
                </a:pathLst>
              </a:custGeom>
              <a:solidFill>
                <a:srgbClr val="800000"/>
              </a:solidFill>
              <a:ln w="12699" cap="rnd" cmpd="sng">
                <a:solidFill>
                  <a:srgbClr val="000000"/>
                </a:solidFill>
                <a:prstDash val="solid"/>
                <a:round/>
                <a:headEnd/>
                <a:tailEnd/>
              </a:ln>
            </p:spPr>
            <p:txBody>
              <a:bodyPr/>
              <a:lstStyle/>
              <a:p>
                <a:endParaRPr lang="es-ES"/>
              </a:p>
            </p:txBody>
          </p:sp>
          <p:sp>
            <p:nvSpPr>
              <p:cNvPr id="90152" name="Freeform 24"/>
              <p:cNvSpPr>
                <a:spLocks/>
              </p:cNvSpPr>
              <p:nvPr/>
            </p:nvSpPr>
            <p:spPr bwMode="auto">
              <a:xfrm flipH="1">
                <a:off x="2975" y="2868"/>
                <a:ext cx="124" cy="298"/>
              </a:xfrm>
              <a:custGeom>
                <a:avLst/>
                <a:gdLst>
                  <a:gd name="T0" fmla="*/ 8 w 153"/>
                  <a:gd name="T1" fmla="*/ 0 h 445"/>
                  <a:gd name="T2" fmla="*/ 0 w 153"/>
                  <a:gd name="T3" fmla="*/ 1 h 445"/>
                  <a:gd name="T4" fmla="*/ 2 w 153"/>
                  <a:gd name="T5" fmla="*/ 5 h 445"/>
                  <a:gd name="T6" fmla="*/ 26 w 153"/>
                  <a:gd name="T7" fmla="*/ 18 h 445"/>
                  <a:gd name="T8" fmla="*/ 35 w 153"/>
                  <a:gd name="T9" fmla="*/ 27 h 445"/>
                  <a:gd name="T10" fmla="*/ 33 w 153"/>
                  <a:gd name="T11" fmla="*/ 16 h 445"/>
                  <a:gd name="T12" fmla="*/ 17 w 153"/>
                  <a:gd name="T13" fmla="*/ 3 h 445"/>
                  <a:gd name="T14" fmla="*/ 8 w 153"/>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445"/>
                  <a:gd name="T26" fmla="*/ 153 w 153"/>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445">
                    <a:moveTo>
                      <a:pt x="37" y="0"/>
                    </a:moveTo>
                    <a:lnTo>
                      <a:pt x="0" y="12"/>
                    </a:lnTo>
                    <a:lnTo>
                      <a:pt x="11" y="79"/>
                    </a:lnTo>
                    <a:lnTo>
                      <a:pt x="113" y="298"/>
                    </a:lnTo>
                    <a:lnTo>
                      <a:pt x="152" y="444"/>
                    </a:lnTo>
                    <a:lnTo>
                      <a:pt x="145" y="269"/>
                    </a:lnTo>
                    <a:lnTo>
                      <a:pt x="75" y="60"/>
                    </a:lnTo>
                    <a:lnTo>
                      <a:pt x="37" y="0"/>
                    </a:lnTo>
                  </a:path>
                </a:pathLst>
              </a:custGeom>
              <a:solidFill>
                <a:schemeClr val="accent2"/>
              </a:solidFill>
              <a:ln w="12699" cap="rnd" cmpd="sng">
                <a:solidFill>
                  <a:srgbClr val="000000"/>
                </a:solidFill>
                <a:prstDash val="solid"/>
                <a:round/>
                <a:headEnd/>
                <a:tailEnd/>
              </a:ln>
            </p:spPr>
            <p:txBody>
              <a:bodyPr/>
              <a:lstStyle/>
              <a:p>
                <a:endParaRPr lang="es-ES"/>
              </a:p>
            </p:txBody>
          </p:sp>
          <p:sp>
            <p:nvSpPr>
              <p:cNvPr id="90153" name="Freeform 25"/>
              <p:cNvSpPr>
                <a:spLocks/>
              </p:cNvSpPr>
              <p:nvPr/>
            </p:nvSpPr>
            <p:spPr bwMode="auto">
              <a:xfrm flipH="1">
                <a:off x="1938" y="3497"/>
                <a:ext cx="244" cy="288"/>
              </a:xfrm>
              <a:custGeom>
                <a:avLst/>
                <a:gdLst>
                  <a:gd name="T0" fmla="*/ 21 w 297"/>
                  <a:gd name="T1" fmla="*/ 0 h 431"/>
                  <a:gd name="T2" fmla="*/ 16 w 297"/>
                  <a:gd name="T3" fmla="*/ 1 h 431"/>
                  <a:gd name="T4" fmla="*/ 7 w 297"/>
                  <a:gd name="T5" fmla="*/ 1 h 431"/>
                  <a:gd name="T6" fmla="*/ 0 w 297"/>
                  <a:gd name="T7" fmla="*/ 3 h 431"/>
                  <a:gd name="T8" fmla="*/ 14 w 297"/>
                  <a:gd name="T9" fmla="*/ 11 h 431"/>
                  <a:gd name="T10" fmla="*/ 21 w 297"/>
                  <a:gd name="T11" fmla="*/ 13 h 431"/>
                  <a:gd name="T12" fmla="*/ 32 w 297"/>
                  <a:gd name="T13" fmla="*/ 17 h 431"/>
                  <a:gd name="T14" fmla="*/ 44 w 297"/>
                  <a:gd name="T15" fmla="*/ 20 h 431"/>
                  <a:gd name="T16" fmla="*/ 62 w 297"/>
                  <a:gd name="T17" fmla="*/ 25 h 431"/>
                  <a:gd name="T18" fmla="*/ 68 w 297"/>
                  <a:gd name="T19" fmla="*/ 25 h 431"/>
                  <a:gd name="T20" fmla="*/ 75 w 297"/>
                  <a:gd name="T21" fmla="*/ 25 h 431"/>
                  <a:gd name="T22" fmla="*/ 58 w 297"/>
                  <a:gd name="T23" fmla="*/ 14 h 431"/>
                  <a:gd name="T24" fmla="*/ 51 w 297"/>
                  <a:gd name="T25" fmla="*/ 11 h 431"/>
                  <a:gd name="T26" fmla="*/ 32 w 297"/>
                  <a:gd name="T27" fmla="*/ 6 h 431"/>
                  <a:gd name="T28" fmla="*/ 37 w 297"/>
                  <a:gd name="T29" fmla="*/ 6 h 431"/>
                  <a:gd name="T30" fmla="*/ 21 w 297"/>
                  <a:gd name="T31" fmla="*/ 0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431"/>
                  <a:gd name="T50" fmla="*/ 297 w 297"/>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431">
                    <a:moveTo>
                      <a:pt x="84" y="0"/>
                    </a:moveTo>
                    <a:lnTo>
                      <a:pt x="62" y="4"/>
                    </a:lnTo>
                    <a:lnTo>
                      <a:pt x="26" y="14"/>
                    </a:lnTo>
                    <a:lnTo>
                      <a:pt x="0" y="51"/>
                    </a:lnTo>
                    <a:lnTo>
                      <a:pt x="54" y="188"/>
                    </a:lnTo>
                    <a:lnTo>
                      <a:pt x="81" y="228"/>
                    </a:lnTo>
                    <a:lnTo>
                      <a:pt x="130" y="285"/>
                    </a:lnTo>
                    <a:lnTo>
                      <a:pt x="175" y="337"/>
                    </a:lnTo>
                    <a:lnTo>
                      <a:pt x="250" y="429"/>
                    </a:lnTo>
                    <a:lnTo>
                      <a:pt x="271" y="430"/>
                    </a:lnTo>
                    <a:lnTo>
                      <a:pt x="296" y="412"/>
                    </a:lnTo>
                    <a:lnTo>
                      <a:pt x="227" y="234"/>
                    </a:lnTo>
                    <a:lnTo>
                      <a:pt x="200" y="195"/>
                    </a:lnTo>
                    <a:lnTo>
                      <a:pt x="130" y="107"/>
                    </a:lnTo>
                    <a:lnTo>
                      <a:pt x="148" y="97"/>
                    </a:lnTo>
                    <a:lnTo>
                      <a:pt x="84" y="0"/>
                    </a:lnTo>
                  </a:path>
                </a:pathLst>
              </a:custGeom>
              <a:solidFill>
                <a:schemeClr val="bg1"/>
              </a:solidFill>
              <a:ln w="12699" cap="rnd" cmpd="sng">
                <a:solidFill>
                  <a:srgbClr val="000000"/>
                </a:solidFill>
                <a:prstDash val="solid"/>
                <a:round/>
                <a:headEnd/>
                <a:tailEnd/>
              </a:ln>
            </p:spPr>
            <p:txBody>
              <a:bodyPr/>
              <a:lstStyle/>
              <a:p>
                <a:endParaRPr lang="es-ES"/>
              </a:p>
            </p:txBody>
          </p:sp>
          <p:sp>
            <p:nvSpPr>
              <p:cNvPr id="90154" name="Freeform 26"/>
              <p:cNvSpPr>
                <a:spLocks/>
              </p:cNvSpPr>
              <p:nvPr/>
            </p:nvSpPr>
            <p:spPr bwMode="auto">
              <a:xfrm flipH="1">
                <a:off x="1910" y="3217"/>
                <a:ext cx="301" cy="113"/>
              </a:xfrm>
              <a:custGeom>
                <a:avLst/>
                <a:gdLst>
                  <a:gd name="T0" fmla="*/ 1 w 366"/>
                  <a:gd name="T1" fmla="*/ 1 h 171"/>
                  <a:gd name="T2" fmla="*/ 6 w 366"/>
                  <a:gd name="T3" fmla="*/ 1 h 171"/>
                  <a:gd name="T4" fmla="*/ 14 w 366"/>
                  <a:gd name="T5" fmla="*/ 1 h 171"/>
                  <a:gd name="T6" fmla="*/ 21 w 366"/>
                  <a:gd name="T7" fmla="*/ 0 h 171"/>
                  <a:gd name="T8" fmla="*/ 25 w 366"/>
                  <a:gd name="T9" fmla="*/ 1 h 171"/>
                  <a:gd name="T10" fmla="*/ 34 w 366"/>
                  <a:gd name="T11" fmla="*/ 1 h 171"/>
                  <a:gd name="T12" fmla="*/ 43 w 366"/>
                  <a:gd name="T13" fmla="*/ 1 h 171"/>
                  <a:gd name="T14" fmla="*/ 55 w 366"/>
                  <a:gd name="T15" fmla="*/ 2 h 171"/>
                  <a:gd name="T16" fmla="*/ 61 w 366"/>
                  <a:gd name="T17" fmla="*/ 2 h 171"/>
                  <a:gd name="T18" fmla="*/ 67 w 366"/>
                  <a:gd name="T19" fmla="*/ 3 h 171"/>
                  <a:gd name="T20" fmla="*/ 76 w 366"/>
                  <a:gd name="T21" fmla="*/ 5 h 171"/>
                  <a:gd name="T22" fmla="*/ 85 w 366"/>
                  <a:gd name="T23" fmla="*/ 6 h 171"/>
                  <a:gd name="T24" fmla="*/ 93 w 366"/>
                  <a:gd name="T25" fmla="*/ 7 h 171"/>
                  <a:gd name="T26" fmla="*/ 89 w 366"/>
                  <a:gd name="T27" fmla="*/ 9 h 171"/>
                  <a:gd name="T28" fmla="*/ 80 w 366"/>
                  <a:gd name="T29" fmla="*/ 9 h 171"/>
                  <a:gd name="T30" fmla="*/ 64 w 366"/>
                  <a:gd name="T31" fmla="*/ 9 h 171"/>
                  <a:gd name="T32" fmla="*/ 50 w 366"/>
                  <a:gd name="T33" fmla="*/ 9 h 171"/>
                  <a:gd name="T34" fmla="*/ 40 w 366"/>
                  <a:gd name="T35" fmla="*/ 9 h 171"/>
                  <a:gd name="T36" fmla="*/ 33 w 366"/>
                  <a:gd name="T37" fmla="*/ 9 h 171"/>
                  <a:gd name="T38" fmla="*/ 26 w 366"/>
                  <a:gd name="T39" fmla="*/ 9 h 171"/>
                  <a:gd name="T40" fmla="*/ 23 w 366"/>
                  <a:gd name="T41" fmla="*/ 9 h 171"/>
                  <a:gd name="T42" fmla="*/ 12 w 366"/>
                  <a:gd name="T43" fmla="*/ 7 h 171"/>
                  <a:gd name="T44" fmla="*/ 0 w 366"/>
                  <a:gd name="T45" fmla="*/ 6 h 171"/>
                  <a:gd name="T46" fmla="*/ 1 w 366"/>
                  <a:gd name="T47" fmla="*/ 1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171"/>
                  <a:gd name="T74" fmla="*/ 366 w 366"/>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171">
                    <a:moveTo>
                      <a:pt x="1" y="18"/>
                    </a:moveTo>
                    <a:lnTo>
                      <a:pt x="22" y="11"/>
                    </a:lnTo>
                    <a:lnTo>
                      <a:pt x="54" y="2"/>
                    </a:lnTo>
                    <a:lnTo>
                      <a:pt x="78" y="0"/>
                    </a:lnTo>
                    <a:lnTo>
                      <a:pt x="97" y="3"/>
                    </a:lnTo>
                    <a:lnTo>
                      <a:pt x="132" y="7"/>
                    </a:lnTo>
                    <a:lnTo>
                      <a:pt x="168" y="17"/>
                    </a:lnTo>
                    <a:lnTo>
                      <a:pt x="216" y="29"/>
                    </a:lnTo>
                    <a:lnTo>
                      <a:pt x="240" y="40"/>
                    </a:lnTo>
                    <a:lnTo>
                      <a:pt x="262" y="52"/>
                    </a:lnTo>
                    <a:lnTo>
                      <a:pt x="300" y="76"/>
                    </a:lnTo>
                    <a:lnTo>
                      <a:pt x="333" y="96"/>
                    </a:lnTo>
                    <a:lnTo>
                      <a:pt x="365" y="116"/>
                    </a:lnTo>
                    <a:lnTo>
                      <a:pt x="348" y="165"/>
                    </a:lnTo>
                    <a:lnTo>
                      <a:pt x="312" y="170"/>
                    </a:lnTo>
                    <a:lnTo>
                      <a:pt x="254" y="167"/>
                    </a:lnTo>
                    <a:lnTo>
                      <a:pt x="198" y="162"/>
                    </a:lnTo>
                    <a:lnTo>
                      <a:pt x="157" y="156"/>
                    </a:lnTo>
                    <a:lnTo>
                      <a:pt x="129" y="159"/>
                    </a:lnTo>
                    <a:lnTo>
                      <a:pt x="105" y="158"/>
                    </a:lnTo>
                    <a:lnTo>
                      <a:pt x="90" y="152"/>
                    </a:lnTo>
                    <a:lnTo>
                      <a:pt x="48" y="134"/>
                    </a:lnTo>
                    <a:lnTo>
                      <a:pt x="0" y="110"/>
                    </a:lnTo>
                    <a:lnTo>
                      <a:pt x="1" y="18"/>
                    </a:lnTo>
                  </a:path>
                </a:pathLst>
              </a:custGeom>
              <a:solidFill>
                <a:schemeClr val="bg1"/>
              </a:solidFill>
              <a:ln w="12699" cap="rnd" cmpd="sng">
                <a:solidFill>
                  <a:srgbClr val="000000"/>
                </a:solidFill>
                <a:prstDash val="solid"/>
                <a:round/>
                <a:headEnd/>
                <a:tailEnd/>
              </a:ln>
            </p:spPr>
            <p:txBody>
              <a:bodyPr/>
              <a:lstStyle/>
              <a:p>
                <a:endParaRPr lang="es-ES"/>
              </a:p>
            </p:txBody>
          </p:sp>
          <p:sp>
            <p:nvSpPr>
              <p:cNvPr id="90155" name="Freeform 27"/>
              <p:cNvSpPr>
                <a:spLocks/>
              </p:cNvSpPr>
              <p:nvPr/>
            </p:nvSpPr>
            <p:spPr bwMode="auto">
              <a:xfrm flipH="1">
                <a:off x="2094" y="2997"/>
                <a:ext cx="901" cy="567"/>
              </a:xfrm>
              <a:custGeom>
                <a:avLst/>
                <a:gdLst>
                  <a:gd name="T0" fmla="*/ 41 w 1096"/>
                  <a:gd name="T1" fmla="*/ 1 h 847"/>
                  <a:gd name="T2" fmla="*/ 49 w 1096"/>
                  <a:gd name="T3" fmla="*/ 1 h 847"/>
                  <a:gd name="T4" fmla="*/ 61 w 1096"/>
                  <a:gd name="T5" fmla="*/ 0 h 847"/>
                  <a:gd name="T6" fmla="*/ 76 w 1096"/>
                  <a:gd name="T7" fmla="*/ 1 h 847"/>
                  <a:gd name="T8" fmla="*/ 85 w 1096"/>
                  <a:gd name="T9" fmla="*/ 1 h 847"/>
                  <a:gd name="T10" fmla="*/ 97 w 1096"/>
                  <a:gd name="T11" fmla="*/ 4 h 847"/>
                  <a:gd name="T12" fmla="*/ 109 w 1096"/>
                  <a:gd name="T13" fmla="*/ 7 h 847"/>
                  <a:gd name="T14" fmla="*/ 117 w 1096"/>
                  <a:gd name="T15" fmla="*/ 10 h 847"/>
                  <a:gd name="T16" fmla="*/ 128 w 1096"/>
                  <a:gd name="T17" fmla="*/ 14 h 847"/>
                  <a:gd name="T18" fmla="*/ 138 w 1096"/>
                  <a:gd name="T19" fmla="*/ 17 h 847"/>
                  <a:gd name="T20" fmla="*/ 159 w 1096"/>
                  <a:gd name="T21" fmla="*/ 18 h 847"/>
                  <a:gd name="T22" fmla="*/ 184 w 1096"/>
                  <a:gd name="T23" fmla="*/ 18 h 847"/>
                  <a:gd name="T24" fmla="*/ 208 w 1096"/>
                  <a:gd name="T25" fmla="*/ 19 h 847"/>
                  <a:gd name="T26" fmla="*/ 242 w 1096"/>
                  <a:gd name="T27" fmla="*/ 19 h 847"/>
                  <a:gd name="T28" fmla="*/ 252 w 1096"/>
                  <a:gd name="T29" fmla="*/ 28 h 847"/>
                  <a:gd name="T30" fmla="*/ 240 w 1096"/>
                  <a:gd name="T31" fmla="*/ 28 h 847"/>
                  <a:gd name="T32" fmla="*/ 211 w 1096"/>
                  <a:gd name="T33" fmla="*/ 28 h 847"/>
                  <a:gd name="T34" fmla="*/ 184 w 1096"/>
                  <a:gd name="T35" fmla="*/ 27 h 847"/>
                  <a:gd name="T36" fmla="*/ 165 w 1096"/>
                  <a:gd name="T37" fmla="*/ 27 h 847"/>
                  <a:gd name="T38" fmla="*/ 142 w 1096"/>
                  <a:gd name="T39" fmla="*/ 27 h 847"/>
                  <a:gd name="T40" fmla="*/ 131 w 1096"/>
                  <a:gd name="T41" fmla="*/ 27 h 847"/>
                  <a:gd name="T42" fmla="*/ 122 w 1096"/>
                  <a:gd name="T43" fmla="*/ 26 h 847"/>
                  <a:gd name="T44" fmla="*/ 107 w 1096"/>
                  <a:gd name="T45" fmla="*/ 23 h 847"/>
                  <a:gd name="T46" fmla="*/ 90 w 1096"/>
                  <a:gd name="T47" fmla="*/ 19 h 847"/>
                  <a:gd name="T48" fmla="*/ 91 w 1096"/>
                  <a:gd name="T49" fmla="*/ 23 h 847"/>
                  <a:gd name="T50" fmla="*/ 108 w 1096"/>
                  <a:gd name="T51" fmla="*/ 21 h 847"/>
                  <a:gd name="T52" fmla="*/ 108 w 1096"/>
                  <a:gd name="T53" fmla="*/ 29 h 847"/>
                  <a:gd name="T54" fmla="*/ 192 w 1096"/>
                  <a:gd name="T55" fmla="*/ 35 h 847"/>
                  <a:gd name="T56" fmla="*/ 253 w 1096"/>
                  <a:gd name="T57" fmla="*/ 39 h 847"/>
                  <a:gd name="T58" fmla="*/ 266 w 1096"/>
                  <a:gd name="T59" fmla="*/ 39 h 847"/>
                  <a:gd name="T60" fmla="*/ 278 w 1096"/>
                  <a:gd name="T61" fmla="*/ 51 h 847"/>
                  <a:gd name="T62" fmla="*/ 266 w 1096"/>
                  <a:gd name="T63" fmla="*/ 46 h 847"/>
                  <a:gd name="T64" fmla="*/ 266 w 1096"/>
                  <a:gd name="T65" fmla="*/ 46 h 847"/>
                  <a:gd name="T66" fmla="*/ 253 w 1096"/>
                  <a:gd name="T67" fmla="*/ 44 h 847"/>
                  <a:gd name="T68" fmla="*/ 242 w 1096"/>
                  <a:gd name="T69" fmla="*/ 50 h 847"/>
                  <a:gd name="T70" fmla="*/ 217 w 1096"/>
                  <a:gd name="T71" fmla="*/ 50 h 847"/>
                  <a:gd name="T72" fmla="*/ 242 w 1096"/>
                  <a:gd name="T73" fmla="*/ 50 h 847"/>
                  <a:gd name="T74" fmla="*/ 217 w 1096"/>
                  <a:gd name="T75" fmla="*/ 50 h 847"/>
                  <a:gd name="T76" fmla="*/ 205 w 1096"/>
                  <a:gd name="T77" fmla="*/ 47 h 847"/>
                  <a:gd name="T78" fmla="*/ 180 w 1096"/>
                  <a:gd name="T79" fmla="*/ 47 h 847"/>
                  <a:gd name="T80" fmla="*/ 144 w 1096"/>
                  <a:gd name="T81" fmla="*/ 43 h 847"/>
                  <a:gd name="T82" fmla="*/ 132 w 1096"/>
                  <a:gd name="T83" fmla="*/ 44 h 847"/>
                  <a:gd name="T84" fmla="*/ 95 w 1096"/>
                  <a:gd name="T85" fmla="*/ 39 h 847"/>
                  <a:gd name="T86" fmla="*/ 83 w 1096"/>
                  <a:gd name="T87" fmla="*/ 39 h 847"/>
                  <a:gd name="T88" fmla="*/ 95 w 1096"/>
                  <a:gd name="T89" fmla="*/ 42 h 847"/>
                  <a:gd name="T90" fmla="*/ 70 w 1096"/>
                  <a:gd name="T91" fmla="*/ 35 h 847"/>
                  <a:gd name="T92" fmla="*/ 58 w 1096"/>
                  <a:gd name="T93" fmla="*/ 34 h 847"/>
                  <a:gd name="T94" fmla="*/ 37 w 1096"/>
                  <a:gd name="T95" fmla="*/ 27 h 847"/>
                  <a:gd name="T96" fmla="*/ 36 w 1096"/>
                  <a:gd name="T97" fmla="*/ 23 h 847"/>
                  <a:gd name="T98" fmla="*/ 0 w 1096"/>
                  <a:gd name="T99" fmla="*/ 15 h 847"/>
                  <a:gd name="T100" fmla="*/ 41 w 1096"/>
                  <a:gd name="T101" fmla="*/ 1 h 8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6"/>
                  <a:gd name="T154" fmla="*/ 0 h 847"/>
                  <a:gd name="T155" fmla="*/ 1096 w 1096"/>
                  <a:gd name="T156" fmla="*/ 847 h 8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6" h="847">
                    <a:moveTo>
                      <a:pt x="163" y="19"/>
                    </a:moveTo>
                    <a:lnTo>
                      <a:pt x="194" y="10"/>
                    </a:lnTo>
                    <a:lnTo>
                      <a:pt x="241" y="0"/>
                    </a:lnTo>
                    <a:lnTo>
                      <a:pt x="298" y="4"/>
                    </a:lnTo>
                    <a:lnTo>
                      <a:pt x="333" y="27"/>
                    </a:lnTo>
                    <a:lnTo>
                      <a:pt x="382" y="68"/>
                    </a:lnTo>
                    <a:lnTo>
                      <a:pt x="427" y="115"/>
                    </a:lnTo>
                    <a:lnTo>
                      <a:pt x="464" y="166"/>
                    </a:lnTo>
                    <a:lnTo>
                      <a:pt x="506" y="235"/>
                    </a:lnTo>
                    <a:lnTo>
                      <a:pt x="542" y="286"/>
                    </a:lnTo>
                    <a:lnTo>
                      <a:pt x="628" y="303"/>
                    </a:lnTo>
                    <a:lnTo>
                      <a:pt x="725" y="298"/>
                    </a:lnTo>
                    <a:lnTo>
                      <a:pt x="821" y="305"/>
                    </a:lnTo>
                    <a:lnTo>
                      <a:pt x="953" y="315"/>
                    </a:lnTo>
                    <a:lnTo>
                      <a:pt x="995" y="460"/>
                    </a:lnTo>
                    <a:lnTo>
                      <a:pt x="946" y="464"/>
                    </a:lnTo>
                    <a:lnTo>
                      <a:pt x="836" y="454"/>
                    </a:lnTo>
                    <a:lnTo>
                      <a:pt x="728" y="449"/>
                    </a:lnTo>
                    <a:lnTo>
                      <a:pt x="649" y="442"/>
                    </a:lnTo>
                    <a:lnTo>
                      <a:pt x="564" y="442"/>
                    </a:lnTo>
                    <a:lnTo>
                      <a:pt x="516" y="444"/>
                    </a:lnTo>
                    <a:lnTo>
                      <a:pt x="479" y="436"/>
                    </a:lnTo>
                    <a:lnTo>
                      <a:pt x="421" y="393"/>
                    </a:lnTo>
                    <a:lnTo>
                      <a:pt x="355" y="323"/>
                    </a:lnTo>
                    <a:lnTo>
                      <a:pt x="359" y="393"/>
                    </a:lnTo>
                    <a:lnTo>
                      <a:pt x="423" y="348"/>
                    </a:lnTo>
                    <a:lnTo>
                      <a:pt x="423" y="492"/>
                    </a:lnTo>
                    <a:lnTo>
                      <a:pt x="759" y="588"/>
                    </a:lnTo>
                    <a:lnTo>
                      <a:pt x="999" y="654"/>
                    </a:lnTo>
                    <a:lnTo>
                      <a:pt x="1047" y="654"/>
                    </a:lnTo>
                    <a:lnTo>
                      <a:pt x="1095" y="846"/>
                    </a:lnTo>
                    <a:lnTo>
                      <a:pt x="1047" y="750"/>
                    </a:lnTo>
                    <a:lnTo>
                      <a:pt x="999" y="732"/>
                    </a:lnTo>
                    <a:lnTo>
                      <a:pt x="951" y="828"/>
                    </a:lnTo>
                    <a:lnTo>
                      <a:pt x="855" y="828"/>
                    </a:lnTo>
                    <a:lnTo>
                      <a:pt x="951" y="828"/>
                    </a:lnTo>
                    <a:lnTo>
                      <a:pt x="855" y="828"/>
                    </a:lnTo>
                    <a:lnTo>
                      <a:pt x="807" y="780"/>
                    </a:lnTo>
                    <a:lnTo>
                      <a:pt x="711" y="780"/>
                    </a:lnTo>
                    <a:lnTo>
                      <a:pt x="567" y="706"/>
                    </a:lnTo>
                    <a:lnTo>
                      <a:pt x="519" y="732"/>
                    </a:lnTo>
                    <a:lnTo>
                      <a:pt x="375" y="658"/>
                    </a:lnTo>
                    <a:lnTo>
                      <a:pt x="327" y="636"/>
                    </a:lnTo>
                    <a:lnTo>
                      <a:pt x="375" y="684"/>
                    </a:lnTo>
                    <a:lnTo>
                      <a:pt x="279" y="588"/>
                    </a:lnTo>
                    <a:lnTo>
                      <a:pt x="231" y="562"/>
                    </a:lnTo>
                    <a:lnTo>
                      <a:pt x="145" y="446"/>
                    </a:lnTo>
                    <a:lnTo>
                      <a:pt x="140" y="376"/>
                    </a:lnTo>
                    <a:lnTo>
                      <a:pt x="0" y="249"/>
                    </a:lnTo>
                    <a:lnTo>
                      <a:pt x="163" y="19"/>
                    </a:lnTo>
                  </a:path>
                </a:pathLst>
              </a:custGeom>
              <a:solidFill>
                <a:srgbClr val="FFCCFF"/>
              </a:solidFill>
              <a:ln w="12699" cap="rnd" cmpd="sng">
                <a:solidFill>
                  <a:srgbClr val="000000"/>
                </a:solidFill>
                <a:prstDash val="solid"/>
                <a:round/>
                <a:headEnd/>
                <a:tailEnd/>
              </a:ln>
            </p:spPr>
            <p:txBody>
              <a:bodyPr/>
              <a:lstStyle/>
              <a:p>
                <a:endParaRPr lang="es-ES"/>
              </a:p>
            </p:txBody>
          </p:sp>
          <p:sp>
            <p:nvSpPr>
              <p:cNvPr id="90156" name="Freeform 28"/>
              <p:cNvSpPr>
                <a:spLocks/>
              </p:cNvSpPr>
              <p:nvPr/>
            </p:nvSpPr>
            <p:spPr bwMode="auto">
              <a:xfrm flipH="1">
                <a:off x="2711" y="3180"/>
                <a:ext cx="100" cy="84"/>
              </a:xfrm>
              <a:custGeom>
                <a:avLst/>
                <a:gdLst>
                  <a:gd name="T0" fmla="*/ 33 w 120"/>
                  <a:gd name="T1" fmla="*/ 8 h 124"/>
                  <a:gd name="T2" fmla="*/ 18 w 120"/>
                  <a:gd name="T3" fmla="*/ 5 h 124"/>
                  <a:gd name="T4" fmla="*/ 7 w 120"/>
                  <a:gd name="T5" fmla="*/ 4 h 124"/>
                  <a:gd name="T6" fmla="*/ 0 w 120"/>
                  <a:gd name="T7" fmla="*/ 0 h 124"/>
                  <a:gd name="T8" fmla="*/ 0 60000 65536"/>
                  <a:gd name="T9" fmla="*/ 0 60000 65536"/>
                  <a:gd name="T10" fmla="*/ 0 60000 65536"/>
                  <a:gd name="T11" fmla="*/ 0 60000 65536"/>
                  <a:gd name="T12" fmla="*/ 0 w 120"/>
                  <a:gd name="T13" fmla="*/ 0 h 124"/>
                  <a:gd name="T14" fmla="*/ 120 w 120"/>
                  <a:gd name="T15" fmla="*/ 124 h 124"/>
                </a:gdLst>
                <a:ahLst/>
                <a:cxnLst>
                  <a:cxn ang="T8">
                    <a:pos x="T0" y="T1"/>
                  </a:cxn>
                  <a:cxn ang="T9">
                    <a:pos x="T2" y="T3"/>
                  </a:cxn>
                  <a:cxn ang="T10">
                    <a:pos x="T4" y="T5"/>
                  </a:cxn>
                  <a:cxn ang="T11">
                    <a:pos x="T6" y="T7"/>
                  </a:cxn>
                </a:cxnLst>
                <a:rect l="T12" t="T13" r="T14" b="T15"/>
                <a:pathLst>
                  <a:path w="120" h="124">
                    <a:moveTo>
                      <a:pt x="119" y="123"/>
                    </a:moveTo>
                    <a:lnTo>
                      <a:pt x="62" y="87"/>
                    </a:lnTo>
                    <a:lnTo>
                      <a:pt x="22" y="61"/>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57" name="Line 29"/>
              <p:cNvSpPr>
                <a:spLocks noChangeShapeType="1"/>
              </p:cNvSpPr>
              <p:nvPr/>
            </p:nvSpPr>
            <p:spPr bwMode="auto">
              <a:xfrm>
                <a:off x="2550" y="3232"/>
                <a:ext cx="31" cy="12"/>
              </a:xfrm>
              <a:prstGeom prst="line">
                <a:avLst/>
              </a:prstGeom>
              <a:noFill/>
              <a:ln w="12699">
                <a:solidFill>
                  <a:srgbClr val="000000"/>
                </a:solidFill>
                <a:round/>
                <a:headEnd type="none" w="sm" len="sm"/>
                <a:tailEnd type="none" w="sm" len="sm"/>
              </a:ln>
            </p:spPr>
            <p:txBody>
              <a:bodyPr wrap="none" anchor="ctr"/>
              <a:lstStyle/>
              <a:p>
                <a:endParaRPr lang="es-ES"/>
              </a:p>
            </p:txBody>
          </p:sp>
          <p:sp>
            <p:nvSpPr>
              <p:cNvPr id="90158" name="Freeform 30"/>
              <p:cNvSpPr>
                <a:spLocks/>
              </p:cNvSpPr>
              <p:nvPr/>
            </p:nvSpPr>
            <p:spPr bwMode="auto">
              <a:xfrm flipH="1">
                <a:off x="2804" y="3012"/>
                <a:ext cx="195" cy="210"/>
              </a:xfrm>
              <a:custGeom>
                <a:avLst/>
                <a:gdLst>
                  <a:gd name="T0" fmla="*/ 54 w 236"/>
                  <a:gd name="T1" fmla="*/ 0 h 313"/>
                  <a:gd name="T2" fmla="*/ 32 w 236"/>
                  <a:gd name="T3" fmla="*/ 9 h 313"/>
                  <a:gd name="T4" fmla="*/ 0 w 236"/>
                  <a:gd name="T5" fmla="*/ 17 h 313"/>
                  <a:gd name="T6" fmla="*/ 10 w 236"/>
                  <a:gd name="T7" fmla="*/ 19 h 313"/>
                  <a:gd name="T8" fmla="*/ 41 w 236"/>
                  <a:gd name="T9" fmla="*/ 10 h 313"/>
                  <a:gd name="T10" fmla="*/ 61 w 236"/>
                  <a:gd name="T11" fmla="*/ 2 h 313"/>
                  <a:gd name="T12" fmla="*/ 54 w 236"/>
                  <a:gd name="T13" fmla="*/ 0 h 313"/>
                  <a:gd name="T14" fmla="*/ 0 60000 65536"/>
                  <a:gd name="T15" fmla="*/ 0 60000 65536"/>
                  <a:gd name="T16" fmla="*/ 0 60000 65536"/>
                  <a:gd name="T17" fmla="*/ 0 60000 65536"/>
                  <a:gd name="T18" fmla="*/ 0 60000 65536"/>
                  <a:gd name="T19" fmla="*/ 0 60000 65536"/>
                  <a:gd name="T20" fmla="*/ 0 60000 65536"/>
                  <a:gd name="T21" fmla="*/ 0 w 236"/>
                  <a:gd name="T22" fmla="*/ 0 h 313"/>
                  <a:gd name="T23" fmla="*/ 236 w 236"/>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313">
                    <a:moveTo>
                      <a:pt x="206" y="0"/>
                    </a:moveTo>
                    <a:lnTo>
                      <a:pt x="121" y="144"/>
                    </a:lnTo>
                    <a:lnTo>
                      <a:pt x="0" y="287"/>
                    </a:lnTo>
                    <a:lnTo>
                      <a:pt x="35" y="312"/>
                    </a:lnTo>
                    <a:lnTo>
                      <a:pt x="155" y="173"/>
                    </a:lnTo>
                    <a:lnTo>
                      <a:pt x="235" y="28"/>
                    </a:lnTo>
                    <a:lnTo>
                      <a:pt x="206" y="0"/>
                    </a:lnTo>
                  </a:path>
                </a:pathLst>
              </a:custGeom>
              <a:solidFill>
                <a:srgbClr val="604020"/>
              </a:solidFill>
              <a:ln w="12699" cap="rnd" cmpd="sng">
                <a:solidFill>
                  <a:srgbClr val="000000"/>
                </a:solidFill>
                <a:prstDash val="solid"/>
                <a:round/>
                <a:headEnd/>
                <a:tailEnd/>
              </a:ln>
            </p:spPr>
            <p:txBody>
              <a:bodyPr/>
              <a:lstStyle/>
              <a:p>
                <a:endParaRPr lang="es-ES"/>
              </a:p>
            </p:txBody>
          </p:sp>
          <p:grpSp>
            <p:nvGrpSpPr>
              <p:cNvPr id="5" name="Group 31"/>
              <p:cNvGrpSpPr>
                <a:grpSpLocks/>
              </p:cNvGrpSpPr>
              <p:nvPr/>
            </p:nvGrpSpPr>
            <p:grpSpPr bwMode="auto">
              <a:xfrm flipH="1">
                <a:off x="2810" y="3042"/>
                <a:ext cx="152" cy="142"/>
                <a:chOff x="3891" y="2483"/>
                <a:chExt cx="184" cy="212"/>
              </a:xfrm>
            </p:grpSpPr>
            <p:sp>
              <p:nvSpPr>
                <p:cNvPr id="90162" name="Freeform 32"/>
                <p:cNvSpPr>
                  <a:spLocks/>
                </p:cNvSpPr>
                <p:nvPr/>
              </p:nvSpPr>
              <p:spPr bwMode="auto">
                <a:xfrm>
                  <a:off x="3891" y="2636"/>
                  <a:ext cx="64" cy="59"/>
                </a:xfrm>
                <a:custGeom>
                  <a:avLst/>
                  <a:gdLst>
                    <a:gd name="T0" fmla="*/ 20 w 64"/>
                    <a:gd name="T1" fmla="*/ 0 h 59"/>
                    <a:gd name="T2" fmla="*/ 63 w 64"/>
                    <a:gd name="T3" fmla="*/ 33 h 59"/>
                    <a:gd name="T4" fmla="*/ 44 w 64"/>
                    <a:gd name="T5" fmla="*/ 58 h 59"/>
                    <a:gd name="T6" fmla="*/ 0 w 64"/>
                    <a:gd name="T7" fmla="*/ 23 h 59"/>
                    <a:gd name="T8" fmla="*/ 2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20" y="0"/>
                      </a:moveTo>
                      <a:lnTo>
                        <a:pt x="63" y="33"/>
                      </a:lnTo>
                      <a:lnTo>
                        <a:pt x="44" y="58"/>
                      </a:lnTo>
                      <a:lnTo>
                        <a:pt x="0" y="23"/>
                      </a:lnTo>
                      <a:lnTo>
                        <a:pt x="20" y="0"/>
                      </a:lnTo>
                    </a:path>
                  </a:pathLst>
                </a:custGeom>
                <a:solidFill>
                  <a:srgbClr val="C0C0C0"/>
                </a:solidFill>
                <a:ln w="12699" cap="rnd" cmpd="sng">
                  <a:solidFill>
                    <a:srgbClr val="000000"/>
                  </a:solidFill>
                  <a:prstDash val="solid"/>
                  <a:round/>
                  <a:headEnd/>
                  <a:tailEnd/>
                </a:ln>
              </p:spPr>
              <p:txBody>
                <a:bodyPr/>
                <a:lstStyle/>
                <a:p>
                  <a:endParaRPr lang="es-ES"/>
                </a:p>
              </p:txBody>
            </p:sp>
            <p:sp>
              <p:nvSpPr>
                <p:cNvPr id="90163" name="Line 33"/>
                <p:cNvSpPr>
                  <a:spLocks noChangeShapeType="1"/>
                </p:cNvSpPr>
                <p:nvPr/>
              </p:nvSpPr>
              <p:spPr bwMode="auto">
                <a:xfrm>
                  <a:off x="3926" y="2626"/>
                  <a:ext cx="54" cy="33"/>
                </a:xfrm>
                <a:prstGeom prst="line">
                  <a:avLst/>
                </a:prstGeom>
                <a:noFill/>
                <a:ln w="12699">
                  <a:solidFill>
                    <a:srgbClr val="000000"/>
                  </a:solidFill>
                  <a:round/>
                  <a:headEnd type="none" w="sm" len="sm"/>
                  <a:tailEnd type="none" w="sm" len="sm"/>
                </a:ln>
              </p:spPr>
              <p:txBody>
                <a:bodyPr wrap="none" anchor="ctr"/>
                <a:lstStyle/>
                <a:p>
                  <a:endParaRPr lang="es-ES"/>
                </a:p>
              </p:txBody>
            </p:sp>
            <p:sp>
              <p:nvSpPr>
                <p:cNvPr id="90164" name="Line 34"/>
                <p:cNvSpPr>
                  <a:spLocks noChangeShapeType="1"/>
                </p:cNvSpPr>
                <p:nvPr/>
              </p:nvSpPr>
              <p:spPr bwMode="auto">
                <a:xfrm flipH="1" flipV="1">
                  <a:off x="4028" y="2483"/>
                  <a:ext cx="47" cy="25"/>
                </a:xfrm>
                <a:prstGeom prst="line">
                  <a:avLst/>
                </a:prstGeom>
                <a:noFill/>
                <a:ln w="12699">
                  <a:solidFill>
                    <a:srgbClr val="000000"/>
                  </a:solidFill>
                  <a:round/>
                  <a:headEnd type="none" w="sm" len="sm"/>
                  <a:tailEnd type="none" w="sm" len="sm"/>
                </a:ln>
              </p:spPr>
              <p:txBody>
                <a:bodyPr wrap="none" anchor="ctr"/>
                <a:lstStyle/>
                <a:p>
                  <a:endParaRPr lang="es-ES"/>
                </a:p>
              </p:txBody>
            </p:sp>
          </p:grpSp>
          <p:sp>
            <p:nvSpPr>
              <p:cNvPr id="90160" name="Freeform 35"/>
              <p:cNvSpPr>
                <a:spLocks/>
              </p:cNvSpPr>
              <p:nvPr/>
            </p:nvSpPr>
            <p:spPr bwMode="auto">
              <a:xfrm flipH="1">
                <a:off x="2494" y="3050"/>
                <a:ext cx="179" cy="199"/>
              </a:xfrm>
              <a:custGeom>
                <a:avLst/>
                <a:gdLst>
                  <a:gd name="T0" fmla="*/ 37 w 218"/>
                  <a:gd name="T1" fmla="*/ 1 h 296"/>
                  <a:gd name="T2" fmla="*/ 42 w 218"/>
                  <a:gd name="T3" fmla="*/ 4 h 296"/>
                  <a:gd name="T4" fmla="*/ 44 w 218"/>
                  <a:gd name="T5" fmla="*/ 7 h 296"/>
                  <a:gd name="T6" fmla="*/ 47 w 218"/>
                  <a:gd name="T7" fmla="*/ 10 h 296"/>
                  <a:gd name="T8" fmla="*/ 51 w 218"/>
                  <a:gd name="T9" fmla="*/ 11 h 296"/>
                  <a:gd name="T10" fmla="*/ 55 w 218"/>
                  <a:gd name="T11" fmla="*/ 13 h 296"/>
                  <a:gd name="T12" fmla="*/ 54 w 218"/>
                  <a:gd name="T13" fmla="*/ 15 h 296"/>
                  <a:gd name="T14" fmla="*/ 49 w 218"/>
                  <a:gd name="T15" fmla="*/ 14 h 296"/>
                  <a:gd name="T16" fmla="*/ 49 w 218"/>
                  <a:gd name="T17" fmla="*/ 15 h 296"/>
                  <a:gd name="T18" fmla="*/ 51 w 218"/>
                  <a:gd name="T19" fmla="*/ 16 h 296"/>
                  <a:gd name="T20" fmla="*/ 46 w 218"/>
                  <a:gd name="T21" fmla="*/ 16 h 296"/>
                  <a:gd name="T22" fmla="*/ 41 w 218"/>
                  <a:gd name="T23" fmla="*/ 15 h 296"/>
                  <a:gd name="T24" fmla="*/ 30 w 218"/>
                  <a:gd name="T25" fmla="*/ 10 h 296"/>
                  <a:gd name="T26" fmla="*/ 34 w 218"/>
                  <a:gd name="T27" fmla="*/ 13 h 296"/>
                  <a:gd name="T28" fmla="*/ 39 w 218"/>
                  <a:gd name="T29" fmla="*/ 15 h 296"/>
                  <a:gd name="T30" fmla="*/ 40 w 218"/>
                  <a:gd name="T31" fmla="*/ 16 h 296"/>
                  <a:gd name="T32" fmla="*/ 39 w 218"/>
                  <a:gd name="T33" fmla="*/ 17 h 296"/>
                  <a:gd name="T34" fmla="*/ 34 w 218"/>
                  <a:gd name="T35" fmla="*/ 18 h 296"/>
                  <a:gd name="T36" fmla="*/ 30 w 218"/>
                  <a:gd name="T37" fmla="*/ 17 h 296"/>
                  <a:gd name="T38" fmla="*/ 27 w 218"/>
                  <a:gd name="T39" fmla="*/ 15 h 296"/>
                  <a:gd name="T40" fmla="*/ 23 w 218"/>
                  <a:gd name="T41" fmla="*/ 13 h 296"/>
                  <a:gd name="T42" fmla="*/ 21 w 218"/>
                  <a:gd name="T43" fmla="*/ 15 h 296"/>
                  <a:gd name="T44" fmla="*/ 16 w 218"/>
                  <a:gd name="T45" fmla="*/ 16 h 296"/>
                  <a:gd name="T46" fmla="*/ 12 w 218"/>
                  <a:gd name="T47" fmla="*/ 16 h 296"/>
                  <a:gd name="T48" fmla="*/ 11 w 218"/>
                  <a:gd name="T49" fmla="*/ 15 h 296"/>
                  <a:gd name="T50" fmla="*/ 15 w 218"/>
                  <a:gd name="T51" fmla="*/ 11 h 296"/>
                  <a:gd name="T52" fmla="*/ 17 w 218"/>
                  <a:gd name="T53" fmla="*/ 9 h 296"/>
                  <a:gd name="T54" fmla="*/ 16 w 218"/>
                  <a:gd name="T55" fmla="*/ 6 h 296"/>
                  <a:gd name="T56" fmla="*/ 13 w 218"/>
                  <a:gd name="T57" fmla="*/ 6 h 296"/>
                  <a:gd name="T58" fmla="*/ 11 w 218"/>
                  <a:gd name="T59" fmla="*/ 7 h 296"/>
                  <a:gd name="T60" fmla="*/ 10 w 218"/>
                  <a:gd name="T61" fmla="*/ 10 h 296"/>
                  <a:gd name="T62" fmla="*/ 6 w 218"/>
                  <a:gd name="T63" fmla="*/ 11 h 296"/>
                  <a:gd name="T64" fmla="*/ 2 w 218"/>
                  <a:gd name="T65" fmla="*/ 11 h 296"/>
                  <a:gd name="T66" fmla="*/ 2 w 218"/>
                  <a:gd name="T67" fmla="*/ 7 h 296"/>
                  <a:gd name="T68" fmla="*/ 2 w 218"/>
                  <a:gd name="T69" fmla="*/ 5 h 296"/>
                  <a:gd name="T70" fmla="*/ 6 w 218"/>
                  <a:gd name="T71" fmla="*/ 2 h 296"/>
                  <a:gd name="T72" fmla="*/ 14 w 218"/>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96"/>
                  <a:gd name="T113" fmla="*/ 218 w 218"/>
                  <a:gd name="T114" fmla="*/ 296 h 2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96">
                    <a:moveTo>
                      <a:pt x="137" y="2"/>
                    </a:moveTo>
                    <a:lnTo>
                      <a:pt x="146" y="19"/>
                    </a:lnTo>
                    <a:lnTo>
                      <a:pt x="161" y="43"/>
                    </a:lnTo>
                    <a:lnTo>
                      <a:pt x="166" y="64"/>
                    </a:lnTo>
                    <a:lnTo>
                      <a:pt x="174" y="88"/>
                    </a:lnTo>
                    <a:lnTo>
                      <a:pt x="177" y="110"/>
                    </a:lnTo>
                    <a:lnTo>
                      <a:pt x="179" y="132"/>
                    </a:lnTo>
                    <a:lnTo>
                      <a:pt x="185" y="154"/>
                    </a:lnTo>
                    <a:lnTo>
                      <a:pt x="194" y="171"/>
                    </a:lnTo>
                    <a:lnTo>
                      <a:pt x="201" y="187"/>
                    </a:lnTo>
                    <a:lnTo>
                      <a:pt x="211" y="202"/>
                    </a:lnTo>
                    <a:lnTo>
                      <a:pt x="217" y="220"/>
                    </a:lnTo>
                    <a:lnTo>
                      <a:pt x="217" y="230"/>
                    </a:lnTo>
                    <a:lnTo>
                      <a:pt x="213" y="235"/>
                    </a:lnTo>
                    <a:lnTo>
                      <a:pt x="205" y="236"/>
                    </a:lnTo>
                    <a:lnTo>
                      <a:pt x="195" y="228"/>
                    </a:lnTo>
                    <a:lnTo>
                      <a:pt x="157" y="174"/>
                    </a:lnTo>
                    <a:lnTo>
                      <a:pt x="196" y="236"/>
                    </a:lnTo>
                    <a:lnTo>
                      <a:pt x="202" y="250"/>
                    </a:lnTo>
                    <a:lnTo>
                      <a:pt x="202" y="259"/>
                    </a:lnTo>
                    <a:lnTo>
                      <a:pt x="192" y="265"/>
                    </a:lnTo>
                    <a:lnTo>
                      <a:pt x="183" y="264"/>
                    </a:lnTo>
                    <a:lnTo>
                      <a:pt x="174" y="257"/>
                    </a:lnTo>
                    <a:lnTo>
                      <a:pt x="162" y="239"/>
                    </a:lnTo>
                    <a:lnTo>
                      <a:pt x="139" y="207"/>
                    </a:lnTo>
                    <a:lnTo>
                      <a:pt x="119" y="164"/>
                    </a:lnTo>
                    <a:lnTo>
                      <a:pt x="125" y="187"/>
                    </a:lnTo>
                    <a:lnTo>
                      <a:pt x="138" y="214"/>
                    </a:lnTo>
                    <a:lnTo>
                      <a:pt x="147" y="229"/>
                    </a:lnTo>
                    <a:lnTo>
                      <a:pt x="154" y="245"/>
                    </a:lnTo>
                    <a:lnTo>
                      <a:pt x="156" y="257"/>
                    </a:lnTo>
                    <a:lnTo>
                      <a:pt x="159" y="268"/>
                    </a:lnTo>
                    <a:lnTo>
                      <a:pt x="157" y="278"/>
                    </a:lnTo>
                    <a:lnTo>
                      <a:pt x="153" y="285"/>
                    </a:lnTo>
                    <a:lnTo>
                      <a:pt x="146" y="293"/>
                    </a:lnTo>
                    <a:lnTo>
                      <a:pt x="136" y="295"/>
                    </a:lnTo>
                    <a:lnTo>
                      <a:pt x="126" y="285"/>
                    </a:lnTo>
                    <a:lnTo>
                      <a:pt x="119" y="273"/>
                    </a:lnTo>
                    <a:lnTo>
                      <a:pt x="115" y="253"/>
                    </a:lnTo>
                    <a:lnTo>
                      <a:pt x="108" y="230"/>
                    </a:lnTo>
                    <a:lnTo>
                      <a:pt x="94" y="181"/>
                    </a:lnTo>
                    <a:lnTo>
                      <a:pt x="92" y="206"/>
                    </a:lnTo>
                    <a:lnTo>
                      <a:pt x="88" y="218"/>
                    </a:lnTo>
                    <a:lnTo>
                      <a:pt x="82" y="233"/>
                    </a:lnTo>
                    <a:lnTo>
                      <a:pt x="75" y="246"/>
                    </a:lnTo>
                    <a:lnTo>
                      <a:pt x="63" y="258"/>
                    </a:lnTo>
                    <a:lnTo>
                      <a:pt x="54" y="260"/>
                    </a:lnTo>
                    <a:lnTo>
                      <a:pt x="49" y="254"/>
                    </a:lnTo>
                    <a:lnTo>
                      <a:pt x="44" y="243"/>
                    </a:lnTo>
                    <a:lnTo>
                      <a:pt x="45" y="230"/>
                    </a:lnTo>
                    <a:lnTo>
                      <a:pt x="52" y="206"/>
                    </a:lnTo>
                    <a:lnTo>
                      <a:pt x="60" y="181"/>
                    </a:lnTo>
                    <a:lnTo>
                      <a:pt x="67" y="161"/>
                    </a:lnTo>
                    <a:lnTo>
                      <a:pt x="67" y="137"/>
                    </a:lnTo>
                    <a:lnTo>
                      <a:pt x="66" y="119"/>
                    </a:lnTo>
                    <a:lnTo>
                      <a:pt x="63" y="97"/>
                    </a:lnTo>
                    <a:lnTo>
                      <a:pt x="56" y="81"/>
                    </a:lnTo>
                    <a:lnTo>
                      <a:pt x="52" y="97"/>
                    </a:lnTo>
                    <a:lnTo>
                      <a:pt x="46" y="108"/>
                    </a:lnTo>
                    <a:lnTo>
                      <a:pt x="44" y="122"/>
                    </a:lnTo>
                    <a:lnTo>
                      <a:pt x="43" y="139"/>
                    </a:lnTo>
                    <a:lnTo>
                      <a:pt x="40" y="159"/>
                    </a:lnTo>
                    <a:lnTo>
                      <a:pt x="35" y="171"/>
                    </a:lnTo>
                    <a:lnTo>
                      <a:pt x="26" y="179"/>
                    </a:lnTo>
                    <a:lnTo>
                      <a:pt x="16" y="181"/>
                    </a:lnTo>
                    <a:lnTo>
                      <a:pt x="10" y="173"/>
                    </a:lnTo>
                    <a:lnTo>
                      <a:pt x="4" y="150"/>
                    </a:lnTo>
                    <a:lnTo>
                      <a:pt x="4" y="128"/>
                    </a:lnTo>
                    <a:lnTo>
                      <a:pt x="0" y="94"/>
                    </a:lnTo>
                    <a:lnTo>
                      <a:pt x="4" y="79"/>
                    </a:lnTo>
                    <a:lnTo>
                      <a:pt x="12" y="57"/>
                    </a:lnTo>
                    <a:lnTo>
                      <a:pt x="25" y="34"/>
                    </a:lnTo>
                    <a:lnTo>
                      <a:pt x="42" y="19"/>
                    </a:lnTo>
                    <a:lnTo>
                      <a:pt x="53" y="0"/>
                    </a:lnTo>
                    <a:lnTo>
                      <a:pt x="137" y="2"/>
                    </a:lnTo>
                  </a:path>
                </a:pathLst>
              </a:custGeom>
              <a:solidFill>
                <a:srgbClr val="FFA080"/>
              </a:solidFill>
              <a:ln w="12699" cap="rnd" cmpd="sng">
                <a:solidFill>
                  <a:srgbClr val="000000"/>
                </a:solidFill>
                <a:prstDash val="solid"/>
                <a:round/>
                <a:headEnd/>
                <a:tailEnd/>
              </a:ln>
            </p:spPr>
            <p:txBody>
              <a:bodyPr/>
              <a:lstStyle/>
              <a:p>
                <a:endParaRPr lang="es-ES"/>
              </a:p>
            </p:txBody>
          </p:sp>
          <p:sp>
            <p:nvSpPr>
              <p:cNvPr id="90161" name="Freeform 36"/>
              <p:cNvSpPr>
                <a:spLocks/>
              </p:cNvSpPr>
              <p:nvPr/>
            </p:nvSpPr>
            <p:spPr bwMode="auto">
              <a:xfrm flipH="1">
                <a:off x="3603" y="2828"/>
                <a:ext cx="107" cy="96"/>
              </a:xfrm>
              <a:custGeom>
                <a:avLst/>
                <a:gdLst>
                  <a:gd name="T0" fmla="*/ 0 w 131"/>
                  <a:gd name="T1" fmla="*/ 5 h 142"/>
                  <a:gd name="T2" fmla="*/ 2 w 131"/>
                  <a:gd name="T3" fmla="*/ 5 h 142"/>
                  <a:gd name="T4" fmla="*/ 3 w 131"/>
                  <a:gd name="T5" fmla="*/ 5 h 142"/>
                  <a:gd name="T6" fmla="*/ 5 w 131"/>
                  <a:gd name="T7" fmla="*/ 5 h 142"/>
                  <a:gd name="T8" fmla="*/ 6 w 131"/>
                  <a:gd name="T9" fmla="*/ 4 h 142"/>
                  <a:gd name="T10" fmla="*/ 6 w 131"/>
                  <a:gd name="T11" fmla="*/ 3 h 142"/>
                  <a:gd name="T12" fmla="*/ 6 w 131"/>
                  <a:gd name="T13" fmla="*/ 3 h 142"/>
                  <a:gd name="T14" fmla="*/ 5 w 131"/>
                  <a:gd name="T15" fmla="*/ 2 h 142"/>
                  <a:gd name="T16" fmla="*/ 7 w 131"/>
                  <a:gd name="T17" fmla="*/ 2 h 142"/>
                  <a:gd name="T18" fmla="*/ 9 w 131"/>
                  <a:gd name="T19" fmla="*/ 1 h 142"/>
                  <a:gd name="T20" fmla="*/ 11 w 131"/>
                  <a:gd name="T21" fmla="*/ 1 h 142"/>
                  <a:gd name="T22" fmla="*/ 11 w 131"/>
                  <a:gd name="T23" fmla="*/ 1 h 142"/>
                  <a:gd name="T24" fmla="*/ 13 w 131"/>
                  <a:gd name="T25" fmla="*/ 1 h 142"/>
                  <a:gd name="T26" fmla="*/ 15 w 131"/>
                  <a:gd name="T27" fmla="*/ 1 h 142"/>
                  <a:gd name="T28" fmla="*/ 16 w 131"/>
                  <a:gd name="T29" fmla="*/ 1 h 142"/>
                  <a:gd name="T30" fmla="*/ 16 w 131"/>
                  <a:gd name="T31" fmla="*/ 1 h 142"/>
                  <a:gd name="T32" fmla="*/ 18 w 131"/>
                  <a:gd name="T33" fmla="*/ 1 h 142"/>
                  <a:gd name="T34" fmla="*/ 18 w 131"/>
                  <a:gd name="T35" fmla="*/ 1 h 142"/>
                  <a:gd name="T36" fmla="*/ 19 w 131"/>
                  <a:gd name="T37" fmla="*/ 1 h 142"/>
                  <a:gd name="T38" fmla="*/ 20 w 131"/>
                  <a:gd name="T39" fmla="*/ 1 h 142"/>
                  <a:gd name="T40" fmla="*/ 20 w 131"/>
                  <a:gd name="T41" fmla="*/ 1 h 142"/>
                  <a:gd name="T42" fmla="*/ 22 w 131"/>
                  <a:gd name="T43" fmla="*/ 0 h 142"/>
                  <a:gd name="T44" fmla="*/ 23 w 131"/>
                  <a:gd name="T45" fmla="*/ 1 h 142"/>
                  <a:gd name="T46" fmla="*/ 25 w 131"/>
                  <a:gd name="T47" fmla="*/ 1 h 142"/>
                  <a:gd name="T48" fmla="*/ 25 w 131"/>
                  <a:gd name="T49" fmla="*/ 1 h 142"/>
                  <a:gd name="T50" fmla="*/ 25 w 131"/>
                  <a:gd name="T51" fmla="*/ 1 h 142"/>
                  <a:gd name="T52" fmla="*/ 25 w 131"/>
                  <a:gd name="T53" fmla="*/ 1 h 142"/>
                  <a:gd name="T54" fmla="*/ 27 w 131"/>
                  <a:gd name="T55" fmla="*/ 1 h 142"/>
                  <a:gd name="T56" fmla="*/ 28 w 131"/>
                  <a:gd name="T57" fmla="*/ 1 h 142"/>
                  <a:gd name="T58" fmla="*/ 30 w 131"/>
                  <a:gd name="T59" fmla="*/ 1 h 142"/>
                  <a:gd name="T60" fmla="*/ 31 w 131"/>
                  <a:gd name="T61" fmla="*/ 1 h 142"/>
                  <a:gd name="T62" fmla="*/ 31 w 131"/>
                  <a:gd name="T63" fmla="*/ 1 h 142"/>
                  <a:gd name="T64" fmla="*/ 31 w 131"/>
                  <a:gd name="T65" fmla="*/ 2 h 142"/>
                  <a:gd name="T66" fmla="*/ 30 w 131"/>
                  <a:gd name="T67" fmla="*/ 3 h 142"/>
                  <a:gd name="T68" fmla="*/ 29 w 131"/>
                  <a:gd name="T69" fmla="*/ 3 h 142"/>
                  <a:gd name="T70" fmla="*/ 28 w 131"/>
                  <a:gd name="T71" fmla="*/ 5 h 142"/>
                  <a:gd name="T72" fmla="*/ 28 w 131"/>
                  <a:gd name="T73" fmla="*/ 5 h 142"/>
                  <a:gd name="T74" fmla="*/ 28 w 131"/>
                  <a:gd name="T75" fmla="*/ 6 h 142"/>
                  <a:gd name="T76" fmla="*/ 27 w 131"/>
                  <a:gd name="T77" fmla="*/ 7 h 142"/>
                  <a:gd name="T78" fmla="*/ 25 w 131"/>
                  <a:gd name="T79" fmla="*/ 7 h 142"/>
                  <a:gd name="T80" fmla="*/ 23 w 131"/>
                  <a:gd name="T81" fmla="*/ 8 h 142"/>
                  <a:gd name="T82" fmla="*/ 21 w 131"/>
                  <a:gd name="T83" fmla="*/ 8 h 142"/>
                  <a:gd name="T84" fmla="*/ 20 w 131"/>
                  <a:gd name="T85" fmla="*/ 8 h 142"/>
                  <a:gd name="T86" fmla="*/ 20 w 131"/>
                  <a:gd name="T87" fmla="*/ 8 h 142"/>
                  <a:gd name="T88" fmla="*/ 16 w 131"/>
                  <a:gd name="T89" fmla="*/ 9 h 142"/>
                  <a:gd name="T90" fmla="*/ 15 w 131"/>
                  <a:gd name="T91" fmla="*/ 9 h 142"/>
                  <a:gd name="T92" fmla="*/ 13 w 131"/>
                  <a:gd name="T93" fmla="*/ 9 h 142"/>
                  <a:gd name="T94" fmla="*/ 12 w 131"/>
                  <a:gd name="T95" fmla="*/ 9 h 142"/>
                  <a:gd name="T96" fmla="*/ 11 w 131"/>
                  <a:gd name="T97" fmla="*/ 9 h 142"/>
                  <a:gd name="T98" fmla="*/ 9 w 131"/>
                  <a:gd name="T99" fmla="*/ 9 h 142"/>
                  <a:gd name="T100" fmla="*/ 7 w 131"/>
                  <a:gd name="T101" fmla="*/ 9 h 142"/>
                  <a:gd name="T102" fmla="*/ 5 w 131"/>
                  <a:gd name="T103" fmla="*/ 9 h 142"/>
                  <a:gd name="T104" fmla="*/ 4 w 131"/>
                  <a:gd name="T105" fmla="*/ 9 h 142"/>
                  <a:gd name="T106" fmla="*/ 2 w 131"/>
                  <a:gd name="T107" fmla="*/ 9 h 142"/>
                  <a:gd name="T108" fmla="*/ 2 w 131"/>
                  <a:gd name="T109" fmla="*/ 9 h 142"/>
                  <a:gd name="T110" fmla="*/ 0 w 131"/>
                  <a:gd name="T111" fmla="*/ 5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42"/>
                  <a:gd name="T170" fmla="*/ 131 w 131"/>
                  <a:gd name="T171" fmla="*/ 142 h 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42">
                    <a:moveTo>
                      <a:pt x="0" y="88"/>
                    </a:moveTo>
                    <a:lnTo>
                      <a:pt x="7" y="85"/>
                    </a:lnTo>
                    <a:lnTo>
                      <a:pt x="13" y="75"/>
                    </a:lnTo>
                    <a:lnTo>
                      <a:pt x="20" y="71"/>
                    </a:lnTo>
                    <a:lnTo>
                      <a:pt x="23" y="63"/>
                    </a:lnTo>
                    <a:lnTo>
                      <a:pt x="23" y="57"/>
                    </a:lnTo>
                    <a:lnTo>
                      <a:pt x="22" y="44"/>
                    </a:lnTo>
                    <a:lnTo>
                      <a:pt x="21" y="38"/>
                    </a:lnTo>
                    <a:lnTo>
                      <a:pt x="27" y="31"/>
                    </a:lnTo>
                    <a:lnTo>
                      <a:pt x="35" y="26"/>
                    </a:lnTo>
                    <a:lnTo>
                      <a:pt x="43" y="18"/>
                    </a:lnTo>
                    <a:lnTo>
                      <a:pt x="47" y="10"/>
                    </a:lnTo>
                    <a:lnTo>
                      <a:pt x="52" y="6"/>
                    </a:lnTo>
                    <a:lnTo>
                      <a:pt x="61" y="6"/>
                    </a:lnTo>
                    <a:lnTo>
                      <a:pt x="66" y="8"/>
                    </a:lnTo>
                    <a:lnTo>
                      <a:pt x="70" y="13"/>
                    </a:lnTo>
                    <a:lnTo>
                      <a:pt x="73" y="18"/>
                    </a:lnTo>
                    <a:lnTo>
                      <a:pt x="74" y="12"/>
                    </a:lnTo>
                    <a:lnTo>
                      <a:pt x="76" y="6"/>
                    </a:lnTo>
                    <a:lnTo>
                      <a:pt x="79" y="3"/>
                    </a:lnTo>
                    <a:lnTo>
                      <a:pt x="82" y="1"/>
                    </a:lnTo>
                    <a:lnTo>
                      <a:pt x="90" y="0"/>
                    </a:lnTo>
                    <a:lnTo>
                      <a:pt x="96" y="2"/>
                    </a:lnTo>
                    <a:lnTo>
                      <a:pt x="100" y="9"/>
                    </a:lnTo>
                    <a:lnTo>
                      <a:pt x="103" y="16"/>
                    </a:lnTo>
                    <a:lnTo>
                      <a:pt x="102" y="23"/>
                    </a:lnTo>
                    <a:lnTo>
                      <a:pt x="106" y="13"/>
                    </a:lnTo>
                    <a:lnTo>
                      <a:pt x="111" y="9"/>
                    </a:lnTo>
                    <a:lnTo>
                      <a:pt x="117" y="8"/>
                    </a:lnTo>
                    <a:lnTo>
                      <a:pt x="123" y="12"/>
                    </a:lnTo>
                    <a:lnTo>
                      <a:pt x="128" y="19"/>
                    </a:lnTo>
                    <a:lnTo>
                      <a:pt x="130" y="24"/>
                    </a:lnTo>
                    <a:lnTo>
                      <a:pt x="128" y="33"/>
                    </a:lnTo>
                    <a:lnTo>
                      <a:pt x="122" y="44"/>
                    </a:lnTo>
                    <a:lnTo>
                      <a:pt x="120" y="55"/>
                    </a:lnTo>
                    <a:lnTo>
                      <a:pt x="117" y="69"/>
                    </a:lnTo>
                    <a:lnTo>
                      <a:pt x="116" y="81"/>
                    </a:lnTo>
                    <a:lnTo>
                      <a:pt x="115" y="94"/>
                    </a:lnTo>
                    <a:lnTo>
                      <a:pt x="110" y="107"/>
                    </a:lnTo>
                    <a:lnTo>
                      <a:pt x="101" y="117"/>
                    </a:lnTo>
                    <a:lnTo>
                      <a:pt x="96" y="124"/>
                    </a:lnTo>
                    <a:lnTo>
                      <a:pt x="88" y="125"/>
                    </a:lnTo>
                    <a:lnTo>
                      <a:pt x="84" y="125"/>
                    </a:lnTo>
                    <a:lnTo>
                      <a:pt x="79" y="129"/>
                    </a:lnTo>
                    <a:lnTo>
                      <a:pt x="69" y="135"/>
                    </a:lnTo>
                    <a:lnTo>
                      <a:pt x="61" y="136"/>
                    </a:lnTo>
                    <a:lnTo>
                      <a:pt x="53" y="138"/>
                    </a:lnTo>
                    <a:lnTo>
                      <a:pt x="49" y="134"/>
                    </a:lnTo>
                    <a:lnTo>
                      <a:pt x="42" y="138"/>
                    </a:lnTo>
                    <a:lnTo>
                      <a:pt x="35" y="141"/>
                    </a:lnTo>
                    <a:lnTo>
                      <a:pt x="27" y="138"/>
                    </a:lnTo>
                    <a:lnTo>
                      <a:pt x="20" y="135"/>
                    </a:lnTo>
                    <a:lnTo>
                      <a:pt x="16" y="136"/>
                    </a:lnTo>
                    <a:lnTo>
                      <a:pt x="7" y="136"/>
                    </a:lnTo>
                    <a:lnTo>
                      <a:pt x="2" y="132"/>
                    </a:lnTo>
                    <a:lnTo>
                      <a:pt x="0" y="88"/>
                    </a:lnTo>
                  </a:path>
                </a:pathLst>
              </a:custGeom>
              <a:solidFill>
                <a:srgbClr val="FFA080"/>
              </a:solidFill>
              <a:ln w="12699" cap="rnd" cmpd="sng">
                <a:solidFill>
                  <a:srgbClr val="000000"/>
                </a:solidFill>
                <a:prstDash val="solid"/>
                <a:round/>
                <a:headEnd/>
                <a:tailEnd/>
              </a:ln>
            </p:spPr>
            <p:txBody>
              <a:bodyPr/>
              <a:lstStyle/>
              <a:p>
                <a:endParaRPr lang="es-ES"/>
              </a:p>
            </p:txBody>
          </p:sp>
        </p:grpSp>
        <p:grpSp>
          <p:nvGrpSpPr>
            <p:cNvPr id="6" name="Group 37"/>
            <p:cNvGrpSpPr>
              <a:grpSpLocks/>
            </p:cNvGrpSpPr>
            <p:nvPr/>
          </p:nvGrpSpPr>
          <p:grpSpPr bwMode="auto">
            <a:xfrm>
              <a:off x="4506913" y="4333875"/>
              <a:ext cx="2743200" cy="1651000"/>
              <a:chOff x="2645" y="1871"/>
              <a:chExt cx="2016" cy="1424"/>
            </a:xfrm>
          </p:grpSpPr>
          <p:sp>
            <p:nvSpPr>
              <p:cNvPr id="90121" name="Freeform 38"/>
              <p:cNvSpPr>
                <a:spLocks/>
              </p:cNvSpPr>
              <p:nvPr/>
            </p:nvSpPr>
            <p:spPr bwMode="auto">
              <a:xfrm flipH="1">
                <a:off x="2645" y="2068"/>
                <a:ext cx="423" cy="177"/>
              </a:xfrm>
              <a:custGeom>
                <a:avLst/>
                <a:gdLst>
                  <a:gd name="T0" fmla="*/ 57768 w 111"/>
                  <a:gd name="T1" fmla="*/ 39804 h 68"/>
                  <a:gd name="T2" fmla="*/ 153515 w 111"/>
                  <a:gd name="T3" fmla="*/ 33333 h 68"/>
                  <a:gd name="T4" fmla="*/ 257058 w 111"/>
                  <a:gd name="T5" fmla="*/ 25204 h 68"/>
                  <a:gd name="T6" fmla="*/ 361707 w 111"/>
                  <a:gd name="T7" fmla="*/ 18640 h 68"/>
                  <a:gd name="T8" fmla="*/ 548101 w 111"/>
                  <a:gd name="T9" fmla="*/ 13720 h 68"/>
                  <a:gd name="T10" fmla="*/ 781155 w 111"/>
                  <a:gd name="T11" fmla="*/ 7161 h 68"/>
                  <a:gd name="T12" fmla="*/ 967592 w 111"/>
                  <a:gd name="T13" fmla="*/ 2520 h 68"/>
                  <a:gd name="T14" fmla="*/ 1038431 w 111"/>
                  <a:gd name="T15" fmla="*/ 968 h 68"/>
                  <a:gd name="T16" fmla="*/ 1191119 w 111"/>
                  <a:gd name="T17" fmla="*/ 0 h 68"/>
                  <a:gd name="T18" fmla="*/ 1283538 w 111"/>
                  <a:gd name="T19" fmla="*/ 0 h 68"/>
                  <a:gd name="T20" fmla="*/ 1212871 w 111"/>
                  <a:gd name="T21" fmla="*/ 8132 h 68"/>
                  <a:gd name="T22" fmla="*/ 1178890 w 111"/>
                  <a:gd name="T23" fmla="*/ 15292 h 68"/>
                  <a:gd name="T24" fmla="*/ 1109095 w 111"/>
                  <a:gd name="T25" fmla="*/ 22718 h 68"/>
                  <a:gd name="T26" fmla="*/ 1026202 w 111"/>
                  <a:gd name="T27" fmla="*/ 31675 h 68"/>
                  <a:gd name="T28" fmla="*/ 967592 w 111"/>
                  <a:gd name="T29" fmla="*/ 35712 h 68"/>
                  <a:gd name="T30" fmla="*/ 897812 w 111"/>
                  <a:gd name="T31" fmla="*/ 39804 h 68"/>
                  <a:gd name="T32" fmla="*/ 805217 w 111"/>
                  <a:gd name="T33" fmla="*/ 41952 h 68"/>
                  <a:gd name="T34" fmla="*/ 710533 w 111"/>
                  <a:gd name="T35" fmla="*/ 43844 h 68"/>
                  <a:gd name="T36" fmla="*/ 630788 w 111"/>
                  <a:gd name="T37" fmla="*/ 43844 h 68"/>
                  <a:gd name="T38" fmla="*/ 548101 w 111"/>
                  <a:gd name="T39" fmla="*/ 43844 h 68"/>
                  <a:gd name="T40" fmla="*/ 477491 w 111"/>
                  <a:gd name="T41" fmla="*/ 44440 h 68"/>
                  <a:gd name="T42" fmla="*/ 373715 w 111"/>
                  <a:gd name="T43" fmla="*/ 46967 h 68"/>
                  <a:gd name="T44" fmla="*/ 303051 w 111"/>
                  <a:gd name="T45" fmla="*/ 51005 h 68"/>
                  <a:gd name="T46" fmla="*/ 269287 w 111"/>
                  <a:gd name="T47" fmla="*/ 54120 h 68"/>
                  <a:gd name="T48" fmla="*/ 199290 w 111"/>
                  <a:gd name="T49" fmla="*/ 48519 h 68"/>
                  <a:gd name="T50" fmla="*/ 82908 w 111"/>
                  <a:gd name="T51" fmla="*/ 43844 h 68"/>
                  <a:gd name="T52" fmla="*/ 0 w 111"/>
                  <a:gd name="T53" fmla="*/ 42873 h 68"/>
                  <a:gd name="T54" fmla="*/ 57768 w 111"/>
                  <a:gd name="T55" fmla="*/ 39804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
                  <a:gd name="T85" fmla="*/ 0 h 68"/>
                  <a:gd name="T86" fmla="*/ 111 w 111"/>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 h="68">
                    <a:moveTo>
                      <a:pt x="5" y="49"/>
                    </a:moveTo>
                    <a:lnTo>
                      <a:pt x="13" y="41"/>
                    </a:lnTo>
                    <a:lnTo>
                      <a:pt x="22" y="31"/>
                    </a:lnTo>
                    <a:lnTo>
                      <a:pt x="31" y="23"/>
                    </a:lnTo>
                    <a:lnTo>
                      <a:pt x="47" y="17"/>
                    </a:lnTo>
                    <a:lnTo>
                      <a:pt x="67" y="9"/>
                    </a:lnTo>
                    <a:lnTo>
                      <a:pt x="83" y="3"/>
                    </a:lnTo>
                    <a:lnTo>
                      <a:pt x="89" y="1"/>
                    </a:lnTo>
                    <a:lnTo>
                      <a:pt x="102" y="0"/>
                    </a:lnTo>
                    <a:lnTo>
                      <a:pt x="110" y="0"/>
                    </a:lnTo>
                    <a:lnTo>
                      <a:pt x="104" y="10"/>
                    </a:lnTo>
                    <a:lnTo>
                      <a:pt x="101" y="19"/>
                    </a:lnTo>
                    <a:lnTo>
                      <a:pt x="95" y="28"/>
                    </a:lnTo>
                    <a:lnTo>
                      <a:pt x="88" y="39"/>
                    </a:lnTo>
                    <a:lnTo>
                      <a:pt x="83" y="44"/>
                    </a:lnTo>
                    <a:lnTo>
                      <a:pt x="77" y="49"/>
                    </a:lnTo>
                    <a:lnTo>
                      <a:pt x="69" y="52"/>
                    </a:lnTo>
                    <a:lnTo>
                      <a:pt x="61" y="54"/>
                    </a:lnTo>
                    <a:lnTo>
                      <a:pt x="54" y="54"/>
                    </a:lnTo>
                    <a:lnTo>
                      <a:pt x="47" y="54"/>
                    </a:lnTo>
                    <a:lnTo>
                      <a:pt x="41" y="55"/>
                    </a:lnTo>
                    <a:lnTo>
                      <a:pt x="32" y="58"/>
                    </a:lnTo>
                    <a:lnTo>
                      <a:pt x="26" y="63"/>
                    </a:lnTo>
                    <a:lnTo>
                      <a:pt x="23" y="67"/>
                    </a:lnTo>
                    <a:lnTo>
                      <a:pt x="17" y="60"/>
                    </a:lnTo>
                    <a:lnTo>
                      <a:pt x="7" y="54"/>
                    </a:lnTo>
                    <a:lnTo>
                      <a:pt x="0" y="53"/>
                    </a:lnTo>
                    <a:lnTo>
                      <a:pt x="5" y="49"/>
                    </a:lnTo>
                  </a:path>
                </a:pathLst>
              </a:custGeom>
              <a:solidFill>
                <a:srgbClr val="9F3F00"/>
              </a:solidFill>
              <a:ln w="12699" cap="rnd" cmpd="sng">
                <a:solidFill>
                  <a:srgbClr val="000000"/>
                </a:solidFill>
                <a:prstDash val="solid"/>
                <a:round/>
                <a:headEnd/>
                <a:tailEnd/>
              </a:ln>
            </p:spPr>
            <p:txBody>
              <a:bodyPr/>
              <a:lstStyle/>
              <a:p>
                <a:endParaRPr lang="es-ES"/>
              </a:p>
            </p:txBody>
          </p:sp>
          <p:sp>
            <p:nvSpPr>
              <p:cNvPr id="90122" name="Freeform 39"/>
              <p:cNvSpPr>
                <a:spLocks/>
              </p:cNvSpPr>
              <p:nvPr/>
            </p:nvSpPr>
            <p:spPr bwMode="auto">
              <a:xfrm flipH="1">
                <a:off x="2866" y="1871"/>
                <a:ext cx="1220" cy="1424"/>
              </a:xfrm>
              <a:custGeom>
                <a:avLst/>
                <a:gdLst>
                  <a:gd name="T0" fmla="*/ 2401090 w 320"/>
                  <a:gd name="T1" fmla="*/ 113629 h 548"/>
                  <a:gd name="T2" fmla="*/ 1931447 w 320"/>
                  <a:gd name="T3" fmla="*/ 150598 h 548"/>
                  <a:gd name="T4" fmla="*/ 1345157 w 320"/>
                  <a:gd name="T5" fmla="*/ 191221 h 548"/>
                  <a:gd name="T6" fmla="*/ 911862 w 320"/>
                  <a:gd name="T7" fmla="*/ 234227 h 548"/>
                  <a:gd name="T8" fmla="*/ 399485 w 320"/>
                  <a:gd name="T9" fmla="*/ 296782 h 548"/>
                  <a:gd name="T10" fmla="*/ 95088 w 320"/>
                  <a:gd name="T11" fmla="*/ 323905 h 548"/>
                  <a:gd name="T12" fmla="*/ 0 w 320"/>
                  <a:gd name="T13" fmla="*/ 366353 h 548"/>
                  <a:gd name="T14" fmla="*/ 33809 w 320"/>
                  <a:gd name="T15" fmla="*/ 390392 h 548"/>
                  <a:gd name="T16" fmla="*/ 269814 w 320"/>
                  <a:gd name="T17" fmla="*/ 413498 h 548"/>
                  <a:gd name="T18" fmla="*/ 691088 w 320"/>
                  <a:gd name="T19" fmla="*/ 421431 h 548"/>
                  <a:gd name="T20" fmla="*/ 1240359 w 320"/>
                  <a:gd name="T21" fmla="*/ 433517 h 548"/>
                  <a:gd name="T22" fmla="*/ 2048266 w 320"/>
                  <a:gd name="T23" fmla="*/ 425449 h 548"/>
                  <a:gd name="T24" fmla="*/ 2459829 w 320"/>
                  <a:gd name="T25" fmla="*/ 419290 h 548"/>
                  <a:gd name="T26" fmla="*/ 1511000 w 320"/>
                  <a:gd name="T27" fmla="*/ 414462 h 548"/>
                  <a:gd name="T28" fmla="*/ 1931447 w 320"/>
                  <a:gd name="T29" fmla="*/ 402376 h 548"/>
                  <a:gd name="T30" fmla="*/ 1814799 w 320"/>
                  <a:gd name="T31" fmla="*/ 389425 h 548"/>
                  <a:gd name="T32" fmla="*/ 1369256 w 320"/>
                  <a:gd name="T33" fmla="*/ 374387 h 548"/>
                  <a:gd name="T34" fmla="*/ 1919426 w 320"/>
                  <a:gd name="T35" fmla="*/ 347243 h 548"/>
                  <a:gd name="T36" fmla="*/ 2248140 w 320"/>
                  <a:gd name="T37" fmla="*/ 349756 h 548"/>
                  <a:gd name="T38" fmla="*/ 2739338 w 320"/>
                  <a:gd name="T39" fmla="*/ 401425 h 548"/>
                  <a:gd name="T40" fmla="*/ 2963281 w 320"/>
                  <a:gd name="T41" fmla="*/ 431971 h 548"/>
                  <a:gd name="T42" fmla="*/ 3325804 w 320"/>
                  <a:gd name="T43" fmla="*/ 431971 h 548"/>
                  <a:gd name="T44" fmla="*/ 2680603 w 320"/>
                  <a:gd name="T45" fmla="*/ 352806 h 548"/>
                  <a:gd name="T46" fmla="*/ 2656504 w 320"/>
                  <a:gd name="T47" fmla="*/ 335892 h 548"/>
                  <a:gd name="T48" fmla="*/ 3267720 w 320"/>
                  <a:gd name="T49" fmla="*/ 400006 h 548"/>
                  <a:gd name="T50" fmla="*/ 3466721 w 320"/>
                  <a:gd name="T51" fmla="*/ 425449 h 548"/>
                  <a:gd name="T52" fmla="*/ 3734210 w 320"/>
                  <a:gd name="T53" fmla="*/ 421431 h 548"/>
                  <a:gd name="T54" fmla="*/ 3184886 w 320"/>
                  <a:gd name="T55" fmla="*/ 360789 h 548"/>
                  <a:gd name="T56" fmla="*/ 2856157 w 320"/>
                  <a:gd name="T57" fmla="*/ 290252 h 548"/>
                  <a:gd name="T58" fmla="*/ 2785386 w 320"/>
                  <a:gd name="T59" fmla="*/ 239190 h 548"/>
                  <a:gd name="T60" fmla="*/ 2726433 w 320"/>
                  <a:gd name="T61" fmla="*/ 215172 h 548"/>
                  <a:gd name="T62" fmla="*/ 2914282 w 320"/>
                  <a:gd name="T63" fmla="*/ 204131 h 548"/>
                  <a:gd name="T64" fmla="*/ 3043122 w 320"/>
                  <a:gd name="T65" fmla="*/ 214348 h 548"/>
                  <a:gd name="T66" fmla="*/ 3125975 w 320"/>
                  <a:gd name="T67" fmla="*/ 214348 h 548"/>
                  <a:gd name="T68" fmla="*/ 3137996 w 320"/>
                  <a:gd name="T69" fmla="*/ 204713 h 548"/>
                  <a:gd name="T70" fmla="*/ 3218680 w 320"/>
                  <a:gd name="T71" fmla="*/ 197609 h 548"/>
                  <a:gd name="T72" fmla="*/ 3347577 w 320"/>
                  <a:gd name="T73" fmla="*/ 195150 h 548"/>
                  <a:gd name="T74" fmla="*/ 3442680 w 320"/>
                  <a:gd name="T75" fmla="*/ 201660 h 548"/>
                  <a:gd name="T76" fmla="*/ 3546418 w 320"/>
                  <a:gd name="T77" fmla="*/ 208785 h 548"/>
                  <a:gd name="T78" fmla="*/ 3605313 w 320"/>
                  <a:gd name="T79" fmla="*/ 202255 h 548"/>
                  <a:gd name="T80" fmla="*/ 3654357 w 320"/>
                  <a:gd name="T81" fmla="*/ 193591 h 548"/>
                  <a:gd name="T82" fmla="*/ 3583597 w 320"/>
                  <a:gd name="T83" fmla="*/ 179149 h 548"/>
                  <a:gd name="T84" fmla="*/ 3513436 w 320"/>
                  <a:gd name="T85" fmla="*/ 151201 h 548"/>
                  <a:gd name="T86" fmla="*/ 3466721 w 320"/>
                  <a:gd name="T87" fmla="*/ 127121 h 548"/>
                  <a:gd name="T88" fmla="*/ 3184886 w 320"/>
                  <a:gd name="T89" fmla="*/ 101683 h 548"/>
                  <a:gd name="T90" fmla="*/ 3466721 w 320"/>
                  <a:gd name="T91" fmla="*/ 36969 h 548"/>
                  <a:gd name="T92" fmla="*/ 3279756 w 320"/>
                  <a:gd name="T93" fmla="*/ 14456 h 548"/>
                  <a:gd name="T94" fmla="*/ 2939167 w 320"/>
                  <a:gd name="T95" fmla="*/ 79152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548"/>
                  <a:gd name="T146" fmla="*/ 320 w 32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548">
                    <a:moveTo>
                      <a:pt x="246" y="130"/>
                    </a:moveTo>
                    <a:lnTo>
                      <a:pt x="225" y="135"/>
                    </a:lnTo>
                    <a:lnTo>
                      <a:pt x="205" y="142"/>
                    </a:lnTo>
                    <a:lnTo>
                      <a:pt x="190" y="150"/>
                    </a:lnTo>
                    <a:lnTo>
                      <a:pt x="179" y="163"/>
                    </a:lnTo>
                    <a:lnTo>
                      <a:pt x="165" y="188"/>
                    </a:lnTo>
                    <a:lnTo>
                      <a:pt x="152" y="212"/>
                    </a:lnTo>
                    <a:lnTo>
                      <a:pt x="136" y="228"/>
                    </a:lnTo>
                    <a:lnTo>
                      <a:pt x="115" y="239"/>
                    </a:lnTo>
                    <a:lnTo>
                      <a:pt x="101" y="252"/>
                    </a:lnTo>
                    <a:lnTo>
                      <a:pt x="90" y="270"/>
                    </a:lnTo>
                    <a:lnTo>
                      <a:pt x="78" y="293"/>
                    </a:lnTo>
                    <a:lnTo>
                      <a:pt x="66" y="318"/>
                    </a:lnTo>
                    <a:lnTo>
                      <a:pt x="47" y="350"/>
                    </a:lnTo>
                    <a:lnTo>
                      <a:pt x="34" y="371"/>
                    </a:lnTo>
                    <a:lnTo>
                      <a:pt x="22" y="385"/>
                    </a:lnTo>
                    <a:lnTo>
                      <a:pt x="14" y="395"/>
                    </a:lnTo>
                    <a:lnTo>
                      <a:pt x="8" y="405"/>
                    </a:lnTo>
                    <a:lnTo>
                      <a:pt x="2" y="425"/>
                    </a:lnTo>
                    <a:lnTo>
                      <a:pt x="0" y="447"/>
                    </a:lnTo>
                    <a:lnTo>
                      <a:pt x="0" y="458"/>
                    </a:lnTo>
                    <a:lnTo>
                      <a:pt x="0" y="468"/>
                    </a:lnTo>
                    <a:lnTo>
                      <a:pt x="1" y="478"/>
                    </a:lnTo>
                    <a:lnTo>
                      <a:pt x="3" y="488"/>
                    </a:lnTo>
                    <a:lnTo>
                      <a:pt x="8" y="497"/>
                    </a:lnTo>
                    <a:lnTo>
                      <a:pt x="13" y="506"/>
                    </a:lnTo>
                    <a:lnTo>
                      <a:pt x="23" y="517"/>
                    </a:lnTo>
                    <a:lnTo>
                      <a:pt x="32" y="521"/>
                    </a:lnTo>
                    <a:lnTo>
                      <a:pt x="43" y="525"/>
                    </a:lnTo>
                    <a:lnTo>
                      <a:pt x="59" y="527"/>
                    </a:lnTo>
                    <a:lnTo>
                      <a:pt x="76" y="527"/>
                    </a:lnTo>
                    <a:lnTo>
                      <a:pt x="85" y="526"/>
                    </a:lnTo>
                    <a:lnTo>
                      <a:pt x="106" y="542"/>
                    </a:lnTo>
                    <a:lnTo>
                      <a:pt x="129" y="532"/>
                    </a:lnTo>
                    <a:lnTo>
                      <a:pt x="160" y="540"/>
                    </a:lnTo>
                    <a:lnTo>
                      <a:pt x="175" y="532"/>
                    </a:lnTo>
                    <a:lnTo>
                      <a:pt x="193" y="542"/>
                    </a:lnTo>
                    <a:lnTo>
                      <a:pt x="202" y="547"/>
                    </a:lnTo>
                    <a:lnTo>
                      <a:pt x="210" y="524"/>
                    </a:lnTo>
                    <a:lnTo>
                      <a:pt x="182" y="518"/>
                    </a:lnTo>
                    <a:lnTo>
                      <a:pt x="152" y="519"/>
                    </a:lnTo>
                    <a:lnTo>
                      <a:pt x="129" y="518"/>
                    </a:lnTo>
                    <a:lnTo>
                      <a:pt x="109" y="499"/>
                    </a:lnTo>
                    <a:lnTo>
                      <a:pt x="139" y="503"/>
                    </a:lnTo>
                    <a:lnTo>
                      <a:pt x="165" y="503"/>
                    </a:lnTo>
                    <a:lnTo>
                      <a:pt x="189" y="497"/>
                    </a:lnTo>
                    <a:lnTo>
                      <a:pt x="175" y="476"/>
                    </a:lnTo>
                    <a:lnTo>
                      <a:pt x="155" y="487"/>
                    </a:lnTo>
                    <a:lnTo>
                      <a:pt x="139" y="490"/>
                    </a:lnTo>
                    <a:lnTo>
                      <a:pt x="121" y="485"/>
                    </a:lnTo>
                    <a:lnTo>
                      <a:pt x="117" y="468"/>
                    </a:lnTo>
                    <a:lnTo>
                      <a:pt x="118" y="457"/>
                    </a:lnTo>
                    <a:lnTo>
                      <a:pt x="138" y="449"/>
                    </a:lnTo>
                    <a:lnTo>
                      <a:pt x="164" y="434"/>
                    </a:lnTo>
                    <a:lnTo>
                      <a:pt x="177" y="425"/>
                    </a:lnTo>
                    <a:lnTo>
                      <a:pt x="184" y="419"/>
                    </a:lnTo>
                    <a:lnTo>
                      <a:pt x="192" y="437"/>
                    </a:lnTo>
                    <a:lnTo>
                      <a:pt x="203" y="462"/>
                    </a:lnTo>
                    <a:lnTo>
                      <a:pt x="221" y="483"/>
                    </a:lnTo>
                    <a:lnTo>
                      <a:pt x="234" y="502"/>
                    </a:lnTo>
                    <a:lnTo>
                      <a:pt x="244" y="521"/>
                    </a:lnTo>
                    <a:lnTo>
                      <a:pt x="246" y="533"/>
                    </a:lnTo>
                    <a:lnTo>
                      <a:pt x="253" y="540"/>
                    </a:lnTo>
                    <a:lnTo>
                      <a:pt x="263" y="545"/>
                    </a:lnTo>
                    <a:lnTo>
                      <a:pt x="274" y="545"/>
                    </a:lnTo>
                    <a:lnTo>
                      <a:pt x="284" y="540"/>
                    </a:lnTo>
                    <a:lnTo>
                      <a:pt x="259" y="515"/>
                    </a:lnTo>
                    <a:lnTo>
                      <a:pt x="240" y="470"/>
                    </a:lnTo>
                    <a:lnTo>
                      <a:pt x="229" y="441"/>
                    </a:lnTo>
                    <a:lnTo>
                      <a:pt x="222" y="416"/>
                    </a:lnTo>
                    <a:lnTo>
                      <a:pt x="220" y="390"/>
                    </a:lnTo>
                    <a:lnTo>
                      <a:pt x="227" y="420"/>
                    </a:lnTo>
                    <a:lnTo>
                      <a:pt x="242" y="454"/>
                    </a:lnTo>
                    <a:lnTo>
                      <a:pt x="251" y="470"/>
                    </a:lnTo>
                    <a:lnTo>
                      <a:pt x="279" y="500"/>
                    </a:lnTo>
                    <a:lnTo>
                      <a:pt x="291" y="512"/>
                    </a:lnTo>
                    <a:lnTo>
                      <a:pt x="292" y="524"/>
                    </a:lnTo>
                    <a:lnTo>
                      <a:pt x="296" y="532"/>
                    </a:lnTo>
                    <a:lnTo>
                      <a:pt x="310" y="536"/>
                    </a:lnTo>
                    <a:lnTo>
                      <a:pt x="319" y="536"/>
                    </a:lnTo>
                    <a:lnTo>
                      <a:pt x="319" y="527"/>
                    </a:lnTo>
                    <a:lnTo>
                      <a:pt x="310" y="518"/>
                    </a:lnTo>
                    <a:lnTo>
                      <a:pt x="296" y="503"/>
                    </a:lnTo>
                    <a:lnTo>
                      <a:pt x="272" y="451"/>
                    </a:lnTo>
                    <a:lnTo>
                      <a:pt x="253" y="418"/>
                    </a:lnTo>
                    <a:lnTo>
                      <a:pt x="243" y="390"/>
                    </a:lnTo>
                    <a:lnTo>
                      <a:pt x="244" y="363"/>
                    </a:lnTo>
                    <a:lnTo>
                      <a:pt x="242" y="330"/>
                    </a:lnTo>
                    <a:lnTo>
                      <a:pt x="240" y="317"/>
                    </a:lnTo>
                    <a:lnTo>
                      <a:pt x="238" y="299"/>
                    </a:lnTo>
                    <a:lnTo>
                      <a:pt x="234" y="288"/>
                    </a:lnTo>
                    <a:lnTo>
                      <a:pt x="233" y="279"/>
                    </a:lnTo>
                    <a:lnTo>
                      <a:pt x="233" y="269"/>
                    </a:lnTo>
                    <a:lnTo>
                      <a:pt x="238" y="262"/>
                    </a:lnTo>
                    <a:lnTo>
                      <a:pt x="243" y="259"/>
                    </a:lnTo>
                    <a:lnTo>
                      <a:pt x="249" y="255"/>
                    </a:lnTo>
                    <a:lnTo>
                      <a:pt x="252" y="260"/>
                    </a:lnTo>
                    <a:lnTo>
                      <a:pt x="256" y="266"/>
                    </a:lnTo>
                    <a:lnTo>
                      <a:pt x="260" y="268"/>
                    </a:lnTo>
                    <a:lnTo>
                      <a:pt x="263" y="270"/>
                    </a:lnTo>
                    <a:lnTo>
                      <a:pt x="267" y="272"/>
                    </a:lnTo>
                    <a:lnTo>
                      <a:pt x="267" y="268"/>
                    </a:lnTo>
                    <a:lnTo>
                      <a:pt x="267" y="264"/>
                    </a:lnTo>
                    <a:lnTo>
                      <a:pt x="268" y="260"/>
                    </a:lnTo>
                    <a:lnTo>
                      <a:pt x="268" y="256"/>
                    </a:lnTo>
                    <a:lnTo>
                      <a:pt x="270" y="253"/>
                    </a:lnTo>
                    <a:lnTo>
                      <a:pt x="272" y="249"/>
                    </a:lnTo>
                    <a:lnTo>
                      <a:pt x="275" y="247"/>
                    </a:lnTo>
                    <a:lnTo>
                      <a:pt x="278" y="245"/>
                    </a:lnTo>
                    <a:lnTo>
                      <a:pt x="282" y="244"/>
                    </a:lnTo>
                    <a:lnTo>
                      <a:pt x="286" y="244"/>
                    </a:lnTo>
                    <a:lnTo>
                      <a:pt x="290" y="246"/>
                    </a:lnTo>
                    <a:lnTo>
                      <a:pt x="292" y="249"/>
                    </a:lnTo>
                    <a:lnTo>
                      <a:pt x="294" y="252"/>
                    </a:lnTo>
                    <a:lnTo>
                      <a:pt x="295" y="255"/>
                    </a:lnTo>
                    <a:lnTo>
                      <a:pt x="299" y="258"/>
                    </a:lnTo>
                    <a:lnTo>
                      <a:pt x="303" y="261"/>
                    </a:lnTo>
                    <a:lnTo>
                      <a:pt x="306" y="260"/>
                    </a:lnTo>
                    <a:lnTo>
                      <a:pt x="308" y="257"/>
                    </a:lnTo>
                    <a:lnTo>
                      <a:pt x="308" y="253"/>
                    </a:lnTo>
                    <a:lnTo>
                      <a:pt x="309" y="249"/>
                    </a:lnTo>
                    <a:lnTo>
                      <a:pt x="310" y="245"/>
                    </a:lnTo>
                    <a:lnTo>
                      <a:pt x="312" y="242"/>
                    </a:lnTo>
                    <a:lnTo>
                      <a:pt x="314" y="240"/>
                    </a:lnTo>
                    <a:lnTo>
                      <a:pt x="317" y="237"/>
                    </a:lnTo>
                    <a:lnTo>
                      <a:pt x="306" y="224"/>
                    </a:lnTo>
                    <a:lnTo>
                      <a:pt x="302" y="213"/>
                    </a:lnTo>
                    <a:lnTo>
                      <a:pt x="300" y="204"/>
                    </a:lnTo>
                    <a:lnTo>
                      <a:pt x="300" y="189"/>
                    </a:lnTo>
                    <a:lnTo>
                      <a:pt x="300" y="178"/>
                    </a:lnTo>
                    <a:lnTo>
                      <a:pt x="298" y="167"/>
                    </a:lnTo>
                    <a:lnTo>
                      <a:pt x="296" y="159"/>
                    </a:lnTo>
                    <a:lnTo>
                      <a:pt x="292" y="144"/>
                    </a:lnTo>
                    <a:lnTo>
                      <a:pt x="283" y="132"/>
                    </a:lnTo>
                    <a:lnTo>
                      <a:pt x="272" y="127"/>
                    </a:lnTo>
                    <a:lnTo>
                      <a:pt x="283" y="97"/>
                    </a:lnTo>
                    <a:lnTo>
                      <a:pt x="293" y="66"/>
                    </a:lnTo>
                    <a:lnTo>
                      <a:pt x="296" y="46"/>
                    </a:lnTo>
                    <a:lnTo>
                      <a:pt x="297" y="23"/>
                    </a:lnTo>
                    <a:lnTo>
                      <a:pt x="296" y="0"/>
                    </a:lnTo>
                    <a:lnTo>
                      <a:pt x="280" y="18"/>
                    </a:lnTo>
                    <a:lnTo>
                      <a:pt x="268" y="39"/>
                    </a:lnTo>
                    <a:lnTo>
                      <a:pt x="260" y="64"/>
                    </a:lnTo>
                    <a:lnTo>
                      <a:pt x="251" y="99"/>
                    </a:lnTo>
                    <a:lnTo>
                      <a:pt x="246" y="130"/>
                    </a:lnTo>
                  </a:path>
                </a:pathLst>
              </a:custGeom>
              <a:solidFill>
                <a:srgbClr val="FFFF66"/>
              </a:solidFill>
              <a:ln w="12699" cap="rnd" cmpd="sng">
                <a:solidFill>
                  <a:srgbClr val="000000"/>
                </a:solidFill>
                <a:prstDash val="solid"/>
                <a:round/>
                <a:headEnd/>
                <a:tailEnd/>
              </a:ln>
            </p:spPr>
            <p:txBody>
              <a:bodyPr/>
              <a:lstStyle/>
              <a:p>
                <a:endParaRPr lang="es-ES"/>
              </a:p>
            </p:txBody>
          </p:sp>
          <p:grpSp>
            <p:nvGrpSpPr>
              <p:cNvPr id="7" name="Group 40"/>
              <p:cNvGrpSpPr>
                <a:grpSpLocks/>
              </p:cNvGrpSpPr>
              <p:nvPr/>
            </p:nvGrpSpPr>
            <p:grpSpPr bwMode="auto">
              <a:xfrm>
                <a:off x="2809" y="1887"/>
                <a:ext cx="1852" cy="1314"/>
                <a:chOff x="2809" y="1887"/>
                <a:chExt cx="1852" cy="1314"/>
              </a:xfrm>
            </p:grpSpPr>
            <p:sp>
              <p:nvSpPr>
                <p:cNvPr id="90124" name="Freeform 41"/>
                <p:cNvSpPr>
                  <a:spLocks/>
                </p:cNvSpPr>
                <p:nvPr/>
              </p:nvSpPr>
              <p:spPr bwMode="auto">
                <a:xfrm flipH="1">
                  <a:off x="4002" y="2877"/>
                  <a:ext cx="388" cy="324"/>
                </a:xfrm>
                <a:custGeom>
                  <a:avLst/>
                  <a:gdLst>
                    <a:gd name="T0" fmla="*/ 1014639 w 102"/>
                    <a:gd name="T1" fmla="*/ 80977 h 125"/>
                    <a:gd name="T2" fmla="*/ 841926 w 102"/>
                    <a:gd name="T3" fmla="*/ 80036 h 125"/>
                    <a:gd name="T4" fmla="*/ 727165 w 102"/>
                    <a:gd name="T5" fmla="*/ 78486 h 125"/>
                    <a:gd name="T6" fmla="*/ 633155 w 102"/>
                    <a:gd name="T7" fmla="*/ 77913 h 125"/>
                    <a:gd name="T8" fmla="*/ 563844 w 102"/>
                    <a:gd name="T9" fmla="*/ 74655 h 125"/>
                    <a:gd name="T10" fmla="*/ 517775 w 102"/>
                    <a:gd name="T11" fmla="*/ 72182 h 125"/>
                    <a:gd name="T12" fmla="*/ 497081 w 102"/>
                    <a:gd name="T13" fmla="*/ 70093 h 125"/>
                    <a:gd name="T14" fmla="*/ 485145 w 102"/>
                    <a:gd name="T15" fmla="*/ 66091 h 125"/>
                    <a:gd name="T16" fmla="*/ 497081 w 102"/>
                    <a:gd name="T17" fmla="*/ 54891 h 125"/>
                    <a:gd name="T18" fmla="*/ 542272 w 102"/>
                    <a:gd name="T19" fmla="*/ 48797 h 125"/>
                    <a:gd name="T20" fmla="*/ 575796 w 102"/>
                    <a:gd name="T21" fmla="*/ 41534 h 125"/>
                    <a:gd name="T22" fmla="*/ 611568 w 102"/>
                    <a:gd name="T23" fmla="*/ 30650 h 125"/>
                    <a:gd name="T24" fmla="*/ 611568 w 102"/>
                    <a:gd name="T25" fmla="*/ 23649 h 125"/>
                    <a:gd name="T26" fmla="*/ 575796 w 102"/>
                    <a:gd name="T27" fmla="*/ 18235 h 125"/>
                    <a:gd name="T28" fmla="*/ 505617 w 102"/>
                    <a:gd name="T29" fmla="*/ 13323 h 125"/>
                    <a:gd name="T30" fmla="*/ 426903 w 102"/>
                    <a:gd name="T31" fmla="*/ 9352 h 125"/>
                    <a:gd name="T32" fmla="*/ 230130 w 102"/>
                    <a:gd name="T33" fmla="*/ 3971 h 125"/>
                    <a:gd name="T34" fmla="*/ 90872 w 102"/>
                    <a:gd name="T35" fmla="*/ 0 h 125"/>
                    <a:gd name="T36" fmla="*/ 23889 w 102"/>
                    <a:gd name="T37" fmla="*/ 0 h 125"/>
                    <a:gd name="T38" fmla="*/ 0 w 102"/>
                    <a:gd name="T39" fmla="*/ 14264 h 125"/>
                    <a:gd name="T40" fmla="*/ 230130 w 102"/>
                    <a:gd name="T41" fmla="*/ 18235 h 125"/>
                    <a:gd name="T42" fmla="*/ 369559 w 102"/>
                    <a:gd name="T43" fmla="*/ 22118 h 125"/>
                    <a:gd name="T44" fmla="*/ 439680 w 102"/>
                    <a:gd name="T45" fmla="*/ 29119 h 125"/>
                    <a:gd name="T46" fmla="*/ 448479 w 102"/>
                    <a:gd name="T47" fmla="*/ 36011 h 125"/>
                    <a:gd name="T48" fmla="*/ 381495 w 102"/>
                    <a:gd name="T49" fmla="*/ 44914 h 125"/>
                    <a:gd name="T50" fmla="*/ 324079 w 102"/>
                    <a:gd name="T51" fmla="*/ 57330 h 125"/>
                    <a:gd name="T52" fmla="*/ 324079 w 102"/>
                    <a:gd name="T53" fmla="*/ 69152 h 125"/>
                    <a:gd name="T54" fmla="*/ 332893 w 102"/>
                    <a:gd name="T55" fmla="*/ 75476 h 125"/>
                    <a:gd name="T56" fmla="*/ 369559 w 102"/>
                    <a:gd name="T57" fmla="*/ 80036 h 125"/>
                    <a:gd name="T58" fmla="*/ 426903 w 102"/>
                    <a:gd name="T59" fmla="*/ 84948 h 125"/>
                    <a:gd name="T60" fmla="*/ 497081 w 102"/>
                    <a:gd name="T61" fmla="*/ 87978 h 125"/>
                    <a:gd name="T62" fmla="*/ 703277 w 102"/>
                    <a:gd name="T63" fmla="*/ 92768 h 125"/>
                    <a:gd name="T64" fmla="*/ 887942 w 102"/>
                    <a:gd name="T65" fmla="*/ 95240 h 125"/>
                    <a:gd name="T66" fmla="*/ 1036226 w 102"/>
                    <a:gd name="T67" fmla="*/ 97363 h 125"/>
                    <a:gd name="T68" fmla="*/ 1163707 w 102"/>
                    <a:gd name="T69" fmla="*/ 97363 h 125"/>
                    <a:gd name="T70" fmla="*/ 1014639 w 102"/>
                    <a:gd name="T71" fmla="*/ 80977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125"/>
                    <a:gd name="T110" fmla="*/ 102 w 102"/>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125">
                      <a:moveTo>
                        <a:pt x="88" y="103"/>
                      </a:moveTo>
                      <a:lnTo>
                        <a:pt x="73" y="102"/>
                      </a:lnTo>
                      <a:lnTo>
                        <a:pt x="63" y="100"/>
                      </a:lnTo>
                      <a:lnTo>
                        <a:pt x="55" y="99"/>
                      </a:lnTo>
                      <a:lnTo>
                        <a:pt x="49" y="95"/>
                      </a:lnTo>
                      <a:lnTo>
                        <a:pt x="45" y="92"/>
                      </a:lnTo>
                      <a:lnTo>
                        <a:pt x="43" y="89"/>
                      </a:lnTo>
                      <a:lnTo>
                        <a:pt x="42" y="84"/>
                      </a:lnTo>
                      <a:lnTo>
                        <a:pt x="43" y="70"/>
                      </a:lnTo>
                      <a:lnTo>
                        <a:pt x="47" y="62"/>
                      </a:lnTo>
                      <a:lnTo>
                        <a:pt x="50" y="53"/>
                      </a:lnTo>
                      <a:lnTo>
                        <a:pt x="53" y="39"/>
                      </a:lnTo>
                      <a:lnTo>
                        <a:pt x="53" y="30"/>
                      </a:lnTo>
                      <a:lnTo>
                        <a:pt x="50" y="23"/>
                      </a:lnTo>
                      <a:lnTo>
                        <a:pt x="44" y="17"/>
                      </a:lnTo>
                      <a:lnTo>
                        <a:pt x="37" y="12"/>
                      </a:lnTo>
                      <a:lnTo>
                        <a:pt x="20" y="5"/>
                      </a:lnTo>
                      <a:lnTo>
                        <a:pt x="8" y="0"/>
                      </a:lnTo>
                      <a:lnTo>
                        <a:pt x="2" y="0"/>
                      </a:lnTo>
                      <a:lnTo>
                        <a:pt x="0" y="18"/>
                      </a:lnTo>
                      <a:lnTo>
                        <a:pt x="20" y="23"/>
                      </a:lnTo>
                      <a:lnTo>
                        <a:pt x="32" y="28"/>
                      </a:lnTo>
                      <a:lnTo>
                        <a:pt x="38" y="37"/>
                      </a:lnTo>
                      <a:lnTo>
                        <a:pt x="39" y="46"/>
                      </a:lnTo>
                      <a:lnTo>
                        <a:pt x="33" y="57"/>
                      </a:lnTo>
                      <a:lnTo>
                        <a:pt x="28" y="73"/>
                      </a:lnTo>
                      <a:lnTo>
                        <a:pt x="28" y="88"/>
                      </a:lnTo>
                      <a:lnTo>
                        <a:pt x="29" y="96"/>
                      </a:lnTo>
                      <a:lnTo>
                        <a:pt x="32" y="102"/>
                      </a:lnTo>
                      <a:lnTo>
                        <a:pt x="37" y="108"/>
                      </a:lnTo>
                      <a:lnTo>
                        <a:pt x="43" y="112"/>
                      </a:lnTo>
                      <a:lnTo>
                        <a:pt x="61" y="118"/>
                      </a:lnTo>
                      <a:lnTo>
                        <a:pt x="77" y="121"/>
                      </a:lnTo>
                      <a:lnTo>
                        <a:pt x="90" y="124"/>
                      </a:lnTo>
                      <a:lnTo>
                        <a:pt x="101" y="124"/>
                      </a:lnTo>
                      <a:lnTo>
                        <a:pt x="88" y="103"/>
                      </a:lnTo>
                    </a:path>
                  </a:pathLst>
                </a:custGeom>
                <a:solidFill>
                  <a:srgbClr val="9F3F00"/>
                </a:solidFill>
                <a:ln w="12699" cap="rnd" cmpd="sng">
                  <a:solidFill>
                    <a:srgbClr val="000000"/>
                  </a:solidFill>
                  <a:prstDash val="solid"/>
                  <a:round/>
                  <a:headEnd/>
                  <a:tailEnd/>
                </a:ln>
              </p:spPr>
              <p:txBody>
                <a:bodyPr/>
                <a:lstStyle/>
                <a:p>
                  <a:endParaRPr lang="es-ES"/>
                </a:p>
              </p:txBody>
            </p:sp>
            <p:sp>
              <p:nvSpPr>
                <p:cNvPr id="90125" name="Freeform 42"/>
                <p:cNvSpPr>
                  <a:spLocks/>
                </p:cNvSpPr>
                <p:nvPr/>
              </p:nvSpPr>
              <p:spPr bwMode="auto">
                <a:xfrm flipH="1">
                  <a:off x="4356" y="2827"/>
                  <a:ext cx="305" cy="135"/>
                </a:xfrm>
                <a:custGeom>
                  <a:avLst/>
                  <a:gdLst>
                    <a:gd name="T0" fmla="*/ 924710 w 80"/>
                    <a:gd name="T1" fmla="*/ 18986 h 52"/>
                    <a:gd name="T2" fmla="*/ 911862 w 80"/>
                    <a:gd name="T3" fmla="*/ 13440 h 52"/>
                    <a:gd name="T4" fmla="*/ 890916 w 80"/>
                    <a:gd name="T5" fmla="*/ 9450 h 52"/>
                    <a:gd name="T6" fmla="*/ 844244 w 80"/>
                    <a:gd name="T7" fmla="*/ 6490 h 52"/>
                    <a:gd name="T8" fmla="*/ 794986 w 80"/>
                    <a:gd name="T9" fmla="*/ 3100 h 52"/>
                    <a:gd name="T10" fmla="*/ 724882 w 80"/>
                    <a:gd name="T11" fmla="*/ 963 h 52"/>
                    <a:gd name="T12" fmla="*/ 654069 w 80"/>
                    <a:gd name="T13" fmla="*/ 0 h 52"/>
                    <a:gd name="T14" fmla="*/ 586290 w 80"/>
                    <a:gd name="T15" fmla="*/ 0 h 52"/>
                    <a:gd name="T16" fmla="*/ 528382 w 80"/>
                    <a:gd name="T17" fmla="*/ 2500 h 52"/>
                    <a:gd name="T18" fmla="*/ 491420 w 80"/>
                    <a:gd name="T19" fmla="*/ 6490 h 52"/>
                    <a:gd name="T20" fmla="*/ 445372 w 80"/>
                    <a:gd name="T21" fmla="*/ 10953 h 52"/>
                    <a:gd name="T22" fmla="*/ 362523 w 80"/>
                    <a:gd name="T23" fmla="*/ 16849 h 52"/>
                    <a:gd name="T24" fmla="*/ 316476 w 80"/>
                    <a:gd name="T25" fmla="*/ 19951 h 52"/>
                    <a:gd name="T26" fmla="*/ 245716 w 80"/>
                    <a:gd name="T27" fmla="*/ 21488 h 52"/>
                    <a:gd name="T28" fmla="*/ 162691 w 80"/>
                    <a:gd name="T29" fmla="*/ 18986 h 52"/>
                    <a:gd name="T30" fmla="*/ 70771 w 80"/>
                    <a:gd name="T31" fmla="*/ 14403 h 52"/>
                    <a:gd name="T32" fmla="*/ 0 w 80"/>
                    <a:gd name="T33" fmla="*/ 8855 h 52"/>
                    <a:gd name="T34" fmla="*/ 0 w 80"/>
                    <a:gd name="T35" fmla="*/ 16849 h 52"/>
                    <a:gd name="T36" fmla="*/ 12021 w 80"/>
                    <a:gd name="T37" fmla="*/ 23942 h 52"/>
                    <a:gd name="T38" fmla="*/ 33809 w 80"/>
                    <a:gd name="T39" fmla="*/ 27836 h 52"/>
                    <a:gd name="T40" fmla="*/ 83010 w 80"/>
                    <a:gd name="T41" fmla="*/ 31847 h 52"/>
                    <a:gd name="T42" fmla="*/ 128897 w 80"/>
                    <a:gd name="T43" fmla="*/ 35837 h 52"/>
                    <a:gd name="T44" fmla="*/ 199653 w 80"/>
                    <a:gd name="T45" fmla="*/ 38337 h 52"/>
                    <a:gd name="T46" fmla="*/ 316476 w 80"/>
                    <a:gd name="T47" fmla="*/ 40440 h 52"/>
                    <a:gd name="T48" fmla="*/ 420431 w 80"/>
                    <a:gd name="T49" fmla="*/ 39880 h 52"/>
                    <a:gd name="T50" fmla="*/ 515534 w 80"/>
                    <a:gd name="T51" fmla="*/ 38337 h 52"/>
                    <a:gd name="T52" fmla="*/ 703109 w 80"/>
                    <a:gd name="T53" fmla="*/ 34293 h 52"/>
                    <a:gd name="T54" fmla="*/ 807892 w 80"/>
                    <a:gd name="T55" fmla="*/ 31847 h 52"/>
                    <a:gd name="T56" fmla="*/ 865800 w 80"/>
                    <a:gd name="T57" fmla="*/ 29347 h 52"/>
                    <a:gd name="T58" fmla="*/ 911862 w 80"/>
                    <a:gd name="T59" fmla="*/ 23942 h 52"/>
                    <a:gd name="T60" fmla="*/ 924710 w 80"/>
                    <a:gd name="T61" fmla="*/ 18986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52"/>
                    <a:gd name="T95" fmla="*/ 80 w 80"/>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52">
                      <a:moveTo>
                        <a:pt x="79" y="24"/>
                      </a:moveTo>
                      <a:lnTo>
                        <a:pt x="78" y="17"/>
                      </a:lnTo>
                      <a:lnTo>
                        <a:pt x="76" y="12"/>
                      </a:lnTo>
                      <a:lnTo>
                        <a:pt x="72" y="8"/>
                      </a:lnTo>
                      <a:lnTo>
                        <a:pt x="68" y="4"/>
                      </a:lnTo>
                      <a:lnTo>
                        <a:pt x="62" y="1"/>
                      </a:lnTo>
                      <a:lnTo>
                        <a:pt x="56" y="0"/>
                      </a:lnTo>
                      <a:lnTo>
                        <a:pt x="50" y="0"/>
                      </a:lnTo>
                      <a:lnTo>
                        <a:pt x="45" y="3"/>
                      </a:lnTo>
                      <a:lnTo>
                        <a:pt x="42" y="8"/>
                      </a:lnTo>
                      <a:lnTo>
                        <a:pt x="38" y="14"/>
                      </a:lnTo>
                      <a:lnTo>
                        <a:pt x="31" y="21"/>
                      </a:lnTo>
                      <a:lnTo>
                        <a:pt x="27" y="25"/>
                      </a:lnTo>
                      <a:lnTo>
                        <a:pt x="21" y="27"/>
                      </a:lnTo>
                      <a:lnTo>
                        <a:pt x="14" y="24"/>
                      </a:lnTo>
                      <a:lnTo>
                        <a:pt x="6" y="18"/>
                      </a:lnTo>
                      <a:lnTo>
                        <a:pt x="0" y="11"/>
                      </a:lnTo>
                      <a:lnTo>
                        <a:pt x="0" y="21"/>
                      </a:lnTo>
                      <a:lnTo>
                        <a:pt x="1" y="30"/>
                      </a:lnTo>
                      <a:lnTo>
                        <a:pt x="3" y="35"/>
                      </a:lnTo>
                      <a:lnTo>
                        <a:pt x="7" y="40"/>
                      </a:lnTo>
                      <a:lnTo>
                        <a:pt x="11" y="45"/>
                      </a:lnTo>
                      <a:lnTo>
                        <a:pt x="17" y="48"/>
                      </a:lnTo>
                      <a:lnTo>
                        <a:pt x="27" y="51"/>
                      </a:lnTo>
                      <a:lnTo>
                        <a:pt x="36" y="50"/>
                      </a:lnTo>
                      <a:lnTo>
                        <a:pt x="44" y="48"/>
                      </a:lnTo>
                      <a:lnTo>
                        <a:pt x="60" y="43"/>
                      </a:lnTo>
                      <a:lnTo>
                        <a:pt x="69" y="40"/>
                      </a:lnTo>
                      <a:lnTo>
                        <a:pt x="74" y="37"/>
                      </a:lnTo>
                      <a:lnTo>
                        <a:pt x="78" y="30"/>
                      </a:lnTo>
                      <a:lnTo>
                        <a:pt x="79" y="24"/>
                      </a:lnTo>
                    </a:path>
                  </a:pathLst>
                </a:custGeom>
                <a:solidFill>
                  <a:srgbClr val="3F1F00"/>
                </a:solidFill>
                <a:ln w="12699" cap="rnd" cmpd="sng">
                  <a:solidFill>
                    <a:srgbClr val="000000"/>
                  </a:solidFill>
                  <a:prstDash val="solid"/>
                  <a:round/>
                  <a:headEnd/>
                  <a:tailEnd/>
                </a:ln>
              </p:spPr>
              <p:txBody>
                <a:bodyPr/>
                <a:lstStyle/>
                <a:p>
                  <a:endParaRPr lang="es-ES"/>
                </a:p>
              </p:txBody>
            </p:sp>
            <p:sp>
              <p:nvSpPr>
                <p:cNvPr id="90126" name="Freeform 43"/>
                <p:cNvSpPr>
                  <a:spLocks/>
                </p:cNvSpPr>
                <p:nvPr/>
              </p:nvSpPr>
              <p:spPr bwMode="auto">
                <a:xfrm flipH="1">
                  <a:off x="2938" y="2261"/>
                  <a:ext cx="199" cy="182"/>
                </a:xfrm>
                <a:custGeom>
                  <a:avLst/>
                  <a:gdLst>
                    <a:gd name="T0" fmla="*/ 169869 w 52"/>
                    <a:gd name="T1" fmla="*/ 0 h 70"/>
                    <a:gd name="T2" fmla="*/ 216619 w 52"/>
                    <a:gd name="T3" fmla="*/ 2514 h 70"/>
                    <a:gd name="T4" fmla="*/ 276710 w 52"/>
                    <a:gd name="T5" fmla="*/ 6536 h 70"/>
                    <a:gd name="T6" fmla="*/ 323444 w 52"/>
                    <a:gd name="T7" fmla="*/ 12020 h 70"/>
                    <a:gd name="T8" fmla="*/ 361227 w 52"/>
                    <a:gd name="T9" fmla="*/ 16994 h 70"/>
                    <a:gd name="T10" fmla="*/ 383297 w 52"/>
                    <a:gd name="T11" fmla="*/ 25080 h 70"/>
                    <a:gd name="T12" fmla="*/ 395746 w 52"/>
                    <a:gd name="T13" fmla="*/ 31252 h 70"/>
                    <a:gd name="T14" fmla="*/ 408811 w 52"/>
                    <a:gd name="T15" fmla="*/ 36098 h 70"/>
                    <a:gd name="T16" fmla="*/ 445687 w 52"/>
                    <a:gd name="T17" fmla="*/ 44184 h 70"/>
                    <a:gd name="T18" fmla="*/ 481098 w 52"/>
                    <a:gd name="T19" fmla="*/ 49070 h 70"/>
                    <a:gd name="T20" fmla="*/ 553186 w 52"/>
                    <a:gd name="T21" fmla="*/ 52146 h 70"/>
                    <a:gd name="T22" fmla="*/ 612365 w 52"/>
                    <a:gd name="T23" fmla="*/ 55242 h 70"/>
                    <a:gd name="T24" fmla="*/ 517978 w 52"/>
                    <a:gd name="T25" fmla="*/ 53695 h 70"/>
                    <a:gd name="T26" fmla="*/ 455542 w 52"/>
                    <a:gd name="T27" fmla="*/ 53100 h 70"/>
                    <a:gd name="T28" fmla="*/ 383297 w 52"/>
                    <a:gd name="T29" fmla="*/ 49761 h 70"/>
                    <a:gd name="T30" fmla="*/ 361227 w 52"/>
                    <a:gd name="T31" fmla="*/ 41722 h 70"/>
                    <a:gd name="T32" fmla="*/ 314420 w 52"/>
                    <a:gd name="T33" fmla="*/ 31252 h 70"/>
                    <a:gd name="T34" fmla="*/ 288925 w 52"/>
                    <a:gd name="T35" fmla="*/ 22565 h 70"/>
                    <a:gd name="T36" fmla="*/ 263369 w 52"/>
                    <a:gd name="T37" fmla="*/ 18564 h 70"/>
                    <a:gd name="T38" fmla="*/ 216619 w 52"/>
                    <a:gd name="T39" fmla="*/ 14479 h 70"/>
                    <a:gd name="T40" fmla="*/ 156762 w 52"/>
                    <a:gd name="T41" fmla="*/ 13533 h 70"/>
                    <a:gd name="T42" fmla="*/ 119036 w 52"/>
                    <a:gd name="T43" fmla="*/ 13533 h 70"/>
                    <a:gd name="T44" fmla="*/ 84518 w 52"/>
                    <a:gd name="T45" fmla="*/ 13533 h 70"/>
                    <a:gd name="T46" fmla="*/ 34519 w 52"/>
                    <a:gd name="T47" fmla="*/ 13533 h 70"/>
                    <a:gd name="T48" fmla="*/ 12216 w 52"/>
                    <a:gd name="T49" fmla="*/ 12020 h 70"/>
                    <a:gd name="T50" fmla="*/ 0 w 52"/>
                    <a:gd name="T51" fmla="*/ 8086 h 70"/>
                    <a:gd name="T52" fmla="*/ 0 w 52"/>
                    <a:gd name="T53" fmla="*/ 4022 h 70"/>
                    <a:gd name="T54" fmla="*/ 25499 w 52"/>
                    <a:gd name="T55" fmla="*/ 1547 h 70"/>
                    <a:gd name="T56" fmla="*/ 84518 w 52"/>
                    <a:gd name="T57" fmla="*/ 0 h 70"/>
                    <a:gd name="T58" fmla="*/ 169869 w 52"/>
                    <a:gd name="T59" fmla="*/ 0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70"/>
                    <a:gd name="T92" fmla="*/ 52 w 52"/>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70">
                      <a:moveTo>
                        <a:pt x="14" y="0"/>
                      </a:moveTo>
                      <a:lnTo>
                        <a:pt x="18" y="3"/>
                      </a:lnTo>
                      <a:lnTo>
                        <a:pt x="23" y="8"/>
                      </a:lnTo>
                      <a:lnTo>
                        <a:pt x="27" y="15"/>
                      </a:lnTo>
                      <a:lnTo>
                        <a:pt x="30" y="21"/>
                      </a:lnTo>
                      <a:lnTo>
                        <a:pt x="32" y="31"/>
                      </a:lnTo>
                      <a:lnTo>
                        <a:pt x="33" y="39"/>
                      </a:lnTo>
                      <a:lnTo>
                        <a:pt x="34" y="45"/>
                      </a:lnTo>
                      <a:lnTo>
                        <a:pt x="37" y="55"/>
                      </a:lnTo>
                      <a:lnTo>
                        <a:pt x="40" y="61"/>
                      </a:lnTo>
                      <a:lnTo>
                        <a:pt x="46" y="65"/>
                      </a:lnTo>
                      <a:lnTo>
                        <a:pt x="51" y="69"/>
                      </a:lnTo>
                      <a:lnTo>
                        <a:pt x="43" y="67"/>
                      </a:lnTo>
                      <a:lnTo>
                        <a:pt x="38" y="66"/>
                      </a:lnTo>
                      <a:lnTo>
                        <a:pt x="32" y="62"/>
                      </a:lnTo>
                      <a:lnTo>
                        <a:pt x="30" y="52"/>
                      </a:lnTo>
                      <a:lnTo>
                        <a:pt x="26" y="39"/>
                      </a:lnTo>
                      <a:lnTo>
                        <a:pt x="24" y="28"/>
                      </a:lnTo>
                      <a:lnTo>
                        <a:pt x="22" y="23"/>
                      </a:lnTo>
                      <a:lnTo>
                        <a:pt x="18" y="18"/>
                      </a:lnTo>
                      <a:lnTo>
                        <a:pt x="13" y="17"/>
                      </a:lnTo>
                      <a:lnTo>
                        <a:pt x="10" y="17"/>
                      </a:lnTo>
                      <a:lnTo>
                        <a:pt x="7" y="17"/>
                      </a:lnTo>
                      <a:lnTo>
                        <a:pt x="3" y="17"/>
                      </a:lnTo>
                      <a:lnTo>
                        <a:pt x="1" y="15"/>
                      </a:lnTo>
                      <a:lnTo>
                        <a:pt x="0" y="10"/>
                      </a:lnTo>
                      <a:lnTo>
                        <a:pt x="0" y="5"/>
                      </a:lnTo>
                      <a:lnTo>
                        <a:pt x="2" y="2"/>
                      </a:lnTo>
                      <a:lnTo>
                        <a:pt x="7" y="0"/>
                      </a:lnTo>
                      <a:lnTo>
                        <a:pt x="14" y="0"/>
                      </a:lnTo>
                    </a:path>
                  </a:pathLst>
                </a:custGeom>
                <a:solidFill>
                  <a:srgbClr val="BF7F1F"/>
                </a:solidFill>
                <a:ln w="12699" cap="rnd" cmpd="sng">
                  <a:solidFill>
                    <a:srgbClr val="000000"/>
                  </a:solidFill>
                  <a:prstDash val="solid"/>
                  <a:round/>
                  <a:headEnd/>
                  <a:tailEnd/>
                </a:ln>
              </p:spPr>
              <p:txBody>
                <a:bodyPr/>
                <a:lstStyle/>
                <a:p>
                  <a:endParaRPr lang="es-ES"/>
                </a:p>
              </p:txBody>
            </p:sp>
            <p:sp>
              <p:nvSpPr>
                <p:cNvPr id="90127" name="Freeform 44"/>
                <p:cNvSpPr>
                  <a:spLocks/>
                </p:cNvSpPr>
                <p:nvPr/>
              </p:nvSpPr>
              <p:spPr bwMode="auto">
                <a:xfrm flipH="1">
                  <a:off x="2809" y="2487"/>
                  <a:ext cx="255" cy="208"/>
                </a:xfrm>
                <a:custGeom>
                  <a:avLst/>
                  <a:gdLst>
                    <a:gd name="T0" fmla="*/ 577446 w 67"/>
                    <a:gd name="T1" fmla="*/ 0 h 80"/>
                    <a:gd name="T2" fmla="*/ 543869 w 67"/>
                    <a:gd name="T3" fmla="*/ 2514 h 80"/>
                    <a:gd name="T4" fmla="*/ 507975 w 67"/>
                    <a:gd name="T5" fmla="*/ 4976 h 80"/>
                    <a:gd name="T6" fmla="*/ 498327 w 67"/>
                    <a:gd name="T7" fmla="*/ 6536 h 80"/>
                    <a:gd name="T8" fmla="*/ 474395 w 67"/>
                    <a:gd name="T9" fmla="*/ 8910 h 80"/>
                    <a:gd name="T10" fmla="*/ 474395 w 67"/>
                    <a:gd name="T11" fmla="*/ 11141 h 80"/>
                    <a:gd name="T12" fmla="*/ 474395 w 67"/>
                    <a:gd name="T13" fmla="*/ 12938 h 80"/>
                    <a:gd name="T14" fmla="*/ 462433 w 67"/>
                    <a:gd name="T15" fmla="*/ 14479 h 80"/>
                    <a:gd name="T16" fmla="*/ 462433 w 67"/>
                    <a:gd name="T17" fmla="*/ 16994 h 80"/>
                    <a:gd name="T18" fmla="*/ 440834 w 67"/>
                    <a:gd name="T19" fmla="*/ 18564 h 80"/>
                    <a:gd name="T20" fmla="*/ 416080 w 67"/>
                    <a:gd name="T21" fmla="*/ 18564 h 80"/>
                    <a:gd name="T22" fmla="*/ 383387 w 67"/>
                    <a:gd name="T23" fmla="*/ 17597 h 80"/>
                    <a:gd name="T24" fmla="*/ 346606 w 67"/>
                    <a:gd name="T25" fmla="*/ 16047 h 80"/>
                    <a:gd name="T26" fmla="*/ 324996 w 67"/>
                    <a:gd name="T27" fmla="*/ 13533 h 80"/>
                    <a:gd name="T28" fmla="*/ 289159 w 67"/>
                    <a:gd name="T29" fmla="*/ 10457 h 80"/>
                    <a:gd name="T30" fmla="*/ 267544 w 67"/>
                    <a:gd name="T31" fmla="*/ 7140 h 80"/>
                    <a:gd name="T32" fmla="*/ 230840 w 67"/>
                    <a:gd name="T33" fmla="*/ 5569 h 80"/>
                    <a:gd name="T34" fmla="*/ 197263 w 67"/>
                    <a:gd name="T35" fmla="*/ 5569 h 80"/>
                    <a:gd name="T36" fmla="*/ 148577 w 67"/>
                    <a:gd name="T37" fmla="*/ 5569 h 80"/>
                    <a:gd name="T38" fmla="*/ 103035 w 67"/>
                    <a:gd name="T39" fmla="*/ 5569 h 80"/>
                    <a:gd name="T40" fmla="*/ 57508 w 67"/>
                    <a:gd name="T41" fmla="*/ 8910 h 80"/>
                    <a:gd name="T42" fmla="*/ 33576 w 67"/>
                    <a:gd name="T43" fmla="*/ 11141 h 80"/>
                    <a:gd name="T44" fmla="*/ 23928 w 67"/>
                    <a:gd name="T45" fmla="*/ 12938 h 80"/>
                    <a:gd name="T46" fmla="*/ 0 w 67"/>
                    <a:gd name="T47" fmla="*/ 16994 h 80"/>
                    <a:gd name="T48" fmla="*/ 0 w 67"/>
                    <a:gd name="T49" fmla="*/ 20056 h 80"/>
                    <a:gd name="T50" fmla="*/ 0 w 67"/>
                    <a:gd name="T51" fmla="*/ 24133 h 80"/>
                    <a:gd name="T52" fmla="*/ 0 w 67"/>
                    <a:gd name="T53" fmla="*/ 27188 h 80"/>
                    <a:gd name="T54" fmla="*/ 57508 w 67"/>
                    <a:gd name="T55" fmla="*/ 32076 h 80"/>
                    <a:gd name="T56" fmla="*/ 161369 w 67"/>
                    <a:gd name="T57" fmla="*/ 37645 h 80"/>
                    <a:gd name="T58" fmla="*/ 218874 w 67"/>
                    <a:gd name="T59" fmla="*/ 43238 h 80"/>
                    <a:gd name="T60" fmla="*/ 255582 w 67"/>
                    <a:gd name="T61" fmla="*/ 50640 h 80"/>
                    <a:gd name="T62" fmla="*/ 276325 w 67"/>
                    <a:gd name="T63" fmla="*/ 58669 h 80"/>
                    <a:gd name="T64" fmla="*/ 301125 w 67"/>
                    <a:gd name="T65" fmla="*/ 61186 h 80"/>
                    <a:gd name="T66" fmla="*/ 334701 w 67"/>
                    <a:gd name="T67" fmla="*/ 61779 h 80"/>
                    <a:gd name="T68" fmla="*/ 383387 w 67"/>
                    <a:gd name="T69" fmla="*/ 59264 h 80"/>
                    <a:gd name="T70" fmla="*/ 428868 w 67"/>
                    <a:gd name="T71" fmla="*/ 55242 h 80"/>
                    <a:gd name="T72" fmla="*/ 449641 w 67"/>
                    <a:gd name="T73" fmla="*/ 56209 h 80"/>
                    <a:gd name="T74" fmla="*/ 474395 w 67"/>
                    <a:gd name="T75" fmla="*/ 59264 h 80"/>
                    <a:gd name="T76" fmla="*/ 507975 w 67"/>
                    <a:gd name="T77" fmla="*/ 61779 h 80"/>
                    <a:gd name="T78" fmla="*/ 543869 w 67"/>
                    <a:gd name="T79" fmla="*/ 63341 h 80"/>
                    <a:gd name="T80" fmla="*/ 565480 w 67"/>
                    <a:gd name="T81" fmla="*/ 63341 h 80"/>
                    <a:gd name="T82" fmla="*/ 602203 w 67"/>
                    <a:gd name="T83" fmla="*/ 61186 h 80"/>
                    <a:gd name="T84" fmla="*/ 614166 w 67"/>
                    <a:gd name="T85" fmla="*/ 57177 h 80"/>
                    <a:gd name="T86" fmla="*/ 659693 w 67"/>
                    <a:gd name="T87" fmla="*/ 57177 h 80"/>
                    <a:gd name="T88" fmla="*/ 693273 w 67"/>
                    <a:gd name="T89" fmla="*/ 57177 h 80"/>
                    <a:gd name="T90" fmla="*/ 729167 w 67"/>
                    <a:gd name="T91" fmla="*/ 56209 h 80"/>
                    <a:gd name="T92" fmla="*/ 741959 w 67"/>
                    <a:gd name="T93" fmla="*/ 54662 h 80"/>
                    <a:gd name="T94" fmla="*/ 750777 w 67"/>
                    <a:gd name="T95" fmla="*/ 51321 h 80"/>
                    <a:gd name="T96" fmla="*/ 762743 w 67"/>
                    <a:gd name="T97" fmla="*/ 48266 h 80"/>
                    <a:gd name="T98" fmla="*/ 750777 w 67"/>
                    <a:gd name="T99" fmla="*/ 45752 h 80"/>
                    <a:gd name="T100" fmla="*/ 729167 w 67"/>
                    <a:gd name="T101" fmla="*/ 44184 h 80"/>
                    <a:gd name="T102" fmla="*/ 705235 w 67"/>
                    <a:gd name="T103" fmla="*/ 41722 h 80"/>
                    <a:gd name="T104" fmla="*/ 693273 w 67"/>
                    <a:gd name="T105" fmla="*/ 37645 h 80"/>
                    <a:gd name="T106" fmla="*/ 693273 w 67"/>
                    <a:gd name="T107" fmla="*/ 36098 h 80"/>
                    <a:gd name="T108" fmla="*/ 683624 w 67"/>
                    <a:gd name="T109" fmla="*/ 32076 h 80"/>
                    <a:gd name="T110" fmla="*/ 683624 w 67"/>
                    <a:gd name="T111" fmla="*/ 28967 h 80"/>
                    <a:gd name="T112" fmla="*/ 693273 w 67"/>
                    <a:gd name="T113" fmla="*/ 25680 h 80"/>
                    <a:gd name="T114" fmla="*/ 729167 w 67"/>
                    <a:gd name="T115" fmla="*/ 23166 h 80"/>
                    <a:gd name="T116" fmla="*/ 741959 w 67"/>
                    <a:gd name="T117" fmla="*/ 18564 h 80"/>
                    <a:gd name="T118" fmla="*/ 729167 w 67"/>
                    <a:gd name="T119" fmla="*/ 14479 h 80"/>
                    <a:gd name="T120" fmla="*/ 671659 w 67"/>
                    <a:gd name="T121" fmla="*/ 7140 h 80"/>
                    <a:gd name="T122" fmla="*/ 577446 w 67"/>
                    <a:gd name="T123" fmla="*/ 0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80"/>
                    <a:gd name="T188" fmla="*/ 67 w 67"/>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80">
                      <a:moveTo>
                        <a:pt x="50" y="0"/>
                      </a:moveTo>
                      <a:lnTo>
                        <a:pt x="47" y="3"/>
                      </a:lnTo>
                      <a:lnTo>
                        <a:pt x="44" y="6"/>
                      </a:lnTo>
                      <a:lnTo>
                        <a:pt x="43" y="8"/>
                      </a:lnTo>
                      <a:lnTo>
                        <a:pt x="41" y="11"/>
                      </a:lnTo>
                      <a:lnTo>
                        <a:pt x="41" y="14"/>
                      </a:lnTo>
                      <a:lnTo>
                        <a:pt x="41" y="16"/>
                      </a:lnTo>
                      <a:lnTo>
                        <a:pt x="40" y="18"/>
                      </a:lnTo>
                      <a:lnTo>
                        <a:pt x="40" y="21"/>
                      </a:lnTo>
                      <a:lnTo>
                        <a:pt x="38" y="23"/>
                      </a:lnTo>
                      <a:lnTo>
                        <a:pt x="36" y="23"/>
                      </a:lnTo>
                      <a:lnTo>
                        <a:pt x="33" y="22"/>
                      </a:lnTo>
                      <a:lnTo>
                        <a:pt x="30" y="20"/>
                      </a:lnTo>
                      <a:lnTo>
                        <a:pt x="28" y="17"/>
                      </a:lnTo>
                      <a:lnTo>
                        <a:pt x="25" y="13"/>
                      </a:lnTo>
                      <a:lnTo>
                        <a:pt x="23" y="9"/>
                      </a:lnTo>
                      <a:lnTo>
                        <a:pt x="20" y="7"/>
                      </a:lnTo>
                      <a:lnTo>
                        <a:pt x="17" y="7"/>
                      </a:lnTo>
                      <a:lnTo>
                        <a:pt x="13" y="7"/>
                      </a:lnTo>
                      <a:lnTo>
                        <a:pt x="9" y="7"/>
                      </a:lnTo>
                      <a:lnTo>
                        <a:pt x="5" y="11"/>
                      </a:lnTo>
                      <a:lnTo>
                        <a:pt x="3" y="14"/>
                      </a:lnTo>
                      <a:lnTo>
                        <a:pt x="2" y="16"/>
                      </a:lnTo>
                      <a:lnTo>
                        <a:pt x="0" y="21"/>
                      </a:lnTo>
                      <a:lnTo>
                        <a:pt x="0" y="25"/>
                      </a:lnTo>
                      <a:lnTo>
                        <a:pt x="0" y="30"/>
                      </a:lnTo>
                      <a:lnTo>
                        <a:pt x="0" y="34"/>
                      </a:lnTo>
                      <a:lnTo>
                        <a:pt x="5" y="40"/>
                      </a:lnTo>
                      <a:lnTo>
                        <a:pt x="14" y="47"/>
                      </a:lnTo>
                      <a:lnTo>
                        <a:pt x="19" y="54"/>
                      </a:lnTo>
                      <a:lnTo>
                        <a:pt x="22" y="63"/>
                      </a:lnTo>
                      <a:lnTo>
                        <a:pt x="24" y="73"/>
                      </a:lnTo>
                      <a:lnTo>
                        <a:pt x="26" y="76"/>
                      </a:lnTo>
                      <a:lnTo>
                        <a:pt x="29" y="77"/>
                      </a:lnTo>
                      <a:lnTo>
                        <a:pt x="33" y="74"/>
                      </a:lnTo>
                      <a:lnTo>
                        <a:pt x="37" y="69"/>
                      </a:lnTo>
                      <a:lnTo>
                        <a:pt x="39" y="70"/>
                      </a:lnTo>
                      <a:lnTo>
                        <a:pt x="41" y="74"/>
                      </a:lnTo>
                      <a:lnTo>
                        <a:pt x="44" y="77"/>
                      </a:lnTo>
                      <a:lnTo>
                        <a:pt x="47" y="79"/>
                      </a:lnTo>
                      <a:lnTo>
                        <a:pt x="49" y="79"/>
                      </a:lnTo>
                      <a:lnTo>
                        <a:pt x="52" y="76"/>
                      </a:lnTo>
                      <a:lnTo>
                        <a:pt x="53" y="71"/>
                      </a:lnTo>
                      <a:lnTo>
                        <a:pt x="57" y="71"/>
                      </a:lnTo>
                      <a:lnTo>
                        <a:pt x="60" y="71"/>
                      </a:lnTo>
                      <a:lnTo>
                        <a:pt x="63" y="70"/>
                      </a:lnTo>
                      <a:lnTo>
                        <a:pt x="64" y="68"/>
                      </a:lnTo>
                      <a:lnTo>
                        <a:pt x="65" y="64"/>
                      </a:lnTo>
                      <a:lnTo>
                        <a:pt x="66" y="60"/>
                      </a:lnTo>
                      <a:lnTo>
                        <a:pt x="65" y="57"/>
                      </a:lnTo>
                      <a:lnTo>
                        <a:pt x="63" y="55"/>
                      </a:lnTo>
                      <a:lnTo>
                        <a:pt x="61" y="52"/>
                      </a:lnTo>
                      <a:lnTo>
                        <a:pt x="60" y="47"/>
                      </a:lnTo>
                      <a:lnTo>
                        <a:pt x="60" y="45"/>
                      </a:lnTo>
                      <a:lnTo>
                        <a:pt x="59" y="40"/>
                      </a:lnTo>
                      <a:lnTo>
                        <a:pt x="59" y="36"/>
                      </a:lnTo>
                      <a:lnTo>
                        <a:pt x="60" y="32"/>
                      </a:lnTo>
                      <a:lnTo>
                        <a:pt x="63" y="29"/>
                      </a:lnTo>
                      <a:lnTo>
                        <a:pt x="64" y="23"/>
                      </a:lnTo>
                      <a:lnTo>
                        <a:pt x="63" y="18"/>
                      </a:lnTo>
                      <a:lnTo>
                        <a:pt x="58" y="9"/>
                      </a:lnTo>
                      <a:lnTo>
                        <a:pt x="50" y="0"/>
                      </a:lnTo>
                    </a:path>
                  </a:pathLst>
                </a:custGeom>
                <a:solidFill>
                  <a:srgbClr val="BF7F1F"/>
                </a:solidFill>
                <a:ln w="12699" cap="rnd" cmpd="sng">
                  <a:solidFill>
                    <a:srgbClr val="000000"/>
                  </a:solidFill>
                  <a:prstDash val="solid"/>
                  <a:round/>
                  <a:headEnd/>
                  <a:tailEnd/>
                </a:ln>
              </p:spPr>
              <p:txBody>
                <a:bodyPr/>
                <a:lstStyle/>
                <a:p>
                  <a:endParaRPr lang="es-ES"/>
                </a:p>
              </p:txBody>
            </p:sp>
            <p:sp>
              <p:nvSpPr>
                <p:cNvPr id="90128" name="Freeform 45"/>
                <p:cNvSpPr>
                  <a:spLocks/>
                </p:cNvSpPr>
                <p:nvPr/>
              </p:nvSpPr>
              <p:spPr bwMode="auto">
                <a:xfrm flipH="1">
                  <a:off x="2813" y="2544"/>
                  <a:ext cx="64" cy="44"/>
                </a:xfrm>
                <a:custGeom>
                  <a:avLst/>
                  <a:gdLst>
                    <a:gd name="T0" fmla="*/ 170955 w 17"/>
                    <a:gd name="T1" fmla="*/ 0 h 17"/>
                    <a:gd name="T2" fmla="*/ 96843 w 17"/>
                    <a:gd name="T3" fmla="*/ 937 h 17"/>
                    <a:gd name="T4" fmla="*/ 54423 w 17"/>
                    <a:gd name="T5" fmla="*/ 1527 h 17"/>
                    <a:gd name="T6" fmla="*/ 22679 w 17"/>
                    <a:gd name="T7" fmla="*/ 3002 h 17"/>
                    <a:gd name="T8" fmla="*/ 0 w 17"/>
                    <a:gd name="T9" fmla="*/ 4749 h 17"/>
                    <a:gd name="T10" fmla="*/ 22679 w 17"/>
                    <a:gd name="T11" fmla="*/ 6955 h 17"/>
                    <a:gd name="T12" fmla="*/ 54423 w 17"/>
                    <a:gd name="T13" fmla="*/ 9292 h 17"/>
                    <a:gd name="T14" fmla="*/ 127740 w 17"/>
                    <a:gd name="T15" fmla="*/ 12292 h 17"/>
                    <a:gd name="T16" fmla="*/ 74112 w 17"/>
                    <a:gd name="T17" fmla="*/ 1022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9" y="1"/>
                      </a:lnTo>
                      <a:lnTo>
                        <a:pt x="5" y="2"/>
                      </a:lnTo>
                      <a:lnTo>
                        <a:pt x="2" y="4"/>
                      </a:lnTo>
                      <a:lnTo>
                        <a:pt x="0" y="6"/>
                      </a:lnTo>
                      <a:lnTo>
                        <a:pt x="2" y="9"/>
                      </a:lnTo>
                      <a:lnTo>
                        <a:pt x="5" y="12"/>
                      </a:lnTo>
                      <a:lnTo>
                        <a:pt x="12" y="16"/>
                      </a:lnTo>
                      <a:lnTo>
                        <a:pt x="7" y="13"/>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29" name="Freeform 46"/>
                <p:cNvSpPr>
                  <a:spLocks/>
                </p:cNvSpPr>
                <p:nvPr/>
              </p:nvSpPr>
              <p:spPr bwMode="auto">
                <a:xfrm flipH="1">
                  <a:off x="2855" y="2567"/>
                  <a:ext cx="156" cy="107"/>
                </a:xfrm>
                <a:custGeom>
                  <a:avLst/>
                  <a:gdLst>
                    <a:gd name="T0" fmla="*/ 460877 w 41"/>
                    <a:gd name="T1" fmla="*/ 32794 h 41"/>
                    <a:gd name="T2" fmla="*/ 415390 w 41"/>
                    <a:gd name="T3" fmla="*/ 30607 h 41"/>
                    <a:gd name="T4" fmla="*/ 382067 w 41"/>
                    <a:gd name="T5" fmla="*/ 28068 h 41"/>
                    <a:gd name="T6" fmla="*/ 357990 w 41"/>
                    <a:gd name="T7" fmla="*/ 25560 h 41"/>
                    <a:gd name="T8" fmla="*/ 300528 w 41"/>
                    <a:gd name="T9" fmla="*/ 21434 h 41"/>
                    <a:gd name="T10" fmla="*/ 267205 w 41"/>
                    <a:gd name="T11" fmla="*/ 19852 h 41"/>
                    <a:gd name="T12" fmla="*/ 230519 w 41"/>
                    <a:gd name="T13" fmla="*/ 17436 h 41"/>
                    <a:gd name="T14" fmla="*/ 197032 w 41"/>
                    <a:gd name="T15" fmla="*/ 14896 h 41"/>
                    <a:gd name="T16" fmla="*/ 161175 w 41"/>
                    <a:gd name="T17" fmla="*/ 11728 h 41"/>
                    <a:gd name="T18" fmla="*/ 127631 w 41"/>
                    <a:gd name="T19" fmla="*/ 6681 h 41"/>
                    <a:gd name="T20" fmla="*/ 115672 w 41"/>
                    <a:gd name="T21" fmla="*/ 3147 h 41"/>
                    <a:gd name="T22" fmla="*/ 70227 w 41"/>
                    <a:gd name="T23" fmla="*/ 1579 h 41"/>
                    <a:gd name="T24" fmla="*/ 23902 w 41"/>
                    <a:gd name="T25" fmla="*/ 0 h 41"/>
                    <a:gd name="T26" fmla="*/ 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40" y="40"/>
                      </a:moveTo>
                      <a:lnTo>
                        <a:pt x="36" y="37"/>
                      </a:lnTo>
                      <a:lnTo>
                        <a:pt x="33" y="34"/>
                      </a:lnTo>
                      <a:lnTo>
                        <a:pt x="31" y="31"/>
                      </a:lnTo>
                      <a:lnTo>
                        <a:pt x="26" y="26"/>
                      </a:lnTo>
                      <a:lnTo>
                        <a:pt x="23" y="24"/>
                      </a:lnTo>
                      <a:lnTo>
                        <a:pt x="20" y="21"/>
                      </a:lnTo>
                      <a:lnTo>
                        <a:pt x="17" y="18"/>
                      </a:lnTo>
                      <a:lnTo>
                        <a:pt x="14" y="14"/>
                      </a:lnTo>
                      <a:lnTo>
                        <a:pt x="11" y="8"/>
                      </a:lnTo>
                      <a:lnTo>
                        <a:pt x="10" y="4"/>
                      </a:lnTo>
                      <a:lnTo>
                        <a:pt x="6" y="2"/>
                      </a:lnTo>
                      <a:lnTo>
                        <a:pt x="2" y="0"/>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30" name="Freeform 47"/>
                <p:cNvSpPr>
                  <a:spLocks/>
                </p:cNvSpPr>
                <p:nvPr/>
              </p:nvSpPr>
              <p:spPr bwMode="auto">
                <a:xfrm flipH="1">
                  <a:off x="2877" y="2648"/>
                  <a:ext cx="65" cy="44"/>
                </a:xfrm>
                <a:custGeom>
                  <a:avLst/>
                  <a:gdLst>
                    <a:gd name="T0" fmla="*/ 190446 w 17"/>
                    <a:gd name="T1" fmla="*/ 12292 h 17"/>
                    <a:gd name="T2" fmla="*/ 178253 w 17"/>
                    <a:gd name="T3" fmla="*/ 9292 h 17"/>
                    <a:gd name="T4" fmla="*/ 143826 w 17"/>
                    <a:gd name="T5" fmla="*/ 6955 h 17"/>
                    <a:gd name="T6" fmla="*/ 106210 w 17"/>
                    <a:gd name="T7" fmla="*/ 4749 h 17"/>
                    <a:gd name="T8" fmla="*/ 59647 w 17"/>
                    <a:gd name="T9" fmla="*/ 3952 h 17"/>
                    <a:gd name="T10" fmla="*/ 34427 w 17"/>
                    <a:gd name="T11" fmla="*/ 2425 h 17"/>
                    <a:gd name="T12" fmla="*/ 0 w 17"/>
                    <a:gd name="T13" fmla="*/ 937 h 17"/>
                    <a:gd name="T14" fmla="*/ 0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5" y="12"/>
                      </a:lnTo>
                      <a:lnTo>
                        <a:pt x="12" y="9"/>
                      </a:lnTo>
                      <a:lnTo>
                        <a:pt x="9" y="6"/>
                      </a:lnTo>
                      <a:lnTo>
                        <a:pt x="5" y="5"/>
                      </a:lnTo>
                      <a:lnTo>
                        <a:pt x="3" y="3"/>
                      </a:lnTo>
                      <a:lnTo>
                        <a:pt x="0" y="1"/>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31" name="Freeform 48"/>
                <p:cNvSpPr>
                  <a:spLocks/>
                </p:cNvSpPr>
                <p:nvPr/>
              </p:nvSpPr>
              <p:spPr bwMode="auto">
                <a:xfrm flipH="1">
                  <a:off x="2957" y="1887"/>
                  <a:ext cx="142" cy="298"/>
                </a:xfrm>
                <a:custGeom>
                  <a:avLst/>
                  <a:gdLst>
                    <a:gd name="T0" fmla="*/ 428026 w 37"/>
                    <a:gd name="T1" fmla="*/ 0 h 115"/>
                    <a:gd name="T2" fmla="*/ 428026 w 37"/>
                    <a:gd name="T3" fmla="*/ 9326 h 115"/>
                    <a:gd name="T4" fmla="*/ 441252 w 37"/>
                    <a:gd name="T5" fmla="*/ 19608 h 115"/>
                    <a:gd name="T6" fmla="*/ 415415 w 37"/>
                    <a:gd name="T7" fmla="*/ 31425 h 115"/>
                    <a:gd name="T8" fmla="*/ 392868 w 37"/>
                    <a:gd name="T9" fmla="*/ 42425 h 115"/>
                    <a:gd name="T10" fmla="*/ 354704 w 37"/>
                    <a:gd name="T11" fmla="*/ 52705 h 115"/>
                    <a:gd name="T12" fmla="*/ 293948 w 37"/>
                    <a:gd name="T13" fmla="*/ 62051 h 115"/>
                    <a:gd name="T14" fmla="*/ 194789 w 37"/>
                    <a:gd name="T15" fmla="*/ 71512 h 115"/>
                    <a:gd name="T16" fmla="*/ 111528 w 37"/>
                    <a:gd name="T17" fmla="*/ 80841 h 115"/>
                    <a:gd name="T18" fmla="*/ 25836 w 37"/>
                    <a:gd name="T19" fmla="*/ 89281 h 115"/>
                    <a:gd name="T20" fmla="*/ 12607 w 37"/>
                    <a:gd name="T21" fmla="*/ 78403 h 115"/>
                    <a:gd name="T22" fmla="*/ 0 w 37"/>
                    <a:gd name="T23" fmla="*/ 64153 h 115"/>
                    <a:gd name="T24" fmla="*/ 12607 w 37"/>
                    <a:gd name="T25" fmla="*/ 54202 h 115"/>
                    <a:gd name="T26" fmla="*/ 60772 w 37"/>
                    <a:gd name="T27" fmla="*/ 41484 h 115"/>
                    <a:gd name="T28" fmla="*/ 134079 w 37"/>
                    <a:gd name="T29" fmla="*/ 29074 h 115"/>
                    <a:gd name="T30" fmla="*/ 233233 w 37"/>
                    <a:gd name="T31" fmla="*/ 17310 h 115"/>
                    <a:gd name="T32" fmla="*/ 306321 w 37"/>
                    <a:gd name="T33" fmla="*/ 9326 h 115"/>
                    <a:gd name="T34" fmla="*/ 428026 w 37"/>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15"/>
                    <a:gd name="T56" fmla="*/ 37 w 37"/>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15">
                      <a:moveTo>
                        <a:pt x="35" y="0"/>
                      </a:moveTo>
                      <a:lnTo>
                        <a:pt x="35" y="12"/>
                      </a:lnTo>
                      <a:lnTo>
                        <a:pt x="36" y="25"/>
                      </a:lnTo>
                      <a:lnTo>
                        <a:pt x="34" y="40"/>
                      </a:lnTo>
                      <a:lnTo>
                        <a:pt x="32" y="54"/>
                      </a:lnTo>
                      <a:lnTo>
                        <a:pt x="29" y="67"/>
                      </a:lnTo>
                      <a:lnTo>
                        <a:pt x="24" y="79"/>
                      </a:lnTo>
                      <a:lnTo>
                        <a:pt x="16" y="91"/>
                      </a:lnTo>
                      <a:lnTo>
                        <a:pt x="9" y="103"/>
                      </a:lnTo>
                      <a:lnTo>
                        <a:pt x="2" y="114"/>
                      </a:lnTo>
                      <a:lnTo>
                        <a:pt x="1" y="100"/>
                      </a:lnTo>
                      <a:lnTo>
                        <a:pt x="0" y="82"/>
                      </a:lnTo>
                      <a:lnTo>
                        <a:pt x="1" y="69"/>
                      </a:lnTo>
                      <a:lnTo>
                        <a:pt x="5" y="53"/>
                      </a:lnTo>
                      <a:lnTo>
                        <a:pt x="11" y="37"/>
                      </a:lnTo>
                      <a:lnTo>
                        <a:pt x="19" y="22"/>
                      </a:lnTo>
                      <a:lnTo>
                        <a:pt x="25" y="12"/>
                      </a:lnTo>
                      <a:lnTo>
                        <a:pt x="35" y="0"/>
                      </a:lnTo>
                    </a:path>
                  </a:pathLst>
                </a:custGeom>
                <a:solidFill>
                  <a:srgbClr val="9F7F5F"/>
                </a:solidFill>
                <a:ln w="12699" cap="rnd" cmpd="sng">
                  <a:solidFill>
                    <a:srgbClr val="000000"/>
                  </a:solidFill>
                  <a:prstDash val="solid"/>
                  <a:round/>
                  <a:headEnd/>
                  <a:tailEnd/>
                </a:ln>
              </p:spPr>
              <p:txBody>
                <a:bodyPr/>
                <a:lstStyle/>
                <a:p>
                  <a:endParaRPr lang="es-ES"/>
                </a:p>
              </p:txBody>
            </p:sp>
            <p:sp>
              <p:nvSpPr>
                <p:cNvPr id="90132" name="Freeform 49"/>
                <p:cNvSpPr>
                  <a:spLocks/>
                </p:cNvSpPr>
                <p:nvPr/>
              </p:nvSpPr>
              <p:spPr bwMode="auto">
                <a:xfrm flipH="1">
                  <a:off x="2923" y="2204"/>
                  <a:ext cx="130" cy="130"/>
                </a:xfrm>
                <a:custGeom>
                  <a:avLst/>
                  <a:gdLst>
                    <a:gd name="T0" fmla="*/ 299830 w 34"/>
                    <a:gd name="T1" fmla="*/ 39216 h 50"/>
                    <a:gd name="T2" fmla="*/ 393904 w 34"/>
                    <a:gd name="T3" fmla="*/ 39216 h 50"/>
                    <a:gd name="T4" fmla="*/ 287652 w 34"/>
                    <a:gd name="T5" fmla="*/ 29702 h 50"/>
                    <a:gd name="T6" fmla="*/ 371888 w 34"/>
                    <a:gd name="T7" fmla="*/ 32076 h 50"/>
                    <a:gd name="T8" fmla="*/ 237900 w 34"/>
                    <a:gd name="T9" fmla="*/ 23166 h 50"/>
                    <a:gd name="T10" fmla="*/ 359477 w 34"/>
                    <a:gd name="T11" fmla="*/ 25680 h 50"/>
                    <a:gd name="T12" fmla="*/ 203473 w 34"/>
                    <a:gd name="T13" fmla="*/ 15083 h 50"/>
                    <a:gd name="T14" fmla="*/ 359477 w 34"/>
                    <a:gd name="T15" fmla="*/ 17597 h 50"/>
                    <a:gd name="T16" fmla="*/ 299830 w 34"/>
                    <a:gd name="T17" fmla="*/ 12020 h 50"/>
                    <a:gd name="T18" fmla="*/ 237900 w 34"/>
                    <a:gd name="T19" fmla="*/ 6536 h 50"/>
                    <a:gd name="T20" fmla="*/ 156004 w 34"/>
                    <a:gd name="T21" fmla="*/ 2514 h 50"/>
                    <a:gd name="T22" fmla="*/ 34427 w 34"/>
                    <a:gd name="T23" fmla="*/ 0 h 50"/>
                    <a:gd name="T24" fmla="*/ 0 w 3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50"/>
                    <a:gd name="T41" fmla="*/ 34 w 3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50">
                      <a:moveTo>
                        <a:pt x="25" y="49"/>
                      </a:moveTo>
                      <a:lnTo>
                        <a:pt x="33" y="49"/>
                      </a:lnTo>
                      <a:lnTo>
                        <a:pt x="24" y="37"/>
                      </a:lnTo>
                      <a:lnTo>
                        <a:pt x="31" y="40"/>
                      </a:lnTo>
                      <a:lnTo>
                        <a:pt x="20" y="29"/>
                      </a:lnTo>
                      <a:lnTo>
                        <a:pt x="30" y="32"/>
                      </a:lnTo>
                      <a:lnTo>
                        <a:pt x="17" y="19"/>
                      </a:lnTo>
                      <a:lnTo>
                        <a:pt x="30" y="22"/>
                      </a:lnTo>
                      <a:lnTo>
                        <a:pt x="25" y="15"/>
                      </a:lnTo>
                      <a:lnTo>
                        <a:pt x="20" y="8"/>
                      </a:lnTo>
                      <a:lnTo>
                        <a:pt x="13" y="3"/>
                      </a:lnTo>
                      <a:lnTo>
                        <a:pt x="3" y="0"/>
                      </a:lnTo>
                      <a:lnTo>
                        <a:pt x="0" y="0"/>
                      </a:lnTo>
                    </a:path>
                  </a:pathLst>
                </a:custGeom>
                <a:noFill/>
                <a:ln w="12699" cap="rnd" cmpd="sng">
                  <a:solidFill>
                    <a:srgbClr val="BF7F1F"/>
                  </a:solidFill>
                  <a:prstDash val="solid"/>
                  <a:round/>
                  <a:headEnd type="none" w="sm" len="sm"/>
                  <a:tailEnd type="none" w="sm" len="sm"/>
                </a:ln>
              </p:spPr>
              <p:txBody>
                <a:bodyPr/>
                <a:lstStyle/>
                <a:p>
                  <a:endParaRPr lang="es-ES"/>
                </a:p>
              </p:txBody>
            </p:sp>
            <p:sp>
              <p:nvSpPr>
                <p:cNvPr id="90133" name="Freeform 50"/>
                <p:cNvSpPr>
                  <a:spLocks/>
                </p:cNvSpPr>
                <p:nvPr/>
              </p:nvSpPr>
              <p:spPr bwMode="auto">
                <a:xfrm flipH="1">
                  <a:off x="3133" y="2180"/>
                  <a:ext cx="549" cy="338"/>
                </a:xfrm>
                <a:custGeom>
                  <a:avLst/>
                  <a:gdLst>
                    <a:gd name="T0" fmla="*/ 1673706 w 144"/>
                    <a:gd name="T1" fmla="*/ 3110 h 130"/>
                    <a:gd name="T2" fmla="*/ 1581162 w 144"/>
                    <a:gd name="T3" fmla="*/ 0 h 130"/>
                    <a:gd name="T4" fmla="*/ 1511000 w 144"/>
                    <a:gd name="T5" fmla="*/ 0 h 130"/>
                    <a:gd name="T6" fmla="*/ 1428166 w 144"/>
                    <a:gd name="T7" fmla="*/ 967 h 130"/>
                    <a:gd name="T8" fmla="*/ 1394197 w 144"/>
                    <a:gd name="T9" fmla="*/ 4976 h 130"/>
                    <a:gd name="T10" fmla="*/ 1465174 w 144"/>
                    <a:gd name="T11" fmla="*/ 5569 h 130"/>
                    <a:gd name="T12" fmla="*/ 1544810 w 144"/>
                    <a:gd name="T13" fmla="*/ 11141 h 130"/>
                    <a:gd name="T14" fmla="*/ 1382119 w 144"/>
                    <a:gd name="T15" fmla="*/ 7140 h 130"/>
                    <a:gd name="T16" fmla="*/ 1265300 w 144"/>
                    <a:gd name="T17" fmla="*/ 5569 h 130"/>
                    <a:gd name="T18" fmla="*/ 1357177 w 144"/>
                    <a:gd name="T19" fmla="*/ 11141 h 130"/>
                    <a:gd name="T20" fmla="*/ 1216317 w 144"/>
                    <a:gd name="T21" fmla="*/ 8910 h 130"/>
                    <a:gd name="T22" fmla="*/ 1136403 w 144"/>
                    <a:gd name="T23" fmla="*/ 8910 h 130"/>
                    <a:gd name="T24" fmla="*/ 1228338 w 144"/>
                    <a:gd name="T25" fmla="*/ 12938 h 130"/>
                    <a:gd name="T26" fmla="*/ 1265300 w 144"/>
                    <a:gd name="T27" fmla="*/ 16047 h 130"/>
                    <a:gd name="T28" fmla="*/ 1089746 w 144"/>
                    <a:gd name="T29" fmla="*/ 13533 h 130"/>
                    <a:gd name="T30" fmla="*/ 1028666 w 144"/>
                    <a:gd name="T31" fmla="*/ 13533 h 130"/>
                    <a:gd name="T32" fmla="*/ 1111519 w 144"/>
                    <a:gd name="T33" fmla="*/ 18564 h 130"/>
                    <a:gd name="T34" fmla="*/ 1123540 w 144"/>
                    <a:gd name="T35" fmla="*/ 21024 h 130"/>
                    <a:gd name="T36" fmla="*/ 924710 w 144"/>
                    <a:gd name="T37" fmla="*/ 19139 h 130"/>
                    <a:gd name="T38" fmla="*/ 970601 w 144"/>
                    <a:gd name="T39" fmla="*/ 24133 h 130"/>
                    <a:gd name="T40" fmla="*/ 807892 w 144"/>
                    <a:gd name="T41" fmla="*/ 26593 h 130"/>
                    <a:gd name="T42" fmla="*/ 736918 w 144"/>
                    <a:gd name="T43" fmla="*/ 30529 h 130"/>
                    <a:gd name="T44" fmla="*/ 853722 w 144"/>
                    <a:gd name="T45" fmla="*/ 30529 h 130"/>
                    <a:gd name="T46" fmla="*/ 703109 w 144"/>
                    <a:gd name="T47" fmla="*/ 36098 h 130"/>
                    <a:gd name="T48" fmla="*/ 632337 w 144"/>
                    <a:gd name="T49" fmla="*/ 41722 h 130"/>
                    <a:gd name="T50" fmla="*/ 724882 w 144"/>
                    <a:gd name="T51" fmla="*/ 41127 h 130"/>
                    <a:gd name="T52" fmla="*/ 782965 w 144"/>
                    <a:gd name="T53" fmla="*/ 40162 h 130"/>
                    <a:gd name="T54" fmla="*/ 608021 w 144"/>
                    <a:gd name="T55" fmla="*/ 49761 h 130"/>
                    <a:gd name="T56" fmla="*/ 528382 w 144"/>
                    <a:gd name="T57" fmla="*/ 54662 h 130"/>
                    <a:gd name="T58" fmla="*/ 654069 w 144"/>
                    <a:gd name="T59" fmla="*/ 52146 h 130"/>
                    <a:gd name="T60" fmla="*/ 691088 w 144"/>
                    <a:gd name="T61" fmla="*/ 53100 h 130"/>
                    <a:gd name="T62" fmla="*/ 736918 w 144"/>
                    <a:gd name="T63" fmla="*/ 53100 h 130"/>
                    <a:gd name="T64" fmla="*/ 479182 w 144"/>
                    <a:gd name="T65" fmla="*/ 60232 h 130"/>
                    <a:gd name="T66" fmla="*/ 420431 w 144"/>
                    <a:gd name="T67" fmla="*/ 63341 h 130"/>
                    <a:gd name="T68" fmla="*/ 549271 w 144"/>
                    <a:gd name="T69" fmla="*/ 62746 h 130"/>
                    <a:gd name="T70" fmla="*/ 645201 w 144"/>
                    <a:gd name="T71" fmla="*/ 63341 h 130"/>
                    <a:gd name="T72" fmla="*/ 691088 w 144"/>
                    <a:gd name="T73" fmla="*/ 65801 h 130"/>
                    <a:gd name="T74" fmla="*/ 479182 w 144"/>
                    <a:gd name="T75" fmla="*/ 68318 h 130"/>
                    <a:gd name="T76" fmla="*/ 399485 w 144"/>
                    <a:gd name="T77" fmla="*/ 69865 h 130"/>
                    <a:gd name="T78" fmla="*/ 328493 w 144"/>
                    <a:gd name="T79" fmla="*/ 72257 h 130"/>
                    <a:gd name="T80" fmla="*/ 408410 w 144"/>
                    <a:gd name="T81" fmla="*/ 76261 h 130"/>
                    <a:gd name="T82" fmla="*/ 445372 w 144"/>
                    <a:gd name="T83" fmla="*/ 78775 h 130"/>
                    <a:gd name="T84" fmla="*/ 257736 w 144"/>
                    <a:gd name="T85" fmla="*/ 80343 h 130"/>
                    <a:gd name="T86" fmla="*/ 211906 w 144"/>
                    <a:gd name="T87" fmla="*/ 82802 h 130"/>
                    <a:gd name="T88" fmla="*/ 269814 w 144"/>
                    <a:gd name="T89" fmla="*/ 84365 h 130"/>
                    <a:gd name="T90" fmla="*/ 269814 w 144"/>
                    <a:gd name="T91" fmla="*/ 85912 h 130"/>
                    <a:gd name="T92" fmla="*/ 174727 w 144"/>
                    <a:gd name="T93" fmla="*/ 89934 h 130"/>
                    <a:gd name="T94" fmla="*/ 83010 w 144"/>
                    <a:gd name="T95" fmla="*/ 91484 h 130"/>
                    <a:gd name="T96" fmla="*/ 140918 w 144"/>
                    <a:gd name="T97" fmla="*/ 93855 h 130"/>
                    <a:gd name="T98" fmla="*/ 12021 w 144"/>
                    <a:gd name="T99" fmla="*/ 101358 h 130"/>
                    <a:gd name="T100" fmla="*/ 0 w 144"/>
                    <a:gd name="T101" fmla="*/ 103503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30"/>
                    <a:gd name="T155" fmla="*/ 144 w 144"/>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30">
                      <a:moveTo>
                        <a:pt x="143" y="4"/>
                      </a:moveTo>
                      <a:lnTo>
                        <a:pt x="135" y="0"/>
                      </a:lnTo>
                      <a:lnTo>
                        <a:pt x="129" y="0"/>
                      </a:lnTo>
                      <a:lnTo>
                        <a:pt x="122" y="1"/>
                      </a:lnTo>
                      <a:lnTo>
                        <a:pt x="119" y="6"/>
                      </a:lnTo>
                      <a:lnTo>
                        <a:pt x="125" y="7"/>
                      </a:lnTo>
                      <a:lnTo>
                        <a:pt x="132" y="14"/>
                      </a:lnTo>
                      <a:lnTo>
                        <a:pt x="118" y="9"/>
                      </a:lnTo>
                      <a:lnTo>
                        <a:pt x="108" y="7"/>
                      </a:lnTo>
                      <a:lnTo>
                        <a:pt x="116" y="14"/>
                      </a:lnTo>
                      <a:lnTo>
                        <a:pt x="104" y="11"/>
                      </a:lnTo>
                      <a:lnTo>
                        <a:pt x="97" y="11"/>
                      </a:lnTo>
                      <a:lnTo>
                        <a:pt x="105" y="16"/>
                      </a:lnTo>
                      <a:lnTo>
                        <a:pt x="108" y="20"/>
                      </a:lnTo>
                      <a:lnTo>
                        <a:pt x="93" y="17"/>
                      </a:lnTo>
                      <a:lnTo>
                        <a:pt x="88" y="17"/>
                      </a:lnTo>
                      <a:lnTo>
                        <a:pt x="95" y="23"/>
                      </a:lnTo>
                      <a:lnTo>
                        <a:pt x="96" y="26"/>
                      </a:lnTo>
                      <a:lnTo>
                        <a:pt x="79" y="24"/>
                      </a:lnTo>
                      <a:lnTo>
                        <a:pt x="83" y="30"/>
                      </a:lnTo>
                      <a:lnTo>
                        <a:pt x="69" y="33"/>
                      </a:lnTo>
                      <a:lnTo>
                        <a:pt x="63" y="38"/>
                      </a:lnTo>
                      <a:lnTo>
                        <a:pt x="73" y="38"/>
                      </a:lnTo>
                      <a:lnTo>
                        <a:pt x="60" y="45"/>
                      </a:lnTo>
                      <a:lnTo>
                        <a:pt x="54" y="52"/>
                      </a:lnTo>
                      <a:lnTo>
                        <a:pt x="62" y="51"/>
                      </a:lnTo>
                      <a:lnTo>
                        <a:pt x="67" y="50"/>
                      </a:lnTo>
                      <a:lnTo>
                        <a:pt x="52" y="62"/>
                      </a:lnTo>
                      <a:lnTo>
                        <a:pt x="45" y="68"/>
                      </a:lnTo>
                      <a:lnTo>
                        <a:pt x="56" y="65"/>
                      </a:lnTo>
                      <a:lnTo>
                        <a:pt x="59" y="66"/>
                      </a:lnTo>
                      <a:lnTo>
                        <a:pt x="63" y="66"/>
                      </a:lnTo>
                      <a:lnTo>
                        <a:pt x="41" y="75"/>
                      </a:lnTo>
                      <a:lnTo>
                        <a:pt x="36" y="79"/>
                      </a:lnTo>
                      <a:lnTo>
                        <a:pt x="47" y="78"/>
                      </a:lnTo>
                      <a:lnTo>
                        <a:pt x="55" y="79"/>
                      </a:lnTo>
                      <a:lnTo>
                        <a:pt x="59" y="82"/>
                      </a:lnTo>
                      <a:lnTo>
                        <a:pt x="41" y="85"/>
                      </a:lnTo>
                      <a:lnTo>
                        <a:pt x="34" y="87"/>
                      </a:lnTo>
                      <a:lnTo>
                        <a:pt x="28" y="90"/>
                      </a:lnTo>
                      <a:lnTo>
                        <a:pt x="35" y="95"/>
                      </a:lnTo>
                      <a:lnTo>
                        <a:pt x="38" y="98"/>
                      </a:lnTo>
                      <a:lnTo>
                        <a:pt x="22" y="100"/>
                      </a:lnTo>
                      <a:lnTo>
                        <a:pt x="18" y="103"/>
                      </a:lnTo>
                      <a:lnTo>
                        <a:pt x="23" y="105"/>
                      </a:lnTo>
                      <a:lnTo>
                        <a:pt x="23" y="107"/>
                      </a:lnTo>
                      <a:lnTo>
                        <a:pt x="15" y="112"/>
                      </a:lnTo>
                      <a:lnTo>
                        <a:pt x="7" y="114"/>
                      </a:lnTo>
                      <a:lnTo>
                        <a:pt x="12" y="117"/>
                      </a:lnTo>
                      <a:lnTo>
                        <a:pt x="1" y="126"/>
                      </a:lnTo>
                      <a:lnTo>
                        <a:pt x="0" y="129"/>
                      </a:lnTo>
                    </a:path>
                  </a:pathLst>
                </a:custGeom>
                <a:noFill/>
                <a:ln w="12699" cap="rnd" cmpd="sng">
                  <a:solidFill>
                    <a:srgbClr val="BF7F1F"/>
                  </a:solidFill>
                  <a:prstDash val="solid"/>
                  <a:round/>
                  <a:headEnd type="none" w="sm" len="sm"/>
                  <a:tailEnd type="none" w="sm" len="sm"/>
                </a:ln>
              </p:spPr>
              <p:txBody>
                <a:bodyPr/>
                <a:lstStyle/>
                <a:p>
                  <a:endParaRPr lang="es-ES"/>
                </a:p>
              </p:txBody>
            </p:sp>
            <p:grpSp>
              <p:nvGrpSpPr>
                <p:cNvPr id="8" name="Group 51"/>
                <p:cNvGrpSpPr>
                  <a:grpSpLocks/>
                </p:cNvGrpSpPr>
                <p:nvPr/>
              </p:nvGrpSpPr>
              <p:grpSpPr bwMode="auto">
                <a:xfrm flipH="1">
                  <a:off x="2980" y="2295"/>
                  <a:ext cx="115" cy="135"/>
                  <a:chOff x="651" y="3667"/>
                  <a:chExt cx="30" cy="52"/>
                </a:xfrm>
              </p:grpSpPr>
              <p:sp>
                <p:nvSpPr>
                  <p:cNvPr id="90137" name="Freeform 52"/>
                  <p:cNvSpPr>
                    <a:spLocks/>
                  </p:cNvSpPr>
                  <p:nvPr/>
                </p:nvSpPr>
                <p:spPr bwMode="auto">
                  <a:xfrm>
                    <a:off x="651" y="3667"/>
                    <a:ext cx="24" cy="51"/>
                  </a:xfrm>
                  <a:custGeom>
                    <a:avLst/>
                    <a:gdLst>
                      <a:gd name="T0" fmla="*/ 1 w 24"/>
                      <a:gd name="T1" fmla="*/ 0 h 51"/>
                      <a:gd name="T2" fmla="*/ 6 w 24"/>
                      <a:gd name="T3" fmla="*/ 0 h 51"/>
                      <a:gd name="T4" fmla="*/ 10 w 24"/>
                      <a:gd name="T5" fmla="*/ 5 h 51"/>
                      <a:gd name="T6" fmla="*/ 14 w 24"/>
                      <a:gd name="T7" fmla="*/ 11 h 51"/>
                      <a:gd name="T8" fmla="*/ 16 w 24"/>
                      <a:gd name="T9" fmla="*/ 15 h 51"/>
                      <a:gd name="T10" fmla="*/ 20 w 24"/>
                      <a:gd name="T11" fmla="*/ 31 h 51"/>
                      <a:gd name="T12" fmla="*/ 22 w 24"/>
                      <a:gd name="T13" fmla="*/ 41 h 51"/>
                      <a:gd name="T14" fmla="*/ 23 w 24"/>
                      <a:gd name="T15" fmla="*/ 47 h 51"/>
                      <a:gd name="T16" fmla="*/ 21 w 24"/>
                      <a:gd name="T17" fmla="*/ 50 h 51"/>
                      <a:gd name="T18" fmla="*/ 16 w 24"/>
                      <a:gd name="T19" fmla="*/ 50 h 51"/>
                      <a:gd name="T20" fmla="*/ 7 w 24"/>
                      <a:gd name="T21" fmla="*/ 49 h 51"/>
                      <a:gd name="T22" fmla="*/ 4 w 24"/>
                      <a:gd name="T23" fmla="*/ 49 h 51"/>
                      <a:gd name="T24" fmla="*/ 3 w 24"/>
                      <a:gd name="T25" fmla="*/ 42 h 51"/>
                      <a:gd name="T26" fmla="*/ 3 w 24"/>
                      <a:gd name="T27" fmla="*/ 35 h 51"/>
                      <a:gd name="T28" fmla="*/ 4 w 24"/>
                      <a:gd name="T29" fmla="*/ 25 h 51"/>
                      <a:gd name="T30" fmla="*/ 3 w 24"/>
                      <a:gd name="T31" fmla="*/ 16 h 51"/>
                      <a:gd name="T32" fmla="*/ 1 w 24"/>
                      <a:gd name="T33" fmla="*/ 9 h 51"/>
                      <a:gd name="T34" fmla="*/ 0 w 24"/>
                      <a:gd name="T35" fmla="*/ 2 h 51"/>
                      <a:gd name="T36" fmla="*/ 1 w 24"/>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1"/>
                      <a:gd name="T59" fmla="*/ 24 w 24"/>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1">
                        <a:moveTo>
                          <a:pt x="1" y="0"/>
                        </a:moveTo>
                        <a:lnTo>
                          <a:pt x="6" y="0"/>
                        </a:lnTo>
                        <a:lnTo>
                          <a:pt x="10" y="5"/>
                        </a:lnTo>
                        <a:lnTo>
                          <a:pt x="14" y="11"/>
                        </a:lnTo>
                        <a:lnTo>
                          <a:pt x="16" y="15"/>
                        </a:lnTo>
                        <a:lnTo>
                          <a:pt x="20" y="31"/>
                        </a:lnTo>
                        <a:lnTo>
                          <a:pt x="22" y="41"/>
                        </a:lnTo>
                        <a:lnTo>
                          <a:pt x="23" y="47"/>
                        </a:lnTo>
                        <a:lnTo>
                          <a:pt x="21" y="50"/>
                        </a:lnTo>
                        <a:lnTo>
                          <a:pt x="16" y="50"/>
                        </a:lnTo>
                        <a:lnTo>
                          <a:pt x="7" y="49"/>
                        </a:lnTo>
                        <a:lnTo>
                          <a:pt x="4" y="49"/>
                        </a:lnTo>
                        <a:lnTo>
                          <a:pt x="3" y="42"/>
                        </a:lnTo>
                        <a:lnTo>
                          <a:pt x="3" y="35"/>
                        </a:lnTo>
                        <a:lnTo>
                          <a:pt x="4" y="25"/>
                        </a:lnTo>
                        <a:lnTo>
                          <a:pt x="3" y="16"/>
                        </a:lnTo>
                        <a:lnTo>
                          <a:pt x="1" y="9"/>
                        </a:lnTo>
                        <a:lnTo>
                          <a:pt x="0" y="2"/>
                        </a:lnTo>
                        <a:lnTo>
                          <a:pt x="1" y="0"/>
                        </a:lnTo>
                      </a:path>
                    </a:pathLst>
                  </a:custGeom>
                  <a:solidFill>
                    <a:srgbClr val="FFFFFF"/>
                  </a:solidFill>
                  <a:ln w="12699" cap="rnd" cmpd="sng">
                    <a:solidFill>
                      <a:srgbClr val="000000"/>
                    </a:solidFill>
                    <a:prstDash val="solid"/>
                    <a:round/>
                    <a:headEnd/>
                    <a:tailEnd/>
                  </a:ln>
                </p:spPr>
                <p:txBody>
                  <a:bodyPr/>
                  <a:lstStyle/>
                  <a:p>
                    <a:endParaRPr lang="es-ES"/>
                  </a:p>
                </p:txBody>
              </p:sp>
              <p:grpSp>
                <p:nvGrpSpPr>
                  <p:cNvPr id="9" name="Group 53"/>
                  <p:cNvGrpSpPr>
                    <a:grpSpLocks/>
                  </p:cNvGrpSpPr>
                  <p:nvPr/>
                </p:nvGrpSpPr>
                <p:grpSpPr bwMode="auto">
                  <a:xfrm>
                    <a:off x="659" y="3697"/>
                    <a:ext cx="22" cy="22"/>
                    <a:chOff x="659" y="3697"/>
                    <a:chExt cx="22" cy="22"/>
                  </a:xfrm>
                </p:grpSpPr>
                <p:sp>
                  <p:nvSpPr>
                    <p:cNvPr id="90139" name="Oval 54"/>
                    <p:cNvSpPr>
                      <a:spLocks noChangeArrowheads="1"/>
                    </p:cNvSpPr>
                    <p:nvPr/>
                  </p:nvSpPr>
                  <p:spPr bwMode="auto">
                    <a:xfrm>
                      <a:off x="659" y="3697"/>
                      <a:ext cx="16" cy="20"/>
                    </a:xfrm>
                    <a:prstGeom prst="ellipse">
                      <a:avLst/>
                    </a:prstGeom>
                    <a:solidFill>
                      <a:srgbClr val="000000"/>
                    </a:solidFill>
                    <a:ln w="9525">
                      <a:noFill/>
                      <a:round/>
                      <a:headEnd/>
                      <a:tailEnd/>
                    </a:ln>
                  </p:spPr>
                  <p:txBody>
                    <a:bodyPr wrap="none" anchor="ctr"/>
                    <a:lstStyle/>
                    <a:p>
                      <a:pPr eaLnBrk="0" hangingPunct="0">
                        <a:spcBef>
                          <a:spcPct val="50000"/>
                        </a:spcBef>
                      </a:pPr>
                      <a:endParaRPr lang="fr-FR"/>
                    </a:p>
                  </p:txBody>
                </p:sp>
                <p:sp>
                  <p:nvSpPr>
                    <p:cNvPr id="90140" name="Oval 55"/>
                    <p:cNvSpPr>
                      <a:spLocks noChangeArrowheads="1"/>
                    </p:cNvSpPr>
                    <p:nvPr/>
                  </p:nvSpPr>
                  <p:spPr bwMode="auto">
                    <a:xfrm>
                      <a:off x="665" y="3703"/>
                      <a:ext cx="16" cy="16"/>
                    </a:xfrm>
                    <a:prstGeom prst="ellipse">
                      <a:avLst/>
                    </a:prstGeom>
                    <a:solidFill>
                      <a:srgbClr val="FFFFFF"/>
                    </a:solidFill>
                    <a:ln w="9525">
                      <a:noFill/>
                      <a:round/>
                      <a:headEnd/>
                      <a:tailEnd/>
                    </a:ln>
                  </p:spPr>
                  <p:txBody>
                    <a:bodyPr wrap="none" anchor="ctr"/>
                    <a:lstStyle/>
                    <a:p>
                      <a:pPr eaLnBrk="0" hangingPunct="0">
                        <a:spcBef>
                          <a:spcPct val="50000"/>
                        </a:spcBef>
                      </a:pPr>
                      <a:endParaRPr lang="fr-FR"/>
                    </a:p>
                  </p:txBody>
                </p:sp>
              </p:grpSp>
            </p:grpSp>
            <p:sp>
              <p:nvSpPr>
                <p:cNvPr id="90135" name="Freeform 56"/>
                <p:cNvSpPr>
                  <a:spLocks/>
                </p:cNvSpPr>
                <p:nvPr/>
              </p:nvSpPr>
              <p:spPr bwMode="auto">
                <a:xfrm flipH="1">
                  <a:off x="3487" y="2578"/>
                  <a:ext cx="88" cy="265"/>
                </a:xfrm>
                <a:custGeom>
                  <a:avLst/>
                  <a:gdLst>
                    <a:gd name="T0" fmla="*/ 34504 w 23"/>
                    <a:gd name="T1" fmla="*/ 0 h 102"/>
                    <a:gd name="T2" fmla="*/ 118911 w 23"/>
                    <a:gd name="T3" fmla="*/ 9579 h 102"/>
                    <a:gd name="T4" fmla="*/ 178728 w 23"/>
                    <a:gd name="T5" fmla="*/ 20007 h 102"/>
                    <a:gd name="T6" fmla="*/ 228632 w 23"/>
                    <a:gd name="T7" fmla="*/ 34445 h 102"/>
                    <a:gd name="T8" fmla="*/ 250926 w 23"/>
                    <a:gd name="T9" fmla="*/ 47923 h 102"/>
                    <a:gd name="T10" fmla="*/ 263135 w 23"/>
                    <a:gd name="T11" fmla="*/ 57536 h 102"/>
                    <a:gd name="T12" fmla="*/ 263135 w 23"/>
                    <a:gd name="T13" fmla="*/ 68518 h 102"/>
                    <a:gd name="T14" fmla="*/ 241966 w 23"/>
                    <a:gd name="T15" fmla="*/ 76582 h 102"/>
                    <a:gd name="T16" fmla="*/ 228632 w 23"/>
                    <a:gd name="T17" fmla="*/ 80599 h 102"/>
                    <a:gd name="T18" fmla="*/ 178728 w 23"/>
                    <a:gd name="T19" fmla="*/ 79910 h 102"/>
                    <a:gd name="T20" fmla="*/ 178728 w 23"/>
                    <a:gd name="T21" fmla="*/ 76003 h 102"/>
                    <a:gd name="T22" fmla="*/ 190937 w 23"/>
                    <a:gd name="T23" fmla="*/ 66424 h 102"/>
                    <a:gd name="T24" fmla="*/ 178728 w 23"/>
                    <a:gd name="T25" fmla="*/ 53486 h 102"/>
                    <a:gd name="T26" fmla="*/ 156667 w 23"/>
                    <a:gd name="T27" fmla="*/ 39999 h 102"/>
                    <a:gd name="T28" fmla="*/ 132015 w 23"/>
                    <a:gd name="T29" fmla="*/ 28882 h 102"/>
                    <a:gd name="T30" fmla="*/ 97512 w 23"/>
                    <a:gd name="T31" fmla="*/ 20007 h 102"/>
                    <a:gd name="T32" fmla="*/ 46713 w 23"/>
                    <a:gd name="T33" fmla="*/ 11117 h 102"/>
                    <a:gd name="T34" fmla="*/ 0 w 23"/>
                    <a:gd name="T35" fmla="*/ 4962 h 102"/>
                    <a:gd name="T36" fmla="*/ 12209 w 23"/>
                    <a:gd name="T37" fmla="*/ 0 h 102"/>
                    <a:gd name="T38" fmla="*/ 34504 w 23"/>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02"/>
                    <a:gd name="T62" fmla="*/ 23 w 23"/>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02">
                      <a:moveTo>
                        <a:pt x="3" y="0"/>
                      </a:moveTo>
                      <a:lnTo>
                        <a:pt x="10" y="12"/>
                      </a:lnTo>
                      <a:lnTo>
                        <a:pt x="15" y="25"/>
                      </a:lnTo>
                      <a:lnTo>
                        <a:pt x="19" y="43"/>
                      </a:lnTo>
                      <a:lnTo>
                        <a:pt x="21" y="60"/>
                      </a:lnTo>
                      <a:lnTo>
                        <a:pt x="22" y="72"/>
                      </a:lnTo>
                      <a:lnTo>
                        <a:pt x="22" y="86"/>
                      </a:lnTo>
                      <a:lnTo>
                        <a:pt x="20" y="96"/>
                      </a:lnTo>
                      <a:lnTo>
                        <a:pt x="19" y="101"/>
                      </a:lnTo>
                      <a:lnTo>
                        <a:pt x="15" y="100"/>
                      </a:lnTo>
                      <a:lnTo>
                        <a:pt x="15" y="95"/>
                      </a:lnTo>
                      <a:lnTo>
                        <a:pt x="16" y="83"/>
                      </a:lnTo>
                      <a:lnTo>
                        <a:pt x="15" y="67"/>
                      </a:lnTo>
                      <a:lnTo>
                        <a:pt x="13" y="50"/>
                      </a:lnTo>
                      <a:lnTo>
                        <a:pt x="11" y="36"/>
                      </a:lnTo>
                      <a:lnTo>
                        <a:pt x="8" y="25"/>
                      </a:lnTo>
                      <a:lnTo>
                        <a:pt x="4" y="14"/>
                      </a:lnTo>
                      <a:lnTo>
                        <a:pt x="0" y="6"/>
                      </a:lnTo>
                      <a:lnTo>
                        <a:pt x="1" y="0"/>
                      </a:lnTo>
                      <a:lnTo>
                        <a:pt x="3" y="0"/>
                      </a:lnTo>
                    </a:path>
                  </a:pathLst>
                </a:custGeom>
                <a:solidFill>
                  <a:srgbClr val="3F1F00"/>
                </a:solidFill>
                <a:ln w="9525" cap="rnd">
                  <a:noFill/>
                  <a:round/>
                  <a:headEnd/>
                  <a:tailEnd/>
                </a:ln>
              </p:spPr>
              <p:txBody>
                <a:bodyPr/>
                <a:lstStyle/>
                <a:p>
                  <a:endParaRPr lang="es-ES"/>
                </a:p>
              </p:txBody>
            </p:sp>
            <p:sp>
              <p:nvSpPr>
                <p:cNvPr id="90136" name="Freeform 57"/>
                <p:cNvSpPr>
                  <a:spLocks/>
                </p:cNvSpPr>
                <p:nvPr/>
              </p:nvSpPr>
              <p:spPr bwMode="auto">
                <a:xfrm flipH="1">
                  <a:off x="3064" y="2341"/>
                  <a:ext cx="145" cy="237"/>
                </a:xfrm>
                <a:custGeom>
                  <a:avLst/>
                  <a:gdLst>
                    <a:gd name="T0" fmla="*/ 435248 w 38"/>
                    <a:gd name="T1" fmla="*/ 66756 h 91"/>
                    <a:gd name="T2" fmla="*/ 330081 w 38"/>
                    <a:gd name="T3" fmla="*/ 72978 h 91"/>
                    <a:gd name="T4" fmla="*/ 318023 w 38"/>
                    <a:gd name="T5" fmla="*/ 63399 h 91"/>
                    <a:gd name="T6" fmla="*/ 246798 w 38"/>
                    <a:gd name="T7" fmla="*/ 68332 h 91"/>
                    <a:gd name="T8" fmla="*/ 271795 w 38"/>
                    <a:gd name="T9" fmla="*/ 57750 h 91"/>
                    <a:gd name="T10" fmla="*/ 200566 w 38"/>
                    <a:gd name="T11" fmla="*/ 63399 h 91"/>
                    <a:gd name="T12" fmla="*/ 188454 w 38"/>
                    <a:gd name="T13" fmla="*/ 52132 h 91"/>
                    <a:gd name="T14" fmla="*/ 105167 w 38"/>
                    <a:gd name="T15" fmla="*/ 56177 h 91"/>
                    <a:gd name="T16" fmla="*/ 154570 w 38"/>
                    <a:gd name="T17" fmla="*/ 47114 h 91"/>
                    <a:gd name="T18" fmla="*/ 59171 w 38"/>
                    <a:gd name="T19" fmla="*/ 50187 h 91"/>
                    <a:gd name="T20" fmla="*/ 83344 w 38"/>
                    <a:gd name="T21" fmla="*/ 43017 h 91"/>
                    <a:gd name="T22" fmla="*/ 0 w 38"/>
                    <a:gd name="T23" fmla="*/ 44585 h 91"/>
                    <a:gd name="T24" fmla="*/ 59171 w 38"/>
                    <a:gd name="T25" fmla="*/ 33440 h 91"/>
                    <a:gd name="T26" fmla="*/ 0 w 38"/>
                    <a:gd name="T27" fmla="*/ 34042 h 91"/>
                    <a:gd name="T28" fmla="*/ 105167 w 38"/>
                    <a:gd name="T29" fmla="*/ 24343 h 91"/>
                    <a:gd name="T30" fmla="*/ 33941 w 38"/>
                    <a:gd name="T31" fmla="*/ 22770 h 91"/>
                    <a:gd name="T32" fmla="*/ 105167 w 38"/>
                    <a:gd name="T33" fmla="*/ 6573 h 91"/>
                    <a:gd name="T34" fmla="*/ 105167 w 38"/>
                    <a:gd name="T35" fmla="*/ 0 h 91"/>
                    <a:gd name="T36" fmla="*/ 0 w 38"/>
                    <a:gd name="T37" fmla="*/ 14624 h 91"/>
                    <a:gd name="T38" fmla="*/ 25001 w 38"/>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1"/>
                    <a:gd name="T62" fmla="*/ 38 w 38"/>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1">
                      <a:moveTo>
                        <a:pt x="37" y="82"/>
                      </a:moveTo>
                      <a:lnTo>
                        <a:pt x="28" y="90"/>
                      </a:lnTo>
                      <a:lnTo>
                        <a:pt x="27" y="78"/>
                      </a:lnTo>
                      <a:lnTo>
                        <a:pt x="21" y="84"/>
                      </a:lnTo>
                      <a:lnTo>
                        <a:pt x="23" y="71"/>
                      </a:lnTo>
                      <a:lnTo>
                        <a:pt x="17" y="78"/>
                      </a:lnTo>
                      <a:lnTo>
                        <a:pt x="16" y="64"/>
                      </a:lnTo>
                      <a:lnTo>
                        <a:pt x="9" y="69"/>
                      </a:lnTo>
                      <a:lnTo>
                        <a:pt x="13" y="58"/>
                      </a:lnTo>
                      <a:lnTo>
                        <a:pt x="5" y="62"/>
                      </a:lnTo>
                      <a:lnTo>
                        <a:pt x="7" y="53"/>
                      </a:lnTo>
                      <a:lnTo>
                        <a:pt x="0" y="55"/>
                      </a:lnTo>
                      <a:lnTo>
                        <a:pt x="5" y="41"/>
                      </a:lnTo>
                      <a:lnTo>
                        <a:pt x="0" y="42"/>
                      </a:lnTo>
                      <a:lnTo>
                        <a:pt x="9" y="30"/>
                      </a:lnTo>
                      <a:lnTo>
                        <a:pt x="3" y="28"/>
                      </a:lnTo>
                      <a:lnTo>
                        <a:pt x="9" y="8"/>
                      </a:lnTo>
                      <a:lnTo>
                        <a:pt x="9" y="0"/>
                      </a:lnTo>
                      <a:lnTo>
                        <a:pt x="0" y="18"/>
                      </a:lnTo>
                      <a:lnTo>
                        <a:pt x="2" y="0"/>
                      </a:lnTo>
                    </a:path>
                  </a:pathLst>
                </a:custGeom>
                <a:noFill/>
                <a:ln w="12699" cap="rnd" cmpd="sng">
                  <a:solidFill>
                    <a:srgbClr val="BF7F1F"/>
                  </a:solidFill>
                  <a:prstDash val="solid"/>
                  <a:round/>
                  <a:headEnd type="none" w="sm" len="sm"/>
                  <a:tailEnd type="none" w="sm" len="sm"/>
                </a:ln>
              </p:spPr>
              <p:txBody>
                <a:bodyPr/>
                <a:lstStyle/>
                <a:p>
                  <a:endParaRPr lang="es-ES"/>
                </a:p>
              </p:txBody>
            </p:sp>
          </p:grpSp>
        </p:grpSp>
      </p:grpSp>
      <p:sp>
        <p:nvSpPr>
          <p:cNvPr id="55" name="Rectangle 9"/>
          <p:cNvSpPr>
            <a:spLocks noChangeArrowheads="1"/>
          </p:cNvSpPr>
          <p:nvPr/>
        </p:nvSpPr>
        <p:spPr bwMode="auto">
          <a:xfrm>
            <a:off x="-560388" y="3933825"/>
            <a:ext cx="3908426" cy="1570038"/>
          </a:xfrm>
          <a:prstGeom prst="rect">
            <a:avLst/>
          </a:prstGeom>
          <a:noFill/>
          <a:ln w="9525">
            <a:noFill/>
            <a:miter lim="800000"/>
            <a:headEnd/>
            <a:tailEnd/>
          </a:ln>
        </p:spPr>
        <p:txBody>
          <a:bodyPr lIns="92075" tIns="46038" rIns="92075" bIns="46038">
            <a:spAutoFit/>
          </a:bodyPr>
          <a:lstStyle/>
          <a:p>
            <a:pPr algn="ctr" defTabSz="762000" eaLnBrk="0" hangingPunct="0"/>
            <a:r>
              <a:rPr lang="fr-FR" sz="2400" b="1">
                <a:solidFill>
                  <a:schemeClr val="tx1"/>
                </a:solidFill>
              </a:rPr>
              <a:t>Presión vasal lateral </a:t>
            </a:r>
          </a:p>
          <a:p>
            <a:pPr algn="ctr" defTabSz="762000" eaLnBrk="0" hangingPunct="0"/>
            <a:r>
              <a:rPr lang="fr-FR" sz="2400" b="1">
                <a:solidFill>
                  <a:schemeClr val="tx1"/>
                </a:solidFill>
              </a:rPr>
              <a:t>=</a:t>
            </a:r>
          </a:p>
          <a:p>
            <a:pPr algn="ctr" defTabSz="762000" eaLnBrk="0" hangingPunct="0"/>
            <a:r>
              <a:rPr lang="fr-FR" sz="2400" b="1">
                <a:solidFill>
                  <a:schemeClr val="tx1"/>
                </a:solidFill>
              </a:rPr>
              <a:t>P. Hidrostática +</a:t>
            </a:r>
          </a:p>
          <a:p>
            <a:pPr algn="ctr" defTabSz="762000" eaLnBrk="0" hangingPunct="0"/>
            <a:r>
              <a:rPr lang="fr-FR" sz="2400" b="1">
                <a:solidFill>
                  <a:schemeClr val="tx1"/>
                </a:solidFill>
              </a:rPr>
              <a:t> P. Motriz </a:t>
            </a:r>
          </a:p>
        </p:txBody>
      </p:sp>
      <p:sp>
        <p:nvSpPr>
          <p:cNvPr id="56" name="Rectangle 5"/>
          <p:cNvSpPr>
            <a:spLocks noChangeArrowheads="1"/>
          </p:cNvSpPr>
          <p:nvPr/>
        </p:nvSpPr>
        <p:spPr bwMode="auto">
          <a:xfrm>
            <a:off x="2881313" y="2781300"/>
            <a:ext cx="2554287" cy="1554163"/>
          </a:xfrm>
          <a:prstGeom prst="rect">
            <a:avLst/>
          </a:prstGeom>
          <a:noFill/>
          <a:ln w="9525">
            <a:noFill/>
            <a:miter lim="800000"/>
            <a:headEnd/>
            <a:tailEnd/>
          </a:ln>
        </p:spPr>
        <p:txBody>
          <a:bodyPr lIns="92075" tIns="46038" rIns="92075" bIns="46038">
            <a:spAutoFit/>
          </a:bodyPr>
          <a:lstStyle/>
          <a:p>
            <a:pPr algn="ctr" defTabSz="762000" eaLnBrk="0" hangingPunct="0"/>
            <a:r>
              <a:rPr lang="fr-FR" sz="3200" b="1" dirty="0" err="1">
                <a:solidFill>
                  <a:schemeClr val="tx1"/>
                </a:solidFill>
              </a:rPr>
              <a:t>Presión</a:t>
            </a:r>
            <a:endParaRPr lang="fr-FR" sz="3200" b="1" dirty="0">
              <a:solidFill>
                <a:schemeClr val="tx1"/>
              </a:solidFill>
            </a:endParaRPr>
          </a:p>
          <a:p>
            <a:pPr algn="ctr" defTabSz="762000" eaLnBrk="0" hangingPunct="0"/>
            <a:r>
              <a:rPr lang="fr-FR" sz="3200" b="1" dirty="0" err="1">
                <a:solidFill>
                  <a:schemeClr val="tx1"/>
                </a:solidFill>
              </a:rPr>
              <a:t>Transmural</a:t>
            </a:r>
            <a:endParaRPr lang="fr-FR" sz="3200" b="1" dirty="0">
              <a:solidFill>
                <a:schemeClr val="tx1"/>
              </a:solidFill>
            </a:endParaRPr>
          </a:p>
          <a:p>
            <a:pPr algn="ctr" defTabSz="762000" eaLnBrk="0" hangingPunct="0"/>
            <a:r>
              <a:rPr lang="fr-FR" sz="32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55"/>
                                        </p:tgtEl>
                                        <p:attrNameLst>
                                          <p:attrName>style.visibility</p:attrName>
                                        </p:attrNameLst>
                                      </p:cBhvr>
                                      <p:to>
                                        <p:strVal val="visible"/>
                                      </p:to>
                                    </p:set>
                                    <p:animEffect transition="in" filter="wipe(up)">
                                      <p:cBhvr>
                                        <p:cTn id="7" dur="3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wd">
                                    <p:tmPct val="100000"/>
                                  </p:iterate>
                                  <p:childTnLst>
                                    <p:set>
                                      <p:cBhvr>
                                        <p:cTn id="11" dur="1" fill="hold">
                                          <p:stCondLst>
                                            <p:cond delay="0"/>
                                          </p:stCondLst>
                                        </p:cTn>
                                        <p:tgtEl>
                                          <p:spTgt spid="56"/>
                                        </p:tgtEl>
                                        <p:attrNameLst>
                                          <p:attrName>style.visibility</p:attrName>
                                        </p:attrNameLst>
                                      </p:cBhvr>
                                      <p:to>
                                        <p:strVal val="visible"/>
                                      </p:to>
                                    </p:set>
                                    <p:animEffect transition="in" filter="wipe(up)">
                                      <p:cBhvr>
                                        <p:cTn id="12"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44450"/>
            <a:ext cx="9144000" cy="7140416"/>
          </a:xfrm>
          <a:prstGeom prst="rect">
            <a:avLst/>
          </a:prstGeom>
          <a:solidFill>
            <a:schemeClr val="accent2"/>
          </a:solidFill>
        </p:spPr>
        <p:txBody>
          <a:bodyPr wrap="square">
            <a:spAutoFit/>
          </a:bodyPr>
          <a:lstStyle/>
          <a:p>
            <a:pPr eaLnBrk="0" hangingPunct="0">
              <a:spcBef>
                <a:spcPct val="50000"/>
              </a:spcBef>
              <a:defRPr/>
            </a:pPr>
            <a:r>
              <a:rPr lang="es-ES_tradnl" sz="3600" b="1" dirty="0">
                <a:solidFill>
                  <a:srgbClr val="FFFF00"/>
                </a:solidFill>
              </a:rPr>
              <a:t>Efecto “Reservorio” en las venas y Desactivación de la bomba cardiaca. </a:t>
            </a:r>
            <a:endParaRPr lang="fr-FR" sz="3600" b="1" dirty="0">
              <a:solidFill>
                <a:srgbClr val="FFFF00"/>
              </a:solidFill>
            </a:endParaRPr>
          </a:p>
          <a:p>
            <a:pPr eaLnBrk="0" hangingPunct="0">
              <a:spcBef>
                <a:spcPct val="50000"/>
              </a:spcBef>
              <a:defRPr/>
            </a:pPr>
            <a:r>
              <a:rPr lang="es-ES_tradnl" sz="3600" b="1" dirty="0">
                <a:solidFill>
                  <a:schemeClr val="bg1"/>
                </a:solidFill>
              </a:rPr>
              <a:t>La Bomba Cardiaca se puede desactivar </a:t>
            </a:r>
            <a:r>
              <a:rPr lang="es-ES_tradnl" sz="3600" b="1" dirty="0">
                <a:solidFill>
                  <a:srgbClr val="FFFF00"/>
                </a:solidFill>
              </a:rPr>
              <a:t>por caída de volumen y presión venosa torácica</a:t>
            </a:r>
            <a:r>
              <a:rPr lang="fr-FR" sz="3600" b="1" dirty="0">
                <a:solidFill>
                  <a:srgbClr val="FFFF00"/>
                </a:solidFill>
              </a:rPr>
              <a:t> </a:t>
            </a:r>
            <a:r>
              <a:rPr lang="es-ES_tradnl" sz="3600" b="1" dirty="0">
                <a:solidFill>
                  <a:schemeClr val="bg1"/>
                </a:solidFill>
              </a:rPr>
              <a:t>en caso de </a:t>
            </a:r>
            <a:r>
              <a:rPr lang="es-ES_tradnl" sz="3600" b="1" dirty="0">
                <a:solidFill>
                  <a:srgbClr val="FFFF00"/>
                </a:solidFill>
              </a:rPr>
              <a:t>hemorragia</a:t>
            </a:r>
            <a:r>
              <a:rPr lang="es-ES_tradnl" sz="3600" b="1" dirty="0">
                <a:solidFill>
                  <a:schemeClr val="bg1"/>
                </a:solidFill>
              </a:rPr>
              <a:t> no compensada, </a:t>
            </a:r>
            <a:r>
              <a:rPr lang="fr-FR" sz="3600" b="1" dirty="0">
                <a:solidFill>
                  <a:schemeClr val="bg1"/>
                </a:solidFill>
              </a:rPr>
              <a:t>	</a:t>
            </a:r>
            <a:r>
              <a:rPr lang="es-ES_tradnl" sz="3600" b="1" dirty="0">
                <a:solidFill>
                  <a:schemeClr val="bg1"/>
                </a:solidFill>
              </a:rPr>
              <a:t>o cuando el </a:t>
            </a:r>
            <a:r>
              <a:rPr lang="es-ES_tradnl" sz="4400" b="1" dirty="0">
                <a:solidFill>
                  <a:srgbClr val="FF0000"/>
                </a:solidFill>
                <a:effectLst>
                  <a:outerShdw blurRad="38100" dist="38100" dir="2700000" algn="tl">
                    <a:srgbClr val="000000"/>
                  </a:outerShdw>
                </a:effectLst>
              </a:rPr>
              <a:t>útero grávido </a:t>
            </a:r>
            <a:r>
              <a:rPr lang="es-ES_tradnl" sz="3600" b="1" dirty="0">
                <a:solidFill>
                  <a:schemeClr val="bg1"/>
                </a:solidFill>
              </a:rPr>
              <a:t>de la mujer en </a:t>
            </a:r>
            <a:r>
              <a:rPr lang="es-ES_tradnl" sz="3600" b="1" dirty="0">
                <a:solidFill>
                  <a:srgbClr val="FFFF00"/>
                </a:solidFill>
              </a:rPr>
              <a:t>decúbito supino </a:t>
            </a:r>
            <a:r>
              <a:rPr lang="es-ES_tradnl" sz="3600" b="1" dirty="0">
                <a:solidFill>
                  <a:schemeClr val="bg1"/>
                </a:solidFill>
              </a:rPr>
              <a:t>bloquea la vena cava inferior.  Ello se previene con el decúbito lateral izquierdo. </a:t>
            </a:r>
            <a:endParaRPr lang="es-ES_tradnl" sz="3600" b="1" dirty="0" smtClean="0">
              <a:solidFill>
                <a:schemeClr val="bg1"/>
              </a:solidFill>
            </a:endParaRPr>
          </a:p>
          <a:p>
            <a:pPr eaLnBrk="0" hangingPunct="0">
              <a:spcBef>
                <a:spcPct val="50000"/>
              </a:spcBef>
              <a:defRPr/>
            </a:pPr>
            <a:endParaRPr lang="es-ES_tradnl" sz="3600" b="1" dirty="0" smtClean="0">
              <a:solidFill>
                <a:schemeClr val="bg1"/>
              </a:solidFill>
            </a:endParaRPr>
          </a:p>
          <a:p>
            <a:pPr eaLnBrk="0" hangingPunct="0">
              <a:spcBef>
                <a:spcPct val="50000"/>
              </a:spcBef>
              <a:defRPr/>
            </a:pPr>
            <a:endParaRPr lang="fr-FR" sz="3600" dirty="0">
              <a:solidFill>
                <a:schemeClr val="bg1"/>
              </a:solidFill>
            </a:endParaRPr>
          </a:p>
        </p:txBody>
      </p:sp>
      <p:grpSp>
        <p:nvGrpSpPr>
          <p:cNvPr id="2" name="Groupe 39"/>
          <p:cNvGrpSpPr>
            <a:grpSpLocks/>
          </p:cNvGrpSpPr>
          <p:nvPr/>
        </p:nvGrpSpPr>
        <p:grpSpPr bwMode="auto">
          <a:xfrm>
            <a:off x="755650" y="5876925"/>
            <a:ext cx="2808288" cy="981075"/>
            <a:chOff x="3635896" y="5085184"/>
            <a:chExt cx="2880320" cy="1224136"/>
          </a:xfrm>
        </p:grpSpPr>
        <p:sp>
          <p:nvSpPr>
            <p:cNvPr id="115715" name="Rectangle 40"/>
            <p:cNvSpPr>
              <a:spLocks noChangeArrowheads="1"/>
            </p:cNvSpPr>
            <p:nvPr/>
          </p:nvSpPr>
          <p:spPr bwMode="auto">
            <a:xfrm>
              <a:off x="3635896" y="5085184"/>
              <a:ext cx="2880320" cy="1224136"/>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15716" name="Oval 94"/>
            <p:cNvSpPr>
              <a:spLocks noChangeArrowheads="1"/>
            </p:cNvSpPr>
            <p:nvPr/>
          </p:nvSpPr>
          <p:spPr bwMode="auto">
            <a:xfrm rot="15666403" flipH="1">
              <a:off x="5230575" y="5543182"/>
              <a:ext cx="371243" cy="747778"/>
            </a:xfrm>
            <a:prstGeom prst="ellipse">
              <a:avLst/>
            </a:prstGeom>
            <a:solidFill>
              <a:schemeClr val="bg1"/>
            </a:solidFill>
            <a:ln w="9525">
              <a:noFill/>
              <a:round/>
              <a:headEnd/>
              <a:tailEnd/>
            </a:ln>
          </p:spPr>
          <p:txBody>
            <a:bodyPr wrap="none" anchor="ctr"/>
            <a:lstStyle/>
            <a:p>
              <a:pPr eaLnBrk="0" hangingPunct="0">
                <a:spcBef>
                  <a:spcPct val="50000"/>
                </a:spcBef>
              </a:pPr>
              <a:endParaRPr lang="es-ES"/>
            </a:p>
          </p:txBody>
        </p:sp>
        <p:sp>
          <p:nvSpPr>
            <p:cNvPr id="115717" name="Oval 86"/>
            <p:cNvSpPr>
              <a:spLocks noChangeArrowheads="1"/>
            </p:cNvSpPr>
            <p:nvPr/>
          </p:nvSpPr>
          <p:spPr bwMode="auto">
            <a:xfrm rot="-6713597">
              <a:off x="4477654" y="5484859"/>
              <a:ext cx="234469" cy="47301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18" name="Oval 87"/>
            <p:cNvSpPr>
              <a:spLocks noChangeArrowheads="1"/>
            </p:cNvSpPr>
            <p:nvPr/>
          </p:nvSpPr>
          <p:spPr bwMode="auto">
            <a:xfrm rot="16086403" flipH="1">
              <a:off x="4624114" y="5448113"/>
              <a:ext cx="341934" cy="751256"/>
            </a:xfrm>
            <a:prstGeom prst="ellipse">
              <a:avLst/>
            </a:prstGeom>
            <a:solidFill>
              <a:schemeClr val="bg1"/>
            </a:solidFill>
            <a:ln w="9525">
              <a:noFill/>
              <a:round/>
              <a:headEnd/>
              <a:tailEnd/>
            </a:ln>
          </p:spPr>
          <p:txBody>
            <a:bodyPr wrap="none" anchor="ctr"/>
            <a:lstStyle/>
            <a:p>
              <a:pPr eaLnBrk="0" hangingPunct="0">
                <a:spcBef>
                  <a:spcPct val="50000"/>
                </a:spcBef>
              </a:pPr>
              <a:endParaRPr lang="es-ES"/>
            </a:p>
          </p:txBody>
        </p:sp>
        <p:sp>
          <p:nvSpPr>
            <p:cNvPr id="115719" name="Oval 88"/>
            <p:cNvSpPr>
              <a:spLocks noChangeArrowheads="1"/>
            </p:cNvSpPr>
            <p:nvPr/>
          </p:nvSpPr>
          <p:spPr bwMode="auto">
            <a:xfrm rot="-4133597">
              <a:off x="5743586" y="5533358"/>
              <a:ext cx="293086" cy="50431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20" name="Oval 89"/>
            <p:cNvSpPr>
              <a:spLocks noChangeArrowheads="1"/>
            </p:cNvSpPr>
            <p:nvPr/>
          </p:nvSpPr>
          <p:spPr bwMode="auto">
            <a:xfrm rot="-4133597">
              <a:off x="5882481" y="5692231"/>
              <a:ext cx="551979" cy="125209"/>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5721" name="Oval 90"/>
            <p:cNvSpPr>
              <a:spLocks noChangeArrowheads="1"/>
            </p:cNvSpPr>
            <p:nvPr/>
          </p:nvSpPr>
          <p:spPr bwMode="auto">
            <a:xfrm rot="-2453597">
              <a:off x="5608214" y="5697241"/>
              <a:ext cx="93907" cy="1807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5722" name="Oval 91"/>
            <p:cNvSpPr>
              <a:spLocks noChangeArrowheads="1"/>
            </p:cNvSpPr>
            <p:nvPr/>
          </p:nvSpPr>
          <p:spPr bwMode="auto">
            <a:xfrm rot="-173597">
              <a:off x="3794043" y="5683832"/>
              <a:ext cx="389540" cy="48359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5723" name="Rectangle 93"/>
            <p:cNvSpPr>
              <a:spLocks noChangeArrowheads="1"/>
            </p:cNvSpPr>
            <p:nvPr/>
          </p:nvSpPr>
          <p:spPr bwMode="auto">
            <a:xfrm rot="-173597">
              <a:off x="4183449" y="5810386"/>
              <a:ext cx="208682" cy="210045"/>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5724" name="Oval 95"/>
            <p:cNvSpPr>
              <a:spLocks noChangeArrowheads="1"/>
            </p:cNvSpPr>
            <p:nvPr/>
          </p:nvSpPr>
          <p:spPr bwMode="auto">
            <a:xfrm rot="846403">
              <a:off x="5710136" y="5785038"/>
              <a:ext cx="483447" cy="307741"/>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25" name="Oval 96"/>
            <p:cNvSpPr>
              <a:spLocks noChangeArrowheads="1"/>
            </p:cNvSpPr>
            <p:nvPr/>
          </p:nvSpPr>
          <p:spPr bwMode="auto">
            <a:xfrm rot="846403">
              <a:off x="6145370" y="5538348"/>
              <a:ext cx="90429" cy="532440"/>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5726" name="Oval 97"/>
            <p:cNvSpPr>
              <a:spLocks noChangeArrowheads="1"/>
            </p:cNvSpPr>
            <p:nvPr/>
          </p:nvSpPr>
          <p:spPr bwMode="auto">
            <a:xfrm rot="846403">
              <a:off x="5681512" y="5722151"/>
              <a:ext cx="121731" cy="13677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5727" name="Oval 98"/>
            <p:cNvSpPr>
              <a:spLocks noChangeArrowheads="1"/>
            </p:cNvSpPr>
            <p:nvPr/>
          </p:nvSpPr>
          <p:spPr bwMode="auto">
            <a:xfrm rot="-173597">
              <a:off x="4402878" y="5809080"/>
              <a:ext cx="212160" cy="35170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3" name="Group 99"/>
            <p:cNvGrpSpPr>
              <a:grpSpLocks/>
            </p:cNvGrpSpPr>
            <p:nvPr/>
          </p:nvGrpSpPr>
          <p:grpSpPr bwMode="auto">
            <a:xfrm rot="-173597">
              <a:off x="4546815" y="5925316"/>
              <a:ext cx="935592" cy="288201"/>
              <a:chOff x="3806" y="2855"/>
              <a:chExt cx="269" cy="59"/>
            </a:xfrm>
          </p:grpSpPr>
          <p:sp>
            <p:nvSpPr>
              <p:cNvPr id="115749"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50" name="Oval 101"/>
              <p:cNvSpPr>
                <a:spLocks noChangeArrowheads="1"/>
              </p:cNvSpPr>
              <p:nvPr/>
            </p:nvSpPr>
            <p:spPr bwMode="auto">
              <a:xfrm rot="693618">
                <a:off x="3912" y="287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51" name="Oval 102"/>
              <p:cNvSpPr>
                <a:spLocks noChangeArrowheads="1"/>
              </p:cNvSpPr>
              <p:nvPr/>
            </p:nvSpPr>
            <p:spPr bwMode="auto">
              <a:xfrm rot="-1500000">
                <a:off x="4006" y="2879"/>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5729" name="Oval 103"/>
            <p:cNvSpPr>
              <a:spLocks noChangeArrowheads="1"/>
            </p:cNvSpPr>
            <p:nvPr/>
          </p:nvSpPr>
          <p:spPr bwMode="auto">
            <a:xfrm rot="-173597">
              <a:off x="3943087" y="5527883"/>
              <a:ext cx="62605" cy="224699"/>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sp>
          <p:nvSpPr>
            <p:cNvPr id="56" name="Cœur 55"/>
            <p:cNvSpPr/>
            <p:nvPr/>
          </p:nvSpPr>
          <p:spPr bwMode="auto">
            <a:xfrm rot="17465123">
              <a:off x="4637574" y="5597723"/>
              <a:ext cx="215907" cy="288194"/>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15731" name="Forme libre 56"/>
            <p:cNvSpPr>
              <a:spLocks/>
            </p:cNvSpPr>
            <p:nvPr/>
          </p:nvSpPr>
          <p:spPr bwMode="auto">
            <a:xfrm>
              <a:off x="4757895" y="5823020"/>
              <a:ext cx="422030" cy="82898"/>
            </a:xfrm>
            <a:custGeom>
              <a:avLst/>
              <a:gdLst>
                <a:gd name="T0" fmla="*/ 0 w 422030"/>
                <a:gd name="T1" fmla="*/ 0 h 82898"/>
                <a:gd name="T2" fmla="*/ 170821 w 422030"/>
                <a:gd name="T3" fmla="*/ 75362 h 82898"/>
                <a:gd name="T4" fmla="*/ 422030 w 422030"/>
                <a:gd name="T5" fmla="*/ 45217 h 82898"/>
                <a:gd name="T6" fmla="*/ 0 60000 65536"/>
                <a:gd name="T7" fmla="*/ 0 60000 65536"/>
                <a:gd name="T8" fmla="*/ 0 60000 65536"/>
                <a:gd name="T9" fmla="*/ 0 w 422030"/>
                <a:gd name="T10" fmla="*/ 0 h 82898"/>
                <a:gd name="T11" fmla="*/ 422030 w 422030"/>
                <a:gd name="T12" fmla="*/ 82898 h 82898"/>
              </a:gdLst>
              <a:ahLst/>
              <a:cxnLst>
                <a:cxn ang="T6">
                  <a:pos x="T0" y="T1"/>
                </a:cxn>
                <a:cxn ang="T7">
                  <a:pos x="T2" y="T3"/>
                </a:cxn>
                <a:cxn ang="T8">
                  <a:pos x="T4" y="T5"/>
                </a:cxn>
              </a:cxnLst>
              <a:rect l="T9" t="T10" r="T11" b="T12"/>
              <a:pathLst>
                <a:path w="422030" h="82898">
                  <a:moveTo>
                    <a:pt x="0" y="0"/>
                  </a:moveTo>
                  <a:cubicBezTo>
                    <a:pt x="50241" y="33913"/>
                    <a:pt x="100483" y="67826"/>
                    <a:pt x="170821" y="75362"/>
                  </a:cubicBezTo>
                  <a:cubicBezTo>
                    <a:pt x="241159" y="82898"/>
                    <a:pt x="331594" y="64057"/>
                    <a:pt x="422030" y="45217"/>
                  </a:cubicBezTo>
                </a:path>
              </a:pathLst>
            </a:custGeom>
            <a:noFill/>
            <a:ln w="28575" cap="flat" cmpd="sng" algn="ctr">
              <a:solidFill>
                <a:schemeClr val="accent2"/>
              </a:solidFill>
              <a:prstDash val="solid"/>
              <a:round/>
              <a:headEnd type="none" w="med" len="med"/>
              <a:tailEnd type="none" w="med" len="med"/>
            </a:ln>
          </p:spPr>
          <p:txBody>
            <a:bodyPr>
              <a:spAutoFit/>
            </a:bodyPr>
            <a:lstStyle/>
            <a:p>
              <a:endParaRPr lang="es-ES"/>
            </a:p>
          </p:txBody>
        </p:sp>
        <p:sp>
          <p:nvSpPr>
            <p:cNvPr id="115732" name="Forme libre 57"/>
            <p:cNvSpPr>
              <a:spLocks/>
            </p:cNvSpPr>
            <p:nvPr/>
          </p:nvSpPr>
          <p:spPr bwMode="auto">
            <a:xfrm flipV="1">
              <a:off x="5138062" y="5789107"/>
              <a:ext cx="576048" cy="114955"/>
            </a:xfrm>
            <a:custGeom>
              <a:avLst/>
              <a:gdLst>
                <a:gd name="T0" fmla="*/ 10002 w 576048"/>
                <a:gd name="T1" fmla="*/ 26790 h 114955"/>
                <a:gd name="T2" fmla="*/ 324839 w 576048"/>
                <a:gd name="T3" fmla="*/ 30145 h 114955"/>
                <a:gd name="T4" fmla="*/ 576048 w 576048"/>
                <a:gd name="T5" fmla="*/ 0 h 114955"/>
                <a:gd name="T6" fmla="*/ 0 60000 65536"/>
                <a:gd name="T7" fmla="*/ 0 60000 65536"/>
                <a:gd name="T8" fmla="*/ 0 60000 65536"/>
                <a:gd name="T9" fmla="*/ 0 w 576048"/>
                <a:gd name="T10" fmla="*/ 0 h 114955"/>
                <a:gd name="T11" fmla="*/ 576048 w 576048"/>
                <a:gd name="T12" fmla="*/ 114955 h 114955"/>
              </a:gdLst>
              <a:ahLst/>
              <a:cxnLst>
                <a:cxn ang="T6">
                  <a:pos x="T0" y="T1"/>
                </a:cxn>
                <a:cxn ang="T7">
                  <a:pos x="T2" y="T3"/>
                </a:cxn>
                <a:cxn ang="T8">
                  <a:pos x="T4" y="T5"/>
                </a:cxn>
              </a:cxnLst>
              <a:rect l="T9" t="T10" r="T11" b="T12"/>
              <a:pathLst>
                <a:path w="576048" h="114955">
                  <a:moveTo>
                    <a:pt x="10002" y="26790"/>
                  </a:moveTo>
                  <a:cubicBezTo>
                    <a:pt x="0" y="114955"/>
                    <a:pt x="230498" y="34610"/>
                    <a:pt x="324839" y="30145"/>
                  </a:cubicBezTo>
                  <a:cubicBezTo>
                    <a:pt x="419180" y="25680"/>
                    <a:pt x="485612" y="18840"/>
                    <a:pt x="576048" y="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sp>
          <p:nvSpPr>
            <p:cNvPr id="115733" name="Oval 92"/>
            <p:cNvSpPr>
              <a:spLocks noChangeArrowheads="1"/>
            </p:cNvSpPr>
            <p:nvPr/>
          </p:nvSpPr>
          <p:spPr bwMode="auto">
            <a:xfrm rot="-173597">
              <a:off x="4819340" y="5105838"/>
              <a:ext cx="838207" cy="786448"/>
            </a:xfrm>
            <a:prstGeom prst="ellipse">
              <a:avLst/>
            </a:prstGeom>
            <a:solidFill>
              <a:schemeClr val="bg1"/>
            </a:solidFill>
            <a:ln w="28575">
              <a:solidFill>
                <a:schemeClr val="tx1"/>
              </a:solidFill>
              <a:round/>
              <a:headEnd/>
              <a:tailEnd/>
            </a:ln>
          </p:spPr>
          <p:txBody>
            <a:bodyPr wrap="none" anchor="ctr"/>
            <a:lstStyle/>
            <a:p>
              <a:pPr eaLnBrk="0" hangingPunct="0">
                <a:spcBef>
                  <a:spcPct val="50000"/>
                </a:spcBef>
              </a:pPr>
              <a:endParaRPr lang="es-ES"/>
            </a:p>
          </p:txBody>
        </p:sp>
        <p:grpSp>
          <p:nvGrpSpPr>
            <p:cNvPr id="5" name="Groupe 97"/>
            <p:cNvGrpSpPr>
              <a:grpSpLocks/>
            </p:cNvGrpSpPr>
            <p:nvPr/>
          </p:nvGrpSpPr>
          <p:grpSpPr bwMode="auto">
            <a:xfrm>
              <a:off x="4932040" y="5301208"/>
              <a:ext cx="651441" cy="450447"/>
              <a:chOff x="5032797" y="5300123"/>
              <a:chExt cx="651441" cy="450447"/>
            </a:xfrm>
          </p:grpSpPr>
          <p:sp>
            <p:nvSpPr>
              <p:cNvPr id="115735" name="Oval 84"/>
              <p:cNvSpPr>
                <a:spLocks noChangeArrowheads="1"/>
              </p:cNvSpPr>
              <p:nvPr/>
            </p:nvSpPr>
            <p:spPr bwMode="auto">
              <a:xfrm rot="846403">
                <a:off x="5072819" y="5437546"/>
                <a:ext cx="212160" cy="43963"/>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5736" name="Oval 105" descr="blanc)"/>
              <p:cNvSpPr>
                <a:spLocks noChangeArrowheads="1"/>
              </p:cNvSpPr>
              <p:nvPr/>
            </p:nvSpPr>
            <p:spPr bwMode="auto">
              <a:xfrm rot="-3472370">
                <a:off x="5186725" y="5446222"/>
                <a:ext cx="129113" cy="76314"/>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15737" name="Oval 113"/>
              <p:cNvSpPr>
                <a:spLocks noChangeArrowheads="1"/>
              </p:cNvSpPr>
              <p:nvPr/>
            </p:nvSpPr>
            <p:spPr bwMode="auto">
              <a:xfrm rot="-3472370">
                <a:off x="4990557" y="5393074"/>
                <a:ext cx="206581" cy="12210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64" name="Oval 114"/>
              <p:cNvSpPr>
                <a:spLocks noChangeArrowheads="1"/>
              </p:cNvSpPr>
              <p:nvPr/>
            </p:nvSpPr>
            <p:spPr bwMode="auto">
              <a:xfrm rot="18127630">
                <a:off x="5128471" y="5437509"/>
                <a:ext cx="332774" cy="26377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a:cs typeface="+mn-cs"/>
                </a:endParaRPr>
              </a:p>
            </p:txBody>
          </p:sp>
          <p:sp>
            <p:nvSpPr>
              <p:cNvPr id="115739" name="Rectangle 115"/>
              <p:cNvSpPr>
                <a:spLocks noChangeArrowheads="1"/>
              </p:cNvSpPr>
              <p:nvPr/>
            </p:nvSpPr>
            <p:spPr bwMode="auto">
              <a:xfrm rot="-3472370">
                <a:off x="5128184" y="5472854"/>
                <a:ext cx="73164" cy="56690"/>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66" name="Oval 116"/>
              <p:cNvSpPr>
                <a:spLocks noChangeArrowheads="1"/>
              </p:cNvSpPr>
              <p:nvPr/>
            </p:nvSpPr>
            <p:spPr bwMode="auto">
              <a:xfrm rot="12727630" flipH="1">
                <a:off x="5373013" y="5397066"/>
                <a:ext cx="105834" cy="35258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a:cs typeface="+mn-cs"/>
                </a:endParaRPr>
              </a:p>
            </p:txBody>
          </p:sp>
          <p:sp>
            <p:nvSpPr>
              <p:cNvPr id="115741" name="Oval 117"/>
              <p:cNvSpPr>
                <a:spLocks noChangeArrowheads="1"/>
              </p:cNvSpPr>
              <p:nvPr/>
            </p:nvSpPr>
            <p:spPr bwMode="auto">
              <a:xfrm rot="-3472370">
                <a:off x="5499857" y="5414177"/>
                <a:ext cx="131265" cy="1515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68" name="Oval 118"/>
              <p:cNvSpPr>
                <a:spLocks noChangeArrowheads="1"/>
              </p:cNvSpPr>
              <p:nvPr/>
            </p:nvSpPr>
            <p:spPr bwMode="auto">
              <a:xfrm rot="18127630">
                <a:off x="5557433" y="5432922"/>
                <a:ext cx="223830" cy="2930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a:cs typeface="+mn-cs"/>
                </a:endParaRPr>
              </a:p>
            </p:txBody>
          </p:sp>
          <p:sp>
            <p:nvSpPr>
              <p:cNvPr id="115743" name="Oval 119"/>
              <p:cNvSpPr>
                <a:spLocks noChangeArrowheads="1"/>
              </p:cNvSpPr>
              <p:nvPr/>
            </p:nvSpPr>
            <p:spPr bwMode="auto">
              <a:xfrm rot="-3472370">
                <a:off x="5491304" y="5409491"/>
                <a:ext cx="58101" cy="38157"/>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15744" name="Oval 120"/>
              <p:cNvSpPr>
                <a:spLocks noChangeArrowheads="1"/>
              </p:cNvSpPr>
              <p:nvPr/>
            </p:nvSpPr>
            <p:spPr bwMode="auto">
              <a:xfrm rot="-3472370">
                <a:off x="5099993" y="5596681"/>
                <a:ext cx="129113" cy="5778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6" name="Groupe 247"/>
              <p:cNvGrpSpPr>
                <a:grpSpLocks/>
              </p:cNvGrpSpPr>
              <p:nvPr/>
            </p:nvGrpSpPr>
            <p:grpSpPr bwMode="auto">
              <a:xfrm rot="-5917942">
                <a:off x="5137544" y="5551916"/>
                <a:ext cx="186148" cy="200310"/>
                <a:chOff x="4657023" y="2741375"/>
                <a:chExt cx="213984" cy="792962"/>
              </a:xfrm>
            </p:grpSpPr>
            <p:sp>
              <p:nvSpPr>
                <p:cNvPr id="115747"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15748"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15746" name="Oval 124"/>
              <p:cNvSpPr>
                <a:spLocks noChangeArrowheads="1"/>
              </p:cNvSpPr>
              <p:nvPr/>
            </p:nvSpPr>
            <p:spPr bwMode="auto">
              <a:xfrm rot="-3472370">
                <a:off x="5103254" y="5337653"/>
                <a:ext cx="94683" cy="19624"/>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ZoneTexte 3"/>
          <p:cNvSpPr txBox="1">
            <a:spLocks noChangeArrowheads="1"/>
          </p:cNvSpPr>
          <p:nvPr/>
        </p:nvSpPr>
        <p:spPr bwMode="auto">
          <a:xfrm>
            <a:off x="0" y="188913"/>
            <a:ext cx="9144000" cy="6617196"/>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buAutoNum type="arabicPlain" startAt="16"/>
            </a:pPr>
            <a:r>
              <a:rPr lang="es-ES_tradnl" sz="3600" b="1" dirty="0" smtClean="0">
                <a:solidFill>
                  <a:srgbClr val="FFFF00"/>
                </a:solidFill>
              </a:rPr>
              <a:t>Desactivación </a:t>
            </a:r>
            <a:r>
              <a:rPr lang="es-ES_tradnl" sz="3600" b="1" dirty="0">
                <a:solidFill>
                  <a:srgbClr val="FFFF00"/>
                </a:solidFill>
              </a:rPr>
              <a:t>de la bomba cardiaca en </a:t>
            </a:r>
            <a:r>
              <a:rPr lang="es-ES_tradnl" sz="3600" b="1" dirty="0" err="1">
                <a:solidFill>
                  <a:srgbClr val="FFFF00"/>
                </a:solidFill>
              </a:rPr>
              <a:t>bi-pedestación</a:t>
            </a:r>
            <a:r>
              <a:rPr lang="es-ES_tradnl" sz="3600" b="1" dirty="0">
                <a:solidFill>
                  <a:srgbClr val="FFFF00"/>
                </a:solidFill>
              </a:rPr>
              <a:t>  inmóvil </a:t>
            </a:r>
            <a:r>
              <a:rPr lang="es-ES_tradnl" sz="3200" b="1" dirty="0">
                <a:solidFill>
                  <a:schemeClr val="bg1"/>
                </a:solidFill>
              </a:rPr>
              <a:t>por  excesiva acumulación de sangre venoso en las extremidades inferiores, como se ve </a:t>
            </a:r>
            <a:r>
              <a:rPr lang="es-ES_tradnl" sz="3200" b="1" dirty="0">
                <a:solidFill>
                  <a:srgbClr val="FF0000"/>
                </a:solidFill>
              </a:rPr>
              <a:t>durante las investigaciones venosas  </a:t>
            </a:r>
            <a:r>
              <a:rPr lang="es-ES_tradnl" sz="3200" b="1" dirty="0" err="1">
                <a:solidFill>
                  <a:srgbClr val="FF0000"/>
                </a:solidFill>
              </a:rPr>
              <a:t>Doppler</a:t>
            </a:r>
            <a:r>
              <a:rPr lang="es-ES_tradnl" sz="3200" b="1" dirty="0">
                <a:solidFill>
                  <a:srgbClr val="FF0000"/>
                </a:solidFill>
              </a:rPr>
              <a:t> prolongadas</a:t>
            </a:r>
            <a:r>
              <a:rPr lang="es-ES_tradnl" sz="3200" b="1" dirty="0">
                <a:solidFill>
                  <a:schemeClr val="bg1"/>
                </a:solidFill>
              </a:rPr>
              <a:t>.					Se previene con Atropina y/o medias elásticas 	</a:t>
            </a:r>
            <a:r>
              <a:rPr lang="es-ES_tradnl" sz="3200" b="1" dirty="0">
                <a:solidFill>
                  <a:srgbClr val="FF0000"/>
                </a:solidFill>
              </a:rPr>
              <a:t>Se trata con decúbito supino con elevación vertical de las piernas  </a:t>
            </a:r>
            <a:r>
              <a:rPr lang="fr-FR" sz="3200" b="1" dirty="0">
                <a:solidFill>
                  <a:srgbClr val="FF0000"/>
                </a:solidFill>
              </a:rPr>
              <a:t>   				                       </a:t>
            </a:r>
            <a:r>
              <a:rPr lang="es-ES_tradnl" sz="3200" b="1" dirty="0">
                <a:solidFill>
                  <a:srgbClr val="FFFF00"/>
                </a:solidFill>
              </a:rPr>
              <a:t>Pude ser diagnosticado con el </a:t>
            </a:r>
            <a:r>
              <a:rPr lang="es-ES_tradnl" sz="3200" b="1" dirty="0" err="1">
                <a:solidFill>
                  <a:srgbClr val="FFFF00"/>
                </a:solidFill>
              </a:rPr>
              <a:t>Tilt</a:t>
            </a:r>
            <a:r>
              <a:rPr lang="es-ES_tradnl" sz="3200" b="1" dirty="0">
                <a:solidFill>
                  <a:srgbClr val="FFFF00"/>
                </a:solidFill>
              </a:rPr>
              <a:t> Test. </a:t>
            </a:r>
            <a:endParaRPr lang="es-ES_tradnl" sz="3200" b="1" dirty="0" smtClean="0">
              <a:solidFill>
                <a:srgbClr val="FFFF00"/>
              </a:solidFill>
            </a:endParaRPr>
          </a:p>
          <a:p>
            <a:pPr marL="514350" indent="-514350" eaLnBrk="0" hangingPunct="0">
              <a:spcBef>
                <a:spcPct val="50000"/>
              </a:spcBef>
              <a:buAutoNum type="arabicPlain" startAt="16"/>
            </a:pPr>
            <a:endParaRPr lang="es-ES_tradnl" sz="3200" b="1" dirty="0" smtClean="0">
              <a:solidFill>
                <a:srgbClr val="FFFF00"/>
              </a:solidFill>
            </a:endParaRPr>
          </a:p>
          <a:p>
            <a:pPr marL="514350" indent="-514350" eaLnBrk="0" hangingPunct="0">
              <a:spcBef>
                <a:spcPct val="50000"/>
              </a:spcBef>
              <a:buAutoNum type="arabicPlain" startAt="16"/>
            </a:pPr>
            <a:endParaRPr lang="fr-FR" sz="3200" dirty="0">
              <a:solidFill>
                <a:srgbClr val="FFFF00"/>
              </a:solidFill>
            </a:endParaRPr>
          </a:p>
        </p:txBody>
      </p:sp>
      <p:grpSp>
        <p:nvGrpSpPr>
          <p:cNvPr id="2" name="Groupe 2"/>
          <p:cNvGrpSpPr>
            <a:grpSpLocks/>
          </p:cNvGrpSpPr>
          <p:nvPr/>
        </p:nvGrpSpPr>
        <p:grpSpPr bwMode="auto">
          <a:xfrm>
            <a:off x="211138" y="4905375"/>
            <a:ext cx="742950" cy="1865313"/>
            <a:chOff x="211351" y="3602547"/>
            <a:chExt cx="897433" cy="2358325"/>
          </a:xfrm>
        </p:grpSpPr>
        <p:grpSp>
          <p:nvGrpSpPr>
            <p:cNvPr id="3" name="Groupe 81"/>
            <p:cNvGrpSpPr>
              <a:grpSpLocks/>
            </p:cNvGrpSpPr>
            <p:nvPr/>
          </p:nvGrpSpPr>
          <p:grpSpPr bwMode="auto">
            <a:xfrm>
              <a:off x="211351" y="3602547"/>
              <a:ext cx="897433" cy="2358325"/>
              <a:chOff x="211351" y="3602547"/>
              <a:chExt cx="897433" cy="2358325"/>
            </a:xfrm>
          </p:grpSpPr>
          <p:grpSp>
            <p:nvGrpSpPr>
              <p:cNvPr id="4" name="Group 81"/>
              <p:cNvGrpSpPr>
                <a:grpSpLocks/>
              </p:cNvGrpSpPr>
              <p:nvPr/>
            </p:nvGrpSpPr>
            <p:grpSpPr bwMode="auto">
              <a:xfrm rot="16373597" flipH="1">
                <a:off x="-519095" y="4332993"/>
                <a:ext cx="2358325" cy="897433"/>
                <a:chOff x="3594" y="2714"/>
                <a:chExt cx="701" cy="203"/>
              </a:xfrm>
            </p:grpSpPr>
            <p:grpSp>
              <p:nvGrpSpPr>
                <p:cNvPr id="5" name="Group 82"/>
                <p:cNvGrpSpPr>
                  <a:grpSpLocks/>
                </p:cNvGrpSpPr>
                <p:nvPr/>
              </p:nvGrpSpPr>
              <p:grpSpPr bwMode="auto">
                <a:xfrm>
                  <a:off x="3858" y="2721"/>
                  <a:ext cx="169" cy="45"/>
                  <a:chOff x="3858" y="2721"/>
                  <a:chExt cx="169" cy="45"/>
                </a:xfrm>
              </p:grpSpPr>
              <p:sp>
                <p:nvSpPr>
                  <p:cNvPr id="11685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5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83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83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3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3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3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39"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840" name="Oval 91"/>
                <p:cNvSpPr>
                  <a:spLocks noChangeArrowheads="1"/>
                </p:cNvSpPr>
                <p:nvPr/>
              </p:nvSpPr>
              <p:spPr bwMode="auto">
                <a:xfrm>
                  <a:off x="3594" y="2761"/>
                  <a:ext cx="112" cy="99"/>
                </a:xfrm>
                <a:prstGeom prst="ellipse">
                  <a:avLst/>
                </a:prstGeom>
                <a:solidFill>
                  <a:schemeClr val="accent1"/>
                </a:solidFill>
                <a:ln w="9525">
                  <a:solidFill>
                    <a:schemeClr val="tx1"/>
                  </a:solidFill>
                  <a:round/>
                  <a:headEnd/>
                  <a:tailEnd/>
                </a:ln>
              </p:spPr>
              <p:txBody>
                <a:bodyPr wrap="none" anchor="ctr"/>
                <a:lstStyle/>
                <a:p>
                  <a:pPr eaLnBrk="0" hangingPunct="0">
                    <a:spcBef>
                      <a:spcPct val="50000"/>
                    </a:spcBef>
                  </a:pPr>
                  <a:endParaRPr lang="es-ES"/>
                </a:p>
              </p:txBody>
            </p:sp>
            <p:sp>
              <p:nvSpPr>
                <p:cNvPr id="11684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84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84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4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4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84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4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6" name="Group 99"/>
                <p:cNvGrpSpPr>
                  <a:grpSpLocks/>
                </p:cNvGrpSpPr>
                <p:nvPr/>
              </p:nvGrpSpPr>
              <p:grpSpPr bwMode="auto">
                <a:xfrm>
                  <a:off x="3806" y="2855"/>
                  <a:ext cx="269" cy="62"/>
                  <a:chOff x="3806" y="2855"/>
                  <a:chExt cx="269" cy="62"/>
                </a:xfrm>
              </p:grpSpPr>
              <p:sp>
                <p:nvSpPr>
                  <p:cNvPr id="11685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51"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52"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849"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830"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9" name="Cœur 8"/>
              <p:cNvSpPr/>
              <p:nvPr/>
            </p:nvSpPr>
            <p:spPr>
              <a:xfrm>
                <a:off x="529671" y="4365239"/>
                <a:ext cx="297226" cy="363283"/>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832" name="Forme libre 9"/>
              <p:cNvSpPr>
                <a:spLocks/>
              </p:cNvSpPr>
              <p:nvPr/>
            </p:nvSpPr>
            <p:spPr bwMode="auto">
              <a:xfrm>
                <a:off x="515668" y="4537494"/>
                <a:ext cx="436113" cy="1299714"/>
              </a:xfrm>
              <a:custGeom>
                <a:avLst/>
                <a:gdLst>
                  <a:gd name="T0" fmla="*/ 1917 w 436113"/>
                  <a:gd name="T1" fmla="*/ 0 h 1299714"/>
                  <a:gd name="T2" fmla="*/ 13419 w 436113"/>
                  <a:gd name="T3" fmla="*/ 276046 h 1299714"/>
                  <a:gd name="T4" fmla="*/ 1917 w 436113"/>
                  <a:gd name="T5" fmla="*/ 644106 h 1299714"/>
                  <a:gd name="T6" fmla="*/ 24921 w 436113"/>
                  <a:gd name="T7" fmla="*/ 764876 h 1299714"/>
                  <a:gd name="T8" fmla="*/ 76679 w 436113"/>
                  <a:gd name="T9" fmla="*/ 971910 h 1299714"/>
                  <a:gd name="T10" fmla="*/ 128438 w 436113"/>
                  <a:gd name="T11" fmla="*/ 1173193 h 1299714"/>
                  <a:gd name="T12" fmla="*/ 191698 w 436113"/>
                  <a:gd name="T13" fmla="*/ 1247955 h 1299714"/>
                  <a:gd name="T14" fmla="*/ 157192 w 436113"/>
                  <a:gd name="T15" fmla="*/ 931653 h 1299714"/>
                  <a:gd name="T16" fmla="*/ 95892 w 436113"/>
                  <a:gd name="T17" fmla="*/ 835722 h 1299714"/>
                  <a:gd name="T18" fmla="*/ 95892 w 436113"/>
                  <a:gd name="T19" fmla="*/ 547690 h 1299714"/>
                  <a:gd name="T20" fmla="*/ 95892 w 436113"/>
                  <a:gd name="T21" fmla="*/ 475682 h 1299714"/>
                  <a:gd name="T22" fmla="*/ 157192 w 436113"/>
                  <a:gd name="T23" fmla="*/ 419819 h 1299714"/>
                  <a:gd name="T24" fmla="*/ 208951 w 436113"/>
                  <a:gd name="T25" fmla="*/ 517585 h 1299714"/>
                  <a:gd name="T26" fmla="*/ 226204 w 436113"/>
                  <a:gd name="T27" fmla="*/ 822385 h 1299714"/>
                  <a:gd name="T28" fmla="*/ 203200 w 436113"/>
                  <a:gd name="T29" fmla="*/ 1086929 h 1299714"/>
                  <a:gd name="T30" fmla="*/ 283713 w 436113"/>
                  <a:gd name="T31" fmla="*/ 1276710 h 1299714"/>
                  <a:gd name="T32" fmla="*/ 421736 w 436113"/>
                  <a:gd name="T33" fmla="*/ 1224951 h 1299714"/>
                  <a:gd name="T34" fmla="*/ 369977 w 436113"/>
                  <a:gd name="T35" fmla="*/ 920151 h 1299714"/>
                  <a:gd name="T36" fmla="*/ 312468 w 436113"/>
                  <a:gd name="T37" fmla="*/ 632604 h 1299714"/>
                  <a:gd name="T38" fmla="*/ 231955 w 436113"/>
                  <a:gd name="T39" fmla="*/ 402566 h 1299714"/>
                  <a:gd name="T40" fmla="*/ 82430 w 436113"/>
                  <a:gd name="T41" fmla="*/ 287548 h 1299714"/>
                  <a:gd name="T42" fmla="*/ 53675 w 436113"/>
                  <a:gd name="T43" fmla="*/ 97766 h 12997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6113"/>
                  <a:gd name="T67" fmla="*/ 0 h 1299714"/>
                  <a:gd name="T68" fmla="*/ 436113 w 436113"/>
                  <a:gd name="T69" fmla="*/ 1299714 h 12997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6113" h="1299714">
                    <a:moveTo>
                      <a:pt x="1917" y="0"/>
                    </a:moveTo>
                    <a:cubicBezTo>
                      <a:pt x="7668" y="84347"/>
                      <a:pt x="13419" y="168695"/>
                      <a:pt x="13419" y="276046"/>
                    </a:cubicBezTo>
                    <a:cubicBezTo>
                      <a:pt x="13419" y="383397"/>
                      <a:pt x="0" y="562634"/>
                      <a:pt x="1917" y="644106"/>
                    </a:cubicBezTo>
                    <a:cubicBezTo>
                      <a:pt x="3834" y="725578"/>
                      <a:pt x="12461" y="710242"/>
                      <a:pt x="24921" y="764876"/>
                    </a:cubicBezTo>
                    <a:cubicBezTo>
                      <a:pt x="37381" y="819510"/>
                      <a:pt x="59426" y="903857"/>
                      <a:pt x="76679" y="971910"/>
                    </a:cubicBezTo>
                    <a:cubicBezTo>
                      <a:pt x="93932" y="1039963"/>
                      <a:pt x="109268" y="1127186"/>
                      <a:pt x="128438" y="1173193"/>
                    </a:cubicBezTo>
                    <a:cubicBezTo>
                      <a:pt x="147608" y="1219200"/>
                      <a:pt x="186906" y="1288212"/>
                      <a:pt x="191698" y="1247955"/>
                    </a:cubicBezTo>
                    <a:cubicBezTo>
                      <a:pt x="196490" y="1207698"/>
                      <a:pt x="173160" y="1000358"/>
                      <a:pt x="157192" y="931653"/>
                    </a:cubicBezTo>
                    <a:cubicBezTo>
                      <a:pt x="141224" y="862948"/>
                      <a:pt x="106109" y="899716"/>
                      <a:pt x="95892" y="835722"/>
                    </a:cubicBezTo>
                    <a:cubicBezTo>
                      <a:pt x="85675" y="771728"/>
                      <a:pt x="95892" y="607697"/>
                      <a:pt x="95892" y="547690"/>
                    </a:cubicBezTo>
                    <a:cubicBezTo>
                      <a:pt x="95892" y="487683"/>
                      <a:pt x="85675" y="496994"/>
                      <a:pt x="95892" y="475682"/>
                    </a:cubicBezTo>
                    <a:cubicBezTo>
                      <a:pt x="106109" y="454370"/>
                      <a:pt x="138349" y="412835"/>
                      <a:pt x="157192" y="419819"/>
                    </a:cubicBezTo>
                    <a:cubicBezTo>
                      <a:pt x="176035" y="426803"/>
                      <a:pt x="197449" y="450491"/>
                      <a:pt x="208951" y="517585"/>
                    </a:cubicBezTo>
                    <a:cubicBezTo>
                      <a:pt x="220453" y="584679"/>
                      <a:pt x="227162" y="727494"/>
                      <a:pt x="226204" y="822385"/>
                    </a:cubicBezTo>
                    <a:cubicBezTo>
                      <a:pt x="225246" y="917276"/>
                      <a:pt x="193615" y="1011208"/>
                      <a:pt x="203200" y="1086929"/>
                    </a:cubicBezTo>
                    <a:cubicBezTo>
                      <a:pt x="212785" y="1162650"/>
                      <a:pt x="247290" y="1253706"/>
                      <a:pt x="283713" y="1276710"/>
                    </a:cubicBezTo>
                    <a:cubicBezTo>
                      <a:pt x="320136" y="1299714"/>
                      <a:pt x="407359" y="1284377"/>
                      <a:pt x="421736" y="1224951"/>
                    </a:cubicBezTo>
                    <a:cubicBezTo>
                      <a:pt x="436113" y="1165525"/>
                      <a:pt x="388188" y="1018875"/>
                      <a:pt x="369977" y="920151"/>
                    </a:cubicBezTo>
                    <a:cubicBezTo>
                      <a:pt x="351766" y="821427"/>
                      <a:pt x="335472" y="718868"/>
                      <a:pt x="312468" y="632604"/>
                    </a:cubicBezTo>
                    <a:cubicBezTo>
                      <a:pt x="289464" y="546340"/>
                      <a:pt x="270295" y="460075"/>
                      <a:pt x="231955" y="402566"/>
                    </a:cubicBezTo>
                    <a:cubicBezTo>
                      <a:pt x="193615" y="345057"/>
                      <a:pt x="112143" y="338348"/>
                      <a:pt x="82430" y="287548"/>
                    </a:cubicBezTo>
                    <a:cubicBezTo>
                      <a:pt x="52717" y="236748"/>
                      <a:pt x="53196" y="167257"/>
                      <a:pt x="53675" y="97766"/>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828" name="Forme libre 5"/>
            <p:cNvSpPr>
              <a:spLocks/>
            </p:cNvSpPr>
            <p:nvPr/>
          </p:nvSpPr>
          <p:spPr bwMode="auto">
            <a:xfrm>
              <a:off x="575094" y="383587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grpSp>
        <p:nvGrpSpPr>
          <p:cNvPr id="7" name="Groupe 32"/>
          <p:cNvGrpSpPr>
            <a:grpSpLocks/>
          </p:cNvGrpSpPr>
          <p:nvPr/>
        </p:nvGrpSpPr>
        <p:grpSpPr bwMode="auto">
          <a:xfrm rot="5701643">
            <a:off x="1923256" y="5472907"/>
            <a:ext cx="741363" cy="1866900"/>
            <a:chOff x="1763688" y="3645024"/>
            <a:chExt cx="897433" cy="2358325"/>
          </a:xfrm>
        </p:grpSpPr>
        <p:grpSp>
          <p:nvGrpSpPr>
            <p:cNvPr id="8" name="Groupe 82"/>
            <p:cNvGrpSpPr>
              <a:grpSpLocks/>
            </p:cNvGrpSpPr>
            <p:nvPr/>
          </p:nvGrpSpPr>
          <p:grpSpPr bwMode="auto">
            <a:xfrm>
              <a:off x="1763688" y="3645024"/>
              <a:ext cx="897433" cy="2358325"/>
              <a:chOff x="211351" y="3602547"/>
              <a:chExt cx="897433" cy="2358325"/>
            </a:xfrm>
          </p:grpSpPr>
          <p:grpSp>
            <p:nvGrpSpPr>
              <p:cNvPr id="10" name="Group 81"/>
              <p:cNvGrpSpPr>
                <a:grpSpLocks/>
              </p:cNvGrpSpPr>
              <p:nvPr/>
            </p:nvGrpSpPr>
            <p:grpSpPr bwMode="auto">
              <a:xfrm rot="16373597" flipH="1">
                <a:off x="-519095" y="4332993"/>
                <a:ext cx="2358325" cy="897433"/>
                <a:chOff x="3594" y="2714"/>
                <a:chExt cx="701" cy="203"/>
              </a:xfrm>
            </p:grpSpPr>
            <p:grpSp>
              <p:nvGrpSpPr>
                <p:cNvPr id="11" name="Group 82"/>
                <p:cNvGrpSpPr>
                  <a:grpSpLocks/>
                </p:cNvGrpSpPr>
                <p:nvPr/>
              </p:nvGrpSpPr>
              <p:grpSpPr bwMode="auto">
                <a:xfrm>
                  <a:off x="3858" y="2721"/>
                  <a:ext cx="169" cy="45"/>
                  <a:chOff x="3858" y="2721"/>
                  <a:chExt cx="169" cy="45"/>
                </a:xfrm>
              </p:grpSpPr>
              <p:sp>
                <p:nvSpPr>
                  <p:cNvPr id="116825"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26"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806"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807"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08"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09"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10"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11"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812" name="Oval 91"/>
                <p:cNvSpPr>
                  <a:spLocks noChangeArrowheads="1"/>
                </p:cNvSpPr>
                <p:nvPr/>
              </p:nvSpPr>
              <p:spPr bwMode="auto">
                <a:xfrm>
                  <a:off x="3594" y="2761"/>
                  <a:ext cx="112" cy="99"/>
                </a:xfrm>
                <a:prstGeom prst="ellipse">
                  <a:avLst/>
                </a:prstGeom>
                <a:solidFill>
                  <a:srgbClr val="CCFF66"/>
                </a:solidFill>
                <a:ln w="9525">
                  <a:solidFill>
                    <a:schemeClr val="tx1"/>
                  </a:solidFill>
                  <a:round/>
                  <a:headEnd/>
                  <a:tailEnd/>
                </a:ln>
              </p:spPr>
              <p:txBody>
                <a:bodyPr wrap="none" anchor="ctr"/>
                <a:lstStyle/>
                <a:p>
                  <a:pPr eaLnBrk="0" hangingPunct="0">
                    <a:spcBef>
                      <a:spcPct val="50000"/>
                    </a:spcBef>
                  </a:pPr>
                  <a:endParaRPr lang="es-ES"/>
                </a:p>
              </p:txBody>
            </p:sp>
            <p:sp>
              <p:nvSpPr>
                <p:cNvPr id="116813"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814"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815"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16"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17"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818"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19"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12" name="Group 99"/>
                <p:cNvGrpSpPr>
                  <a:grpSpLocks/>
                </p:cNvGrpSpPr>
                <p:nvPr/>
              </p:nvGrpSpPr>
              <p:grpSpPr bwMode="auto">
                <a:xfrm>
                  <a:off x="3806" y="2855"/>
                  <a:ext cx="269" cy="62"/>
                  <a:chOff x="3806" y="2855"/>
                  <a:chExt cx="269" cy="62"/>
                </a:xfrm>
              </p:grpSpPr>
              <p:sp>
                <p:nvSpPr>
                  <p:cNvPr id="116822"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23"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24"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821"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802"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38" name="Cœur 37"/>
              <p:cNvSpPr/>
              <p:nvPr/>
            </p:nvSpPr>
            <p:spPr>
              <a:xfrm>
                <a:off x="521322" y="4376753"/>
                <a:ext cx="299785" cy="364979"/>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804" name="Forme libre 38"/>
              <p:cNvSpPr>
                <a:spLocks/>
              </p:cNvSpPr>
              <p:nvPr/>
            </p:nvSpPr>
            <p:spPr bwMode="auto">
              <a:xfrm>
                <a:off x="510877" y="4537494"/>
                <a:ext cx="453366" cy="1292045"/>
              </a:xfrm>
              <a:custGeom>
                <a:avLst/>
                <a:gdLst>
                  <a:gd name="T0" fmla="*/ 6709 w 453366"/>
                  <a:gd name="T1" fmla="*/ 0 h 1292045"/>
                  <a:gd name="T2" fmla="*/ 18211 w 453366"/>
                  <a:gd name="T3" fmla="*/ 276046 h 1292045"/>
                  <a:gd name="T4" fmla="*/ 29713 w 453366"/>
                  <a:gd name="T5" fmla="*/ 764876 h 1292045"/>
                  <a:gd name="T6" fmla="*/ 196490 w 453366"/>
                  <a:gd name="T7" fmla="*/ 1247955 h 1292045"/>
                  <a:gd name="T8" fmla="*/ 100684 w 453366"/>
                  <a:gd name="T9" fmla="*/ 835722 h 1292045"/>
                  <a:gd name="T10" fmla="*/ 100684 w 453366"/>
                  <a:gd name="T11" fmla="*/ 475682 h 1292045"/>
                  <a:gd name="T12" fmla="*/ 161984 w 453366"/>
                  <a:gd name="T13" fmla="*/ 419819 h 1292045"/>
                  <a:gd name="T14" fmla="*/ 213743 w 453366"/>
                  <a:gd name="T15" fmla="*/ 517585 h 1292045"/>
                  <a:gd name="T16" fmla="*/ 426528 w 453366"/>
                  <a:gd name="T17" fmla="*/ 1224951 h 1292045"/>
                  <a:gd name="T18" fmla="*/ 374769 w 453366"/>
                  <a:gd name="T19" fmla="*/ 920151 h 1292045"/>
                  <a:gd name="T20" fmla="*/ 317260 w 453366"/>
                  <a:gd name="T21" fmla="*/ 632604 h 1292045"/>
                  <a:gd name="T22" fmla="*/ 236747 w 453366"/>
                  <a:gd name="T23" fmla="*/ 402566 h 1292045"/>
                  <a:gd name="T24" fmla="*/ 93851 w 453366"/>
                  <a:gd name="T25" fmla="*/ 289189 h 1292045"/>
                  <a:gd name="T26" fmla="*/ 93851 w 453366"/>
                  <a:gd name="T27" fmla="*/ 145173 h 12920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3366"/>
                  <a:gd name="T43" fmla="*/ 0 h 1292045"/>
                  <a:gd name="T44" fmla="*/ 453366 w 453366"/>
                  <a:gd name="T45" fmla="*/ 1292045 h 12920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3366" h="1292045">
                    <a:moveTo>
                      <a:pt x="6709" y="0"/>
                    </a:moveTo>
                    <a:cubicBezTo>
                      <a:pt x="12460" y="84347"/>
                      <a:pt x="14377" y="148567"/>
                      <a:pt x="18211" y="276046"/>
                    </a:cubicBezTo>
                    <a:cubicBezTo>
                      <a:pt x="22045" y="403525"/>
                      <a:pt x="0" y="602891"/>
                      <a:pt x="29713" y="764876"/>
                    </a:cubicBezTo>
                    <a:cubicBezTo>
                      <a:pt x="59426" y="926861"/>
                      <a:pt x="184661" y="1236147"/>
                      <a:pt x="196490" y="1247955"/>
                    </a:cubicBezTo>
                    <a:cubicBezTo>
                      <a:pt x="208319" y="1259763"/>
                      <a:pt x="116652" y="964434"/>
                      <a:pt x="100684" y="835722"/>
                    </a:cubicBezTo>
                    <a:cubicBezTo>
                      <a:pt x="84716" y="707010"/>
                      <a:pt x="90467" y="544999"/>
                      <a:pt x="100684" y="475682"/>
                    </a:cubicBezTo>
                    <a:cubicBezTo>
                      <a:pt x="110901" y="406365"/>
                      <a:pt x="143141" y="412835"/>
                      <a:pt x="161984" y="419819"/>
                    </a:cubicBezTo>
                    <a:cubicBezTo>
                      <a:pt x="180827" y="426803"/>
                      <a:pt x="169652" y="383396"/>
                      <a:pt x="213743" y="517585"/>
                    </a:cubicBezTo>
                    <a:cubicBezTo>
                      <a:pt x="257834" y="651774"/>
                      <a:pt x="399690" y="1157857"/>
                      <a:pt x="426528" y="1224951"/>
                    </a:cubicBezTo>
                    <a:cubicBezTo>
                      <a:pt x="453366" y="1292045"/>
                      <a:pt x="392980" y="1018875"/>
                      <a:pt x="374769" y="920151"/>
                    </a:cubicBezTo>
                    <a:cubicBezTo>
                      <a:pt x="356558" y="821427"/>
                      <a:pt x="340264" y="718868"/>
                      <a:pt x="317260" y="632604"/>
                    </a:cubicBezTo>
                    <a:cubicBezTo>
                      <a:pt x="294256" y="546340"/>
                      <a:pt x="273982" y="459802"/>
                      <a:pt x="236747" y="402566"/>
                    </a:cubicBezTo>
                    <a:cubicBezTo>
                      <a:pt x="199512" y="345330"/>
                      <a:pt x="117667" y="332088"/>
                      <a:pt x="93851" y="289189"/>
                    </a:cubicBezTo>
                    <a:cubicBezTo>
                      <a:pt x="91409" y="256927"/>
                      <a:pt x="93372" y="214664"/>
                      <a:pt x="93851" y="145173"/>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800" name="Forme libre 34"/>
            <p:cNvSpPr>
              <a:spLocks/>
            </p:cNvSpPr>
            <p:nvPr/>
          </p:nvSpPr>
          <p:spPr bwMode="auto">
            <a:xfrm>
              <a:off x="2112468" y="3935811"/>
              <a:ext cx="155276" cy="34505"/>
            </a:xfrm>
            <a:custGeom>
              <a:avLst/>
              <a:gdLst>
                <a:gd name="T0" fmla="*/ 0 w 155276"/>
                <a:gd name="T1" fmla="*/ 0 h 34505"/>
                <a:gd name="T2" fmla="*/ 155276 w 155276"/>
                <a:gd name="T3" fmla="*/ 34505 h 34505"/>
                <a:gd name="T4" fmla="*/ 0 60000 65536"/>
                <a:gd name="T5" fmla="*/ 0 60000 65536"/>
                <a:gd name="T6" fmla="*/ 0 w 155276"/>
                <a:gd name="T7" fmla="*/ 0 h 34505"/>
                <a:gd name="T8" fmla="*/ 155276 w 155276"/>
                <a:gd name="T9" fmla="*/ 34505 h 34505"/>
              </a:gdLst>
              <a:ahLst/>
              <a:cxnLst>
                <a:cxn ang="T4">
                  <a:pos x="T0" y="T1"/>
                </a:cxn>
                <a:cxn ang="T5">
                  <a:pos x="T2" y="T3"/>
                </a:cxn>
              </a:cxnLst>
              <a:rect l="T6" t="T7" r="T8" b="T9"/>
              <a:pathLst>
                <a:path w="155276" h="34505">
                  <a:moveTo>
                    <a:pt x="0" y="0"/>
                  </a:moveTo>
                  <a:lnTo>
                    <a:pt x="155276" y="34505"/>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grpSp>
        <p:nvGrpSpPr>
          <p:cNvPr id="13" name="Groupe 61"/>
          <p:cNvGrpSpPr>
            <a:grpSpLocks/>
          </p:cNvGrpSpPr>
          <p:nvPr/>
        </p:nvGrpSpPr>
        <p:grpSpPr bwMode="auto">
          <a:xfrm>
            <a:off x="3635375" y="5445125"/>
            <a:ext cx="1633538" cy="1354138"/>
            <a:chOff x="3442302" y="4277991"/>
            <a:chExt cx="1974034" cy="1711196"/>
          </a:xfrm>
        </p:grpSpPr>
        <p:sp>
          <p:nvSpPr>
            <p:cNvPr id="116775" name="Oval 85"/>
            <p:cNvSpPr>
              <a:spLocks noChangeArrowheads="1"/>
            </p:cNvSpPr>
            <p:nvPr/>
          </p:nvSpPr>
          <p:spPr bwMode="auto">
            <a:xfrm rot="173597" flipH="1">
              <a:off x="4637504" y="5110923"/>
              <a:ext cx="235496" cy="278514"/>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776" name="Oval 86"/>
            <p:cNvSpPr>
              <a:spLocks noChangeArrowheads="1"/>
            </p:cNvSpPr>
            <p:nvPr/>
          </p:nvSpPr>
          <p:spPr bwMode="auto">
            <a:xfrm rot="6713597" flipH="1">
              <a:off x="4532335" y="5000016"/>
              <a:ext cx="212201" cy="4575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7" name="Oval 91"/>
            <p:cNvSpPr>
              <a:spLocks noChangeArrowheads="1"/>
            </p:cNvSpPr>
            <p:nvPr/>
          </p:nvSpPr>
          <p:spPr bwMode="auto">
            <a:xfrm rot="173597" flipH="1">
              <a:off x="5039542" y="5342960"/>
              <a:ext cx="376794" cy="437664"/>
            </a:xfrm>
            <a:prstGeom prst="ellipse">
              <a:avLst/>
            </a:prstGeom>
            <a:solidFill>
              <a:srgbClr val="FF0000"/>
            </a:solidFill>
            <a:ln w="9525">
              <a:noFill/>
              <a:round/>
              <a:headEnd/>
              <a:tailEnd/>
            </a:ln>
          </p:spPr>
          <p:txBody>
            <a:bodyPr wrap="none" anchor="ctr"/>
            <a:lstStyle/>
            <a:p>
              <a:pPr eaLnBrk="0" hangingPunct="0">
                <a:spcBef>
                  <a:spcPct val="50000"/>
                </a:spcBef>
              </a:pPr>
              <a:endParaRPr lang="es-ES"/>
            </a:p>
          </p:txBody>
        </p:sp>
        <p:sp>
          <p:nvSpPr>
            <p:cNvPr id="116778" name="Oval 92"/>
            <p:cNvSpPr>
              <a:spLocks noChangeArrowheads="1"/>
            </p:cNvSpPr>
            <p:nvPr/>
          </p:nvSpPr>
          <p:spPr bwMode="auto">
            <a:xfrm rot="173597" flipH="1">
              <a:off x="3648918" y="5135437"/>
              <a:ext cx="1244935" cy="711757"/>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779" name="Rectangle 93"/>
            <p:cNvSpPr>
              <a:spLocks noChangeArrowheads="1"/>
            </p:cNvSpPr>
            <p:nvPr/>
          </p:nvSpPr>
          <p:spPr bwMode="auto">
            <a:xfrm rot="173597" flipH="1">
              <a:off x="4837834" y="5456555"/>
              <a:ext cx="201854" cy="190097"/>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grpSp>
          <p:nvGrpSpPr>
            <p:cNvPr id="14" name="Groupe 131"/>
            <p:cNvGrpSpPr>
              <a:grpSpLocks/>
            </p:cNvGrpSpPr>
            <p:nvPr/>
          </p:nvGrpSpPr>
          <p:grpSpPr bwMode="auto">
            <a:xfrm rot="4364575">
              <a:off x="3121697" y="4598596"/>
              <a:ext cx="1208163" cy="566953"/>
              <a:chOff x="3053581" y="5301063"/>
              <a:chExt cx="1208163" cy="566953"/>
            </a:xfrm>
          </p:grpSpPr>
          <p:sp>
            <p:nvSpPr>
              <p:cNvPr id="116791" name="Oval 89"/>
              <p:cNvSpPr>
                <a:spLocks noChangeArrowheads="1"/>
              </p:cNvSpPr>
              <p:nvPr/>
            </p:nvSpPr>
            <p:spPr bwMode="auto">
              <a:xfrm rot="4133597" flipH="1">
                <a:off x="2878440" y="5490285"/>
                <a:ext cx="499556" cy="121112"/>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2" name="Oval 90"/>
              <p:cNvSpPr>
                <a:spLocks noChangeArrowheads="1"/>
              </p:cNvSpPr>
              <p:nvPr/>
            </p:nvSpPr>
            <p:spPr bwMode="auto">
              <a:xfrm rot="2453597" flipH="1">
                <a:off x="3569658" y="5500301"/>
                <a:ext cx="90834" cy="163571"/>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793" name="Oval 87"/>
              <p:cNvSpPr>
                <a:spLocks noChangeArrowheads="1"/>
              </p:cNvSpPr>
              <p:nvPr/>
            </p:nvSpPr>
            <p:spPr bwMode="auto">
              <a:xfrm rot="5513597">
                <a:off x="3743677" y="5111341"/>
                <a:ext cx="309460" cy="726674"/>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4" name="Oval 88"/>
              <p:cNvSpPr>
                <a:spLocks noChangeArrowheads="1"/>
              </p:cNvSpPr>
              <p:nvPr/>
            </p:nvSpPr>
            <p:spPr bwMode="auto">
              <a:xfrm rot="4133597" flipH="1">
                <a:off x="3255207" y="5335548"/>
                <a:ext cx="265251" cy="48781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5" name="Oval 94"/>
              <p:cNvSpPr>
                <a:spLocks noChangeArrowheads="1"/>
              </p:cNvSpPr>
              <p:nvPr/>
            </p:nvSpPr>
            <p:spPr bwMode="auto">
              <a:xfrm rot="5933597">
                <a:off x="3678603" y="5338369"/>
                <a:ext cx="335985" cy="723309"/>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6" name="Oval 95"/>
              <p:cNvSpPr>
                <a:spLocks noChangeArrowheads="1"/>
              </p:cNvSpPr>
              <p:nvPr/>
            </p:nvSpPr>
            <p:spPr bwMode="auto">
              <a:xfrm rot="20753597" flipH="1">
                <a:off x="3094799" y="5578853"/>
                <a:ext cx="467628" cy="27851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7" name="Oval 96"/>
              <p:cNvSpPr>
                <a:spLocks noChangeArrowheads="1"/>
              </p:cNvSpPr>
              <p:nvPr/>
            </p:nvSpPr>
            <p:spPr bwMode="auto">
              <a:xfrm rot="20753597" flipH="1">
                <a:off x="3053581" y="5354821"/>
                <a:ext cx="87470" cy="481873"/>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798" name="Oval 97"/>
              <p:cNvSpPr>
                <a:spLocks noChangeArrowheads="1"/>
              </p:cNvSpPr>
              <p:nvPr/>
            </p:nvSpPr>
            <p:spPr bwMode="auto">
              <a:xfrm rot="20753597" flipH="1">
                <a:off x="3471868" y="5522572"/>
                <a:ext cx="117748" cy="12378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781" name="Oval 98"/>
            <p:cNvSpPr>
              <a:spLocks noChangeArrowheads="1"/>
            </p:cNvSpPr>
            <p:nvPr/>
          </p:nvSpPr>
          <p:spPr bwMode="auto">
            <a:xfrm rot="173597" flipH="1">
              <a:off x="4621607" y="5605147"/>
              <a:ext cx="205218" cy="318301"/>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15" name="Group 99"/>
            <p:cNvGrpSpPr>
              <a:grpSpLocks/>
            </p:cNvGrpSpPr>
            <p:nvPr/>
          </p:nvGrpSpPr>
          <p:grpSpPr bwMode="auto">
            <a:xfrm rot="173597" flipH="1">
              <a:off x="3787027" y="5684148"/>
              <a:ext cx="915070" cy="305039"/>
              <a:chOff x="3806" y="2833"/>
              <a:chExt cx="272" cy="69"/>
            </a:xfrm>
          </p:grpSpPr>
          <p:sp>
            <p:nvSpPr>
              <p:cNvPr id="116788"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89"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0"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783" name="Oval 103"/>
            <p:cNvSpPr>
              <a:spLocks noChangeArrowheads="1"/>
            </p:cNvSpPr>
            <p:nvPr/>
          </p:nvSpPr>
          <p:spPr bwMode="auto">
            <a:xfrm rot="173597" flipH="1">
              <a:off x="5210715" y="5201822"/>
              <a:ext cx="60556" cy="203359"/>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sp>
          <p:nvSpPr>
            <p:cNvPr id="116784" name="Oval 37"/>
            <p:cNvSpPr>
              <a:spLocks noChangeArrowheads="1"/>
            </p:cNvSpPr>
            <p:nvPr/>
          </p:nvSpPr>
          <p:spPr bwMode="auto">
            <a:xfrm>
              <a:off x="5230395" y="5391909"/>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16785" name="Forme libre 72"/>
            <p:cNvSpPr>
              <a:spLocks/>
            </p:cNvSpPr>
            <p:nvPr/>
          </p:nvSpPr>
          <p:spPr bwMode="auto">
            <a:xfrm>
              <a:off x="3540664" y="4485736"/>
              <a:ext cx="946030" cy="1114724"/>
            </a:xfrm>
            <a:custGeom>
              <a:avLst/>
              <a:gdLst>
                <a:gd name="T0" fmla="*/ 7668 w 946030"/>
                <a:gd name="T1" fmla="*/ 11502 h 1114724"/>
                <a:gd name="T2" fmla="*/ 151442 w 946030"/>
                <a:gd name="T3" fmla="*/ 477328 h 1114724"/>
                <a:gd name="T4" fmla="*/ 260710 w 946030"/>
                <a:gd name="T5" fmla="*/ 845389 h 1114724"/>
                <a:gd name="T6" fmla="*/ 778294 w 946030"/>
                <a:gd name="T7" fmla="*/ 1098430 h 1114724"/>
                <a:gd name="T8" fmla="*/ 933570 w 946030"/>
                <a:gd name="T9" fmla="*/ 943155 h 1114724"/>
                <a:gd name="T10" fmla="*/ 703532 w 946030"/>
                <a:gd name="T11" fmla="*/ 822385 h 1114724"/>
                <a:gd name="T12" fmla="*/ 484996 w 946030"/>
                <a:gd name="T13" fmla="*/ 655607 h 1114724"/>
                <a:gd name="T14" fmla="*/ 168694 w 946030"/>
                <a:gd name="T15" fmla="*/ 34506 h 1114724"/>
                <a:gd name="T16" fmla="*/ 513751 w 946030"/>
                <a:gd name="T17" fmla="*/ 799381 h 1114724"/>
                <a:gd name="T18" fmla="*/ 554008 w 946030"/>
                <a:gd name="T19" fmla="*/ 839638 h 1114724"/>
                <a:gd name="T20" fmla="*/ 473494 w 946030"/>
                <a:gd name="T21" fmla="*/ 937404 h 1114724"/>
                <a:gd name="T22" fmla="*/ 254959 w 946030"/>
                <a:gd name="T23" fmla="*/ 770626 h 1114724"/>
                <a:gd name="T24" fmla="*/ 197449 w 946030"/>
                <a:gd name="T25" fmla="*/ 546339 h 1114724"/>
                <a:gd name="T26" fmla="*/ 7668 w 946030"/>
                <a:gd name="T27" fmla="*/ 11502 h 1114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6030"/>
                <a:gd name="T43" fmla="*/ 0 h 1114724"/>
                <a:gd name="T44" fmla="*/ 946030 w 946030"/>
                <a:gd name="T45" fmla="*/ 1114724 h 11147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6030" h="1114724">
                  <a:moveTo>
                    <a:pt x="7668" y="11502"/>
                  </a:moveTo>
                  <a:cubicBezTo>
                    <a:pt x="0" y="0"/>
                    <a:pt x="109268" y="338347"/>
                    <a:pt x="151442" y="477328"/>
                  </a:cubicBezTo>
                  <a:cubicBezTo>
                    <a:pt x="193616" y="616309"/>
                    <a:pt x="156235" y="741872"/>
                    <a:pt x="260710" y="845389"/>
                  </a:cubicBezTo>
                  <a:cubicBezTo>
                    <a:pt x="365185" y="948906"/>
                    <a:pt x="666151" y="1082136"/>
                    <a:pt x="778294" y="1098430"/>
                  </a:cubicBezTo>
                  <a:cubicBezTo>
                    <a:pt x="890437" y="1114724"/>
                    <a:pt x="946030" y="989163"/>
                    <a:pt x="933570" y="943155"/>
                  </a:cubicBezTo>
                  <a:cubicBezTo>
                    <a:pt x="921110" y="897147"/>
                    <a:pt x="778294" y="870310"/>
                    <a:pt x="703532" y="822385"/>
                  </a:cubicBezTo>
                  <a:cubicBezTo>
                    <a:pt x="628770" y="774460"/>
                    <a:pt x="574136" y="786920"/>
                    <a:pt x="484996" y="655607"/>
                  </a:cubicBezTo>
                  <a:cubicBezTo>
                    <a:pt x="395856" y="524294"/>
                    <a:pt x="163902" y="10544"/>
                    <a:pt x="168694" y="34506"/>
                  </a:cubicBezTo>
                  <a:cubicBezTo>
                    <a:pt x="173486" y="58468"/>
                    <a:pt x="449532" y="665192"/>
                    <a:pt x="513751" y="799381"/>
                  </a:cubicBezTo>
                  <a:cubicBezTo>
                    <a:pt x="577970" y="933570"/>
                    <a:pt x="560717" y="816634"/>
                    <a:pt x="554008" y="839638"/>
                  </a:cubicBezTo>
                  <a:cubicBezTo>
                    <a:pt x="547299" y="862642"/>
                    <a:pt x="523335" y="948906"/>
                    <a:pt x="473494" y="937404"/>
                  </a:cubicBezTo>
                  <a:cubicBezTo>
                    <a:pt x="423653" y="925902"/>
                    <a:pt x="300966" y="835803"/>
                    <a:pt x="254959" y="770626"/>
                  </a:cubicBezTo>
                  <a:cubicBezTo>
                    <a:pt x="208952" y="705449"/>
                    <a:pt x="236747" y="669026"/>
                    <a:pt x="197449" y="546339"/>
                  </a:cubicBezTo>
                  <a:cubicBezTo>
                    <a:pt x="158151" y="423652"/>
                    <a:pt x="15336" y="23004"/>
                    <a:pt x="7668" y="11502"/>
                  </a:cubicBezTo>
                  <a:close/>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sp>
          <p:nvSpPr>
            <p:cNvPr id="74" name="Cœur 73"/>
            <p:cNvSpPr/>
            <p:nvPr/>
          </p:nvSpPr>
          <p:spPr>
            <a:xfrm rot="5044577">
              <a:off x="4259766" y="5456831"/>
              <a:ext cx="296901" cy="362577"/>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787" name="Forme libre 74"/>
            <p:cNvSpPr>
              <a:spLocks/>
            </p:cNvSpPr>
            <p:nvPr/>
          </p:nvSpPr>
          <p:spPr bwMode="auto">
            <a:xfrm rot="-6805090">
              <a:off x="5064796" y="544164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sp>
        <p:nvSpPr>
          <p:cNvPr id="116741" name="Forme libre 86"/>
          <p:cNvSpPr>
            <a:spLocks/>
          </p:cNvSpPr>
          <p:nvPr/>
        </p:nvSpPr>
        <p:spPr bwMode="auto">
          <a:xfrm>
            <a:off x="1117600" y="5516563"/>
            <a:ext cx="990600" cy="554037"/>
          </a:xfrm>
          <a:custGeom>
            <a:avLst/>
            <a:gdLst>
              <a:gd name="T0" fmla="*/ 0 w 990600"/>
              <a:gd name="T1" fmla="*/ 10464 h 486833"/>
              <a:gd name="T2" fmla="*/ 711200 w 990600"/>
              <a:gd name="T3" fmla="*/ 198845 h 486833"/>
              <a:gd name="T4" fmla="*/ 990600 w 990600"/>
              <a:gd name="T5" fmla="*/ 1203542 h 486833"/>
              <a:gd name="T6" fmla="*/ 0 60000 65536"/>
              <a:gd name="T7" fmla="*/ 0 60000 65536"/>
              <a:gd name="T8" fmla="*/ 0 60000 65536"/>
              <a:gd name="T9" fmla="*/ 0 w 990600"/>
              <a:gd name="T10" fmla="*/ 0 h 486833"/>
              <a:gd name="T11" fmla="*/ 990600 w 990600"/>
              <a:gd name="T12" fmla="*/ 486833 h 486833"/>
            </a:gdLst>
            <a:ahLst/>
            <a:cxnLst>
              <a:cxn ang="T6">
                <a:pos x="T0" y="T1"/>
              </a:cxn>
              <a:cxn ang="T7">
                <a:pos x="T2" y="T3"/>
              </a:cxn>
              <a:cxn ang="T8">
                <a:pos x="T4" y="T5"/>
              </a:cxn>
            </a:cxnLst>
            <a:rect l="T9" t="T10" r="T11" b="T12"/>
            <a:pathLst>
              <a:path w="990600" h="486833">
                <a:moveTo>
                  <a:pt x="0" y="4233"/>
                </a:moveTo>
                <a:cubicBezTo>
                  <a:pt x="273050" y="2116"/>
                  <a:pt x="546100" y="0"/>
                  <a:pt x="711200" y="80433"/>
                </a:cubicBezTo>
                <a:cubicBezTo>
                  <a:pt x="876300" y="160866"/>
                  <a:pt x="933450" y="323849"/>
                  <a:pt x="990600" y="486833"/>
                </a:cubicBezTo>
              </a:path>
            </a:pathLst>
          </a:custGeom>
          <a:noFill/>
          <a:ln w="76200" cap="flat" cmpd="sng" algn="ctr">
            <a:solidFill>
              <a:schemeClr val="tx1"/>
            </a:solidFill>
            <a:prstDash val="solid"/>
            <a:round/>
            <a:headEnd type="none" w="med" len="med"/>
            <a:tailEnd type="stealth" w="lg" len="lg"/>
          </a:ln>
        </p:spPr>
        <p:txBody>
          <a:bodyPr>
            <a:spAutoFit/>
          </a:bodyPr>
          <a:lstStyle/>
          <a:p>
            <a:endParaRPr lang="es-ES"/>
          </a:p>
        </p:txBody>
      </p:sp>
      <p:sp>
        <p:nvSpPr>
          <p:cNvPr id="116742" name="Forme libre 87"/>
          <p:cNvSpPr>
            <a:spLocks/>
          </p:cNvSpPr>
          <p:nvPr/>
        </p:nvSpPr>
        <p:spPr bwMode="auto">
          <a:xfrm rot="-8434964">
            <a:off x="3157538" y="5935663"/>
            <a:ext cx="990600" cy="554037"/>
          </a:xfrm>
          <a:custGeom>
            <a:avLst/>
            <a:gdLst>
              <a:gd name="T0" fmla="*/ 0 w 990600"/>
              <a:gd name="T1" fmla="*/ 10464 h 486833"/>
              <a:gd name="T2" fmla="*/ 711200 w 990600"/>
              <a:gd name="T3" fmla="*/ 198845 h 486833"/>
              <a:gd name="T4" fmla="*/ 990600 w 990600"/>
              <a:gd name="T5" fmla="*/ 1203542 h 486833"/>
              <a:gd name="T6" fmla="*/ 0 60000 65536"/>
              <a:gd name="T7" fmla="*/ 0 60000 65536"/>
              <a:gd name="T8" fmla="*/ 0 60000 65536"/>
              <a:gd name="T9" fmla="*/ 0 w 990600"/>
              <a:gd name="T10" fmla="*/ 0 h 486833"/>
              <a:gd name="T11" fmla="*/ 990600 w 990600"/>
              <a:gd name="T12" fmla="*/ 486833 h 486833"/>
            </a:gdLst>
            <a:ahLst/>
            <a:cxnLst>
              <a:cxn ang="T6">
                <a:pos x="T0" y="T1"/>
              </a:cxn>
              <a:cxn ang="T7">
                <a:pos x="T2" y="T3"/>
              </a:cxn>
              <a:cxn ang="T8">
                <a:pos x="T4" y="T5"/>
              </a:cxn>
            </a:cxnLst>
            <a:rect l="T9" t="T10" r="T11" b="T12"/>
            <a:pathLst>
              <a:path w="990600" h="486833">
                <a:moveTo>
                  <a:pt x="0" y="4233"/>
                </a:moveTo>
                <a:cubicBezTo>
                  <a:pt x="273050" y="2116"/>
                  <a:pt x="546100" y="0"/>
                  <a:pt x="711200" y="80433"/>
                </a:cubicBezTo>
                <a:cubicBezTo>
                  <a:pt x="876300" y="160866"/>
                  <a:pt x="933450" y="323849"/>
                  <a:pt x="990600" y="486833"/>
                </a:cubicBezTo>
              </a:path>
            </a:pathLst>
          </a:custGeom>
          <a:noFill/>
          <a:ln w="76200" cap="flat" cmpd="sng" algn="ctr">
            <a:solidFill>
              <a:schemeClr val="tx1"/>
            </a:solidFill>
            <a:prstDash val="solid"/>
            <a:round/>
            <a:headEnd type="none" w="med" len="med"/>
            <a:tailEnd type="stealth" w="lg" len="lg"/>
          </a:ln>
        </p:spPr>
        <p:txBody>
          <a:bodyPr>
            <a:spAutoFit/>
          </a:bodyPr>
          <a:lstStyle/>
          <a:p>
            <a:endParaRPr lang="es-ES"/>
          </a:p>
        </p:txBody>
      </p:sp>
      <p:grpSp>
        <p:nvGrpSpPr>
          <p:cNvPr id="16" name="Groupe 88"/>
          <p:cNvGrpSpPr>
            <a:grpSpLocks/>
          </p:cNvGrpSpPr>
          <p:nvPr/>
        </p:nvGrpSpPr>
        <p:grpSpPr bwMode="auto">
          <a:xfrm rot="2501847">
            <a:off x="6743700" y="5045075"/>
            <a:ext cx="454025" cy="1506538"/>
            <a:chOff x="211351" y="3602547"/>
            <a:chExt cx="897433" cy="2358325"/>
          </a:xfrm>
        </p:grpSpPr>
        <p:grpSp>
          <p:nvGrpSpPr>
            <p:cNvPr id="17" name="Groupe 81"/>
            <p:cNvGrpSpPr>
              <a:grpSpLocks/>
            </p:cNvGrpSpPr>
            <p:nvPr/>
          </p:nvGrpSpPr>
          <p:grpSpPr bwMode="auto">
            <a:xfrm>
              <a:off x="211351" y="3602547"/>
              <a:ext cx="897433" cy="2358325"/>
              <a:chOff x="211351" y="3602547"/>
              <a:chExt cx="897433" cy="2358325"/>
            </a:xfrm>
          </p:grpSpPr>
          <p:grpSp>
            <p:nvGrpSpPr>
              <p:cNvPr id="18" name="Group 81"/>
              <p:cNvGrpSpPr>
                <a:grpSpLocks/>
              </p:cNvGrpSpPr>
              <p:nvPr/>
            </p:nvGrpSpPr>
            <p:grpSpPr bwMode="auto">
              <a:xfrm rot="16373597" flipH="1">
                <a:off x="-519095" y="4332993"/>
                <a:ext cx="2358325" cy="897433"/>
                <a:chOff x="3594" y="2714"/>
                <a:chExt cx="701" cy="203"/>
              </a:xfrm>
            </p:grpSpPr>
            <p:grpSp>
              <p:nvGrpSpPr>
                <p:cNvPr id="19" name="Group 82"/>
                <p:cNvGrpSpPr>
                  <a:grpSpLocks/>
                </p:cNvGrpSpPr>
                <p:nvPr/>
              </p:nvGrpSpPr>
              <p:grpSpPr bwMode="auto">
                <a:xfrm>
                  <a:off x="3858" y="2721"/>
                  <a:ext cx="169" cy="45"/>
                  <a:chOff x="3858" y="2721"/>
                  <a:chExt cx="169" cy="45"/>
                </a:xfrm>
              </p:grpSpPr>
              <p:sp>
                <p:nvSpPr>
                  <p:cNvPr id="11677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77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75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75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5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5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5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59"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760" name="Oval 91"/>
                <p:cNvSpPr>
                  <a:spLocks noChangeArrowheads="1"/>
                </p:cNvSpPr>
                <p:nvPr/>
              </p:nvSpPr>
              <p:spPr bwMode="auto">
                <a:xfrm>
                  <a:off x="3594" y="2761"/>
                  <a:ext cx="112" cy="99"/>
                </a:xfrm>
                <a:prstGeom prst="ellipse">
                  <a:avLst/>
                </a:prstGeom>
                <a:solidFill>
                  <a:schemeClr val="bg1"/>
                </a:solidFill>
                <a:ln w="9525">
                  <a:solidFill>
                    <a:schemeClr val="tx1"/>
                  </a:solidFill>
                  <a:round/>
                  <a:headEnd/>
                  <a:tailEnd/>
                </a:ln>
              </p:spPr>
              <p:txBody>
                <a:bodyPr wrap="none" anchor="ctr"/>
                <a:lstStyle/>
                <a:p>
                  <a:pPr eaLnBrk="0" hangingPunct="0">
                    <a:spcBef>
                      <a:spcPct val="50000"/>
                    </a:spcBef>
                  </a:pPr>
                  <a:endParaRPr lang="es-ES"/>
                </a:p>
              </p:txBody>
            </p:sp>
            <p:sp>
              <p:nvSpPr>
                <p:cNvPr id="11676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76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76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6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6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76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76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20" name="Group 99"/>
                <p:cNvGrpSpPr>
                  <a:grpSpLocks/>
                </p:cNvGrpSpPr>
                <p:nvPr/>
              </p:nvGrpSpPr>
              <p:grpSpPr bwMode="auto">
                <a:xfrm>
                  <a:off x="3806" y="2855"/>
                  <a:ext cx="269" cy="62"/>
                  <a:chOff x="3806" y="2855"/>
                  <a:chExt cx="269" cy="62"/>
                </a:xfrm>
              </p:grpSpPr>
              <p:sp>
                <p:nvSpPr>
                  <p:cNvPr id="11677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1"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2"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769"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750"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94" name="Cœur 93"/>
              <p:cNvSpPr/>
              <p:nvPr/>
            </p:nvSpPr>
            <p:spPr>
              <a:xfrm>
                <a:off x="528019" y="4366980"/>
                <a:ext cx="298099" cy="362819"/>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752" name="Forme libre 94"/>
              <p:cNvSpPr>
                <a:spLocks/>
              </p:cNvSpPr>
              <p:nvPr/>
            </p:nvSpPr>
            <p:spPr bwMode="auto">
              <a:xfrm>
                <a:off x="515668" y="4537494"/>
                <a:ext cx="436113" cy="1299714"/>
              </a:xfrm>
              <a:custGeom>
                <a:avLst/>
                <a:gdLst>
                  <a:gd name="T0" fmla="*/ 1917 w 436113"/>
                  <a:gd name="T1" fmla="*/ 0 h 1299714"/>
                  <a:gd name="T2" fmla="*/ 13419 w 436113"/>
                  <a:gd name="T3" fmla="*/ 276046 h 1299714"/>
                  <a:gd name="T4" fmla="*/ 1917 w 436113"/>
                  <a:gd name="T5" fmla="*/ 644106 h 1299714"/>
                  <a:gd name="T6" fmla="*/ 24921 w 436113"/>
                  <a:gd name="T7" fmla="*/ 764876 h 1299714"/>
                  <a:gd name="T8" fmla="*/ 76679 w 436113"/>
                  <a:gd name="T9" fmla="*/ 971910 h 1299714"/>
                  <a:gd name="T10" fmla="*/ 128438 w 436113"/>
                  <a:gd name="T11" fmla="*/ 1173193 h 1299714"/>
                  <a:gd name="T12" fmla="*/ 191698 w 436113"/>
                  <a:gd name="T13" fmla="*/ 1247955 h 1299714"/>
                  <a:gd name="T14" fmla="*/ 157192 w 436113"/>
                  <a:gd name="T15" fmla="*/ 931653 h 1299714"/>
                  <a:gd name="T16" fmla="*/ 95892 w 436113"/>
                  <a:gd name="T17" fmla="*/ 835722 h 1299714"/>
                  <a:gd name="T18" fmla="*/ 95892 w 436113"/>
                  <a:gd name="T19" fmla="*/ 547690 h 1299714"/>
                  <a:gd name="T20" fmla="*/ 95892 w 436113"/>
                  <a:gd name="T21" fmla="*/ 475682 h 1299714"/>
                  <a:gd name="T22" fmla="*/ 157192 w 436113"/>
                  <a:gd name="T23" fmla="*/ 419819 h 1299714"/>
                  <a:gd name="T24" fmla="*/ 208951 w 436113"/>
                  <a:gd name="T25" fmla="*/ 517585 h 1299714"/>
                  <a:gd name="T26" fmla="*/ 226204 w 436113"/>
                  <a:gd name="T27" fmla="*/ 822385 h 1299714"/>
                  <a:gd name="T28" fmla="*/ 203200 w 436113"/>
                  <a:gd name="T29" fmla="*/ 1086929 h 1299714"/>
                  <a:gd name="T30" fmla="*/ 283713 w 436113"/>
                  <a:gd name="T31" fmla="*/ 1276710 h 1299714"/>
                  <a:gd name="T32" fmla="*/ 421736 w 436113"/>
                  <a:gd name="T33" fmla="*/ 1224951 h 1299714"/>
                  <a:gd name="T34" fmla="*/ 369977 w 436113"/>
                  <a:gd name="T35" fmla="*/ 920151 h 1299714"/>
                  <a:gd name="T36" fmla="*/ 312468 w 436113"/>
                  <a:gd name="T37" fmla="*/ 632604 h 1299714"/>
                  <a:gd name="T38" fmla="*/ 231955 w 436113"/>
                  <a:gd name="T39" fmla="*/ 402566 h 1299714"/>
                  <a:gd name="T40" fmla="*/ 82430 w 436113"/>
                  <a:gd name="T41" fmla="*/ 287548 h 1299714"/>
                  <a:gd name="T42" fmla="*/ 53675 w 436113"/>
                  <a:gd name="T43" fmla="*/ 97766 h 12997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6113"/>
                  <a:gd name="T67" fmla="*/ 0 h 1299714"/>
                  <a:gd name="T68" fmla="*/ 436113 w 436113"/>
                  <a:gd name="T69" fmla="*/ 1299714 h 12997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6113" h="1299714">
                    <a:moveTo>
                      <a:pt x="1917" y="0"/>
                    </a:moveTo>
                    <a:cubicBezTo>
                      <a:pt x="7668" y="84347"/>
                      <a:pt x="13419" y="168695"/>
                      <a:pt x="13419" y="276046"/>
                    </a:cubicBezTo>
                    <a:cubicBezTo>
                      <a:pt x="13419" y="383397"/>
                      <a:pt x="0" y="562634"/>
                      <a:pt x="1917" y="644106"/>
                    </a:cubicBezTo>
                    <a:cubicBezTo>
                      <a:pt x="3834" y="725578"/>
                      <a:pt x="12461" y="710242"/>
                      <a:pt x="24921" y="764876"/>
                    </a:cubicBezTo>
                    <a:cubicBezTo>
                      <a:pt x="37381" y="819510"/>
                      <a:pt x="59426" y="903857"/>
                      <a:pt x="76679" y="971910"/>
                    </a:cubicBezTo>
                    <a:cubicBezTo>
                      <a:pt x="93932" y="1039963"/>
                      <a:pt x="109268" y="1127186"/>
                      <a:pt x="128438" y="1173193"/>
                    </a:cubicBezTo>
                    <a:cubicBezTo>
                      <a:pt x="147608" y="1219200"/>
                      <a:pt x="186906" y="1288212"/>
                      <a:pt x="191698" y="1247955"/>
                    </a:cubicBezTo>
                    <a:cubicBezTo>
                      <a:pt x="196490" y="1207698"/>
                      <a:pt x="173160" y="1000358"/>
                      <a:pt x="157192" y="931653"/>
                    </a:cubicBezTo>
                    <a:cubicBezTo>
                      <a:pt x="141224" y="862948"/>
                      <a:pt x="106109" y="899716"/>
                      <a:pt x="95892" y="835722"/>
                    </a:cubicBezTo>
                    <a:cubicBezTo>
                      <a:pt x="85675" y="771728"/>
                      <a:pt x="95892" y="607697"/>
                      <a:pt x="95892" y="547690"/>
                    </a:cubicBezTo>
                    <a:cubicBezTo>
                      <a:pt x="95892" y="487683"/>
                      <a:pt x="85675" y="496994"/>
                      <a:pt x="95892" y="475682"/>
                    </a:cubicBezTo>
                    <a:cubicBezTo>
                      <a:pt x="106109" y="454370"/>
                      <a:pt x="138349" y="412835"/>
                      <a:pt x="157192" y="419819"/>
                    </a:cubicBezTo>
                    <a:cubicBezTo>
                      <a:pt x="176035" y="426803"/>
                      <a:pt x="197449" y="450491"/>
                      <a:pt x="208951" y="517585"/>
                    </a:cubicBezTo>
                    <a:cubicBezTo>
                      <a:pt x="220453" y="584679"/>
                      <a:pt x="227162" y="727494"/>
                      <a:pt x="226204" y="822385"/>
                    </a:cubicBezTo>
                    <a:cubicBezTo>
                      <a:pt x="225246" y="917276"/>
                      <a:pt x="193615" y="1011208"/>
                      <a:pt x="203200" y="1086929"/>
                    </a:cubicBezTo>
                    <a:cubicBezTo>
                      <a:pt x="212785" y="1162650"/>
                      <a:pt x="247290" y="1253706"/>
                      <a:pt x="283713" y="1276710"/>
                    </a:cubicBezTo>
                    <a:cubicBezTo>
                      <a:pt x="320136" y="1299714"/>
                      <a:pt x="407359" y="1284377"/>
                      <a:pt x="421736" y="1224951"/>
                    </a:cubicBezTo>
                    <a:cubicBezTo>
                      <a:pt x="436113" y="1165525"/>
                      <a:pt x="388188" y="1018875"/>
                      <a:pt x="369977" y="920151"/>
                    </a:cubicBezTo>
                    <a:cubicBezTo>
                      <a:pt x="351766" y="821427"/>
                      <a:pt x="335472" y="718868"/>
                      <a:pt x="312468" y="632604"/>
                    </a:cubicBezTo>
                    <a:cubicBezTo>
                      <a:pt x="289464" y="546340"/>
                      <a:pt x="270295" y="460075"/>
                      <a:pt x="231955" y="402566"/>
                    </a:cubicBezTo>
                    <a:cubicBezTo>
                      <a:pt x="193615" y="345057"/>
                      <a:pt x="112143" y="338348"/>
                      <a:pt x="82430" y="287548"/>
                    </a:cubicBezTo>
                    <a:cubicBezTo>
                      <a:pt x="52717" y="236748"/>
                      <a:pt x="53196" y="167257"/>
                      <a:pt x="53675" y="97766"/>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748" name="Forme libre 90"/>
            <p:cNvSpPr>
              <a:spLocks/>
            </p:cNvSpPr>
            <p:nvPr/>
          </p:nvSpPr>
          <p:spPr bwMode="auto">
            <a:xfrm>
              <a:off x="575094" y="383587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sp>
        <p:nvSpPr>
          <p:cNvPr id="116744" name="Forme libre 119"/>
          <p:cNvSpPr>
            <a:spLocks/>
          </p:cNvSpPr>
          <p:nvPr/>
        </p:nvSpPr>
        <p:spPr bwMode="auto">
          <a:xfrm>
            <a:off x="6477000" y="5321300"/>
            <a:ext cx="1117600" cy="1244600"/>
          </a:xfrm>
          <a:custGeom>
            <a:avLst/>
            <a:gdLst>
              <a:gd name="T0" fmla="*/ 1117600 w 1117600"/>
              <a:gd name="T1" fmla="*/ 0 h 1244600"/>
              <a:gd name="T2" fmla="*/ 165100 w 1117600"/>
              <a:gd name="T3" fmla="*/ 1244600 h 1244600"/>
              <a:gd name="T4" fmla="*/ 0 w 1117600"/>
              <a:gd name="T5" fmla="*/ 1130300 h 1244600"/>
              <a:gd name="T6" fmla="*/ 0 60000 65536"/>
              <a:gd name="T7" fmla="*/ 0 60000 65536"/>
              <a:gd name="T8" fmla="*/ 0 60000 65536"/>
              <a:gd name="T9" fmla="*/ 0 w 1117600"/>
              <a:gd name="T10" fmla="*/ 0 h 1244600"/>
              <a:gd name="T11" fmla="*/ 1117600 w 1117600"/>
              <a:gd name="T12" fmla="*/ 1244600 h 1244600"/>
            </a:gdLst>
            <a:ahLst/>
            <a:cxnLst>
              <a:cxn ang="T6">
                <a:pos x="T0" y="T1"/>
              </a:cxn>
              <a:cxn ang="T7">
                <a:pos x="T2" y="T3"/>
              </a:cxn>
              <a:cxn ang="T8">
                <a:pos x="T4" y="T5"/>
              </a:cxn>
            </a:cxnLst>
            <a:rect l="T9" t="T10" r="T11" b="T12"/>
            <a:pathLst>
              <a:path w="1117600" h="1244600">
                <a:moveTo>
                  <a:pt x="1117600" y="0"/>
                </a:moveTo>
                <a:lnTo>
                  <a:pt x="165100" y="1244600"/>
                </a:lnTo>
                <a:lnTo>
                  <a:pt x="0" y="1130300"/>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sp>
        <p:nvSpPr>
          <p:cNvPr id="116745" name="Forme libre 120"/>
          <p:cNvSpPr>
            <a:spLocks/>
          </p:cNvSpPr>
          <p:nvPr/>
        </p:nvSpPr>
        <p:spPr bwMode="auto">
          <a:xfrm rot="-2923354">
            <a:off x="6875462" y="6046788"/>
            <a:ext cx="652463" cy="554038"/>
          </a:xfrm>
          <a:custGeom>
            <a:avLst/>
            <a:gdLst>
              <a:gd name="T0" fmla="*/ 67462 w 952500"/>
              <a:gd name="T1" fmla="*/ 0 h 1244600"/>
              <a:gd name="T2" fmla="*/ 0 w 952500"/>
              <a:gd name="T3" fmla="*/ 4311 h 1244600"/>
              <a:gd name="T4" fmla="*/ 0 60000 65536"/>
              <a:gd name="T5" fmla="*/ 0 60000 65536"/>
              <a:gd name="T6" fmla="*/ 0 w 952500"/>
              <a:gd name="T7" fmla="*/ 0 h 1244600"/>
              <a:gd name="T8" fmla="*/ 952500 w 952500"/>
              <a:gd name="T9" fmla="*/ 1244600 h 1244600"/>
            </a:gdLst>
            <a:ahLst/>
            <a:cxnLst>
              <a:cxn ang="T4">
                <a:pos x="T0" y="T1"/>
              </a:cxn>
              <a:cxn ang="T5">
                <a:pos x="T2" y="T3"/>
              </a:cxn>
            </a:cxnLst>
            <a:rect l="T6" t="T7" r="T8" b="T9"/>
            <a:pathLst>
              <a:path w="952500" h="1244600">
                <a:moveTo>
                  <a:pt x="952500" y="0"/>
                </a:moveTo>
                <a:lnTo>
                  <a:pt x="0" y="1244600"/>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sp>
        <p:nvSpPr>
          <p:cNvPr id="116746" name="ZoneTexte 121"/>
          <p:cNvSpPr txBox="1">
            <a:spLocks noChangeArrowheads="1"/>
          </p:cNvSpPr>
          <p:nvPr/>
        </p:nvSpPr>
        <p:spPr bwMode="auto">
          <a:xfrm>
            <a:off x="7164288" y="6165850"/>
            <a:ext cx="1800325" cy="584775"/>
          </a:xfrm>
          <a:prstGeom prst="rect">
            <a:avLst/>
          </a:prstGeom>
          <a:noFill/>
          <a:ln w="9525">
            <a:noFill/>
            <a:miter lim="800000"/>
            <a:headEnd/>
            <a:tailEnd/>
          </a:ln>
        </p:spPr>
        <p:txBody>
          <a:bodyPr wrap="square">
            <a:spAutoFit/>
          </a:bodyPr>
          <a:lstStyle/>
          <a:p>
            <a:pPr eaLnBrk="0" hangingPunct="0">
              <a:spcBef>
                <a:spcPct val="50000"/>
              </a:spcBef>
            </a:pPr>
            <a:r>
              <a:rPr lang="es-ES_tradnl" sz="3200" b="1" dirty="0" err="1">
                <a:solidFill>
                  <a:schemeClr val="bg1"/>
                </a:solidFill>
              </a:rPr>
              <a:t>Tilt</a:t>
            </a:r>
            <a:r>
              <a:rPr lang="es-ES_tradnl" sz="3200" b="1" dirty="0">
                <a:solidFill>
                  <a:schemeClr val="bg1"/>
                </a:solidFill>
              </a:rPr>
              <a:t> Test</a:t>
            </a:r>
            <a:endParaRPr lang="fr-FR" sz="32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ZoneTexte 3"/>
          <p:cNvSpPr txBox="1">
            <a:spLocks noChangeArrowheads="1"/>
          </p:cNvSpPr>
          <p:nvPr/>
        </p:nvSpPr>
        <p:spPr bwMode="auto">
          <a:xfrm>
            <a:off x="0" y="-4763"/>
            <a:ext cx="9144000" cy="78946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200" b="1" u="sng" dirty="0">
                <a:solidFill>
                  <a:schemeClr val="bg1"/>
                </a:solidFill>
              </a:rPr>
              <a:t>17</a:t>
            </a:r>
            <a:r>
              <a:rPr lang="es-ES_tradnl" sz="3200" b="1" dirty="0">
                <a:solidFill>
                  <a:schemeClr val="bg1"/>
                </a:solidFill>
              </a:rPr>
              <a:t> Lo que se llama </a:t>
            </a:r>
            <a:r>
              <a:rPr lang="es-ES_tradnl" sz="3200" b="1" dirty="0">
                <a:solidFill>
                  <a:srgbClr val="FFFF00"/>
                </a:solidFill>
              </a:rPr>
              <a:t>“reservorio varicoso”,  no es responsable si no consecuencia </a:t>
            </a:r>
            <a:r>
              <a:rPr lang="es-ES_tradnl" sz="3200" b="1" dirty="0">
                <a:solidFill>
                  <a:schemeClr val="bg1"/>
                </a:solidFill>
              </a:rPr>
              <a:t> de la evolución de las varices. 		</a:t>
            </a:r>
          </a:p>
          <a:p>
            <a:pPr eaLnBrk="0" hangingPunct="0">
              <a:spcBef>
                <a:spcPct val="50000"/>
              </a:spcBef>
            </a:pPr>
            <a:r>
              <a:rPr lang="es-ES_tradnl" sz="3200" b="1" dirty="0">
                <a:solidFill>
                  <a:srgbClr val="FF0000"/>
                </a:solidFill>
              </a:rPr>
              <a:t>No es necesaria su destrucción </a:t>
            </a:r>
            <a:r>
              <a:rPr lang="es-ES_tradnl" sz="3200" b="1" dirty="0">
                <a:solidFill>
                  <a:schemeClr val="bg1"/>
                </a:solidFill>
              </a:rPr>
              <a:t>porque  es pasivo y se vacía cuando no esta sobrecargado                             	como lo confirman </a:t>
            </a:r>
            <a:r>
              <a:rPr lang="es-ES_tradnl" sz="3200" b="1" dirty="0">
                <a:solidFill>
                  <a:srgbClr val="FF0000"/>
                </a:solidFill>
              </a:rPr>
              <a:t>la Maniobra de </a:t>
            </a:r>
            <a:r>
              <a:rPr lang="es-ES_tradnl" sz="3200" b="1" dirty="0" err="1">
                <a:solidFill>
                  <a:srgbClr val="FF0000"/>
                </a:solidFill>
              </a:rPr>
              <a:t>Perthes</a:t>
            </a:r>
            <a:r>
              <a:rPr lang="es-ES_tradnl" sz="3200" b="1" dirty="0">
                <a:solidFill>
                  <a:srgbClr val="FF0000"/>
                </a:solidFill>
              </a:rPr>
              <a:t> y la Cura CHIVA</a:t>
            </a:r>
            <a:r>
              <a:rPr lang="es-ES_tradnl" sz="3200" b="1" dirty="0">
                <a:solidFill>
                  <a:schemeClr val="bg1"/>
                </a:solidFill>
              </a:rPr>
              <a:t>….también su desaparición  después la parálisis de la extremidades inferiores!</a:t>
            </a: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fr-FR" sz="3200" dirty="0">
              <a:solidFill>
                <a:schemeClr val="bg1"/>
              </a:solidFill>
            </a:endParaRPr>
          </a:p>
        </p:txBody>
      </p:sp>
      <p:grpSp>
        <p:nvGrpSpPr>
          <p:cNvPr id="2" name="Groupe 103"/>
          <p:cNvGrpSpPr>
            <a:grpSpLocks/>
          </p:cNvGrpSpPr>
          <p:nvPr/>
        </p:nvGrpSpPr>
        <p:grpSpPr bwMode="auto">
          <a:xfrm>
            <a:off x="323850" y="4238625"/>
            <a:ext cx="8424863" cy="3438525"/>
            <a:chOff x="323528" y="3419017"/>
            <a:chExt cx="8640960" cy="3744416"/>
          </a:xfrm>
        </p:grpSpPr>
        <p:pic>
          <p:nvPicPr>
            <p:cNvPr id="117858" name="Picture 2" descr="C:\Users\claude\Dropbox\vasculaire\VEINES\perthes\IMG_20140415_131315.jpg"/>
            <p:cNvPicPr>
              <a:picLocks noChangeAspect="1" noChangeArrowheads="1"/>
            </p:cNvPicPr>
            <p:nvPr/>
          </p:nvPicPr>
          <p:blipFill>
            <a:blip r:embed="rId2" cstate="print"/>
            <a:srcRect r="34164"/>
            <a:stretch>
              <a:fillRect/>
            </a:stretch>
          </p:blipFill>
          <p:spPr bwMode="auto">
            <a:xfrm>
              <a:off x="323528" y="3419017"/>
              <a:ext cx="1813284" cy="3672408"/>
            </a:xfrm>
            <a:prstGeom prst="rect">
              <a:avLst/>
            </a:prstGeom>
            <a:noFill/>
            <a:ln w="9525">
              <a:noFill/>
              <a:miter lim="800000"/>
              <a:headEnd/>
              <a:tailEnd/>
            </a:ln>
          </p:spPr>
        </p:pic>
        <p:pic>
          <p:nvPicPr>
            <p:cNvPr id="117859" name="Picture 3" descr="C:\Users\claude\Dropbox\vasculaire\VEINES\perthes\IMG_20140415_131430.jpg"/>
            <p:cNvPicPr>
              <a:picLocks noChangeAspect="1" noChangeArrowheads="1"/>
            </p:cNvPicPr>
            <p:nvPr/>
          </p:nvPicPr>
          <p:blipFill>
            <a:blip r:embed="rId3" cstate="print"/>
            <a:srcRect r="20471"/>
            <a:stretch>
              <a:fillRect/>
            </a:stretch>
          </p:blipFill>
          <p:spPr bwMode="auto">
            <a:xfrm>
              <a:off x="2267744" y="3419017"/>
              <a:ext cx="2147516" cy="3600400"/>
            </a:xfrm>
            <a:prstGeom prst="rect">
              <a:avLst/>
            </a:prstGeom>
            <a:noFill/>
            <a:ln w="9525">
              <a:noFill/>
              <a:miter lim="800000"/>
              <a:headEnd/>
              <a:tailEnd/>
            </a:ln>
          </p:spPr>
        </p:pic>
        <p:pic>
          <p:nvPicPr>
            <p:cNvPr id="117860" name="Picture 4" descr="C:\Users\claude\Dropbox\vasculaire\VEINES\perthes\IMG_20140415_131505.jpg"/>
            <p:cNvPicPr>
              <a:picLocks noChangeAspect="1" noChangeArrowheads="1"/>
            </p:cNvPicPr>
            <p:nvPr/>
          </p:nvPicPr>
          <p:blipFill>
            <a:blip r:embed="rId4" cstate="print"/>
            <a:srcRect l="29227"/>
            <a:stretch>
              <a:fillRect/>
            </a:stretch>
          </p:blipFill>
          <p:spPr bwMode="auto">
            <a:xfrm>
              <a:off x="4605136" y="3419017"/>
              <a:ext cx="1911080" cy="3600400"/>
            </a:xfrm>
            <a:prstGeom prst="rect">
              <a:avLst/>
            </a:prstGeom>
            <a:noFill/>
            <a:ln w="9525">
              <a:noFill/>
              <a:miter lim="800000"/>
              <a:headEnd/>
              <a:tailEnd/>
            </a:ln>
          </p:spPr>
        </p:pic>
        <p:pic>
          <p:nvPicPr>
            <p:cNvPr id="117861" name="Picture 5" descr="C:\Users\claude\Dropbox\vasculaire\VEINES\perthes\IMG_20140415_131521.jpg"/>
            <p:cNvPicPr>
              <a:picLocks noChangeAspect="1" noChangeArrowheads="1"/>
            </p:cNvPicPr>
            <p:nvPr/>
          </p:nvPicPr>
          <p:blipFill>
            <a:blip r:embed="rId5" cstate="print"/>
            <a:srcRect r="16905"/>
            <a:stretch>
              <a:fillRect/>
            </a:stretch>
          </p:blipFill>
          <p:spPr bwMode="auto">
            <a:xfrm>
              <a:off x="6630914" y="3419017"/>
              <a:ext cx="2333574" cy="3744416"/>
            </a:xfrm>
            <a:prstGeom prst="rect">
              <a:avLst/>
            </a:prstGeom>
            <a:noFill/>
            <a:ln w="9525">
              <a:noFill/>
              <a:miter lim="800000"/>
              <a:headEnd/>
              <a:tailEnd/>
            </a:ln>
          </p:spPr>
        </p:pic>
      </p:grpSp>
      <p:sp>
        <p:nvSpPr>
          <p:cNvPr id="117763" name="Text Box 92"/>
          <p:cNvSpPr txBox="1">
            <a:spLocks noChangeArrowheads="1"/>
          </p:cNvSpPr>
          <p:nvPr/>
        </p:nvSpPr>
        <p:spPr bwMode="auto">
          <a:xfrm>
            <a:off x="3887788" y="5427663"/>
            <a:ext cx="2663825" cy="1385887"/>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s-ES" sz="2800" b="1">
                <a:solidFill>
                  <a:schemeClr val="tx1"/>
                </a:solidFill>
              </a:rPr>
              <a:t>Maniobra de Perthes        CHIVA </a:t>
            </a:r>
          </a:p>
        </p:txBody>
      </p:sp>
      <p:grpSp>
        <p:nvGrpSpPr>
          <p:cNvPr id="3" name="Groupe 4"/>
          <p:cNvGrpSpPr>
            <a:grpSpLocks/>
          </p:cNvGrpSpPr>
          <p:nvPr/>
        </p:nvGrpSpPr>
        <p:grpSpPr bwMode="auto">
          <a:xfrm>
            <a:off x="179388" y="5157788"/>
            <a:ext cx="347662" cy="1460500"/>
            <a:chOff x="4038600" y="2108200"/>
            <a:chExt cx="809812" cy="3121025"/>
          </a:xfrm>
        </p:grpSpPr>
        <p:grpSp>
          <p:nvGrpSpPr>
            <p:cNvPr id="4" name="Group 27"/>
            <p:cNvGrpSpPr>
              <a:grpSpLocks/>
            </p:cNvGrpSpPr>
            <p:nvPr/>
          </p:nvGrpSpPr>
          <p:grpSpPr bwMode="auto">
            <a:xfrm rot="396069">
              <a:off x="4297549" y="3684588"/>
              <a:ext cx="550863" cy="1520825"/>
              <a:chOff x="3174" y="2145"/>
              <a:chExt cx="347" cy="958"/>
            </a:xfrm>
          </p:grpSpPr>
          <p:sp>
            <p:nvSpPr>
              <p:cNvPr id="117854"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5"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6"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57"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38"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839"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0"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41"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2"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5" name="Group 38"/>
            <p:cNvGrpSpPr>
              <a:grpSpLocks/>
            </p:cNvGrpSpPr>
            <p:nvPr/>
          </p:nvGrpSpPr>
          <p:grpSpPr bwMode="auto">
            <a:xfrm rot="396069">
              <a:off x="4071938" y="3708400"/>
              <a:ext cx="550863" cy="1520825"/>
              <a:chOff x="3174" y="2145"/>
              <a:chExt cx="347" cy="958"/>
            </a:xfrm>
          </p:grpSpPr>
          <p:sp>
            <p:nvSpPr>
              <p:cNvPr id="117850"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1"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2"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53"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6" name="Group 43"/>
            <p:cNvGrpSpPr>
              <a:grpSpLocks/>
            </p:cNvGrpSpPr>
            <p:nvPr/>
          </p:nvGrpSpPr>
          <p:grpSpPr bwMode="auto">
            <a:xfrm>
              <a:off x="4113213" y="2794000"/>
              <a:ext cx="290513" cy="1258888"/>
              <a:chOff x="2688" y="2241"/>
              <a:chExt cx="183" cy="793"/>
            </a:xfrm>
          </p:grpSpPr>
          <p:sp>
            <p:nvSpPr>
              <p:cNvPr id="117846"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47"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8"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9"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45" name="Forme libre 13"/>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grpSp>
      <p:grpSp>
        <p:nvGrpSpPr>
          <p:cNvPr id="7" name="Groupe 26"/>
          <p:cNvGrpSpPr>
            <a:grpSpLocks/>
          </p:cNvGrpSpPr>
          <p:nvPr/>
        </p:nvGrpSpPr>
        <p:grpSpPr bwMode="auto">
          <a:xfrm>
            <a:off x="2268538" y="5208588"/>
            <a:ext cx="347662" cy="1460500"/>
            <a:chOff x="4842308" y="2060848"/>
            <a:chExt cx="809812" cy="3121025"/>
          </a:xfrm>
        </p:grpSpPr>
        <p:grpSp>
          <p:nvGrpSpPr>
            <p:cNvPr id="8" name="Groupe 69"/>
            <p:cNvGrpSpPr>
              <a:grpSpLocks/>
            </p:cNvGrpSpPr>
            <p:nvPr/>
          </p:nvGrpSpPr>
          <p:grpSpPr bwMode="auto">
            <a:xfrm>
              <a:off x="4842308" y="2060848"/>
              <a:ext cx="809812" cy="3121025"/>
              <a:chOff x="4038600" y="2108200"/>
              <a:chExt cx="809812" cy="3121025"/>
            </a:xfrm>
          </p:grpSpPr>
          <p:grpSp>
            <p:nvGrpSpPr>
              <p:cNvPr id="9" name="Group 27"/>
              <p:cNvGrpSpPr>
                <a:grpSpLocks/>
              </p:cNvGrpSpPr>
              <p:nvPr/>
            </p:nvGrpSpPr>
            <p:grpSpPr bwMode="auto">
              <a:xfrm rot="396069">
                <a:off x="4297549" y="3684588"/>
                <a:ext cx="550863" cy="1520825"/>
                <a:chOff x="3174" y="2145"/>
                <a:chExt cx="347" cy="958"/>
              </a:xfrm>
            </p:grpSpPr>
            <p:sp>
              <p:nvSpPr>
                <p:cNvPr id="117833"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4"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5"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36"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17"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818"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9"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20"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1"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0" name="Group 38"/>
              <p:cNvGrpSpPr>
                <a:grpSpLocks/>
              </p:cNvGrpSpPr>
              <p:nvPr/>
            </p:nvGrpSpPr>
            <p:grpSpPr bwMode="auto">
              <a:xfrm rot="396069">
                <a:off x="4071938" y="3708400"/>
                <a:ext cx="550863" cy="1520825"/>
                <a:chOff x="3174" y="2145"/>
                <a:chExt cx="347" cy="958"/>
              </a:xfrm>
            </p:grpSpPr>
            <p:sp>
              <p:nvSpPr>
                <p:cNvPr id="117829"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0"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1"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32"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1" name="Group 43"/>
              <p:cNvGrpSpPr>
                <a:grpSpLocks/>
              </p:cNvGrpSpPr>
              <p:nvPr/>
            </p:nvGrpSpPr>
            <p:grpSpPr bwMode="auto">
              <a:xfrm>
                <a:off x="4113213" y="2794000"/>
                <a:ext cx="290513" cy="1258888"/>
                <a:chOff x="2688" y="2241"/>
                <a:chExt cx="183" cy="793"/>
              </a:xfrm>
            </p:grpSpPr>
            <p:sp>
              <p:nvSpPr>
                <p:cNvPr id="117825"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26"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7"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8"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24" name="Forme libre 37"/>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grpSp>
        <p:sp>
          <p:nvSpPr>
            <p:cNvPr id="117815" name="Forme libre 28"/>
            <p:cNvSpPr>
              <a:spLocks/>
            </p:cNvSpPr>
            <p:nvPr/>
          </p:nvSpPr>
          <p:spPr bwMode="auto">
            <a:xfrm>
              <a:off x="5194300" y="3746500"/>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grpSp>
      <p:grpSp>
        <p:nvGrpSpPr>
          <p:cNvPr id="12" name="Groupe 50"/>
          <p:cNvGrpSpPr>
            <a:grpSpLocks/>
          </p:cNvGrpSpPr>
          <p:nvPr/>
        </p:nvGrpSpPr>
        <p:grpSpPr bwMode="auto">
          <a:xfrm>
            <a:off x="4500563" y="3860800"/>
            <a:ext cx="808037" cy="1450975"/>
            <a:chOff x="5716736" y="2131987"/>
            <a:chExt cx="1879600" cy="3097213"/>
          </a:xfrm>
        </p:grpSpPr>
        <p:grpSp>
          <p:nvGrpSpPr>
            <p:cNvPr id="13" name="Group 1054"/>
            <p:cNvGrpSpPr>
              <a:grpSpLocks/>
            </p:cNvGrpSpPr>
            <p:nvPr/>
          </p:nvGrpSpPr>
          <p:grpSpPr bwMode="auto">
            <a:xfrm>
              <a:off x="5716736" y="2131987"/>
              <a:ext cx="1879600" cy="3097213"/>
              <a:chOff x="2367" y="569"/>
              <a:chExt cx="2097" cy="3199"/>
            </a:xfrm>
          </p:grpSpPr>
          <p:sp>
            <p:nvSpPr>
              <p:cNvPr id="117794" name="Oval 1065"/>
              <p:cNvSpPr>
                <a:spLocks noChangeArrowheads="1"/>
              </p:cNvSpPr>
              <p:nvPr/>
            </p:nvSpPr>
            <p:spPr bwMode="auto">
              <a:xfrm rot="20220000" flipH="1">
                <a:off x="3511" y="1942"/>
                <a:ext cx="358" cy="1262"/>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95" name="Oval 1055" descr="blanc)"/>
              <p:cNvSpPr>
                <a:spLocks noChangeArrowheads="1"/>
              </p:cNvSpPr>
              <p:nvPr/>
            </p:nvSpPr>
            <p:spPr bwMode="auto">
              <a:xfrm>
                <a:off x="3312" y="1263"/>
                <a:ext cx="276" cy="352"/>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796" name="Oval 1056"/>
              <p:cNvSpPr>
                <a:spLocks noChangeArrowheads="1"/>
              </p:cNvSpPr>
              <p:nvPr/>
            </p:nvSpPr>
            <p:spPr bwMode="auto">
              <a:xfrm rot="-3000000">
                <a:off x="3530" y="1333"/>
                <a:ext cx="208" cy="54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7" name="Oval 1057"/>
              <p:cNvSpPr>
                <a:spLocks noChangeArrowheads="1"/>
              </p:cNvSpPr>
              <p:nvPr/>
            </p:nvSpPr>
            <p:spPr bwMode="auto">
              <a:xfrm>
                <a:off x="3689" y="1659"/>
                <a:ext cx="522" cy="16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98" name="Oval 1058"/>
              <p:cNvSpPr>
                <a:spLocks noChangeArrowheads="1"/>
              </p:cNvSpPr>
              <p:nvPr/>
            </p:nvSpPr>
            <p:spPr bwMode="auto">
              <a:xfrm>
                <a:off x="4182" y="1714"/>
                <a:ext cx="282" cy="6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9" name="Oval 1060"/>
              <p:cNvSpPr>
                <a:spLocks noChangeArrowheads="1"/>
              </p:cNvSpPr>
              <p:nvPr/>
            </p:nvSpPr>
            <p:spPr bwMode="auto">
              <a:xfrm rot="3120000">
                <a:off x="2521" y="2854"/>
                <a:ext cx="290" cy="59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0" name="Oval 1061"/>
              <p:cNvSpPr>
                <a:spLocks noChangeArrowheads="1"/>
              </p:cNvSpPr>
              <p:nvPr/>
            </p:nvSpPr>
            <p:spPr bwMode="auto">
              <a:xfrm rot="3120000">
                <a:off x="2263" y="3417"/>
                <a:ext cx="519" cy="13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1" name="Oval 1062"/>
              <p:cNvSpPr>
                <a:spLocks noChangeArrowheads="1"/>
              </p:cNvSpPr>
              <p:nvPr/>
            </p:nvSpPr>
            <p:spPr bwMode="auto">
              <a:xfrm rot="3120000">
                <a:off x="2847" y="3006"/>
                <a:ext cx="149" cy="17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2" name="Oval 1063"/>
              <p:cNvSpPr>
                <a:spLocks noChangeArrowheads="1"/>
              </p:cNvSpPr>
              <p:nvPr/>
            </p:nvSpPr>
            <p:spPr bwMode="auto">
              <a:xfrm>
                <a:off x="3035" y="1223"/>
                <a:ext cx="671" cy="115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3" name="Rectangle 1064"/>
              <p:cNvSpPr>
                <a:spLocks noChangeArrowheads="1"/>
              </p:cNvSpPr>
              <p:nvPr/>
            </p:nvSpPr>
            <p:spPr bwMode="auto">
              <a:xfrm>
                <a:off x="3267" y="1025"/>
                <a:ext cx="161" cy="271"/>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04" name="Oval 1066"/>
              <p:cNvSpPr>
                <a:spLocks noChangeArrowheads="1"/>
              </p:cNvSpPr>
              <p:nvPr/>
            </p:nvSpPr>
            <p:spPr bwMode="auto">
              <a:xfrm>
                <a:off x="3785" y="3077"/>
                <a:ext cx="263" cy="661"/>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5" name="Oval 1067"/>
              <p:cNvSpPr>
                <a:spLocks noChangeArrowheads="1"/>
              </p:cNvSpPr>
              <p:nvPr/>
            </p:nvSpPr>
            <p:spPr bwMode="auto">
              <a:xfrm>
                <a:off x="3870" y="3622"/>
                <a:ext cx="467" cy="14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6" name="Oval 1068"/>
              <p:cNvSpPr>
                <a:spLocks noChangeArrowheads="1"/>
              </p:cNvSpPr>
              <p:nvPr/>
            </p:nvSpPr>
            <p:spPr bwMode="auto">
              <a:xfrm>
                <a:off x="3930" y="2984"/>
                <a:ext cx="134" cy="18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7" name="Oval 1069"/>
              <p:cNvSpPr>
                <a:spLocks noChangeArrowheads="1"/>
              </p:cNvSpPr>
              <p:nvPr/>
            </p:nvSpPr>
            <p:spPr bwMode="auto">
              <a:xfrm>
                <a:off x="2995" y="1315"/>
                <a:ext cx="282" cy="26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8" name="Oval 1070"/>
              <p:cNvSpPr>
                <a:spLocks noChangeArrowheads="1"/>
              </p:cNvSpPr>
              <p:nvPr/>
            </p:nvSpPr>
            <p:spPr bwMode="auto">
              <a:xfrm rot="2400000">
                <a:off x="2867" y="1339"/>
                <a:ext cx="204" cy="622"/>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9" name="Oval 1071"/>
              <p:cNvSpPr>
                <a:spLocks noChangeArrowheads="1"/>
              </p:cNvSpPr>
              <p:nvPr/>
            </p:nvSpPr>
            <p:spPr bwMode="auto">
              <a:xfrm>
                <a:off x="2725" y="1799"/>
                <a:ext cx="151" cy="578"/>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0" name="Oval 1072"/>
              <p:cNvSpPr>
                <a:spLocks noChangeArrowheads="1"/>
              </p:cNvSpPr>
              <p:nvPr/>
            </p:nvSpPr>
            <p:spPr bwMode="auto">
              <a:xfrm>
                <a:off x="2772" y="2303"/>
                <a:ext cx="55" cy="31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11" name="Oval 1073"/>
              <p:cNvSpPr>
                <a:spLocks noChangeArrowheads="1"/>
              </p:cNvSpPr>
              <p:nvPr/>
            </p:nvSpPr>
            <p:spPr bwMode="auto">
              <a:xfrm>
                <a:off x="3145" y="569"/>
                <a:ext cx="410" cy="53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2" name="Oval 1074"/>
              <p:cNvSpPr>
                <a:spLocks noChangeArrowheads="1"/>
              </p:cNvSpPr>
              <p:nvPr/>
            </p:nvSpPr>
            <p:spPr bwMode="auto">
              <a:xfrm>
                <a:off x="3492" y="695"/>
                <a:ext cx="206" cy="106"/>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13" name="Oval 1059"/>
              <p:cNvSpPr>
                <a:spLocks noChangeArrowheads="1"/>
              </p:cNvSpPr>
              <p:nvPr/>
            </p:nvSpPr>
            <p:spPr bwMode="auto">
              <a:xfrm rot="1740000" flipH="1">
                <a:off x="2963" y="2069"/>
                <a:ext cx="346" cy="1048"/>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grpSp>
        <p:sp>
          <p:nvSpPr>
            <p:cNvPr id="117792" name="Forme libre 52"/>
            <p:cNvSpPr>
              <a:spLocks/>
            </p:cNvSpPr>
            <p:nvPr/>
          </p:nvSpPr>
          <p:spPr bwMode="auto">
            <a:xfrm>
              <a:off x="6745188" y="3717032"/>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sp>
          <p:nvSpPr>
            <p:cNvPr id="117793" name="Forme libre 53"/>
            <p:cNvSpPr>
              <a:spLocks/>
            </p:cNvSpPr>
            <p:nvPr/>
          </p:nvSpPr>
          <p:spPr bwMode="auto">
            <a:xfrm rot="-869564">
              <a:off x="6996882" y="4013141"/>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9525" cap="flat" cmpd="sng" algn="ctr">
              <a:solidFill>
                <a:schemeClr val="accent2"/>
              </a:solidFill>
              <a:prstDash val="solid"/>
              <a:round/>
              <a:headEnd type="none" w="med" len="med"/>
              <a:tailEnd type="none" w="med" len="med"/>
            </a:ln>
          </p:spPr>
          <p:txBody>
            <a:bodyPr>
              <a:spAutoFit/>
            </a:bodyPr>
            <a:lstStyle/>
            <a:p>
              <a:endParaRPr lang="es-ES"/>
            </a:p>
          </p:txBody>
        </p:sp>
      </p:grpSp>
      <p:grpSp>
        <p:nvGrpSpPr>
          <p:cNvPr id="14" name="Groupe 79"/>
          <p:cNvGrpSpPr>
            <a:grpSpLocks/>
          </p:cNvGrpSpPr>
          <p:nvPr/>
        </p:nvGrpSpPr>
        <p:grpSpPr bwMode="auto">
          <a:xfrm>
            <a:off x="7451725" y="5229225"/>
            <a:ext cx="349250" cy="1460500"/>
            <a:chOff x="4842308" y="2060848"/>
            <a:chExt cx="809812" cy="3121025"/>
          </a:xfrm>
        </p:grpSpPr>
        <p:grpSp>
          <p:nvGrpSpPr>
            <p:cNvPr id="15" name="Groupe 69"/>
            <p:cNvGrpSpPr>
              <a:grpSpLocks/>
            </p:cNvGrpSpPr>
            <p:nvPr/>
          </p:nvGrpSpPr>
          <p:grpSpPr bwMode="auto">
            <a:xfrm>
              <a:off x="4842308" y="2060848"/>
              <a:ext cx="809812" cy="3121025"/>
              <a:chOff x="4038600" y="2108200"/>
              <a:chExt cx="809812" cy="3121025"/>
            </a:xfrm>
          </p:grpSpPr>
          <p:grpSp>
            <p:nvGrpSpPr>
              <p:cNvPr id="16" name="Group 27"/>
              <p:cNvGrpSpPr>
                <a:grpSpLocks/>
              </p:cNvGrpSpPr>
              <p:nvPr/>
            </p:nvGrpSpPr>
            <p:grpSpPr bwMode="auto">
              <a:xfrm rot="396069">
                <a:off x="4297549" y="3684588"/>
                <a:ext cx="550863" cy="1520825"/>
                <a:chOff x="3174" y="2145"/>
                <a:chExt cx="347" cy="958"/>
              </a:xfrm>
            </p:grpSpPr>
            <p:sp>
              <p:nvSpPr>
                <p:cNvPr id="117787"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8"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9"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0"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771"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772"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73"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774"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75"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7" name="Group 38"/>
              <p:cNvGrpSpPr>
                <a:grpSpLocks/>
              </p:cNvGrpSpPr>
              <p:nvPr/>
            </p:nvGrpSpPr>
            <p:grpSpPr bwMode="auto">
              <a:xfrm rot="396069">
                <a:off x="4071938" y="3708400"/>
                <a:ext cx="550863" cy="1520825"/>
                <a:chOff x="3174" y="2145"/>
                <a:chExt cx="347" cy="958"/>
              </a:xfrm>
            </p:grpSpPr>
            <p:sp>
              <p:nvSpPr>
                <p:cNvPr id="117783"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4"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5"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86"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8" name="Group 43"/>
              <p:cNvGrpSpPr>
                <a:grpSpLocks/>
              </p:cNvGrpSpPr>
              <p:nvPr/>
            </p:nvGrpSpPr>
            <p:grpSpPr bwMode="auto">
              <a:xfrm>
                <a:off x="4113213" y="2794000"/>
                <a:ext cx="290513" cy="1258888"/>
                <a:chOff x="2688" y="2241"/>
                <a:chExt cx="183" cy="793"/>
              </a:xfrm>
            </p:grpSpPr>
            <p:sp>
              <p:nvSpPr>
                <p:cNvPr id="117779"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80"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1"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2"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778" name="Forme libre 90"/>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3175" cap="flat" cmpd="sng" algn="ctr">
                <a:solidFill>
                  <a:schemeClr val="accent2"/>
                </a:solidFill>
                <a:prstDash val="solid"/>
                <a:round/>
                <a:headEnd type="none" w="med" len="med"/>
                <a:tailEnd type="none" w="med" len="med"/>
              </a:ln>
            </p:spPr>
            <p:txBody>
              <a:bodyPr>
                <a:spAutoFit/>
              </a:bodyPr>
              <a:lstStyle/>
              <a:p>
                <a:endParaRPr lang="es-ES"/>
              </a:p>
            </p:txBody>
          </p:sp>
        </p:grpSp>
        <p:sp>
          <p:nvSpPr>
            <p:cNvPr id="117769" name="Forme libre 81"/>
            <p:cNvSpPr>
              <a:spLocks/>
            </p:cNvSpPr>
            <p:nvPr/>
          </p:nvSpPr>
          <p:spPr bwMode="auto">
            <a:xfrm>
              <a:off x="5194300" y="3746500"/>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4" descr="30_05_2008 11_22_0001"/>
          <p:cNvPicPr>
            <a:picLocks noChangeAspect="1" noChangeArrowheads="1"/>
          </p:cNvPicPr>
          <p:nvPr/>
        </p:nvPicPr>
        <p:blipFill>
          <a:blip r:embed="rId3" cstate="print"/>
          <a:srcRect l="8855" r="26172"/>
          <a:stretch>
            <a:fillRect/>
          </a:stretch>
        </p:blipFill>
        <p:spPr bwMode="auto">
          <a:xfrm>
            <a:off x="0" y="0"/>
            <a:ext cx="2376488" cy="2743200"/>
          </a:xfrm>
          <a:prstGeom prst="rect">
            <a:avLst/>
          </a:prstGeom>
          <a:noFill/>
          <a:ln w="9525">
            <a:noFill/>
            <a:miter lim="800000"/>
            <a:headEnd/>
            <a:tailEnd/>
          </a:ln>
        </p:spPr>
      </p:pic>
      <p:pic>
        <p:nvPicPr>
          <p:cNvPr id="198658" name="Picture 5" descr="30_05_2008 11_22_0002"/>
          <p:cNvPicPr>
            <a:picLocks noChangeAspect="1" noChangeArrowheads="1"/>
          </p:cNvPicPr>
          <p:nvPr/>
        </p:nvPicPr>
        <p:blipFill>
          <a:blip r:embed="rId4" cstate="print"/>
          <a:srcRect l="21614" r="23221"/>
          <a:stretch>
            <a:fillRect/>
          </a:stretch>
        </p:blipFill>
        <p:spPr bwMode="auto">
          <a:xfrm>
            <a:off x="2411413" y="0"/>
            <a:ext cx="2017712" cy="2743200"/>
          </a:xfrm>
          <a:prstGeom prst="rect">
            <a:avLst/>
          </a:prstGeom>
          <a:noFill/>
          <a:ln w="9525">
            <a:noFill/>
            <a:miter lim="800000"/>
            <a:headEnd/>
            <a:tailEnd/>
          </a:ln>
        </p:spPr>
      </p:pic>
      <p:pic>
        <p:nvPicPr>
          <p:cNvPr id="198659" name="Picture 6" descr="apres chiva"/>
          <p:cNvPicPr>
            <a:picLocks noChangeAspect="1" noChangeArrowheads="1"/>
          </p:cNvPicPr>
          <p:nvPr/>
        </p:nvPicPr>
        <p:blipFill>
          <a:blip r:embed="rId5" cstate="print"/>
          <a:srcRect r="16710"/>
          <a:stretch>
            <a:fillRect/>
          </a:stretch>
        </p:blipFill>
        <p:spPr bwMode="auto">
          <a:xfrm>
            <a:off x="6097588" y="0"/>
            <a:ext cx="3046412" cy="2743200"/>
          </a:xfrm>
          <a:prstGeom prst="rect">
            <a:avLst/>
          </a:prstGeom>
          <a:noFill/>
          <a:ln w="9525">
            <a:noFill/>
            <a:miter lim="800000"/>
            <a:headEnd/>
            <a:tailEnd/>
          </a:ln>
        </p:spPr>
      </p:pic>
      <p:pic>
        <p:nvPicPr>
          <p:cNvPr id="198660" name="Picture 7" descr="30_05_2008 12_38_0003"/>
          <p:cNvPicPr>
            <a:picLocks noChangeAspect="1" noChangeArrowheads="1"/>
          </p:cNvPicPr>
          <p:nvPr/>
        </p:nvPicPr>
        <p:blipFill>
          <a:blip r:embed="rId6" cstate="print"/>
          <a:srcRect r="27126"/>
          <a:stretch>
            <a:fillRect/>
          </a:stretch>
        </p:blipFill>
        <p:spPr bwMode="auto">
          <a:xfrm>
            <a:off x="4427538" y="0"/>
            <a:ext cx="2665412" cy="2743200"/>
          </a:xfrm>
          <a:prstGeom prst="rect">
            <a:avLst/>
          </a:prstGeom>
          <a:noFill/>
          <a:ln w="9525">
            <a:noFill/>
            <a:miter lim="800000"/>
            <a:headEnd/>
            <a:tailEnd/>
          </a:ln>
        </p:spPr>
      </p:pic>
      <p:pic>
        <p:nvPicPr>
          <p:cNvPr id="198661" name="Picture 8" descr="Diapositive8"/>
          <p:cNvPicPr>
            <a:picLocks noChangeAspect="1" noChangeArrowheads="1"/>
          </p:cNvPicPr>
          <p:nvPr/>
        </p:nvPicPr>
        <p:blipFill>
          <a:blip r:embed="rId7" cstate="print"/>
          <a:srcRect/>
          <a:stretch>
            <a:fillRect/>
          </a:stretch>
        </p:blipFill>
        <p:spPr bwMode="auto">
          <a:xfrm>
            <a:off x="0" y="2835275"/>
            <a:ext cx="4608513" cy="4022725"/>
          </a:xfrm>
          <a:prstGeom prst="rect">
            <a:avLst/>
          </a:prstGeom>
          <a:noFill/>
          <a:ln w="9525">
            <a:noFill/>
            <a:miter lim="800000"/>
            <a:headEnd/>
            <a:tailEnd/>
          </a:ln>
        </p:spPr>
      </p:pic>
      <p:pic>
        <p:nvPicPr>
          <p:cNvPr id="198662" name="Picture 9" descr="Diapositive9"/>
          <p:cNvPicPr>
            <a:picLocks noChangeAspect="1" noChangeArrowheads="1"/>
          </p:cNvPicPr>
          <p:nvPr/>
        </p:nvPicPr>
        <p:blipFill>
          <a:blip r:embed="rId8" cstate="print"/>
          <a:srcRect/>
          <a:stretch>
            <a:fillRect/>
          </a:stretch>
        </p:blipFill>
        <p:spPr bwMode="auto">
          <a:xfrm>
            <a:off x="4302125" y="2886075"/>
            <a:ext cx="4841875" cy="3971925"/>
          </a:xfrm>
          <a:prstGeom prst="rect">
            <a:avLst/>
          </a:prstGeom>
          <a:noFill/>
          <a:ln w="9525">
            <a:noFill/>
            <a:miter lim="800000"/>
            <a:headEnd/>
            <a:tailEnd/>
          </a:ln>
        </p:spPr>
      </p:pic>
      <p:sp>
        <p:nvSpPr>
          <p:cNvPr id="198663" name="ZoneTexte 7"/>
          <p:cNvSpPr txBox="1">
            <a:spLocks noChangeArrowheads="1"/>
          </p:cNvSpPr>
          <p:nvPr/>
        </p:nvSpPr>
        <p:spPr bwMode="auto">
          <a:xfrm>
            <a:off x="0" y="0"/>
            <a:ext cx="1512888" cy="554038"/>
          </a:xfrm>
          <a:prstGeom prst="rect">
            <a:avLst/>
          </a:prstGeom>
          <a:noFill/>
          <a:ln w="9525">
            <a:noFill/>
            <a:miter lim="800000"/>
            <a:headEnd/>
            <a:tailEnd/>
          </a:ln>
        </p:spPr>
        <p:txBody>
          <a:bodyPr>
            <a:spAutoFit/>
          </a:bodyPr>
          <a:lstStyle/>
          <a:p>
            <a:pPr eaLnBrk="0" hangingPunct="0">
              <a:spcBef>
                <a:spcPct val="50000"/>
              </a:spcBef>
            </a:pPr>
            <a:r>
              <a:rPr lang="fr-FR"/>
              <a:t>17 bis</a:t>
            </a:r>
          </a:p>
        </p:txBody>
      </p:sp>
      <p:pic>
        <p:nvPicPr>
          <p:cNvPr id="198664" name="Picture 5" descr="D:\Documents 1\médecine\ANGIOLOGIE\VEINES\MARK Charing\Instantané 6 (26-02-2014 17-46).png"/>
          <p:cNvPicPr>
            <a:picLocks noChangeAspect="1" noChangeArrowheads="1"/>
          </p:cNvPicPr>
          <p:nvPr/>
        </p:nvPicPr>
        <p:blipFill>
          <a:blip r:embed="rId9" cstate="print"/>
          <a:srcRect l="19807" r="15817"/>
          <a:stretch>
            <a:fillRect/>
          </a:stretch>
        </p:blipFill>
        <p:spPr bwMode="auto">
          <a:xfrm>
            <a:off x="4067175" y="1316038"/>
            <a:ext cx="1362075" cy="1357312"/>
          </a:xfrm>
          <a:prstGeom prst="rect">
            <a:avLst/>
          </a:prstGeom>
          <a:noFill/>
          <a:ln w="9525">
            <a:noFill/>
            <a:miter lim="800000"/>
            <a:headEnd/>
            <a:tailEnd/>
          </a:ln>
        </p:spPr>
      </p:pic>
      <p:pic>
        <p:nvPicPr>
          <p:cNvPr id="198665" name="Picture 6" descr="D:\Documents 1\médecine\ANGIOLOGIE\VEINES\MARK Charing\Instantané 7 (26-02-2014 17-46).png"/>
          <p:cNvPicPr>
            <a:picLocks noChangeAspect="1" noChangeArrowheads="1"/>
          </p:cNvPicPr>
          <p:nvPr/>
        </p:nvPicPr>
        <p:blipFill>
          <a:blip r:embed="rId10" cstate="print"/>
          <a:srcRect l="24759" r="20389" b="18855"/>
          <a:stretch>
            <a:fillRect/>
          </a:stretch>
        </p:blipFill>
        <p:spPr bwMode="auto">
          <a:xfrm>
            <a:off x="4149725" y="188913"/>
            <a:ext cx="990600" cy="939800"/>
          </a:xfrm>
          <a:prstGeom prst="rect">
            <a:avLst/>
          </a:prstGeom>
          <a:noFill/>
          <a:ln w="9525">
            <a:noFill/>
            <a:miter lim="800000"/>
            <a:headEnd/>
            <a:tailEnd/>
          </a:ln>
        </p:spPr>
      </p:pic>
      <p:sp>
        <p:nvSpPr>
          <p:cNvPr id="198666" name="ZoneTexte 10"/>
          <p:cNvSpPr txBox="1">
            <a:spLocks noChangeArrowheads="1"/>
          </p:cNvSpPr>
          <p:nvPr/>
        </p:nvSpPr>
        <p:spPr bwMode="auto">
          <a:xfrm>
            <a:off x="323850" y="5842000"/>
            <a:ext cx="8820150" cy="1190625"/>
          </a:xfrm>
          <a:prstGeom prst="rect">
            <a:avLst/>
          </a:prstGeom>
          <a:noFill/>
          <a:ln w="9525">
            <a:noFill/>
            <a:miter lim="800000"/>
            <a:headEnd/>
            <a:tailEnd/>
          </a:ln>
        </p:spPr>
        <p:txBody>
          <a:bodyPr>
            <a:spAutoFit/>
          </a:bodyPr>
          <a:lstStyle/>
          <a:p>
            <a:pPr eaLnBrk="0" hangingPunct="0">
              <a:spcBef>
                <a:spcPct val="50000"/>
              </a:spcBef>
            </a:pPr>
            <a:r>
              <a:rPr lang="fr-FR" sz="3600" b="1"/>
              <a:t>CHIVA: pre y post. Ninguna flebectomia ni esclerosis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201972"/>
          </a:xfrm>
          <a:prstGeom prst="rect">
            <a:avLst/>
          </a:prstGeom>
          <a:solidFill>
            <a:schemeClr val="accent2"/>
          </a:solidFill>
        </p:spPr>
        <p:txBody>
          <a:bodyPr wrap="square" rtlCol="0">
            <a:spAutoFit/>
          </a:bodyPr>
          <a:lstStyle/>
          <a:p>
            <a:r>
              <a:rPr lang="es-ES_tradnl" sz="4400" b="1" u="sng" dirty="0" smtClean="0">
                <a:solidFill>
                  <a:schemeClr val="bg1"/>
                </a:solidFill>
              </a:rPr>
              <a:t>18</a:t>
            </a:r>
            <a:r>
              <a:rPr lang="es-ES_tradnl" sz="4400" b="1" dirty="0" smtClean="0">
                <a:solidFill>
                  <a:srgbClr val="FFC000"/>
                </a:solidFill>
              </a:rPr>
              <a:t>Características </a:t>
            </a:r>
            <a:r>
              <a:rPr lang="es-ES_tradnl" sz="4400" b="1" dirty="0">
                <a:solidFill>
                  <a:srgbClr val="FFC000"/>
                </a:solidFill>
              </a:rPr>
              <a:t>hemodinámicas de la </a:t>
            </a:r>
            <a:r>
              <a:rPr lang="es-ES_tradnl" sz="4400" b="1" dirty="0" smtClean="0">
                <a:solidFill>
                  <a:srgbClr val="FFC000"/>
                </a:solidFill>
              </a:rPr>
              <a:t>sangre.								</a:t>
            </a:r>
            <a:r>
              <a:rPr lang="es-ES_tradnl" sz="4400" b="1" dirty="0" smtClean="0">
                <a:solidFill>
                  <a:srgbClr val="FFFF00"/>
                </a:solidFill>
              </a:rPr>
              <a:t>La </a:t>
            </a:r>
            <a:r>
              <a:rPr lang="es-ES_tradnl" sz="4400" b="1" dirty="0">
                <a:solidFill>
                  <a:srgbClr val="FFFF00"/>
                </a:solidFill>
              </a:rPr>
              <a:t>sangre </a:t>
            </a:r>
            <a:r>
              <a:rPr lang="es-ES_tradnl" sz="4400" b="1" dirty="0" smtClean="0">
                <a:solidFill>
                  <a:srgbClr val="FFFF00"/>
                </a:solidFill>
              </a:rPr>
              <a:t>no es </a:t>
            </a:r>
            <a:r>
              <a:rPr lang="es-ES_tradnl" sz="4400" b="1" dirty="0">
                <a:solidFill>
                  <a:srgbClr val="FFFF00"/>
                </a:solidFill>
              </a:rPr>
              <a:t>un fluido perfecto </a:t>
            </a:r>
            <a:r>
              <a:rPr lang="es-ES_tradnl" sz="4400" b="1" dirty="0" smtClean="0">
                <a:solidFill>
                  <a:srgbClr val="FFFF00"/>
                </a:solidFill>
              </a:rPr>
              <a:t>en el sentido Newtoniano, </a:t>
            </a:r>
            <a:r>
              <a:rPr lang="es-ES_tradnl" sz="4400" b="1" dirty="0">
                <a:solidFill>
                  <a:srgbClr val="FFFF00"/>
                </a:solidFill>
              </a:rPr>
              <a:t>es decir viscoso con flujo laminar sin </a:t>
            </a:r>
            <a:r>
              <a:rPr lang="es-ES_tradnl" sz="4400" b="1" dirty="0" smtClean="0">
                <a:solidFill>
                  <a:srgbClr val="FFFF00"/>
                </a:solidFill>
              </a:rPr>
              <a:t>turbulencias.</a:t>
            </a:r>
          </a:p>
          <a:p>
            <a:endParaRPr lang="es-ES_tradnl" sz="4400" b="1" dirty="0" smtClean="0">
              <a:solidFill>
                <a:srgbClr val="FFFF00"/>
              </a:solidFill>
            </a:endParaRPr>
          </a:p>
          <a:p>
            <a:endParaRPr lang="es-ES_tradnl" sz="4400" b="1" dirty="0" smtClean="0">
              <a:solidFill>
                <a:srgbClr val="FFFF00"/>
              </a:solidFill>
            </a:endParaRPr>
          </a:p>
          <a:p>
            <a:endParaRPr lang="fr-FR" sz="4400" dirty="0">
              <a:solidFill>
                <a:schemeClr val="bg1"/>
              </a:solidFill>
            </a:endParaRPr>
          </a:p>
        </p:txBody>
      </p:sp>
      <p:sp>
        <p:nvSpPr>
          <p:cNvPr id="32" name="Rectangle 31"/>
          <p:cNvSpPr/>
          <p:nvPr/>
        </p:nvSpPr>
        <p:spPr bwMode="auto">
          <a:xfrm>
            <a:off x="2555776" y="4322124"/>
            <a:ext cx="4392488" cy="1944216"/>
          </a:xfrm>
          <a:prstGeom prst="rect">
            <a:avLst/>
          </a:prstGeom>
          <a:solidFill>
            <a:srgbClr val="66FFFF"/>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grpSp>
        <p:nvGrpSpPr>
          <p:cNvPr id="30" name="Groupe 29"/>
          <p:cNvGrpSpPr/>
          <p:nvPr/>
        </p:nvGrpSpPr>
        <p:grpSpPr>
          <a:xfrm>
            <a:off x="2915816" y="4339624"/>
            <a:ext cx="2526697" cy="1897688"/>
            <a:chOff x="467544" y="3789040"/>
            <a:chExt cx="2526697" cy="1897688"/>
          </a:xfrm>
        </p:grpSpPr>
        <p:sp>
          <p:nvSpPr>
            <p:cNvPr id="10" name="AutoShape 11"/>
            <p:cNvSpPr>
              <a:spLocks noChangeArrowheads="1"/>
            </p:cNvSpPr>
            <p:nvPr/>
          </p:nvSpPr>
          <p:spPr bwMode="auto">
            <a:xfrm>
              <a:off x="467544" y="3789040"/>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1" name="AutoShape 12"/>
            <p:cNvSpPr>
              <a:spLocks noChangeArrowheads="1"/>
            </p:cNvSpPr>
            <p:nvPr/>
          </p:nvSpPr>
          <p:spPr bwMode="auto">
            <a:xfrm>
              <a:off x="697959" y="3996449"/>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2" name="AutoShape 13"/>
            <p:cNvSpPr>
              <a:spLocks noChangeArrowheads="1"/>
            </p:cNvSpPr>
            <p:nvPr/>
          </p:nvSpPr>
          <p:spPr bwMode="auto">
            <a:xfrm>
              <a:off x="971600" y="4449145"/>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3" name="AutoShape 14"/>
            <p:cNvSpPr>
              <a:spLocks noChangeArrowheads="1"/>
            </p:cNvSpPr>
            <p:nvPr/>
          </p:nvSpPr>
          <p:spPr bwMode="auto">
            <a:xfrm>
              <a:off x="899592" y="4213328"/>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4" name="AutoShape 15"/>
            <p:cNvSpPr>
              <a:spLocks noChangeArrowheads="1"/>
            </p:cNvSpPr>
            <p:nvPr/>
          </p:nvSpPr>
          <p:spPr bwMode="auto">
            <a:xfrm>
              <a:off x="965183" y="4873433"/>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5" name="AutoShape 16"/>
            <p:cNvSpPr>
              <a:spLocks noChangeArrowheads="1"/>
            </p:cNvSpPr>
            <p:nvPr/>
          </p:nvSpPr>
          <p:spPr bwMode="auto">
            <a:xfrm>
              <a:off x="1043608" y="4656555"/>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6" name="AutoShape 17"/>
            <p:cNvSpPr>
              <a:spLocks noChangeArrowheads="1"/>
            </p:cNvSpPr>
            <p:nvPr/>
          </p:nvSpPr>
          <p:spPr bwMode="auto">
            <a:xfrm>
              <a:off x="544349" y="5514600"/>
              <a:ext cx="1920127"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7" name="AutoShape 18"/>
            <p:cNvSpPr>
              <a:spLocks noChangeArrowheads="1"/>
            </p:cNvSpPr>
            <p:nvPr/>
          </p:nvSpPr>
          <p:spPr bwMode="auto">
            <a:xfrm>
              <a:off x="821167" y="5090312"/>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8" name="AutoShape 19"/>
            <p:cNvSpPr>
              <a:spLocks noChangeArrowheads="1"/>
            </p:cNvSpPr>
            <p:nvPr/>
          </p:nvSpPr>
          <p:spPr bwMode="auto">
            <a:xfrm>
              <a:off x="677151" y="5307190"/>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grpSp>
      <p:sp>
        <p:nvSpPr>
          <p:cNvPr id="27" name="Text Box 28"/>
          <p:cNvSpPr txBox="1">
            <a:spLocks noChangeArrowheads="1"/>
          </p:cNvSpPr>
          <p:nvPr/>
        </p:nvSpPr>
        <p:spPr bwMode="auto">
          <a:xfrm>
            <a:off x="395536" y="4581128"/>
            <a:ext cx="2534568" cy="1323439"/>
          </a:xfrm>
          <a:prstGeom prst="rect">
            <a:avLst/>
          </a:prstGeom>
          <a:noFill/>
          <a:ln w="9525">
            <a:noFill/>
            <a:miter lim="800000"/>
            <a:headEnd/>
            <a:tailEnd/>
          </a:ln>
          <a:effectLst/>
        </p:spPr>
        <p:txBody>
          <a:bodyPr wrap="square">
            <a:spAutoFit/>
          </a:bodyPr>
          <a:lstStyle/>
          <a:p>
            <a:pPr eaLnBrk="0" hangingPunct="0"/>
            <a:r>
              <a:rPr lang="fr-FR" sz="4000" b="1" dirty="0" err="1" smtClean="0">
                <a:solidFill>
                  <a:srgbClr val="FFFF99"/>
                </a:solidFill>
                <a:latin typeface="Times New Roman" pitchFamily="18" charset="0"/>
              </a:rPr>
              <a:t>Régimen</a:t>
            </a:r>
            <a:r>
              <a:rPr lang="fr-FR" sz="4000" b="1" dirty="0" smtClean="0">
                <a:solidFill>
                  <a:srgbClr val="FFFF99"/>
                </a:solidFill>
                <a:latin typeface="Times New Roman" pitchFamily="18" charset="0"/>
              </a:rPr>
              <a:t> </a:t>
            </a:r>
            <a:r>
              <a:rPr lang="fr-FR" sz="4000" b="1" dirty="0" err="1" smtClean="0">
                <a:solidFill>
                  <a:srgbClr val="FFFF99"/>
                </a:solidFill>
                <a:latin typeface="Times New Roman" pitchFamily="18" charset="0"/>
              </a:rPr>
              <a:t>laminar</a:t>
            </a:r>
            <a:endParaRPr lang="fr-FR" sz="4000" b="1" dirty="0">
              <a:solidFill>
                <a:srgbClr val="FFFF99"/>
              </a:solidFill>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678751"/>
          </a:xfrm>
          <a:prstGeom prst="rect">
            <a:avLst/>
          </a:prstGeom>
          <a:solidFill>
            <a:schemeClr val="accent6"/>
          </a:solidFill>
        </p:spPr>
        <p:txBody>
          <a:bodyPr>
            <a:spAutoFit/>
          </a:bodyPr>
          <a:lstStyle/>
          <a:p>
            <a:pPr eaLnBrk="0" hangingPunct="0">
              <a:spcBef>
                <a:spcPct val="50000"/>
              </a:spcBef>
              <a:defRPr/>
            </a:pPr>
            <a:r>
              <a:rPr lang="es-ES_tradnl" sz="4400" b="1" dirty="0">
                <a:solidFill>
                  <a:schemeClr val="bg1"/>
                </a:solidFill>
              </a:rPr>
              <a:t>-</a:t>
            </a:r>
            <a:r>
              <a:rPr lang="es-ES_tradnl" sz="4400" b="1" u="sng" dirty="0">
                <a:solidFill>
                  <a:schemeClr val="bg1"/>
                </a:solidFill>
              </a:rPr>
              <a:t>19 </a:t>
            </a:r>
            <a:r>
              <a:rPr lang="es-ES_tradnl" sz="4400" b="1" dirty="0">
                <a:solidFill>
                  <a:schemeClr val="bg1"/>
                </a:solidFill>
              </a:rPr>
              <a:t> Aunque considera los fluidos perfectos no turbulentos,				 </a:t>
            </a:r>
            <a:r>
              <a:rPr lang="es-ES_tradnl" sz="5400" b="1" dirty="0">
                <a:solidFill>
                  <a:srgbClr val="FFFF00"/>
                </a:solidFill>
              </a:rPr>
              <a:t>la ley de </a:t>
            </a:r>
            <a:r>
              <a:rPr lang="es-ES_tradnl" sz="5400" b="1" dirty="0" err="1">
                <a:solidFill>
                  <a:srgbClr val="FFFF00"/>
                </a:solidFill>
              </a:rPr>
              <a:t>Bernouilli</a:t>
            </a:r>
            <a:r>
              <a:rPr lang="es-ES_tradnl" sz="5400" b="1" dirty="0">
                <a:solidFill>
                  <a:srgbClr val="FFFF00"/>
                </a:solidFill>
              </a:rPr>
              <a:t> </a:t>
            </a:r>
            <a:r>
              <a:rPr lang="es-ES_tradnl" sz="4400" b="1" dirty="0">
                <a:solidFill>
                  <a:srgbClr val="FF0000"/>
                </a:solidFill>
              </a:rPr>
              <a:t>se puede aplicar al   flujo normal de la sangre.           </a:t>
            </a:r>
            <a:r>
              <a:rPr lang="es-ES_tradnl" sz="4400" b="1" dirty="0">
                <a:solidFill>
                  <a:srgbClr val="FFC000"/>
                </a:solidFill>
              </a:rPr>
              <a:t>                             	</a:t>
            </a:r>
            <a:r>
              <a:rPr lang="es-ES_tradnl" sz="4400" b="1" dirty="0">
                <a:solidFill>
                  <a:schemeClr val="bg1"/>
                </a:solidFill>
              </a:rPr>
              <a:t>No se puede aplicar cuando existen </a:t>
            </a:r>
            <a:r>
              <a:rPr lang="es-ES_tradnl" sz="4400" b="1" dirty="0">
                <a:solidFill>
                  <a:srgbClr val="FFFF00"/>
                </a:solidFill>
              </a:rPr>
              <a:t> velocidades </a:t>
            </a:r>
            <a:r>
              <a:rPr lang="es-ES_tradnl" sz="4400" b="1" dirty="0">
                <a:solidFill>
                  <a:schemeClr val="bg1"/>
                </a:solidFill>
              </a:rPr>
              <a:t>demasiadas altas. 	Entonces se </a:t>
            </a:r>
            <a:r>
              <a:rPr lang="es-ES_tradnl" sz="4400" b="1" dirty="0">
                <a:solidFill>
                  <a:srgbClr val="FFFF00"/>
                </a:solidFill>
              </a:rPr>
              <a:t>utiliza y la ley de </a:t>
            </a:r>
            <a:r>
              <a:rPr lang="es-ES_tradnl" sz="4400" b="1" dirty="0" err="1">
                <a:solidFill>
                  <a:srgbClr val="FFFF00"/>
                </a:solidFill>
              </a:rPr>
              <a:t>Poiseuille</a:t>
            </a:r>
            <a:r>
              <a:rPr lang="es-ES_tradnl" sz="4400" b="1" dirty="0">
                <a:solidFill>
                  <a:srgbClr val="FFFF00"/>
                </a:solidFill>
              </a:rPr>
              <a:t>.  </a:t>
            </a:r>
            <a:endParaRPr lang="es-ES_tradnl" sz="4400" b="1" dirty="0" smtClean="0">
              <a:solidFill>
                <a:srgbClr val="FFFF00"/>
              </a:solidFill>
            </a:endParaRPr>
          </a:p>
          <a:p>
            <a:pPr eaLnBrk="0" hangingPunct="0">
              <a:spcBef>
                <a:spcPct val="50000"/>
              </a:spcBef>
              <a:defRPr/>
            </a:pPr>
            <a:r>
              <a:rPr lang="es-ES_tradnl" sz="4400" b="1" dirty="0">
                <a:solidFill>
                  <a:srgbClr val="FFFF00"/>
                </a:solidFill>
              </a:rPr>
              <a:t>	</a:t>
            </a:r>
            <a:r>
              <a:rPr lang="es-ES_tradnl" sz="4400" b="1" dirty="0">
                <a:solidFill>
                  <a:schemeClr val="bg1"/>
                </a:solidFill>
              </a:rPr>
              <a:t>							</a:t>
            </a:r>
            <a:endParaRPr lang="fr-FR" sz="44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3321" y="-142374"/>
            <a:ext cx="8893175" cy="6955750"/>
          </a:xfrm>
          <a:prstGeom prst="rect">
            <a:avLst/>
          </a:prstGeom>
          <a:solidFill>
            <a:schemeClr val="accent6"/>
          </a:solidFill>
        </p:spPr>
        <p:txBody>
          <a:bodyPr>
            <a:spAutoFit/>
          </a:bodyPr>
          <a:lstStyle/>
          <a:p>
            <a:pPr eaLnBrk="0" hangingPunct="0">
              <a:spcBef>
                <a:spcPct val="50000"/>
              </a:spcBef>
              <a:defRPr/>
            </a:pPr>
            <a:r>
              <a:rPr lang="es-ES_tradnl" b="1" dirty="0">
                <a:solidFill>
                  <a:srgbClr val="FFC000"/>
                </a:solidFill>
              </a:rPr>
              <a:t>-</a:t>
            </a:r>
            <a:r>
              <a:rPr lang="es-ES_tradnl" b="1" u="sng" dirty="0">
                <a:solidFill>
                  <a:srgbClr val="FFC000"/>
                </a:solidFill>
              </a:rPr>
              <a:t>19 </a:t>
            </a:r>
            <a:r>
              <a:rPr lang="es-ES_tradnl" b="1" dirty="0">
                <a:solidFill>
                  <a:srgbClr val="FFC000"/>
                </a:solidFill>
              </a:rPr>
              <a:t> 								</a:t>
            </a:r>
            <a:r>
              <a:rPr lang="es-ES_tradnl" b="1" dirty="0">
                <a:solidFill>
                  <a:schemeClr val="bg1"/>
                </a:solidFill>
              </a:rPr>
              <a:t>	</a:t>
            </a:r>
            <a:r>
              <a:rPr lang="es-ES_tradnl" sz="3600" b="1" dirty="0">
                <a:solidFill>
                  <a:schemeClr val="bg1"/>
                </a:solidFill>
              </a:rPr>
              <a:t>Ambas leyes no se pueden utilizar cuando existen demasiadas turbulencias, es decir </a:t>
            </a:r>
            <a:r>
              <a:rPr lang="es-ES_tradnl" sz="3600" b="1" dirty="0">
                <a:solidFill>
                  <a:srgbClr val="FFFF00"/>
                </a:solidFill>
              </a:rPr>
              <a:t>cuando el Numero de Reynolds Re supera 2000-3000</a:t>
            </a:r>
            <a:r>
              <a:rPr lang="es-ES_tradnl" sz="3600" b="1" dirty="0">
                <a:solidFill>
                  <a:srgbClr val="FFC000"/>
                </a:solidFill>
              </a:rPr>
              <a:t>.  </a:t>
            </a:r>
            <a:r>
              <a:rPr lang="es-ES_tradnl" b="1" dirty="0">
                <a:solidFill>
                  <a:srgbClr val="FFC000"/>
                </a:solidFill>
              </a:rPr>
              <a:t>   </a:t>
            </a:r>
          </a:p>
          <a:p>
            <a:pPr eaLnBrk="0" hangingPunct="0">
              <a:spcBef>
                <a:spcPct val="50000"/>
              </a:spcBef>
              <a:defRPr/>
            </a:pPr>
            <a:r>
              <a:rPr lang="es-ES_tradnl" b="1" dirty="0">
                <a:solidFill>
                  <a:srgbClr val="FFC000"/>
                </a:solidFill>
              </a:rPr>
              <a:t>          </a:t>
            </a:r>
            <a:r>
              <a:rPr lang="es-ES_tradnl" sz="3200" b="1" dirty="0">
                <a:solidFill>
                  <a:schemeClr val="bg1"/>
                </a:solidFill>
              </a:rPr>
              <a:t>En  este caso existe la </a:t>
            </a:r>
            <a:r>
              <a:rPr lang="es-ES_tradnl" sz="3200" b="1" dirty="0">
                <a:solidFill>
                  <a:srgbClr val="FFFF00"/>
                </a:solidFill>
              </a:rPr>
              <a:t>ecuación de </a:t>
            </a:r>
            <a:r>
              <a:rPr lang="es-ES_tradnl" sz="3200" b="1" dirty="0" err="1">
                <a:solidFill>
                  <a:srgbClr val="FFFF00"/>
                </a:solidFill>
              </a:rPr>
              <a:t>Navier</a:t>
            </a:r>
            <a:r>
              <a:rPr lang="es-ES_tradnl" sz="3200" b="1" dirty="0">
                <a:solidFill>
                  <a:srgbClr val="FFFF00"/>
                </a:solidFill>
              </a:rPr>
              <a:t> Stokes</a:t>
            </a:r>
            <a:r>
              <a:rPr lang="es-ES_tradnl" sz="3200" b="1" dirty="0">
                <a:solidFill>
                  <a:schemeClr val="bg1"/>
                </a:solidFill>
              </a:rPr>
              <a:t> ,</a:t>
            </a:r>
            <a:r>
              <a:rPr lang="es-ES_tradnl" sz="3200" b="1" dirty="0">
                <a:solidFill>
                  <a:srgbClr val="FFC000"/>
                </a:solidFill>
              </a:rPr>
              <a:t> </a:t>
            </a:r>
            <a:r>
              <a:rPr lang="es-ES_tradnl" sz="3200" b="1" dirty="0">
                <a:solidFill>
                  <a:schemeClr val="bg1"/>
                </a:solidFill>
              </a:rPr>
              <a:t>diferencial , no lineal de campos desconocidos de  presión y velocidad,  sin embargo es </a:t>
            </a:r>
            <a:r>
              <a:rPr lang="es-ES_tradnl" sz="3200" b="1" dirty="0">
                <a:solidFill>
                  <a:srgbClr val="FFFF00"/>
                </a:solidFill>
              </a:rPr>
              <a:t>prácticamente imposible de aplicar al flujo sanguíneo</a:t>
            </a:r>
            <a:r>
              <a:rPr lang="es-ES_tradnl" sz="3200" b="1" dirty="0" smtClean="0">
                <a:solidFill>
                  <a:srgbClr val="FFFF00"/>
                </a:solidFill>
              </a:rPr>
              <a:t>.</a:t>
            </a:r>
          </a:p>
          <a:p>
            <a:pPr eaLnBrk="0" hangingPunct="0">
              <a:spcBef>
                <a:spcPct val="50000"/>
              </a:spcBef>
              <a:defRPr/>
            </a:pPr>
            <a:endParaRPr lang="es-ES_tradnl" sz="3200" b="1" dirty="0" smtClean="0">
              <a:solidFill>
                <a:srgbClr val="FFFF00"/>
              </a:solidFill>
            </a:endParaRPr>
          </a:p>
          <a:p>
            <a:pPr eaLnBrk="0" hangingPunct="0">
              <a:spcBef>
                <a:spcPct val="50000"/>
              </a:spcBef>
              <a:defRPr/>
            </a:pPr>
            <a:endParaRPr lang="fr-FR" sz="3200" dirty="0">
              <a:solidFill>
                <a:srgbClr val="FFFF00"/>
              </a:solidFill>
            </a:endParaRPr>
          </a:p>
        </p:txBody>
      </p:sp>
      <p:pic>
        <p:nvPicPr>
          <p:cNvPr id="120834" name="Image 2" descr="http://res-nlp.univ-lemans.fr/NLP_C_M02_G02/res/Eq_C_ext_065.png"/>
          <p:cNvPicPr>
            <a:picLocks noChangeAspect="1" noChangeArrowheads="1"/>
          </p:cNvPicPr>
          <p:nvPr/>
        </p:nvPicPr>
        <p:blipFill>
          <a:blip r:embed="rId2" cstate="print"/>
          <a:srcRect/>
          <a:stretch>
            <a:fillRect/>
          </a:stretch>
        </p:blipFill>
        <p:spPr bwMode="auto">
          <a:xfrm>
            <a:off x="3131840" y="4797152"/>
            <a:ext cx="2592388" cy="64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6588224" cy="6817251"/>
          </a:xfrm>
          <a:prstGeom prst="rect">
            <a:avLst/>
          </a:prstGeom>
          <a:solidFill>
            <a:schemeClr val="accent6"/>
          </a:solidFill>
        </p:spPr>
        <p:txBody>
          <a:bodyPr wrap="square" rtlCol="0">
            <a:spAutoFit/>
          </a:bodyPr>
          <a:lstStyle/>
          <a:p>
            <a:endParaRPr lang="es-ES_tradnl" sz="5400" b="1" dirty="0" smtClean="0">
              <a:solidFill>
                <a:srgbClr val="FFFF00"/>
              </a:solidFill>
            </a:endParaRPr>
          </a:p>
          <a:p>
            <a:r>
              <a:rPr lang="es-ES_tradnl" sz="5400" b="1" dirty="0" smtClean="0">
                <a:solidFill>
                  <a:srgbClr val="FFFF00"/>
                </a:solidFill>
              </a:rPr>
              <a:t>La ley de </a:t>
            </a:r>
            <a:r>
              <a:rPr lang="es-ES_tradnl" sz="5400" b="1" dirty="0" err="1" smtClean="0">
                <a:solidFill>
                  <a:srgbClr val="FFFF00"/>
                </a:solidFill>
              </a:rPr>
              <a:t>Bernouilli</a:t>
            </a:r>
            <a:endParaRPr lang="es-ES_tradnl" sz="5400" b="1" dirty="0" smtClean="0">
              <a:solidFill>
                <a:srgbClr val="FFFF00"/>
              </a:solidFill>
            </a:endParaRPr>
          </a:p>
          <a:p>
            <a:endParaRPr lang="es-ES_tradnl" sz="5400" b="1" dirty="0" smtClean="0">
              <a:solidFill>
                <a:srgbClr val="FFFF00"/>
              </a:solidFill>
            </a:endParaRPr>
          </a:p>
          <a:p>
            <a:r>
              <a:rPr lang="es-ES_tradnl" sz="3200" b="1" dirty="0" err="1" smtClean="0">
                <a:solidFill>
                  <a:srgbClr val="FFFF00"/>
                </a:solidFill>
              </a:rPr>
              <a:t>Ptotal</a:t>
            </a:r>
            <a:r>
              <a:rPr lang="es-ES_tradnl" sz="3200" b="1" dirty="0" smtClean="0">
                <a:solidFill>
                  <a:srgbClr val="FFFF00"/>
                </a:solidFill>
              </a:rPr>
              <a:t> Pt= (p + (1/2) </a:t>
            </a:r>
            <a:r>
              <a:rPr lang="fr-FR" sz="3200" b="1" dirty="0" smtClean="0">
                <a:solidFill>
                  <a:srgbClr val="FFFF00"/>
                </a:solidFill>
              </a:rPr>
              <a:t>ṗ</a:t>
            </a:r>
            <a:r>
              <a:rPr lang="es-ES_tradnl" sz="3200" b="1" dirty="0" smtClean="0">
                <a:solidFill>
                  <a:srgbClr val="FFFF00"/>
                </a:solidFill>
              </a:rPr>
              <a:t>v</a:t>
            </a:r>
            <a:r>
              <a:rPr lang="es-ES_tradnl" sz="3200" b="1" baseline="30000" dirty="0" smtClean="0">
                <a:solidFill>
                  <a:srgbClr val="FFFF00"/>
                </a:solidFill>
              </a:rPr>
              <a:t>2</a:t>
            </a:r>
            <a:r>
              <a:rPr lang="es-ES_tradnl" sz="3200" b="1" dirty="0" smtClean="0">
                <a:solidFill>
                  <a:srgbClr val="FFFF00"/>
                </a:solidFill>
              </a:rPr>
              <a:t> +</a:t>
            </a:r>
            <a:r>
              <a:rPr lang="fr-FR" sz="3200" b="1" dirty="0" smtClean="0">
                <a:solidFill>
                  <a:srgbClr val="FFFF00"/>
                </a:solidFill>
              </a:rPr>
              <a:t>ṗ</a:t>
            </a:r>
            <a:r>
              <a:rPr lang="es-ES_tradnl" sz="3200" b="1" dirty="0" err="1" smtClean="0">
                <a:solidFill>
                  <a:srgbClr val="FFFF00"/>
                </a:solidFill>
              </a:rPr>
              <a:t>gh</a:t>
            </a:r>
            <a:r>
              <a:rPr lang="es-ES_tradnl" sz="3200" b="1" dirty="0" smtClean="0">
                <a:solidFill>
                  <a:srgbClr val="FFFF00"/>
                </a:solidFill>
              </a:rPr>
              <a:t>          </a:t>
            </a:r>
            <a:r>
              <a:rPr lang="es-ES_tradnl" sz="3200" b="1" dirty="0" smtClean="0">
                <a:solidFill>
                  <a:schemeClr val="bg1"/>
                </a:solidFill>
              </a:rPr>
              <a:t> constituida  por					-</a:t>
            </a:r>
            <a:r>
              <a:rPr lang="es-ES_tradnl" sz="3200" b="1" dirty="0" smtClean="0">
                <a:solidFill>
                  <a:srgbClr val="FFC000"/>
                </a:solidFill>
              </a:rPr>
              <a:t>presión estática </a:t>
            </a:r>
            <a:r>
              <a:rPr lang="es-ES_tradnl" sz="3200" b="1" dirty="0" smtClean="0">
                <a:solidFill>
                  <a:srgbClr val="FFFF00"/>
                </a:solidFill>
              </a:rPr>
              <a:t>p </a:t>
            </a:r>
            <a:r>
              <a:rPr lang="es-ES_tradnl" sz="3200" b="1" dirty="0" smtClean="0">
                <a:solidFill>
                  <a:schemeClr val="bg1"/>
                </a:solidFill>
              </a:rPr>
              <a:t>+			-</a:t>
            </a:r>
            <a:r>
              <a:rPr lang="es-ES_tradnl" sz="3200" b="1" dirty="0" smtClean="0">
                <a:solidFill>
                  <a:srgbClr val="FFC000"/>
                </a:solidFill>
              </a:rPr>
              <a:t>presión dinámica  </a:t>
            </a:r>
            <a:r>
              <a:rPr lang="es-ES_tradnl" sz="3200" b="1" dirty="0" smtClean="0">
                <a:solidFill>
                  <a:srgbClr val="FFFF00"/>
                </a:solidFill>
              </a:rPr>
              <a:t>(1/2 </a:t>
            </a:r>
            <a:r>
              <a:rPr lang="fr-FR" sz="3200" b="1" dirty="0" smtClean="0">
                <a:solidFill>
                  <a:srgbClr val="FFFF00"/>
                </a:solidFill>
              </a:rPr>
              <a:t>ṗ</a:t>
            </a:r>
            <a:r>
              <a:rPr lang="es-ES_tradnl" sz="3200" b="1" dirty="0" smtClean="0">
                <a:solidFill>
                  <a:srgbClr val="FFFF00"/>
                </a:solidFill>
              </a:rPr>
              <a:t>v</a:t>
            </a:r>
            <a:r>
              <a:rPr lang="es-ES_tradnl" sz="3200" b="1" baseline="30000" dirty="0" smtClean="0">
                <a:solidFill>
                  <a:srgbClr val="FFFF00"/>
                </a:solidFill>
              </a:rPr>
              <a:t>2</a:t>
            </a:r>
            <a:r>
              <a:rPr lang="es-ES_tradnl" sz="3200" b="1" dirty="0" smtClean="0">
                <a:solidFill>
                  <a:srgbClr val="FFFF00"/>
                </a:solidFill>
              </a:rPr>
              <a:t> ) </a:t>
            </a:r>
            <a:r>
              <a:rPr lang="es-ES_tradnl" sz="3200" b="1" dirty="0" smtClean="0">
                <a:solidFill>
                  <a:schemeClr val="bg1"/>
                </a:solidFill>
              </a:rPr>
              <a:t>+</a:t>
            </a:r>
            <a:r>
              <a:rPr lang="es-ES_tradnl" sz="3200" b="1" dirty="0" smtClean="0">
                <a:solidFill>
                  <a:srgbClr val="FFFF00"/>
                </a:solidFill>
              </a:rPr>
              <a:t>	</a:t>
            </a:r>
            <a:r>
              <a:rPr lang="es-ES_tradnl" sz="3200" b="1" dirty="0" smtClean="0">
                <a:solidFill>
                  <a:schemeClr val="bg1"/>
                </a:solidFill>
              </a:rPr>
              <a:t>	-</a:t>
            </a:r>
            <a:r>
              <a:rPr lang="es-ES_tradnl" sz="3200" b="1" dirty="0" smtClean="0">
                <a:solidFill>
                  <a:srgbClr val="FFC000"/>
                </a:solidFill>
              </a:rPr>
              <a:t>presión hidrostática </a:t>
            </a:r>
            <a:r>
              <a:rPr lang="fr-FR" sz="3200" b="1" dirty="0" smtClean="0">
                <a:solidFill>
                  <a:srgbClr val="FFFF00"/>
                </a:solidFill>
              </a:rPr>
              <a:t>ṗ</a:t>
            </a:r>
            <a:r>
              <a:rPr lang="es-ES_tradnl" sz="3200" b="1" dirty="0" err="1" smtClean="0">
                <a:solidFill>
                  <a:srgbClr val="FFFF00"/>
                </a:solidFill>
              </a:rPr>
              <a:t>gh</a:t>
            </a:r>
            <a:endParaRPr lang="es-ES_tradnl" sz="3200" b="1" dirty="0" smtClean="0">
              <a:solidFill>
                <a:srgbClr val="FFFF00"/>
              </a:solidFill>
            </a:endParaRPr>
          </a:p>
          <a:p>
            <a:endParaRPr lang="fr-FR" dirty="0"/>
          </a:p>
        </p:txBody>
      </p:sp>
      <p:grpSp>
        <p:nvGrpSpPr>
          <p:cNvPr id="19" name="Groupe 18"/>
          <p:cNvGrpSpPr/>
          <p:nvPr/>
        </p:nvGrpSpPr>
        <p:grpSpPr>
          <a:xfrm>
            <a:off x="6642720" y="420960"/>
            <a:ext cx="2514600" cy="6248400"/>
            <a:chOff x="6642720" y="420960"/>
            <a:chExt cx="2514600" cy="6248400"/>
          </a:xfrm>
        </p:grpSpPr>
        <p:sp>
          <p:nvSpPr>
            <p:cNvPr id="7" name="Rectangle 6"/>
            <p:cNvSpPr/>
            <p:nvPr/>
          </p:nvSpPr>
          <p:spPr>
            <a:xfrm>
              <a:off x="6718920" y="692696"/>
              <a:ext cx="2438400" cy="59766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à trois pointes 7"/>
            <p:cNvSpPr/>
            <p:nvPr/>
          </p:nvSpPr>
          <p:spPr>
            <a:xfrm>
              <a:off x="6934200" y="1340768"/>
              <a:ext cx="2209800" cy="3111152"/>
            </a:xfrm>
            <a:prstGeom prst="leftRightUpArrow">
              <a:avLst>
                <a:gd name="adj1" fmla="val 9868"/>
                <a:gd name="adj2" fmla="val 25000"/>
                <a:gd name="adj3"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à quatre pointes 8"/>
            <p:cNvSpPr/>
            <p:nvPr/>
          </p:nvSpPr>
          <p:spPr>
            <a:xfrm>
              <a:off x="6795120" y="4564632"/>
              <a:ext cx="2286000" cy="1905000"/>
            </a:xfrm>
            <a:prstGeom prst="quadArrow">
              <a:avLst>
                <a:gd name="adj1" fmla="val 10697"/>
                <a:gd name="adj2" fmla="val 22500"/>
                <a:gd name="adj3" fmla="val 9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14"/>
            <p:cNvGrpSpPr/>
            <p:nvPr/>
          </p:nvGrpSpPr>
          <p:grpSpPr>
            <a:xfrm>
              <a:off x="6642720" y="420960"/>
              <a:ext cx="2514600" cy="6248400"/>
              <a:chOff x="3733800" y="685800"/>
              <a:chExt cx="2514600" cy="5029200"/>
            </a:xfrm>
          </p:grpSpPr>
          <p:cxnSp>
            <p:nvCxnSpPr>
              <p:cNvPr id="15" name="Connecteur droit 14"/>
              <p:cNvCxnSpPr/>
              <p:nvPr/>
            </p:nvCxnSpPr>
            <p:spPr>
              <a:xfrm>
                <a:off x="37338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2484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p:nvPr/>
          </p:nvCxnSpPr>
          <p:spPr>
            <a:xfrm>
              <a:off x="6876256" y="692696"/>
              <a:ext cx="0" cy="4698776"/>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732240" y="2869232"/>
              <a:ext cx="504056" cy="584775"/>
            </a:xfrm>
            <a:prstGeom prst="rect">
              <a:avLst/>
            </a:prstGeom>
            <a:solidFill>
              <a:schemeClr val="accent3"/>
            </a:solidFill>
          </p:spPr>
          <p:txBody>
            <a:bodyPr wrap="square" rtlCol="0">
              <a:spAutoFit/>
            </a:bodyPr>
            <a:lstStyle/>
            <a:p>
              <a:r>
                <a:rPr lang="fr-FR" sz="3200" dirty="0" smtClean="0">
                  <a:solidFill>
                    <a:srgbClr val="FF3300"/>
                  </a:solidFill>
                </a:rPr>
                <a:t>h</a:t>
              </a:r>
              <a:endParaRPr lang="fr-FR" sz="3200" dirty="0">
                <a:solidFill>
                  <a:srgbClr val="FF3300"/>
                </a:solidFill>
              </a:endParaRPr>
            </a:p>
          </p:txBody>
        </p:sp>
        <p:sp>
          <p:nvSpPr>
            <p:cNvPr id="13" name="ZoneTexte 12"/>
            <p:cNvSpPr txBox="1"/>
            <p:nvPr/>
          </p:nvSpPr>
          <p:spPr>
            <a:xfrm>
              <a:off x="7452320" y="5173488"/>
              <a:ext cx="990600" cy="584775"/>
            </a:xfrm>
            <a:prstGeom prst="rect">
              <a:avLst/>
            </a:prstGeom>
            <a:solidFill>
              <a:schemeClr val="accent3"/>
            </a:solidFill>
          </p:spPr>
          <p:txBody>
            <a:bodyPr wrap="square" rtlCol="0">
              <a:spAutoFit/>
            </a:bodyPr>
            <a:lstStyle/>
            <a:p>
              <a:r>
                <a:rPr lang="fr-FR" sz="3200" b="1" dirty="0" smtClean="0">
                  <a:solidFill>
                    <a:srgbClr val="FF3300"/>
                  </a:solidFill>
                </a:rPr>
                <a:t>ṗ </a:t>
              </a:r>
              <a:r>
                <a:rPr lang="es-ES_tradnl" sz="3200" b="1" dirty="0" err="1" smtClean="0">
                  <a:solidFill>
                    <a:srgbClr val="FF3300"/>
                  </a:solidFill>
                </a:rPr>
                <a:t>gh</a:t>
              </a:r>
              <a:endParaRPr lang="fr-FR" sz="3200" dirty="0">
                <a:solidFill>
                  <a:srgbClr val="FF3300"/>
                </a:solidFill>
              </a:endParaRPr>
            </a:p>
          </p:txBody>
        </p:sp>
        <p:sp>
          <p:nvSpPr>
            <p:cNvPr id="14" name="ZoneTexte 13"/>
            <p:cNvSpPr txBox="1"/>
            <p:nvPr/>
          </p:nvSpPr>
          <p:spPr>
            <a:xfrm flipH="1">
              <a:off x="8244408" y="3589312"/>
              <a:ext cx="504056" cy="584775"/>
            </a:xfrm>
            <a:prstGeom prst="rect">
              <a:avLst/>
            </a:prstGeom>
            <a:solidFill>
              <a:schemeClr val="accent3"/>
            </a:solidFill>
          </p:spPr>
          <p:txBody>
            <a:bodyPr wrap="square" rtlCol="0">
              <a:spAutoFit/>
            </a:bodyPr>
            <a:lstStyle/>
            <a:p>
              <a:r>
                <a:rPr lang="fr-FR" sz="3200" dirty="0" smtClean="0">
                  <a:solidFill>
                    <a:srgbClr val="FF0000"/>
                  </a:solidFill>
                </a:rPr>
                <a:t>p</a:t>
              </a:r>
              <a:endParaRPr lang="fr-FR" sz="3200" dirty="0">
                <a:solidFill>
                  <a:srgbClr val="FF0000"/>
                </a:solidFill>
              </a:endParaRPr>
            </a:p>
          </p:txBody>
        </p:sp>
        <p:sp>
          <p:nvSpPr>
            <p:cNvPr id="17" name="ZoneTexte 16"/>
            <p:cNvSpPr txBox="1"/>
            <p:nvPr/>
          </p:nvSpPr>
          <p:spPr>
            <a:xfrm flipH="1">
              <a:off x="7236296" y="1700808"/>
              <a:ext cx="1656184" cy="584775"/>
            </a:xfrm>
            <a:prstGeom prst="rect">
              <a:avLst/>
            </a:prstGeom>
            <a:solidFill>
              <a:schemeClr val="accent3"/>
            </a:solidFill>
          </p:spPr>
          <p:txBody>
            <a:bodyPr wrap="square" rtlCol="0">
              <a:spAutoFit/>
            </a:bodyPr>
            <a:lstStyle/>
            <a:p>
              <a:r>
                <a:rPr lang="es-ES_tradnl" sz="3200" b="1" dirty="0" smtClean="0">
                  <a:solidFill>
                    <a:srgbClr val="FF0000"/>
                  </a:solidFill>
                </a:rPr>
                <a:t>(1/2) </a:t>
              </a:r>
              <a:r>
                <a:rPr lang="fr-FR" sz="3200" b="1" dirty="0" smtClean="0">
                  <a:solidFill>
                    <a:srgbClr val="FF0000"/>
                  </a:solidFill>
                </a:rPr>
                <a:t>ṗ</a:t>
              </a:r>
              <a:r>
                <a:rPr lang="es-ES_tradnl" sz="3200" b="1" dirty="0" smtClean="0">
                  <a:solidFill>
                    <a:srgbClr val="FF0000"/>
                  </a:solidFill>
                </a:rPr>
                <a:t>v</a:t>
              </a:r>
              <a:r>
                <a:rPr lang="es-ES_tradnl" sz="3200" b="1" baseline="30000" dirty="0" smtClean="0">
                  <a:solidFill>
                    <a:srgbClr val="FF0000"/>
                  </a:solidFill>
                </a:rPr>
                <a:t>2</a:t>
              </a:r>
              <a:endParaRPr lang="fr-FR" sz="3200" dirty="0">
                <a:solidFill>
                  <a:srgbClr val="FF0000"/>
                </a:solidFil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6768752" cy="7540526"/>
          </a:xfrm>
          <a:prstGeom prst="rect">
            <a:avLst/>
          </a:prstGeom>
          <a:solidFill>
            <a:schemeClr val="accent2"/>
          </a:solidFill>
        </p:spPr>
        <p:txBody>
          <a:bodyPr wrap="square" rtlCol="0">
            <a:spAutoFit/>
          </a:bodyPr>
          <a:lstStyle/>
          <a:p>
            <a:r>
              <a:rPr lang="es-ES_tradnl" sz="4400" b="1" u="sng" dirty="0">
                <a:solidFill>
                  <a:schemeClr val="bg1"/>
                </a:solidFill>
              </a:rPr>
              <a:t>21</a:t>
            </a:r>
            <a:r>
              <a:rPr lang="es-ES_tradnl" sz="4400" b="1" dirty="0">
                <a:solidFill>
                  <a:schemeClr val="bg1"/>
                </a:solidFill>
              </a:rPr>
              <a:t> </a:t>
            </a:r>
            <a:r>
              <a:rPr lang="es-ES_tradnl" sz="4400" b="1" dirty="0">
                <a:solidFill>
                  <a:srgbClr val="FFFF00"/>
                </a:solidFill>
              </a:rPr>
              <a:t>La presión hidrostática </a:t>
            </a:r>
            <a:r>
              <a:rPr lang="fr-FR" sz="4400" b="1" dirty="0" smtClean="0">
                <a:solidFill>
                  <a:srgbClr val="FFFF00"/>
                </a:solidFill>
              </a:rPr>
              <a:t>ṗ </a:t>
            </a:r>
            <a:r>
              <a:rPr lang="es-ES_tradnl" sz="4400" b="1" dirty="0" err="1" smtClean="0">
                <a:solidFill>
                  <a:srgbClr val="FFFF00"/>
                </a:solidFill>
              </a:rPr>
              <a:t>gh</a:t>
            </a:r>
            <a:r>
              <a:rPr lang="es-ES_tradnl" sz="4400" b="1" dirty="0" smtClean="0">
                <a:solidFill>
                  <a:srgbClr val="FFFF00"/>
                </a:solidFill>
              </a:rPr>
              <a:t>  </a:t>
            </a:r>
            <a:r>
              <a:rPr lang="es-ES_tradnl" sz="4400" b="1" dirty="0" smtClean="0">
                <a:solidFill>
                  <a:schemeClr val="bg1"/>
                </a:solidFill>
              </a:rPr>
              <a:t>es:</a:t>
            </a:r>
          </a:p>
          <a:p>
            <a:r>
              <a:rPr lang="es-ES_tradnl" sz="4400" b="1" dirty="0" smtClean="0">
                <a:solidFill>
                  <a:schemeClr val="bg1"/>
                </a:solidFill>
              </a:rPr>
              <a:t>	 </a:t>
            </a:r>
            <a:r>
              <a:rPr lang="es-ES_tradnl" sz="4400" b="1" dirty="0">
                <a:solidFill>
                  <a:schemeClr val="bg1"/>
                </a:solidFill>
              </a:rPr>
              <a:t>la presión debida a la </a:t>
            </a:r>
            <a:r>
              <a:rPr lang="es-ES_tradnl" sz="4400" b="1" dirty="0">
                <a:solidFill>
                  <a:srgbClr val="FFFF00"/>
                </a:solidFill>
              </a:rPr>
              <a:t>fuerza  gravitacional </a:t>
            </a:r>
            <a:r>
              <a:rPr lang="fr-FR" sz="4400" b="1" dirty="0" smtClean="0">
                <a:solidFill>
                  <a:srgbClr val="FF0000"/>
                </a:solidFill>
              </a:rPr>
              <a:t>ṗ</a:t>
            </a:r>
            <a:r>
              <a:rPr lang="es-ES_tradnl" sz="4400" b="1" dirty="0" smtClean="0">
                <a:solidFill>
                  <a:srgbClr val="FF0000"/>
                </a:solidFill>
              </a:rPr>
              <a:t>g </a:t>
            </a:r>
            <a:r>
              <a:rPr lang="es-ES_tradnl" sz="4400" b="1" dirty="0">
                <a:solidFill>
                  <a:schemeClr val="bg1"/>
                </a:solidFill>
              </a:rPr>
              <a:t>por la </a:t>
            </a:r>
            <a:r>
              <a:rPr lang="es-ES_tradnl" sz="4400" b="1" dirty="0">
                <a:solidFill>
                  <a:srgbClr val="FFFF00"/>
                </a:solidFill>
              </a:rPr>
              <a:t>altura de la columna de sangre </a:t>
            </a:r>
            <a:r>
              <a:rPr lang="es-ES_tradnl" sz="4400" b="1" dirty="0">
                <a:solidFill>
                  <a:srgbClr val="FF0000"/>
                </a:solidFill>
              </a:rPr>
              <a:t>h</a:t>
            </a:r>
            <a:r>
              <a:rPr lang="es-ES_tradnl" sz="4400" b="1" dirty="0" smtClean="0">
                <a:solidFill>
                  <a:srgbClr val="FF0000"/>
                </a:solidFill>
              </a:rPr>
              <a:t>.</a:t>
            </a:r>
          </a:p>
          <a:p>
            <a:endParaRPr lang="es-ES_tradnl" sz="4400" b="1" dirty="0" smtClean="0">
              <a:solidFill>
                <a:srgbClr val="FF0000"/>
              </a:solidFill>
            </a:endParaRPr>
          </a:p>
          <a:p>
            <a:endParaRPr lang="fr-FR" sz="4400" dirty="0" smtClean="0">
              <a:solidFill>
                <a:schemeClr val="bg1"/>
              </a:solidFill>
            </a:endParaRPr>
          </a:p>
          <a:p>
            <a:endParaRPr lang="fr-FR" sz="4400" dirty="0">
              <a:solidFill>
                <a:schemeClr val="bg1"/>
              </a:solidFill>
            </a:endParaRPr>
          </a:p>
        </p:txBody>
      </p:sp>
      <p:grpSp>
        <p:nvGrpSpPr>
          <p:cNvPr id="45" name="Groupe 44"/>
          <p:cNvGrpSpPr/>
          <p:nvPr/>
        </p:nvGrpSpPr>
        <p:grpSpPr>
          <a:xfrm>
            <a:off x="3419872" y="3501008"/>
            <a:ext cx="2011550" cy="3117984"/>
            <a:chOff x="3419872" y="3501008"/>
            <a:chExt cx="2011550" cy="3117984"/>
          </a:xfrm>
        </p:grpSpPr>
        <p:grpSp>
          <p:nvGrpSpPr>
            <p:cNvPr id="16" name="Groupe 426"/>
            <p:cNvGrpSpPr/>
            <p:nvPr/>
          </p:nvGrpSpPr>
          <p:grpSpPr>
            <a:xfrm>
              <a:off x="3419872" y="3501008"/>
              <a:ext cx="2011550" cy="3117984"/>
              <a:chOff x="0" y="4648200"/>
              <a:chExt cx="1554350" cy="2051184"/>
            </a:xfrm>
          </p:grpSpPr>
          <p:grpSp>
            <p:nvGrpSpPr>
              <p:cNvPr id="17" name="Group 18"/>
              <p:cNvGrpSpPr>
                <a:grpSpLocks/>
              </p:cNvGrpSpPr>
              <p:nvPr/>
            </p:nvGrpSpPr>
            <p:grpSpPr bwMode="auto">
              <a:xfrm>
                <a:off x="167494" y="4648200"/>
                <a:ext cx="1386856" cy="2051184"/>
                <a:chOff x="926" y="2369"/>
                <a:chExt cx="452" cy="766"/>
              </a:xfrm>
            </p:grpSpPr>
            <p:sp>
              <p:nvSpPr>
                <p:cNvPr id="24"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8" name="Ellipse 17"/>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entagone régulier 18"/>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Cœur 20"/>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Joindre 21"/>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Organigramme : Fusion 22"/>
              <p:cNvSpPr/>
              <p:nvPr/>
            </p:nvSpPr>
            <p:spPr>
              <a:xfrm flipV="1">
                <a:off x="0" y="5228060"/>
                <a:ext cx="214393" cy="138477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43"/>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6" name="Groupe 75"/>
          <p:cNvGrpSpPr/>
          <p:nvPr/>
        </p:nvGrpSpPr>
        <p:grpSpPr>
          <a:xfrm>
            <a:off x="6642720" y="420960"/>
            <a:ext cx="2514600" cy="6248400"/>
            <a:chOff x="6642720" y="420960"/>
            <a:chExt cx="2514600" cy="6248400"/>
          </a:xfrm>
        </p:grpSpPr>
        <p:sp>
          <p:nvSpPr>
            <p:cNvPr id="77" name="Rectangle 76"/>
            <p:cNvSpPr/>
            <p:nvPr/>
          </p:nvSpPr>
          <p:spPr>
            <a:xfrm>
              <a:off x="6718920" y="692696"/>
              <a:ext cx="2438400" cy="59766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lèche à trois pointes 77"/>
            <p:cNvSpPr/>
            <p:nvPr/>
          </p:nvSpPr>
          <p:spPr>
            <a:xfrm>
              <a:off x="6934200" y="1340768"/>
              <a:ext cx="2209800" cy="3111152"/>
            </a:xfrm>
            <a:prstGeom prst="leftRightUpArrow">
              <a:avLst>
                <a:gd name="adj1" fmla="val 9868"/>
                <a:gd name="adj2" fmla="val 25000"/>
                <a:gd name="adj3"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lèche à quatre pointes 78"/>
            <p:cNvSpPr/>
            <p:nvPr/>
          </p:nvSpPr>
          <p:spPr>
            <a:xfrm>
              <a:off x="6795120" y="4564632"/>
              <a:ext cx="2286000" cy="1905000"/>
            </a:xfrm>
            <a:prstGeom prst="quadArrow">
              <a:avLst>
                <a:gd name="adj1" fmla="val 10697"/>
                <a:gd name="adj2" fmla="val 22500"/>
                <a:gd name="adj3" fmla="val 9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Groupe 14"/>
            <p:cNvGrpSpPr/>
            <p:nvPr/>
          </p:nvGrpSpPr>
          <p:grpSpPr>
            <a:xfrm>
              <a:off x="6642720" y="420960"/>
              <a:ext cx="2514600" cy="6248400"/>
              <a:chOff x="3733800" y="685800"/>
              <a:chExt cx="2514600" cy="5029200"/>
            </a:xfrm>
          </p:grpSpPr>
          <p:cxnSp>
            <p:nvCxnSpPr>
              <p:cNvPr id="86" name="Connecteur droit 85"/>
              <p:cNvCxnSpPr/>
              <p:nvPr/>
            </p:nvCxnSpPr>
            <p:spPr>
              <a:xfrm>
                <a:off x="37338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a:off x="62484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Connecteur droit avec flèche 80"/>
            <p:cNvCxnSpPr/>
            <p:nvPr/>
          </p:nvCxnSpPr>
          <p:spPr>
            <a:xfrm>
              <a:off x="6876256" y="692696"/>
              <a:ext cx="0" cy="4698776"/>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6732240" y="2869232"/>
              <a:ext cx="504056" cy="584775"/>
            </a:xfrm>
            <a:prstGeom prst="rect">
              <a:avLst/>
            </a:prstGeom>
            <a:solidFill>
              <a:schemeClr val="accent3"/>
            </a:solidFill>
          </p:spPr>
          <p:txBody>
            <a:bodyPr wrap="square" rtlCol="0">
              <a:spAutoFit/>
            </a:bodyPr>
            <a:lstStyle/>
            <a:p>
              <a:r>
                <a:rPr lang="fr-FR" sz="3200" dirty="0" smtClean="0">
                  <a:solidFill>
                    <a:srgbClr val="FF3300"/>
                  </a:solidFill>
                </a:rPr>
                <a:t>h</a:t>
              </a:r>
              <a:endParaRPr lang="fr-FR" sz="3200" dirty="0">
                <a:solidFill>
                  <a:srgbClr val="FF3300"/>
                </a:solidFill>
              </a:endParaRPr>
            </a:p>
          </p:txBody>
        </p:sp>
        <p:sp>
          <p:nvSpPr>
            <p:cNvPr id="83" name="ZoneTexte 82"/>
            <p:cNvSpPr txBox="1"/>
            <p:nvPr/>
          </p:nvSpPr>
          <p:spPr>
            <a:xfrm>
              <a:off x="7452320" y="5173488"/>
              <a:ext cx="990600" cy="584775"/>
            </a:xfrm>
            <a:prstGeom prst="rect">
              <a:avLst/>
            </a:prstGeom>
            <a:solidFill>
              <a:schemeClr val="accent3"/>
            </a:solidFill>
          </p:spPr>
          <p:txBody>
            <a:bodyPr wrap="square" rtlCol="0">
              <a:spAutoFit/>
            </a:bodyPr>
            <a:lstStyle/>
            <a:p>
              <a:r>
                <a:rPr lang="fr-FR" sz="3200" b="1" dirty="0" smtClean="0">
                  <a:solidFill>
                    <a:srgbClr val="FF3300"/>
                  </a:solidFill>
                </a:rPr>
                <a:t>ṗ </a:t>
              </a:r>
              <a:r>
                <a:rPr lang="es-ES_tradnl" sz="3200" b="1" dirty="0" err="1" smtClean="0">
                  <a:solidFill>
                    <a:srgbClr val="FF3300"/>
                  </a:solidFill>
                </a:rPr>
                <a:t>gh</a:t>
              </a:r>
              <a:endParaRPr lang="fr-FR" sz="3200" dirty="0">
                <a:solidFill>
                  <a:srgbClr val="FF3300"/>
                </a:solidFill>
              </a:endParaRPr>
            </a:p>
          </p:txBody>
        </p:sp>
        <p:sp>
          <p:nvSpPr>
            <p:cNvPr id="84" name="ZoneTexte 83"/>
            <p:cNvSpPr txBox="1"/>
            <p:nvPr/>
          </p:nvSpPr>
          <p:spPr>
            <a:xfrm flipH="1">
              <a:off x="8244408" y="3589312"/>
              <a:ext cx="504056" cy="584775"/>
            </a:xfrm>
            <a:prstGeom prst="rect">
              <a:avLst/>
            </a:prstGeom>
            <a:solidFill>
              <a:schemeClr val="accent3"/>
            </a:solidFill>
          </p:spPr>
          <p:txBody>
            <a:bodyPr wrap="square" rtlCol="0">
              <a:spAutoFit/>
            </a:bodyPr>
            <a:lstStyle/>
            <a:p>
              <a:r>
                <a:rPr lang="fr-FR" sz="3200" dirty="0" smtClean="0">
                  <a:solidFill>
                    <a:srgbClr val="FF0000"/>
                  </a:solidFill>
                </a:rPr>
                <a:t>p</a:t>
              </a:r>
              <a:endParaRPr lang="fr-FR" sz="3200" dirty="0">
                <a:solidFill>
                  <a:srgbClr val="FF0000"/>
                </a:solidFill>
              </a:endParaRPr>
            </a:p>
          </p:txBody>
        </p:sp>
        <p:sp>
          <p:nvSpPr>
            <p:cNvPr id="85" name="ZoneTexte 84"/>
            <p:cNvSpPr txBox="1"/>
            <p:nvPr/>
          </p:nvSpPr>
          <p:spPr>
            <a:xfrm flipH="1">
              <a:off x="7236296" y="1700808"/>
              <a:ext cx="1656184" cy="584775"/>
            </a:xfrm>
            <a:prstGeom prst="rect">
              <a:avLst/>
            </a:prstGeom>
            <a:solidFill>
              <a:schemeClr val="accent3"/>
            </a:solidFill>
          </p:spPr>
          <p:txBody>
            <a:bodyPr wrap="square" rtlCol="0">
              <a:spAutoFit/>
            </a:bodyPr>
            <a:lstStyle/>
            <a:p>
              <a:r>
                <a:rPr lang="es-ES_tradnl" sz="3200" b="1" dirty="0" smtClean="0">
                  <a:solidFill>
                    <a:srgbClr val="FF0000"/>
                  </a:solidFill>
                </a:rPr>
                <a:t>(1/2) </a:t>
              </a:r>
              <a:r>
                <a:rPr lang="fr-FR" sz="3200" b="1" dirty="0" smtClean="0">
                  <a:solidFill>
                    <a:srgbClr val="FF0000"/>
                  </a:solidFill>
                </a:rPr>
                <a:t>ṗ</a:t>
              </a:r>
              <a:r>
                <a:rPr lang="es-ES_tradnl" sz="3200" b="1" dirty="0" smtClean="0">
                  <a:solidFill>
                    <a:srgbClr val="FF0000"/>
                  </a:solidFill>
                </a:rPr>
                <a:t>v</a:t>
              </a:r>
              <a:r>
                <a:rPr lang="es-ES_tradnl" sz="3200" b="1" baseline="30000" dirty="0" smtClean="0">
                  <a:solidFill>
                    <a:srgbClr val="FF0000"/>
                  </a:solidFill>
                </a:rPr>
                <a:t>2</a:t>
              </a:r>
              <a:endParaRPr lang="fr-FR" sz="3200" dirty="0">
                <a:solidFill>
                  <a:srgbClr val="FF0000"/>
                </a:solidFill>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9392"/>
            <a:ext cx="9144000" cy="7340471"/>
          </a:xfrm>
          <a:prstGeom prst="rect">
            <a:avLst/>
          </a:prstGeom>
          <a:solidFill>
            <a:schemeClr val="accent2"/>
          </a:solidFill>
        </p:spPr>
        <p:txBody>
          <a:bodyPr wrap="square" rtlCol="0">
            <a:spAutoFit/>
          </a:bodyPr>
          <a:lstStyle/>
          <a:p>
            <a:pPr marL="514350" indent="-514350">
              <a:buAutoNum type="arabicPlain" startAt="26"/>
            </a:pPr>
            <a:r>
              <a:rPr lang="fr-FR" sz="3600" b="1" u="sng" dirty="0" err="1" smtClean="0">
                <a:solidFill>
                  <a:srgbClr val="FFFF00"/>
                </a:solidFill>
              </a:rPr>
              <a:t>Como</a:t>
            </a:r>
            <a:r>
              <a:rPr lang="fr-FR" sz="3600" b="1" u="sng" dirty="0" smtClean="0">
                <a:solidFill>
                  <a:srgbClr val="FFFF00"/>
                </a:solidFill>
              </a:rPr>
              <a:t> </a:t>
            </a:r>
            <a:r>
              <a:rPr lang="fr-FR" sz="3600" b="1" u="sng" dirty="0" err="1" smtClean="0">
                <a:solidFill>
                  <a:srgbClr val="FFFF00"/>
                </a:solidFill>
              </a:rPr>
              <a:t>medir</a:t>
            </a:r>
            <a:r>
              <a:rPr lang="fr-FR" sz="3600" b="1" u="sng" dirty="0" smtClean="0">
                <a:solidFill>
                  <a:srgbClr val="FFFF00"/>
                </a:solidFill>
              </a:rPr>
              <a:t> la </a:t>
            </a:r>
            <a:r>
              <a:rPr lang="fr-FR" sz="3600" b="1" u="sng" dirty="0" err="1" smtClean="0">
                <a:solidFill>
                  <a:srgbClr val="FFFF00"/>
                </a:solidFill>
              </a:rPr>
              <a:t>ecuacion</a:t>
            </a:r>
            <a:r>
              <a:rPr lang="fr-FR" sz="3600" b="1" u="sng" dirty="0" smtClean="0">
                <a:solidFill>
                  <a:srgbClr val="FFFF00"/>
                </a:solidFill>
              </a:rPr>
              <a:t> de BERNOUILLI</a:t>
            </a:r>
          </a:p>
          <a:p>
            <a:pPr marL="514350" indent="-514350"/>
            <a:r>
              <a:rPr lang="fr-FR" b="1" dirty="0" err="1" smtClean="0">
                <a:solidFill>
                  <a:schemeClr val="bg1"/>
                </a:solidFill>
              </a:rPr>
              <a:t>Ptotal</a:t>
            </a:r>
            <a:r>
              <a:rPr lang="fr-FR" b="1" dirty="0" smtClean="0">
                <a:solidFill>
                  <a:schemeClr val="bg1"/>
                </a:solidFill>
              </a:rPr>
              <a:t> </a:t>
            </a:r>
            <a:r>
              <a:rPr lang="fr-FR" b="1" dirty="0">
                <a:solidFill>
                  <a:schemeClr val="bg1"/>
                </a:solidFill>
              </a:rPr>
              <a:t>= p + (1/2) rv</a:t>
            </a:r>
            <a:r>
              <a:rPr lang="fr-FR" b="1" baseline="30000" dirty="0">
                <a:solidFill>
                  <a:schemeClr val="bg1"/>
                </a:solidFill>
              </a:rPr>
              <a:t>2</a:t>
            </a:r>
            <a:r>
              <a:rPr lang="fr-FR" b="1" dirty="0">
                <a:solidFill>
                  <a:schemeClr val="bg1"/>
                </a:solidFill>
              </a:rPr>
              <a:t> </a:t>
            </a:r>
            <a:r>
              <a:rPr lang="fr-FR" b="1" dirty="0" smtClean="0">
                <a:solidFill>
                  <a:schemeClr val="bg1"/>
                </a:solidFill>
              </a:rPr>
              <a:t>+</a:t>
            </a:r>
            <a:r>
              <a:rPr lang="el-GR" b="1" dirty="0" smtClean="0">
                <a:solidFill>
                  <a:schemeClr val="bg1"/>
                </a:solidFill>
              </a:rPr>
              <a:t>ῤ</a:t>
            </a:r>
            <a:r>
              <a:rPr lang="fr-FR" b="1" dirty="0" err="1" smtClean="0">
                <a:solidFill>
                  <a:schemeClr val="bg1"/>
                </a:solidFill>
              </a:rPr>
              <a:t>gh</a:t>
            </a:r>
            <a:endParaRPr lang="fr-FR" b="1" dirty="0">
              <a:solidFill>
                <a:schemeClr val="bg1"/>
              </a:solidFill>
            </a:endParaRPr>
          </a:p>
          <a:p>
            <a:r>
              <a:rPr lang="en-US" b="1" dirty="0" smtClean="0">
                <a:solidFill>
                  <a:schemeClr val="bg1"/>
                </a:solidFill>
              </a:rPr>
              <a:t> p: </a:t>
            </a:r>
            <a:r>
              <a:rPr lang="en-US" b="1" dirty="0" err="1" smtClean="0">
                <a:solidFill>
                  <a:schemeClr val="bg1"/>
                </a:solidFill>
              </a:rPr>
              <a:t>presion</a:t>
            </a:r>
            <a:r>
              <a:rPr lang="en-US" b="1" dirty="0" smtClean="0">
                <a:solidFill>
                  <a:schemeClr val="bg1"/>
                </a:solidFill>
              </a:rPr>
              <a:t> </a:t>
            </a:r>
            <a:r>
              <a:rPr lang="en-US" b="1" dirty="0" err="1" smtClean="0">
                <a:solidFill>
                  <a:schemeClr val="bg1"/>
                </a:solidFill>
              </a:rPr>
              <a:t>estatica</a:t>
            </a:r>
            <a:r>
              <a:rPr lang="en-US" b="1" dirty="0" smtClean="0">
                <a:solidFill>
                  <a:schemeClr val="bg1"/>
                </a:solidFill>
              </a:rPr>
              <a:t>, ῤ</a:t>
            </a:r>
            <a:r>
              <a:rPr lang="fr-FR" b="1" dirty="0">
                <a:solidFill>
                  <a:schemeClr val="bg1"/>
                </a:solidFill>
              </a:rPr>
              <a:t>: </a:t>
            </a:r>
            <a:r>
              <a:rPr lang="fr-FR" b="1" dirty="0" err="1" smtClean="0">
                <a:solidFill>
                  <a:schemeClr val="bg1"/>
                </a:solidFill>
              </a:rPr>
              <a:t>masa</a:t>
            </a:r>
            <a:r>
              <a:rPr lang="fr-FR" b="1" dirty="0" smtClean="0">
                <a:solidFill>
                  <a:schemeClr val="bg1"/>
                </a:solidFill>
              </a:rPr>
              <a:t> </a:t>
            </a:r>
            <a:r>
              <a:rPr lang="fr-FR" b="1" dirty="0" err="1" smtClean="0">
                <a:solidFill>
                  <a:schemeClr val="bg1"/>
                </a:solidFill>
              </a:rPr>
              <a:t>volumica</a:t>
            </a:r>
            <a:r>
              <a:rPr lang="fr-FR" b="1" dirty="0" smtClean="0">
                <a:solidFill>
                  <a:schemeClr val="bg1"/>
                </a:solidFill>
              </a:rPr>
              <a:t> Kg/m</a:t>
            </a:r>
            <a:r>
              <a:rPr lang="fr-FR" b="1" baseline="30000" dirty="0" smtClean="0">
                <a:solidFill>
                  <a:schemeClr val="bg1"/>
                </a:solidFill>
              </a:rPr>
              <a:t>3:</a:t>
            </a:r>
            <a:r>
              <a:rPr lang="fr-FR" b="1" dirty="0" smtClean="0">
                <a:solidFill>
                  <a:schemeClr val="bg1"/>
                </a:solidFill>
              </a:rPr>
              <a:t> </a:t>
            </a:r>
            <a:r>
              <a:rPr lang="fr-FR" b="1" dirty="0" err="1" smtClean="0">
                <a:solidFill>
                  <a:schemeClr val="bg1"/>
                </a:solidFill>
              </a:rPr>
              <a:t>sangre</a:t>
            </a:r>
            <a:r>
              <a:rPr lang="fr-FR" b="1" dirty="0" smtClean="0">
                <a:solidFill>
                  <a:schemeClr val="bg1"/>
                </a:solidFill>
              </a:rPr>
              <a:t> </a:t>
            </a:r>
            <a:r>
              <a:rPr lang="fr-FR" b="1" dirty="0">
                <a:solidFill>
                  <a:schemeClr val="bg1"/>
                </a:solidFill>
              </a:rPr>
              <a:t>= 1060 </a:t>
            </a:r>
            <a:r>
              <a:rPr lang="fr-FR" b="1" dirty="0" smtClean="0">
                <a:solidFill>
                  <a:schemeClr val="bg1"/>
                </a:solidFill>
              </a:rPr>
              <a:t>Kg/m</a:t>
            </a:r>
            <a:r>
              <a:rPr lang="fr-FR" b="1" baseline="30000" dirty="0" smtClean="0">
                <a:solidFill>
                  <a:schemeClr val="bg1"/>
                </a:solidFill>
              </a:rPr>
              <a:t>3</a:t>
            </a:r>
            <a:r>
              <a:rPr lang="fr-FR" b="1" dirty="0">
                <a:solidFill>
                  <a:schemeClr val="bg1"/>
                </a:solidFill>
              </a:rPr>
              <a:t> v: </a:t>
            </a:r>
            <a:r>
              <a:rPr lang="fr-FR" b="1" dirty="0" err="1" smtClean="0">
                <a:solidFill>
                  <a:schemeClr val="bg1"/>
                </a:solidFill>
              </a:rPr>
              <a:t>velocidad</a:t>
            </a:r>
            <a:r>
              <a:rPr lang="fr-FR" b="1" dirty="0" smtClean="0">
                <a:solidFill>
                  <a:schemeClr val="bg1"/>
                </a:solidFill>
              </a:rPr>
              <a:t> m/s  g</a:t>
            </a:r>
            <a:r>
              <a:rPr lang="fr-FR" b="1" dirty="0">
                <a:solidFill>
                  <a:schemeClr val="bg1"/>
                </a:solidFill>
              </a:rPr>
              <a:t>= </a:t>
            </a:r>
            <a:r>
              <a:rPr lang="fr-FR" b="1" dirty="0" err="1" smtClean="0">
                <a:solidFill>
                  <a:schemeClr val="bg1"/>
                </a:solidFill>
              </a:rPr>
              <a:t>gravedad</a:t>
            </a:r>
            <a:r>
              <a:rPr lang="fr-FR" b="1" dirty="0" smtClean="0">
                <a:solidFill>
                  <a:schemeClr val="bg1"/>
                </a:solidFill>
              </a:rPr>
              <a:t> </a:t>
            </a:r>
            <a:r>
              <a:rPr lang="fr-FR" b="1" dirty="0">
                <a:solidFill>
                  <a:schemeClr val="bg1"/>
                </a:solidFill>
              </a:rPr>
              <a:t>9,81 m/s </a:t>
            </a:r>
            <a:r>
              <a:rPr lang="fr-FR" b="1" dirty="0" smtClean="0">
                <a:solidFill>
                  <a:schemeClr val="bg1"/>
                </a:solidFill>
              </a:rPr>
              <a:t>                 h=</a:t>
            </a:r>
            <a:r>
              <a:rPr lang="fr-FR" b="1" dirty="0" err="1" smtClean="0">
                <a:solidFill>
                  <a:schemeClr val="bg1"/>
                </a:solidFill>
              </a:rPr>
              <a:t>altura</a:t>
            </a:r>
            <a:r>
              <a:rPr lang="fr-FR" b="1" dirty="0" smtClean="0">
                <a:solidFill>
                  <a:schemeClr val="bg1"/>
                </a:solidFill>
              </a:rPr>
              <a:t> </a:t>
            </a:r>
            <a:r>
              <a:rPr lang="fr-FR" b="1" dirty="0" err="1" smtClean="0">
                <a:solidFill>
                  <a:schemeClr val="bg1"/>
                </a:solidFill>
              </a:rPr>
              <a:t>metros</a:t>
            </a:r>
            <a:r>
              <a:rPr lang="fr-FR" b="1" dirty="0" smtClean="0">
                <a:solidFill>
                  <a:schemeClr val="bg1"/>
                </a:solidFill>
              </a:rPr>
              <a:t> </a:t>
            </a:r>
            <a:r>
              <a:rPr lang="fr-FR" b="1" dirty="0">
                <a:solidFill>
                  <a:schemeClr val="bg1"/>
                </a:solidFill>
              </a:rPr>
              <a:t>m </a:t>
            </a:r>
            <a:r>
              <a:rPr lang="fr-FR" b="1" dirty="0" smtClean="0">
                <a:solidFill>
                  <a:schemeClr val="bg1"/>
                </a:solidFill>
              </a:rPr>
              <a:t>Pt= </a:t>
            </a:r>
            <a:r>
              <a:rPr lang="fr-FR" b="1" dirty="0">
                <a:solidFill>
                  <a:schemeClr val="bg1"/>
                </a:solidFill>
              </a:rPr>
              <a:t>Pression statique en Pascals  </a:t>
            </a:r>
          </a:p>
          <a:p>
            <a:r>
              <a:rPr lang="fr-FR" b="1" dirty="0" err="1" smtClean="0">
                <a:solidFill>
                  <a:srgbClr val="FFFF00"/>
                </a:solidFill>
              </a:rPr>
              <a:t>Ejemplo</a:t>
            </a:r>
            <a:r>
              <a:rPr lang="fr-FR" b="1" dirty="0" smtClean="0">
                <a:solidFill>
                  <a:srgbClr val="FFFF00"/>
                </a:solidFill>
              </a:rPr>
              <a:t> de </a:t>
            </a:r>
            <a:r>
              <a:rPr lang="fr-FR" b="1" dirty="0" err="1" smtClean="0">
                <a:solidFill>
                  <a:srgbClr val="FFFF00"/>
                </a:solidFill>
              </a:rPr>
              <a:t>médicion</a:t>
            </a:r>
            <a:r>
              <a:rPr lang="fr-FR" b="1" dirty="0" smtClean="0">
                <a:solidFill>
                  <a:srgbClr val="FFFF00"/>
                </a:solidFill>
              </a:rPr>
              <a:t>  de p </a:t>
            </a:r>
            <a:r>
              <a:rPr lang="fr-FR" b="1" dirty="0" err="1" smtClean="0">
                <a:solidFill>
                  <a:srgbClr val="FFFF00"/>
                </a:solidFill>
              </a:rPr>
              <a:t>estatica</a:t>
            </a:r>
            <a:r>
              <a:rPr lang="fr-FR" b="1" dirty="0" smtClean="0">
                <a:solidFill>
                  <a:srgbClr val="FFFF00"/>
                </a:solidFill>
              </a:rPr>
              <a:t>:</a:t>
            </a:r>
          </a:p>
          <a:p>
            <a:r>
              <a:rPr lang="fr-FR" b="1" dirty="0" smtClean="0">
                <a:solidFill>
                  <a:srgbClr val="FFFF00"/>
                </a:solidFill>
              </a:rPr>
              <a:t>		 Si Pt = 50 </a:t>
            </a:r>
            <a:r>
              <a:rPr lang="fr-FR" b="1" dirty="0" err="1" smtClean="0">
                <a:solidFill>
                  <a:srgbClr val="FFFF00"/>
                </a:solidFill>
              </a:rPr>
              <a:t>mmHg</a:t>
            </a:r>
            <a:r>
              <a:rPr lang="fr-FR" b="1" dirty="0" smtClean="0">
                <a:solidFill>
                  <a:srgbClr val="FFFF00"/>
                </a:solidFill>
              </a:rPr>
              <a:t> y v= 100cm/s,</a:t>
            </a:r>
            <a:r>
              <a:rPr lang="it-IT" b="1" dirty="0" smtClean="0">
                <a:solidFill>
                  <a:srgbClr val="FFFF00"/>
                </a:solidFill>
              </a:rPr>
              <a:t>p =6091Pa 		=45 mmHg, lo que bassa la PTM de 5 			mmHg. </a:t>
            </a:r>
          </a:p>
          <a:p>
            <a:endParaRPr lang="it-IT" b="1" dirty="0" smtClean="0">
              <a:solidFill>
                <a:srgbClr val="FFFF00"/>
              </a:solidFill>
            </a:endParaRPr>
          </a:p>
          <a:p>
            <a:endParaRPr lang="fr-FR" b="1" dirty="0" smtClean="0">
              <a:solidFill>
                <a:srgbClr val="FFFF00"/>
              </a:solidFill>
            </a:endParaRPr>
          </a:p>
          <a:p>
            <a:endParaRPr lang="fr-FR"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ZoneTexte 3"/>
          <p:cNvSpPr txBox="1">
            <a:spLocks noChangeArrowheads="1"/>
          </p:cNvSpPr>
          <p:nvPr/>
        </p:nvSpPr>
        <p:spPr bwMode="auto">
          <a:xfrm>
            <a:off x="0" y="0"/>
            <a:ext cx="9144000" cy="54514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400" b="1">
                <a:solidFill>
                  <a:schemeClr val="bg1"/>
                </a:solidFill>
              </a:rPr>
              <a:t>3 </a:t>
            </a:r>
            <a:r>
              <a:rPr lang="es-ES_tradnl" sz="4400" b="1">
                <a:solidFill>
                  <a:srgbClr val="FFC000"/>
                </a:solidFill>
              </a:rPr>
              <a:t>Conocer y entender la hemodinámica </a:t>
            </a:r>
            <a:r>
              <a:rPr lang="es-ES_tradnl" sz="4400" b="1">
                <a:solidFill>
                  <a:schemeClr val="bg1"/>
                </a:solidFill>
              </a:rPr>
              <a:t>y sus relaciones fisio-patológicas mejora la calidad 			-de las investigaciones,				-del diagnostico clínico e 	instrumental y 						-de los tratamientos  de las enfermedades vasculares. 	</a:t>
            </a:r>
            <a:endParaRPr lang="fr-FR" sz="440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232749"/>
          </a:xfrm>
          <a:prstGeom prst="rect">
            <a:avLst/>
          </a:prstGeom>
          <a:solidFill>
            <a:schemeClr val="accent2"/>
          </a:solidFill>
        </p:spPr>
        <p:txBody>
          <a:bodyPr wrap="square" rtlCol="0">
            <a:spAutoFit/>
          </a:bodyPr>
          <a:lstStyle/>
          <a:p>
            <a:r>
              <a:rPr lang="es-ES_tradnl" sz="4000" b="1" u="sng" dirty="0" smtClean="0">
                <a:solidFill>
                  <a:schemeClr val="bg1"/>
                </a:solidFill>
              </a:rPr>
              <a:t>22 </a:t>
            </a:r>
            <a:r>
              <a:rPr lang="es-ES_tradnl" sz="4000" b="1" dirty="0" smtClean="0">
                <a:solidFill>
                  <a:schemeClr val="bg1"/>
                </a:solidFill>
              </a:rPr>
              <a:t> </a:t>
            </a:r>
            <a:r>
              <a:rPr lang="es-ES_tradnl" sz="4000" b="1" dirty="0" smtClean="0">
                <a:solidFill>
                  <a:srgbClr val="FFFF00"/>
                </a:solidFill>
              </a:rPr>
              <a:t>La </a:t>
            </a:r>
            <a:r>
              <a:rPr lang="es-ES_tradnl" sz="4000" b="1" dirty="0">
                <a:solidFill>
                  <a:srgbClr val="FFFF00"/>
                </a:solidFill>
              </a:rPr>
              <a:t>presión hidrostática </a:t>
            </a:r>
            <a:r>
              <a:rPr lang="el-GR" sz="4000" b="1" dirty="0" smtClean="0">
                <a:solidFill>
                  <a:srgbClr val="FFFF00"/>
                </a:solidFill>
              </a:rPr>
              <a:t>ῤ</a:t>
            </a:r>
            <a:r>
              <a:rPr lang="es-ES_tradnl" sz="4000" b="1" dirty="0" err="1" smtClean="0">
                <a:solidFill>
                  <a:srgbClr val="FFFF00"/>
                </a:solidFill>
              </a:rPr>
              <a:t>gh</a:t>
            </a:r>
            <a:r>
              <a:rPr lang="es-ES_tradnl" sz="4000" b="1" dirty="0" smtClean="0">
                <a:solidFill>
                  <a:srgbClr val="FFFF00"/>
                </a:solidFill>
              </a:rPr>
              <a:t>  </a:t>
            </a:r>
            <a:r>
              <a:rPr lang="es-ES_tradnl" sz="4000" b="1" dirty="0">
                <a:solidFill>
                  <a:srgbClr val="FFFF00"/>
                </a:solidFill>
              </a:rPr>
              <a:t>en las arterias</a:t>
            </a:r>
            <a:r>
              <a:rPr lang="es-ES_tradnl" sz="4000" b="1" dirty="0" smtClean="0">
                <a:solidFill>
                  <a:schemeClr val="bg1"/>
                </a:solidFill>
              </a:rPr>
              <a:t>.									</a:t>
            </a:r>
            <a:r>
              <a:rPr lang="es-ES_tradnl" sz="3600" b="1" dirty="0" smtClean="0">
                <a:solidFill>
                  <a:schemeClr val="bg1"/>
                </a:solidFill>
              </a:rPr>
              <a:t> </a:t>
            </a:r>
            <a:r>
              <a:rPr lang="es-ES_tradnl" sz="3600" b="1" dirty="0">
                <a:solidFill>
                  <a:schemeClr val="bg1"/>
                </a:solidFill>
              </a:rPr>
              <a:t>La presión hidrostática arterial </a:t>
            </a:r>
            <a:r>
              <a:rPr lang="es-ES_tradnl" sz="3600" b="1" dirty="0">
                <a:solidFill>
                  <a:srgbClr val="FFFF00"/>
                </a:solidFill>
              </a:rPr>
              <a:t>al tobillo varía con la </a:t>
            </a:r>
            <a:r>
              <a:rPr lang="es-ES_tradnl" sz="3600" b="1" dirty="0" smtClean="0">
                <a:solidFill>
                  <a:srgbClr val="FFFF00"/>
                </a:solidFill>
              </a:rPr>
              <a:t>postura:						</a:t>
            </a:r>
            <a:r>
              <a:rPr lang="fr-FR" sz="3600" b="1" dirty="0" smtClean="0">
                <a:solidFill>
                  <a:srgbClr val="FFFF00"/>
                </a:solidFill>
              </a:rPr>
              <a:t>En bi-</a:t>
            </a:r>
            <a:r>
              <a:rPr lang="fr-FR" sz="3600" b="1" dirty="0" err="1" smtClean="0">
                <a:solidFill>
                  <a:srgbClr val="FFFF00"/>
                </a:solidFill>
              </a:rPr>
              <a:t>pedestación</a:t>
            </a:r>
            <a:r>
              <a:rPr lang="fr-FR" sz="3600" b="1" dirty="0" smtClean="0">
                <a:solidFill>
                  <a:srgbClr val="FFFF00"/>
                </a:solidFill>
              </a:rPr>
              <a:t> </a:t>
            </a:r>
            <a:r>
              <a:rPr lang="es-ES_tradnl" sz="3600" b="1" dirty="0" smtClean="0">
                <a:solidFill>
                  <a:srgbClr val="FFFF00"/>
                </a:solidFill>
              </a:rPr>
              <a:t> </a:t>
            </a:r>
            <a:r>
              <a:rPr lang="el-GR" sz="3600" b="1" dirty="0" smtClean="0">
                <a:solidFill>
                  <a:srgbClr val="FFFF00"/>
                </a:solidFill>
              </a:rPr>
              <a:t>ῤ</a:t>
            </a:r>
            <a:r>
              <a:rPr lang="es-ES_tradnl" sz="3600" b="1" dirty="0" err="1" smtClean="0">
                <a:solidFill>
                  <a:srgbClr val="FFFF00"/>
                </a:solidFill>
              </a:rPr>
              <a:t>gh</a:t>
            </a:r>
            <a:r>
              <a:rPr lang="es-ES_tradnl" sz="3600" b="1" dirty="0" smtClean="0">
                <a:solidFill>
                  <a:srgbClr val="FFFF00"/>
                </a:solidFill>
              </a:rPr>
              <a:t> </a:t>
            </a:r>
            <a:r>
              <a:rPr lang="fr-FR" sz="3600" b="1" dirty="0" smtClean="0">
                <a:solidFill>
                  <a:srgbClr val="FFFF00"/>
                </a:solidFill>
              </a:rPr>
              <a:t>90 </a:t>
            </a:r>
            <a:r>
              <a:rPr lang="fr-FR" sz="3600" b="1" dirty="0" err="1">
                <a:solidFill>
                  <a:srgbClr val="FFFF00"/>
                </a:solidFill>
              </a:rPr>
              <a:t>mmHg</a:t>
            </a:r>
            <a:r>
              <a:rPr lang="fr-FR" sz="3600" b="1" dirty="0">
                <a:solidFill>
                  <a:srgbClr val="FFFF00"/>
                </a:solidFill>
              </a:rPr>
              <a:t> </a:t>
            </a:r>
            <a:r>
              <a:rPr lang="fr-FR" sz="3600" b="1" dirty="0" smtClean="0">
                <a:solidFill>
                  <a:srgbClr val="FFFF00"/>
                </a:solidFill>
              </a:rPr>
              <a:t>		se </a:t>
            </a:r>
            <a:r>
              <a:rPr lang="fr-FR" sz="3600" b="1" dirty="0" err="1" smtClean="0">
                <a:solidFill>
                  <a:srgbClr val="FFFF00"/>
                </a:solidFill>
              </a:rPr>
              <a:t>agrega</a:t>
            </a:r>
            <a:r>
              <a:rPr lang="fr-FR" sz="3600" b="1" dirty="0" smtClean="0">
                <a:solidFill>
                  <a:srgbClr val="FFFF00"/>
                </a:solidFill>
              </a:rPr>
              <a:t> a  PA:</a:t>
            </a:r>
            <a:r>
              <a:rPr lang="es-ES_tradnl" sz="3600" b="1" dirty="0" smtClean="0">
                <a:solidFill>
                  <a:schemeClr val="bg1"/>
                </a:solidFill>
              </a:rPr>
              <a:t>p + (1/2) </a:t>
            </a:r>
            <a:r>
              <a:rPr lang="fr-FR" sz="3600" b="1" dirty="0" smtClean="0">
                <a:solidFill>
                  <a:schemeClr val="bg1"/>
                </a:solidFill>
              </a:rPr>
              <a:t>ṗ</a:t>
            </a:r>
            <a:r>
              <a:rPr lang="es-ES_tradnl" sz="3600" b="1" dirty="0" smtClean="0">
                <a:solidFill>
                  <a:schemeClr val="bg1"/>
                </a:solidFill>
              </a:rPr>
              <a:t>v</a:t>
            </a:r>
            <a:r>
              <a:rPr lang="es-ES_tradnl" sz="3600" b="1" baseline="30000" dirty="0" smtClean="0">
                <a:solidFill>
                  <a:schemeClr val="bg1"/>
                </a:solidFill>
              </a:rPr>
              <a:t>2</a:t>
            </a:r>
            <a:r>
              <a:rPr lang="es-ES_tradnl" sz="3600" b="1" dirty="0" smtClean="0">
                <a:solidFill>
                  <a:schemeClr val="bg1"/>
                </a:solidFill>
              </a:rPr>
              <a:t> 				</a:t>
            </a:r>
          </a:p>
          <a:p>
            <a:r>
              <a:rPr lang="es-ES_tradnl" sz="3600" b="1" dirty="0" smtClean="0">
                <a:solidFill>
                  <a:schemeClr val="bg1"/>
                </a:solidFill>
              </a:rPr>
              <a:t>	</a:t>
            </a:r>
            <a:r>
              <a:rPr lang="es-ES_tradnl" sz="3200" b="1" dirty="0" smtClean="0">
                <a:solidFill>
                  <a:schemeClr val="bg1"/>
                </a:solidFill>
              </a:rPr>
              <a:t>En decúbitos </a:t>
            </a:r>
            <a:r>
              <a:rPr lang="es-ES_tradnl" sz="3600" b="1" dirty="0" smtClean="0">
                <a:solidFill>
                  <a:schemeClr val="bg1"/>
                </a:solidFill>
              </a:rPr>
              <a:t>la </a:t>
            </a:r>
            <a:r>
              <a:rPr lang="es-ES_tradnl" sz="3600" b="1" dirty="0" err="1" smtClean="0">
                <a:solidFill>
                  <a:schemeClr val="bg1"/>
                </a:solidFill>
              </a:rPr>
              <a:t>idrostática</a:t>
            </a:r>
            <a:r>
              <a:rPr lang="es-ES_tradnl" sz="3600" b="1" dirty="0" smtClean="0">
                <a:solidFill>
                  <a:schemeClr val="bg1"/>
                </a:solidFill>
              </a:rPr>
              <a:t> </a:t>
            </a:r>
            <a:r>
              <a:rPr lang="fr-FR" sz="3600" b="1" dirty="0" smtClean="0">
                <a:solidFill>
                  <a:schemeClr val="bg1"/>
                </a:solidFill>
              </a:rPr>
              <a:t>ṗ</a:t>
            </a:r>
            <a:r>
              <a:rPr lang="es-ES_tradnl" sz="3600" b="1" dirty="0" err="1" smtClean="0">
                <a:solidFill>
                  <a:schemeClr val="bg1"/>
                </a:solidFill>
              </a:rPr>
              <a:t>gh</a:t>
            </a:r>
            <a:r>
              <a:rPr lang="es-ES_tradnl" sz="3600" b="1" dirty="0" smtClean="0">
                <a:solidFill>
                  <a:schemeClr val="bg1"/>
                </a:solidFill>
              </a:rPr>
              <a:t> está 	</a:t>
            </a:r>
            <a:r>
              <a:rPr lang="es-ES_tradnl" sz="3600" b="1" dirty="0" err="1" smtClean="0">
                <a:solidFill>
                  <a:schemeClr val="bg1"/>
                </a:solidFill>
              </a:rPr>
              <a:t>nula.Hay</a:t>
            </a:r>
            <a:r>
              <a:rPr lang="es-ES_tradnl" sz="3600" b="1" dirty="0" smtClean="0">
                <a:solidFill>
                  <a:schemeClr val="bg1"/>
                </a:solidFill>
              </a:rPr>
              <a:t> solamente la P. motriz del corazón</a:t>
            </a:r>
            <a:endParaRPr lang="es-ES_tradnl" sz="4000" b="1" dirty="0" smtClean="0">
              <a:solidFill>
                <a:schemeClr val="bg1"/>
              </a:solidFill>
            </a:endParaRPr>
          </a:p>
          <a:p>
            <a:r>
              <a:rPr lang="es-ES_tradnl" sz="4000" b="1" dirty="0" smtClean="0">
                <a:solidFill>
                  <a:schemeClr val="bg1"/>
                </a:solidFill>
              </a:rPr>
              <a:t> </a:t>
            </a:r>
            <a:endParaRPr lang="fr-FR" sz="3600" dirty="0">
              <a:solidFill>
                <a:schemeClr val="bg1"/>
              </a:solidFill>
            </a:endParaRPr>
          </a:p>
        </p:txBody>
      </p:sp>
      <p:grpSp>
        <p:nvGrpSpPr>
          <p:cNvPr id="77" name="Groupe 76"/>
          <p:cNvGrpSpPr/>
          <p:nvPr/>
        </p:nvGrpSpPr>
        <p:grpSpPr>
          <a:xfrm rot="4170743" flipH="1">
            <a:off x="7390852" y="5426978"/>
            <a:ext cx="420743" cy="908542"/>
            <a:chOff x="7760041" y="2622490"/>
            <a:chExt cx="420743" cy="908542"/>
          </a:xfrm>
        </p:grpSpPr>
        <p:sp>
          <p:nvSpPr>
            <p:cNvPr id="73" name="Oval 21"/>
            <p:cNvSpPr>
              <a:spLocks noChangeArrowheads="1"/>
            </p:cNvSpPr>
            <p:nvPr/>
          </p:nvSpPr>
          <p:spPr bwMode="auto">
            <a:xfrm rot="20220000" flipH="1">
              <a:off x="7760041" y="2622490"/>
              <a:ext cx="184217" cy="561298"/>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Oval 23"/>
            <p:cNvSpPr>
              <a:spLocks noChangeArrowheads="1"/>
            </p:cNvSpPr>
            <p:nvPr/>
          </p:nvSpPr>
          <p:spPr bwMode="auto">
            <a:xfrm>
              <a:off x="7866933" y="3119572"/>
              <a:ext cx="161474" cy="37578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 name="Oval 24"/>
            <p:cNvSpPr>
              <a:spLocks noChangeArrowheads="1"/>
            </p:cNvSpPr>
            <p:nvPr/>
          </p:nvSpPr>
          <p:spPr bwMode="auto">
            <a:xfrm>
              <a:off x="7898773" y="3457302"/>
              <a:ext cx="282011" cy="737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Oval 32"/>
            <p:cNvSpPr>
              <a:spLocks noChangeArrowheads="1"/>
            </p:cNvSpPr>
            <p:nvPr/>
          </p:nvSpPr>
          <p:spPr bwMode="auto">
            <a:xfrm>
              <a:off x="7944258" y="3060113"/>
              <a:ext cx="75051" cy="9751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3" name="Groupe 2"/>
          <p:cNvGrpSpPr/>
          <p:nvPr/>
        </p:nvGrpSpPr>
        <p:grpSpPr>
          <a:xfrm>
            <a:off x="7884368" y="2564904"/>
            <a:ext cx="1152128" cy="1821840"/>
            <a:chOff x="3419872" y="3501008"/>
            <a:chExt cx="2011550" cy="3117984"/>
          </a:xfrm>
        </p:grpSpPr>
        <p:grpSp>
          <p:nvGrpSpPr>
            <p:cNvPr id="5" name="Groupe 426"/>
            <p:cNvGrpSpPr/>
            <p:nvPr/>
          </p:nvGrpSpPr>
          <p:grpSpPr>
            <a:xfrm>
              <a:off x="3419872" y="3501008"/>
              <a:ext cx="2011550" cy="3117984"/>
              <a:chOff x="0" y="4648200"/>
              <a:chExt cx="1554350" cy="2051184"/>
            </a:xfrm>
          </p:grpSpPr>
          <p:grpSp>
            <p:nvGrpSpPr>
              <p:cNvPr id="7" name="Group 18"/>
              <p:cNvGrpSpPr>
                <a:grpSpLocks/>
              </p:cNvGrpSpPr>
              <p:nvPr/>
            </p:nvGrpSpPr>
            <p:grpSpPr bwMode="auto">
              <a:xfrm>
                <a:off x="167494" y="4648200"/>
                <a:ext cx="1386856" cy="2051184"/>
                <a:chOff x="926" y="2369"/>
                <a:chExt cx="452" cy="766"/>
              </a:xfrm>
            </p:grpSpPr>
            <p:sp>
              <p:nvSpPr>
                <p:cNvPr id="14"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8" name="Ellipse 7"/>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entagone régulier 8"/>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Cœur 10"/>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Joindre 11"/>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Organigramme : Fusion 12"/>
              <p:cNvSpPr/>
              <p:nvPr/>
            </p:nvSpPr>
            <p:spPr>
              <a:xfrm flipV="1">
                <a:off x="0" y="5228060"/>
                <a:ext cx="214393" cy="138477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Forme libre 5"/>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4" name="ZoneTexte 33"/>
          <p:cNvSpPr txBox="1"/>
          <p:nvPr/>
        </p:nvSpPr>
        <p:spPr>
          <a:xfrm>
            <a:off x="1475656" y="3822290"/>
            <a:ext cx="5472608" cy="553998"/>
          </a:xfrm>
          <a:prstGeom prst="rect">
            <a:avLst/>
          </a:prstGeom>
          <a:solidFill>
            <a:schemeClr val="bg1"/>
          </a:solidFill>
        </p:spPr>
        <p:txBody>
          <a:bodyPr wrap="square" rtlCol="0">
            <a:spAutoFit/>
          </a:bodyPr>
          <a:lstStyle/>
          <a:p>
            <a:r>
              <a:rPr lang="fr-FR" dirty="0" smtClean="0">
                <a:solidFill>
                  <a:srgbClr val="FF3300"/>
                </a:solidFill>
              </a:rPr>
              <a:t>PA (p +</a:t>
            </a:r>
            <a:r>
              <a:rPr lang="es-ES_tradnl" sz="2800" b="1" dirty="0" smtClean="0">
                <a:solidFill>
                  <a:srgbClr val="FF3300"/>
                </a:solidFill>
              </a:rPr>
              <a:t>(1/2) </a:t>
            </a:r>
            <a:r>
              <a:rPr lang="fr-FR" sz="2800" b="1" dirty="0" smtClean="0">
                <a:solidFill>
                  <a:srgbClr val="FF3300"/>
                </a:solidFill>
              </a:rPr>
              <a:t>ṗ</a:t>
            </a:r>
            <a:r>
              <a:rPr lang="es-ES_tradnl" sz="2800" b="1" dirty="0" smtClean="0">
                <a:solidFill>
                  <a:srgbClr val="FF3300"/>
                </a:solidFill>
              </a:rPr>
              <a:t>v</a:t>
            </a:r>
            <a:r>
              <a:rPr lang="es-ES_tradnl" sz="2800" b="1" baseline="30000" dirty="0" smtClean="0">
                <a:solidFill>
                  <a:srgbClr val="FF3300"/>
                </a:solidFill>
              </a:rPr>
              <a:t>2) </a:t>
            </a:r>
            <a:r>
              <a:rPr lang="fr-FR" dirty="0" smtClean="0">
                <a:solidFill>
                  <a:srgbClr val="FF3300"/>
                </a:solidFill>
              </a:rPr>
              <a:t> + 90 </a:t>
            </a:r>
            <a:r>
              <a:rPr lang="fr-FR" dirty="0" err="1" smtClean="0">
                <a:solidFill>
                  <a:srgbClr val="FF3300"/>
                </a:solidFill>
              </a:rPr>
              <a:t>mmHg</a:t>
            </a:r>
            <a:r>
              <a:rPr lang="fr-FR" dirty="0" smtClean="0">
                <a:solidFill>
                  <a:srgbClr val="FF3300"/>
                </a:solidFill>
              </a:rPr>
              <a:t> </a:t>
            </a:r>
            <a:r>
              <a:rPr lang="el-GR" sz="2800" b="1" dirty="0" smtClean="0">
                <a:solidFill>
                  <a:srgbClr val="FF3300"/>
                </a:solidFill>
              </a:rPr>
              <a:t>ῤ</a:t>
            </a:r>
            <a:r>
              <a:rPr lang="es-ES_tradnl" sz="2800" b="1" dirty="0" err="1" smtClean="0">
                <a:solidFill>
                  <a:srgbClr val="FF3300"/>
                </a:solidFill>
              </a:rPr>
              <a:t>gh</a:t>
            </a:r>
            <a:r>
              <a:rPr lang="es-ES_tradnl" sz="2800" b="1" dirty="0" smtClean="0">
                <a:solidFill>
                  <a:srgbClr val="FF3300"/>
                </a:solidFill>
              </a:rPr>
              <a:t> </a:t>
            </a:r>
            <a:endParaRPr lang="fr-FR" dirty="0">
              <a:solidFill>
                <a:srgbClr val="FF3300"/>
              </a:solidFill>
            </a:endParaRPr>
          </a:p>
        </p:txBody>
      </p:sp>
      <p:sp>
        <p:nvSpPr>
          <p:cNvPr id="35" name="Flèche droite 34"/>
          <p:cNvSpPr/>
          <p:nvPr/>
        </p:nvSpPr>
        <p:spPr bwMode="auto">
          <a:xfrm>
            <a:off x="6876256" y="4149080"/>
            <a:ext cx="1008112" cy="2880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grpSp>
        <p:nvGrpSpPr>
          <p:cNvPr id="70" name="Groupe 69"/>
          <p:cNvGrpSpPr/>
          <p:nvPr/>
        </p:nvGrpSpPr>
        <p:grpSpPr>
          <a:xfrm>
            <a:off x="6804248" y="5781396"/>
            <a:ext cx="2160240" cy="743948"/>
            <a:chOff x="6347225" y="5301208"/>
            <a:chExt cx="2160240" cy="743948"/>
          </a:xfrm>
        </p:grpSpPr>
        <p:sp>
          <p:nvSpPr>
            <p:cNvPr id="46" name="Oval 19"/>
            <p:cNvSpPr>
              <a:spLocks noChangeArrowheads="1"/>
            </p:cNvSpPr>
            <p:nvPr/>
          </p:nvSpPr>
          <p:spPr bwMode="auto">
            <a:xfrm rot="5691369">
              <a:off x="8229078" y="5519836"/>
              <a:ext cx="254720" cy="302054"/>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Rectangle 26"/>
            <p:cNvSpPr>
              <a:spLocks noChangeArrowheads="1"/>
            </p:cNvSpPr>
            <p:nvPr/>
          </p:nvSpPr>
          <p:spPr bwMode="auto">
            <a:xfrm rot="5691369">
              <a:off x="8071832" y="5553345"/>
              <a:ext cx="134183" cy="214054"/>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 name="Oval 28"/>
            <p:cNvSpPr>
              <a:spLocks noChangeArrowheads="1"/>
            </p:cNvSpPr>
            <p:nvPr/>
          </p:nvSpPr>
          <p:spPr bwMode="auto">
            <a:xfrm rot="5691369">
              <a:off x="7997993" y="5399268"/>
              <a:ext cx="168297" cy="14508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Oval 29"/>
            <p:cNvSpPr>
              <a:spLocks noChangeArrowheads="1"/>
            </p:cNvSpPr>
            <p:nvPr/>
          </p:nvSpPr>
          <p:spPr bwMode="auto">
            <a:xfrm rot="5400000">
              <a:off x="7851535" y="5190025"/>
              <a:ext cx="129634" cy="35200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67" name="Groupe 66"/>
            <p:cNvGrpSpPr/>
            <p:nvPr/>
          </p:nvGrpSpPr>
          <p:grpSpPr>
            <a:xfrm rot="670607">
              <a:off x="6660109" y="5675120"/>
              <a:ext cx="922303" cy="370036"/>
              <a:chOff x="6660109" y="5672889"/>
              <a:chExt cx="922303" cy="370036"/>
            </a:xfrm>
          </p:grpSpPr>
          <p:sp>
            <p:nvSpPr>
              <p:cNvPr id="48" name="Oval 21"/>
              <p:cNvSpPr>
                <a:spLocks noChangeArrowheads="1"/>
              </p:cNvSpPr>
              <p:nvPr/>
            </p:nvSpPr>
            <p:spPr bwMode="auto">
              <a:xfrm rot="4311369" flipH="1">
                <a:off x="7209654" y="5484349"/>
                <a:ext cx="184217" cy="561298"/>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Oval 23"/>
              <p:cNvSpPr>
                <a:spLocks noChangeArrowheads="1"/>
              </p:cNvSpPr>
              <p:nvPr/>
            </p:nvSpPr>
            <p:spPr bwMode="auto">
              <a:xfrm rot="5691369">
                <a:off x="6810066" y="5638056"/>
                <a:ext cx="161474" cy="37578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Oval 24"/>
              <p:cNvSpPr>
                <a:spLocks noChangeArrowheads="1"/>
              </p:cNvSpPr>
              <p:nvPr/>
            </p:nvSpPr>
            <p:spPr bwMode="auto">
              <a:xfrm rot="5691369">
                <a:off x="6555968" y="5865055"/>
                <a:ext cx="282011" cy="737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Oval 32"/>
              <p:cNvSpPr>
                <a:spLocks noChangeArrowheads="1"/>
              </p:cNvSpPr>
              <p:nvPr/>
            </p:nvSpPr>
            <p:spPr bwMode="auto">
              <a:xfrm rot="5691369">
                <a:off x="7048272" y="5827995"/>
                <a:ext cx="75051" cy="9751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69" name="Groupe 68"/>
            <p:cNvGrpSpPr/>
            <p:nvPr/>
          </p:nvGrpSpPr>
          <p:grpSpPr>
            <a:xfrm rot="715005">
              <a:off x="7422005" y="5656259"/>
              <a:ext cx="679870" cy="294622"/>
              <a:chOff x="7422005" y="5755222"/>
              <a:chExt cx="679870" cy="294622"/>
            </a:xfrm>
          </p:grpSpPr>
          <p:sp>
            <p:nvSpPr>
              <p:cNvPr id="54" name="Oval 27"/>
              <p:cNvSpPr>
                <a:spLocks noChangeArrowheads="1"/>
              </p:cNvSpPr>
              <p:nvPr/>
            </p:nvSpPr>
            <p:spPr bwMode="auto">
              <a:xfrm rot="5691369">
                <a:off x="7944049" y="5767967"/>
                <a:ext cx="170571" cy="14508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 name="Oval 30"/>
              <p:cNvSpPr>
                <a:spLocks noChangeArrowheads="1"/>
              </p:cNvSpPr>
              <p:nvPr/>
            </p:nvSpPr>
            <p:spPr bwMode="auto">
              <a:xfrm rot="3291369" flipH="1">
                <a:off x="7843142" y="5759140"/>
                <a:ext cx="127360" cy="34962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Oval 34"/>
              <p:cNvSpPr>
                <a:spLocks noChangeArrowheads="1"/>
              </p:cNvSpPr>
              <p:nvPr/>
            </p:nvSpPr>
            <p:spPr bwMode="auto">
              <a:xfrm rot="5691369">
                <a:off x="7669173" y="5841440"/>
                <a:ext cx="90971" cy="3258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Oval 36"/>
              <p:cNvSpPr>
                <a:spLocks noChangeArrowheads="1"/>
              </p:cNvSpPr>
              <p:nvPr/>
            </p:nvSpPr>
            <p:spPr bwMode="auto">
              <a:xfrm rot="5691369">
                <a:off x="7490518" y="5870282"/>
                <a:ext cx="31840" cy="168865"/>
              </a:xfrm>
              <a:prstGeom prst="ellipse">
                <a:avLst/>
              </a:prstGeom>
              <a:solidFill>
                <a:srgbClr val="FFC000"/>
              </a:solidFill>
              <a:ln w="12699">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64" name="Oval 37"/>
            <p:cNvSpPr>
              <a:spLocks noChangeArrowheads="1"/>
            </p:cNvSpPr>
            <p:nvPr/>
          </p:nvSpPr>
          <p:spPr bwMode="auto">
            <a:xfrm rot="5691369">
              <a:off x="8322593" y="5646865"/>
              <a:ext cx="75051" cy="73730"/>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Oval 38"/>
            <p:cNvSpPr>
              <a:spLocks noChangeArrowheads="1"/>
            </p:cNvSpPr>
            <p:nvPr/>
          </p:nvSpPr>
          <p:spPr bwMode="auto">
            <a:xfrm rot="5691369">
              <a:off x="7542075" y="5301603"/>
              <a:ext cx="420743" cy="6564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Ellipse 39"/>
            <p:cNvSpPr/>
            <p:nvPr/>
          </p:nvSpPr>
          <p:spPr>
            <a:xfrm rot="5691369">
              <a:off x="7498259" y="5458632"/>
              <a:ext cx="278100" cy="31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Pentagone régulier 40"/>
            <p:cNvSpPr/>
            <p:nvPr/>
          </p:nvSpPr>
          <p:spPr>
            <a:xfrm rot="5691369">
              <a:off x="7716439" y="5430214"/>
              <a:ext cx="397286" cy="39675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Cœur 42"/>
            <p:cNvSpPr/>
            <p:nvPr/>
          </p:nvSpPr>
          <p:spPr>
            <a:xfrm rot="5691369">
              <a:off x="7814079" y="5529358"/>
              <a:ext cx="198643" cy="23805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Organigramme : Fusion 44"/>
            <p:cNvSpPr/>
            <p:nvPr/>
          </p:nvSpPr>
          <p:spPr>
            <a:xfrm flipV="1">
              <a:off x="6347225" y="5805264"/>
              <a:ext cx="158914" cy="76633"/>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Oval 33"/>
            <p:cNvSpPr>
              <a:spLocks noChangeArrowheads="1"/>
            </p:cNvSpPr>
            <p:nvPr/>
          </p:nvSpPr>
          <p:spPr bwMode="auto">
            <a:xfrm rot="15908631" flipV="1">
              <a:off x="7574349" y="5268368"/>
              <a:ext cx="93246" cy="33059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Forme libre 41"/>
            <p:cNvSpPr/>
            <p:nvPr/>
          </p:nvSpPr>
          <p:spPr>
            <a:xfrm rot="15908631" flipV="1">
              <a:off x="7236821" y="5297312"/>
              <a:ext cx="130241" cy="993695"/>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0 w 569733"/>
                <a:gd name="connsiteY0" fmla="*/ 1915886 h 2094734"/>
                <a:gd name="connsiteX1" fmla="*/ 504418 w 569733"/>
                <a:gd name="connsiteY1" fmla="*/ 1908466 h 2094734"/>
                <a:gd name="connsiteX2" fmla="*/ 391886 w 569733"/>
                <a:gd name="connsiteY2" fmla="*/ 798286 h 2094734"/>
                <a:gd name="connsiteX3" fmla="*/ 449943 w 569733"/>
                <a:gd name="connsiteY3" fmla="*/ 0 h 2094734"/>
                <a:gd name="connsiteX0" fmla="*/ 184491 w 249804"/>
                <a:gd name="connsiteY0" fmla="*/ 1908466 h 1908467"/>
                <a:gd name="connsiteX1" fmla="*/ 71959 w 249804"/>
                <a:gd name="connsiteY1" fmla="*/ 798286 h 1908467"/>
                <a:gd name="connsiteX2" fmla="*/ 130016 w 249804"/>
                <a:gd name="connsiteY2" fmla="*/ 0 h 1908467"/>
              </a:gdLst>
              <a:ahLst/>
              <a:cxnLst>
                <a:cxn ang="0">
                  <a:pos x="connsiteX0" y="connsiteY0"/>
                </a:cxn>
                <a:cxn ang="0">
                  <a:pos x="connsiteX1" y="connsiteY1"/>
                </a:cxn>
                <a:cxn ang="0">
                  <a:pos x="connsiteX2" y="connsiteY2"/>
                </a:cxn>
              </a:cxnLst>
              <a:rect l="l" t="t" r="r" b="b"/>
              <a:pathLst>
                <a:path w="249804" h="1908467">
                  <a:moveTo>
                    <a:pt x="184491" y="1908466"/>
                  </a:moveTo>
                  <a:cubicBezTo>
                    <a:pt x="249805" y="1722199"/>
                    <a:pt x="-1" y="1112047"/>
                    <a:pt x="71959" y="798286"/>
                  </a:cubicBezTo>
                  <a:cubicBezTo>
                    <a:pt x="130016" y="568477"/>
                    <a:pt x="130016" y="284238"/>
                    <a:pt x="130016"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Forme libre 37"/>
            <p:cNvSpPr/>
            <p:nvPr/>
          </p:nvSpPr>
          <p:spPr>
            <a:xfrm rot="15908631" flipV="1">
              <a:off x="7244548" y="5265328"/>
              <a:ext cx="110048" cy="9848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235119 w 316762"/>
                <a:gd name="connsiteY0" fmla="*/ 1891515 h 1891516"/>
                <a:gd name="connsiteX1" fmla="*/ 74990 w 316762"/>
                <a:gd name="connsiteY1" fmla="*/ 798286 h 1891516"/>
                <a:gd name="connsiteX2" fmla="*/ 133047 w 316762"/>
                <a:gd name="connsiteY2" fmla="*/ 0 h 1891516"/>
                <a:gd name="connsiteX0" fmla="*/ 211073 w 211074"/>
                <a:gd name="connsiteY0" fmla="*/ 1891515 h 1891514"/>
                <a:gd name="connsiteX1" fmla="*/ 26688 w 211074"/>
                <a:gd name="connsiteY1" fmla="*/ 1352019 h 1891514"/>
                <a:gd name="connsiteX2" fmla="*/ 50944 w 211074"/>
                <a:gd name="connsiteY2" fmla="*/ 798286 h 1891514"/>
                <a:gd name="connsiteX3" fmla="*/ 109001 w 211074"/>
                <a:gd name="connsiteY3" fmla="*/ 0 h 1891514"/>
              </a:gdLst>
              <a:ahLst/>
              <a:cxnLst>
                <a:cxn ang="0">
                  <a:pos x="connsiteX0" y="connsiteY0"/>
                </a:cxn>
                <a:cxn ang="0">
                  <a:pos x="connsiteX1" y="connsiteY1"/>
                </a:cxn>
                <a:cxn ang="0">
                  <a:pos x="connsiteX2" y="connsiteY2"/>
                </a:cxn>
                <a:cxn ang="0">
                  <a:pos x="connsiteX3" y="connsiteY3"/>
                </a:cxn>
              </a:cxnLst>
              <a:rect l="l" t="t" r="r" b="b"/>
              <a:pathLst>
                <a:path w="211074" h="1891514">
                  <a:moveTo>
                    <a:pt x="211073" y="1891515"/>
                  </a:moveTo>
                  <a:cubicBezTo>
                    <a:pt x="197796" y="1799668"/>
                    <a:pt x="53376" y="1534224"/>
                    <a:pt x="26688" y="1352019"/>
                  </a:cubicBezTo>
                  <a:cubicBezTo>
                    <a:pt x="0" y="1169814"/>
                    <a:pt x="54679" y="1021691"/>
                    <a:pt x="50944" y="798286"/>
                  </a:cubicBezTo>
                  <a:cubicBezTo>
                    <a:pt x="109001" y="568477"/>
                    <a:pt x="109001" y="284238"/>
                    <a:pt x="109001"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1" name="ZoneTexte 70"/>
          <p:cNvSpPr txBox="1"/>
          <p:nvPr/>
        </p:nvSpPr>
        <p:spPr>
          <a:xfrm>
            <a:off x="323528" y="5853404"/>
            <a:ext cx="5472608" cy="553998"/>
          </a:xfrm>
          <a:prstGeom prst="rect">
            <a:avLst/>
          </a:prstGeom>
          <a:solidFill>
            <a:schemeClr val="bg1"/>
          </a:solidFill>
        </p:spPr>
        <p:txBody>
          <a:bodyPr wrap="square" rtlCol="0">
            <a:spAutoFit/>
          </a:bodyPr>
          <a:lstStyle/>
          <a:p>
            <a:r>
              <a:rPr lang="fr-FR" dirty="0" smtClean="0">
                <a:solidFill>
                  <a:srgbClr val="FF3300"/>
                </a:solidFill>
              </a:rPr>
              <a:t>PA (p +</a:t>
            </a:r>
            <a:r>
              <a:rPr lang="es-ES_tradnl" sz="2800" b="1" dirty="0" smtClean="0">
                <a:solidFill>
                  <a:srgbClr val="FF3300"/>
                </a:solidFill>
              </a:rPr>
              <a:t>(1/2) </a:t>
            </a:r>
            <a:r>
              <a:rPr lang="fr-FR" sz="2800" b="1" dirty="0" smtClean="0">
                <a:solidFill>
                  <a:srgbClr val="FF3300"/>
                </a:solidFill>
              </a:rPr>
              <a:t>ṗ</a:t>
            </a:r>
            <a:r>
              <a:rPr lang="es-ES_tradnl" sz="2800" b="1" dirty="0" smtClean="0">
                <a:solidFill>
                  <a:srgbClr val="FF3300"/>
                </a:solidFill>
              </a:rPr>
              <a:t>v</a:t>
            </a:r>
            <a:r>
              <a:rPr lang="es-ES_tradnl" sz="2800" b="1" baseline="30000" dirty="0" smtClean="0">
                <a:solidFill>
                  <a:srgbClr val="FF3300"/>
                </a:solidFill>
              </a:rPr>
              <a:t>2) </a:t>
            </a:r>
            <a:r>
              <a:rPr lang="fr-FR" dirty="0" smtClean="0">
                <a:solidFill>
                  <a:srgbClr val="FF3300"/>
                </a:solidFill>
              </a:rPr>
              <a:t> + 0 </a:t>
            </a:r>
            <a:r>
              <a:rPr lang="fr-FR" dirty="0" err="1" smtClean="0">
                <a:solidFill>
                  <a:srgbClr val="FF3300"/>
                </a:solidFill>
              </a:rPr>
              <a:t>mmHg</a:t>
            </a:r>
            <a:r>
              <a:rPr lang="fr-FR" dirty="0" smtClean="0">
                <a:solidFill>
                  <a:srgbClr val="FF3300"/>
                </a:solidFill>
              </a:rPr>
              <a:t> </a:t>
            </a:r>
            <a:r>
              <a:rPr lang="el-GR" sz="2800" b="1" dirty="0" smtClean="0">
                <a:solidFill>
                  <a:srgbClr val="FF3300"/>
                </a:solidFill>
              </a:rPr>
              <a:t>ῤ</a:t>
            </a:r>
            <a:r>
              <a:rPr lang="es-ES_tradnl" sz="2800" b="1" dirty="0" err="1" smtClean="0">
                <a:solidFill>
                  <a:srgbClr val="FF3300"/>
                </a:solidFill>
              </a:rPr>
              <a:t>gh</a:t>
            </a:r>
            <a:r>
              <a:rPr lang="es-ES_tradnl" sz="2800" b="1" dirty="0" smtClean="0">
                <a:solidFill>
                  <a:srgbClr val="FF3300"/>
                </a:solidFill>
              </a:rPr>
              <a:t> </a:t>
            </a:r>
            <a:endParaRPr lang="fr-FR" dirty="0">
              <a:solidFill>
                <a:srgbClr val="FF3300"/>
              </a:solidFill>
            </a:endParaRPr>
          </a:p>
        </p:txBody>
      </p:sp>
      <p:sp>
        <p:nvSpPr>
          <p:cNvPr id="72" name="Flèche droite 71"/>
          <p:cNvSpPr/>
          <p:nvPr/>
        </p:nvSpPr>
        <p:spPr bwMode="auto">
          <a:xfrm>
            <a:off x="5724128" y="6180194"/>
            <a:ext cx="1008112" cy="2880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6988"/>
            <a:ext cx="9144000" cy="7178675"/>
          </a:xfrm>
          <a:prstGeom prst="rect">
            <a:avLst/>
          </a:prstGeom>
          <a:solidFill>
            <a:schemeClr val="accent6"/>
          </a:solidFill>
        </p:spPr>
        <p:txBody>
          <a:bodyPr>
            <a:spAutoFit/>
          </a:bodyPr>
          <a:lstStyle/>
          <a:p>
            <a:pPr eaLnBrk="0" hangingPunct="0">
              <a:spcBef>
                <a:spcPct val="50000"/>
              </a:spcBef>
              <a:defRPr/>
            </a:pPr>
            <a:r>
              <a:rPr lang="es-ES_tradnl" b="1" dirty="0">
                <a:solidFill>
                  <a:schemeClr val="bg1"/>
                </a:solidFill>
              </a:rPr>
              <a:t>Como </a:t>
            </a:r>
            <a:r>
              <a:rPr lang="es-ES_tradnl" b="1" dirty="0">
                <a:solidFill>
                  <a:srgbClr val="FFFF00"/>
                </a:solidFill>
              </a:rPr>
              <a:t>la presión hidrostática se agrega a la motriz, se puede aumentar la presión arterial de a nivel del pie </a:t>
            </a:r>
            <a:r>
              <a:rPr lang="es-ES_tradnl" b="1" dirty="0">
                <a:solidFill>
                  <a:schemeClr val="bg1"/>
                </a:solidFill>
              </a:rPr>
              <a:t>poniendo </a:t>
            </a:r>
            <a:r>
              <a:rPr lang="es-ES_tradnl" b="1" dirty="0">
                <a:solidFill>
                  <a:srgbClr val="FFFF00"/>
                </a:solidFill>
              </a:rPr>
              <a:t>el paciente de pie o sentado</a:t>
            </a:r>
            <a:r>
              <a:rPr lang="es-ES_tradnl" b="1" dirty="0">
                <a:solidFill>
                  <a:schemeClr val="bg1"/>
                </a:solidFill>
              </a:rPr>
              <a:t>. </a:t>
            </a:r>
          </a:p>
          <a:p>
            <a:pPr eaLnBrk="0" hangingPunct="0">
              <a:spcBef>
                <a:spcPct val="50000"/>
              </a:spcBef>
              <a:defRPr/>
            </a:pPr>
            <a:r>
              <a:rPr lang="es-ES_tradnl" b="1" dirty="0">
                <a:solidFill>
                  <a:schemeClr val="bg1"/>
                </a:solidFill>
              </a:rPr>
              <a:t>Eso es muy útil en caso </a:t>
            </a:r>
            <a:r>
              <a:rPr lang="es-ES_tradnl" b="1" dirty="0">
                <a:solidFill>
                  <a:srgbClr val="FF0000"/>
                </a:solidFill>
              </a:rPr>
              <a:t>de isquemia critica </a:t>
            </a:r>
            <a:r>
              <a:rPr lang="es-ES_tradnl" b="1" dirty="0">
                <a:solidFill>
                  <a:schemeClr val="bg1"/>
                </a:solidFill>
              </a:rPr>
              <a:t>para reducir el dolor y mejorar la vascularización.</a:t>
            </a:r>
          </a:p>
          <a:p>
            <a:pPr eaLnBrk="0" hangingPunct="0">
              <a:spcBef>
                <a:spcPct val="50000"/>
              </a:spcBef>
              <a:defRPr/>
            </a:pPr>
            <a:r>
              <a:rPr lang="es-ES_tradnl" b="1" dirty="0">
                <a:solidFill>
                  <a:schemeClr val="bg1"/>
                </a:solidFill>
              </a:rPr>
              <a:t> El edema se evita con una </a:t>
            </a:r>
            <a:r>
              <a:rPr lang="es-ES_tradnl" b="1" dirty="0">
                <a:solidFill>
                  <a:srgbClr val="FFFF00"/>
                </a:solidFill>
              </a:rPr>
              <a:t>contención venosa ligera controlada por </a:t>
            </a:r>
            <a:r>
              <a:rPr lang="es-ES_tradnl" b="1" dirty="0" err="1">
                <a:solidFill>
                  <a:srgbClr val="FFFF00"/>
                </a:solidFill>
              </a:rPr>
              <a:t>Doppler</a:t>
            </a:r>
            <a:r>
              <a:rPr lang="es-ES_tradnl" b="1" dirty="0">
                <a:solidFill>
                  <a:srgbClr val="FFFF00"/>
                </a:solidFill>
              </a:rPr>
              <a:t>.</a:t>
            </a:r>
          </a:p>
          <a:p>
            <a:pPr eaLnBrk="0" hangingPunct="0">
              <a:spcBef>
                <a:spcPct val="50000"/>
              </a:spcBef>
              <a:defRPr/>
            </a:pPr>
            <a:r>
              <a:rPr lang="es-ES_tradnl" b="1" dirty="0">
                <a:solidFill>
                  <a:schemeClr val="bg1"/>
                </a:solidFill>
              </a:rPr>
              <a:t>  </a:t>
            </a:r>
          </a:p>
          <a:p>
            <a:pPr eaLnBrk="0" hangingPunct="0">
              <a:spcBef>
                <a:spcPct val="50000"/>
              </a:spcBef>
              <a:defRPr/>
            </a:pPr>
            <a:endParaRPr lang="es-ES_tradnl" b="1" dirty="0">
              <a:solidFill>
                <a:schemeClr val="bg1"/>
              </a:solidFill>
            </a:endParaRPr>
          </a:p>
          <a:p>
            <a:pPr eaLnBrk="0" hangingPunct="0">
              <a:spcBef>
                <a:spcPct val="50000"/>
              </a:spcBef>
              <a:defRPr/>
            </a:pPr>
            <a:endParaRPr lang="es-ES_tradnl" b="1" dirty="0">
              <a:solidFill>
                <a:schemeClr val="bg1"/>
              </a:solidFill>
            </a:endParaRPr>
          </a:p>
          <a:p>
            <a:pPr eaLnBrk="0" hangingPunct="0">
              <a:spcBef>
                <a:spcPct val="50000"/>
              </a:spcBef>
              <a:defRPr/>
            </a:pPr>
            <a:endParaRPr lang="es-ES_tradnl" b="1" dirty="0">
              <a:solidFill>
                <a:schemeClr val="bg1"/>
              </a:solidFill>
            </a:endParaRPr>
          </a:p>
          <a:p>
            <a:pPr eaLnBrk="0" hangingPunct="0">
              <a:spcBef>
                <a:spcPct val="50000"/>
              </a:spcBef>
              <a:defRPr/>
            </a:pPr>
            <a:r>
              <a:rPr lang="es-ES_tradnl" b="1" dirty="0">
                <a:solidFill>
                  <a:schemeClr val="bg1"/>
                </a:solidFill>
              </a:rPr>
              <a:t> .  </a:t>
            </a:r>
            <a:endParaRPr lang="fr-FR" dirty="0">
              <a:solidFill>
                <a:schemeClr val="bg1"/>
              </a:solidFill>
            </a:endParaRPr>
          </a:p>
        </p:txBody>
      </p:sp>
      <p:grpSp>
        <p:nvGrpSpPr>
          <p:cNvPr id="2" name="Groupe 268"/>
          <p:cNvGrpSpPr>
            <a:grpSpLocks/>
          </p:cNvGrpSpPr>
          <p:nvPr/>
        </p:nvGrpSpPr>
        <p:grpSpPr bwMode="auto">
          <a:xfrm>
            <a:off x="2568575" y="3816350"/>
            <a:ext cx="989013" cy="2327275"/>
            <a:chOff x="4386845" y="980029"/>
            <a:chExt cx="2318755" cy="3896771"/>
          </a:xfrm>
        </p:grpSpPr>
        <p:sp>
          <p:nvSpPr>
            <p:cNvPr id="6" name="Rectangle 5"/>
            <p:cNvSpPr/>
            <p:nvPr/>
          </p:nvSpPr>
          <p:spPr>
            <a:xfrm>
              <a:off x="4647379" y="3962414"/>
              <a:ext cx="1068191" cy="914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nvGrpSpPr>
            <p:cNvPr id="3" name="Groupe 24"/>
            <p:cNvGrpSpPr>
              <a:grpSpLocks/>
            </p:cNvGrpSpPr>
            <p:nvPr/>
          </p:nvGrpSpPr>
          <p:grpSpPr bwMode="auto">
            <a:xfrm>
              <a:off x="4386845" y="980029"/>
              <a:ext cx="2318755" cy="3820571"/>
              <a:chOff x="4806055" y="2161602"/>
              <a:chExt cx="941945" cy="1808880"/>
            </a:xfrm>
          </p:grpSpPr>
          <p:sp>
            <p:nvSpPr>
              <p:cNvPr id="125996"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25997"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0" name="Oval 114"/>
              <p:cNvSpPr>
                <a:spLocks noChangeArrowheads="1"/>
              </p:cNvSpPr>
              <p:nvPr/>
            </p:nvSpPr>
            <p:spPr bwMode="auto">
              <a:xfrm>
                <a:off x="4852926" y="2682620"/>
                <a:ext cx="514063" cy="84948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a:cs typeface="+mn-cs"/>
                </a:endParaRPr>
              </a:p>
            </p:txBody>
          </p:sp>
          <p:sp>
            <p:nvSpPr>
              <p:cNvPr id="125999"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12" name="Oval 116"/>
              <p:cNvSpPr>
                <a:spLocks noChangeArrowheads="1"/>
              </p:cNvSpPr>
              <p:nvPr/>
            </p:nvSpPr>
            <p:spPr bwMode="auto">
              <a:xfrm rot="16200000" flipH="1">
                <a:off x="5040605" y="3202820"/>
                <a:ext cx="339794" cy="54279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a:cs typeface="+mn-cs"/>
                </a:endParaRPr>
              </a:p>
            </p:txBody>
          </p:sp>
          <p:sp>
            <p:nvSpPr>
              <p:cNvPr id="126001"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4" name="Oval 118"/>
              <p:cNvSpPr>
                <a:spLocks noChangeArrowheads="1"/>
              </p:cNvSpPr>
              <p:nvPr/>
            </p:nvSpPr>
            <p:spPr bwMode="auto">
              <a:xfrm>
                <a:off x="5403276" y="3874418"/>
                <a:ext cx="344724" cy="9564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a:cs typeface="+mn-cs"/>
                </a:endParaRPr>
              </a:p>
            </p:txBody>
          </p:sp>
          <p:sp>
            <p:nvSpPr>
              <p:cNvPr id="126003"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26004"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5" name="Groupe 247"/>
              <p:cNvGrpSpPr>
                <a:grpSpLocks/>
              </p:cNvGrpSpPr>
              <p:nvPr/>
            </p:nvGrpSpPr>
            <p:grpSpPr bwMode="auto">
              <a:xfrm rot="-2445572">
                <a:off x="4806055" y="2749825"/>
                <a:ext cx="286594" cy="647435"/>
                <a:chOff x="4657023" y="2741375"/>
                <a:chExt cx="213984" cy="792962"/>
              </a:xfrm>
            </p:grpSpPr>
            <p:sp>
              <p:nvSpPr>
                <p:cNvPr id="126007"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6008"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26006"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
        <p:nvSpPr>
          <p:cNvPr id="21" name="Organigramme : Fusion 20"/>
          <p:cNvSpPr/>
          <p:nvPr/>
        </p:nvSpPr>
        <p:spPr>
          <a:xfrm flipV="1">
            <a:off x="2124075" y="4691063"/>
            <a:ext cx="228600" cy="152558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cxnSp>
        <p:nvCxnSpPr>
          <p:cNvPr id="22" name="Connecteur droit avec flèche 21"/>
          <p:cNvCxnSpPr/>
          <p:nvPr/>
        </p:nvCxnSpPr>
        <p:spPr>
          <a:xfrm>
            <a:off x="1979613" y="4492625"/>
            <a:ext cx="0" cy="1819275"/>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619250" y="5076825"/>
            <a:ext cx="504825" cy="584200"/>
          </a:xfrm>
          <a:prstGeom prst="rect">
            <a:avLst/>
          </a:prstGeom>
          <a:solidFill>
            <a:schemeClr val="accent3"/>
          </a:solidFill>
        </p:spPr>
        <p:txBody>
          <a:bodyPr>
            <a:spAutoFit/>
          </a:bodyPr>
          <a:lstStyle/>
          <a:p>
            <a:pPr eaLnBrk="0" hangingPunct="0">
              <a:spcBef>
                <a:spcPct val="50000"/>
              </a:spcBef>
              <a:defRPr/>
            </a:pPr>
            <a:r>
              <a:rPr lang="fr-FR" sz="3200" dirty="0">
                <a:solidFill>
                  <a:srgbClr val="FF3300"/>
                </a:solidFill>
                <a:cs typeface="+mn-cs"/>
              </a:rPr>
              <a:t>h</a:t>
            </a:r>
          </a:p>
        </p:txBody>
      </p:sp>
      <p:grpSp>
        <p:nvGrpSpPr>
          <p:cNvPr id="7" name="Groupe 268"/>
          <p:cNvGrpSpPr>
            <a:grpSpLocks/>
          </p:cNvGrpSpPr>
          <p:nvPr/>
        </p:nvGrpSpPr>
        <p:grpSpPr bwMode="auto">
          <a:xfrm>
            <a:off x="5670550" y="3789363"/>
            <a:ext cx="989013" cy="2327275"/>
            <a:chOff x="4386845" y="980029"/>
            <a:chExt cx="2318755" cy="3896771"/>
          </a:xfrm>
        </p:grpSpPr>
        <p:sp>
          <p:nvSpPr>
            <p:cNvPr id="38" name="Rectangle 37"/>
            <p:cNvSpPr/>
            <p:nvPr/>
          </p:nvSpPr>
          <p:spPr>
            <a:xfrm>
              <a:off x="4647379" y="3962414"/>
              <a:ext cx="1068191" cy="914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nvGrpSpPr>
            <p:cNvPr id="8" name="Groupe 24"/>
            <p:cNvGrpSpPr>
              <a:grpSpLocks/>
            </p:cNvGrpSpPr>
            <p:nvPr/>
          </p:nvGrpSpPr>
          <p:grpSpPr bwMode="auto">
            <a:xfrm>
              <a:off x="4386845" y="980029"/>
              <a:ext cx="2318755" cy="3820571"/>
              <a:chOff x="4806055" y="2161602"/>
              <a:chExt cx="941945" cy="1808880"/>
            </a:xfrm>
          </p:grpSpPr>
          <p:sp>
            <p:nvSpPr>
              <p:cNvPr id="125981"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25982"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42" name="Oval 114"/>
              <p:cNvSpPr>
                <a:spLocks noChangeArrowheads="1"/>
              </p:cNvSpPr>
              <p:nvPr/>
            </p:nvSpPr>
            <p:spPr bwMode="auto">
              <a:xfrm>
                <a:off x="4852926" y="2682620"/>
                <a:ext cx="514063" cy="849485"/>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a:cs typeface="+mn-cs"/>
                </a:endParaRPr>
              </a:p>
            </p:txBody>
          </p:sp>
          <p:sp>
            <p:nvSpPr>
              <p:cNvPr id="125984"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44" name="Oval 116"/>
              <p:cNvSpPr>
                <a:spLocks noChangeArrowheads="1"/>
              </p:cNvSpPr>
              <p:nvPr/>
            </p:nvSpPr>
            <p:spPr bwMode="auto">
              <a:xfrm rot="16200000" flipH="1">
                <a:off x="5040605" y="3202820"/>
                <a:ext cx="339794" cy="54279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a:cs typeface="+mn-cs"/>
                </a:endParaRPr>
              </a:p>
            </p:txBody>
          </p:sp>
          <p:sp>
            <p:nvSpPr>
              <p:cNvPr id="125986"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46" name="Oval 118"/>
              <p:cNvSpPr>
                <a:spLocks noChangeArrowheads="1"/>
              </p:cNvSpPr>
              <p:nvPr/>
            </p:nvSpPr>
            <p:spPr bwMode="auto">
              <a:xfrm>
                <a:off x="5403276" y="3874417"/>
                <a:ext cx="344724" cy="9564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a:cs typeface="+mn-cs"/>
                </a:endParaRPr>
              </a:p>
            </p:txBody>
          </p:sp>
          <p:sp>
            <p:nvSpPr>
              <p:cNvPr id="125988"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25989"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9" name="Groupe 247"/>
              <p:cNvGrpSpPr>
                <a:grpSpLocks/>
              </p:cNvGrpSpPr>
              <p:nvPr/>
            </p:nvGrpSpPr>
            <p:grpSpPr bwMode="auto">
              <a:xfrm rot="-2445572">
                <a:off x="4806055" y="2749825"/>
                <a:ext cx="286594" cy="647435"/>
                <a:chOff x="4657023" y="2741375"/>
                <a:chExt cx="213984" cy="792962"/>
              </a:xfrm>
            </p:grpSpPr>
            <p:sp>
              <p:nvSpPr>
                <p:cNvPr id="125992"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5993"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25991"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
        <p:nvSpPr>
          <p:cNvPr id="53" name="Organigramme : Fusion 52"/>
          <p:cNvSpPr/>
          <p:nvPr/>
        </p:nvSpPr>
        <p:spPr>
          <a:xfrm flipV="1">
            <a:off x="5226050" y="4664075"/>
            <a:ext cx="228600" cy="1525588"/>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cxnSp>
        <p:nvCxnSpPr>
          <p:cNvPr id="54" name="Connecteur droit avec flèche 53"/>
          <p:cNvCxnSpPr/>
          <p:nvPr/>
        </p:nvCxnSpPr>
        <p:spPr>
          <a:xfrm>
            <a:off x="5083175" y="4465638"/>
            <a:ext cx="0" cy="1819275"/>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4722813" y="5049838"/>
            <a:ext cx="503237" cy="584200"/>
          </a:xfrm>
          <a:prstGeom prst="rect">
            <a:avLst/>
          </a:prstGeom>
          <a:solidFill>
            <a:schemeClr val="accent3"/>
          </a:solidFill>
        </p:spPr>
        <p:txBody>
          <a:bodyPr>
            <a:spAutoFit/>
          </a:bodyPr>
          <a:lstStyle/>
          <a:p>
            <a:pPr eaLnBrk="0" hangingPunct="0">
              <a:spcBef>
                <a:spcPct val="50000"/>
              </a:spcBef>
              <a:defRPr/>
            </a:pPr>
            <a:r>
              <a:rPr lang="fr-FR" sz="3200" dirty="0">
                <a:solidFill>
                  <a:srgbClr val="FF3300"/>
                </a:solidFill>
                <a:cs typeface="+mn-cs"/>
              </a:rPr>
              <a:t>h</a:t>
            </a:r>
          </a:p>
        </p:txBody>
      </p:sp>
      <p:grpSp>
        <p:nvGrpSpPr>
          <p:cNvPr id="11" name="Groupe 35"/>
          <p:cNvGrpSpPr>
            <a:grpSpLocks/>
          </p:cNvGrpSpPr>
          <p:nvPr/>
        </p:nvGrpSpPr>
        <p:grpSpPr bwMode="auto">
          <a:xfrm>
            <a:off x="6227763" y="5437188"/>
            <a:ext cx="215900" cy="584200"/>
            <a:chOff x="5076056" y="4509120"/>
            <a:chExt cx="504056" cy="1952600"/>
          </a:xfrm>
        </p:grpSpPr>
        <p:sp>
          <p:nvSpPr>
            <p:cNvPr id="125969" name="Oval 117"/>
            <p:cNvSpPr>
              <a:spLocks noChangeArrowheads="1"/>
            </p:cNvSpPr>
            <p:nvPr/>
          </p:nvSpPr>
          <p:spPr bwMode="auto">
            <a:xfrm>
              <a:off x="5076056" y="4509120"/>
              <a:ext cx="500218" cy="193996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5970" name="Rectangle à coins arrondis 25"/>
            <p:cNvSpPr>
              <a:spLocks noChangeArrowheads="1"/>
            </p:cNvSpPr>
            <p:nvPr/>
          </p:nvSpPr>
          <p:spPr bwMode="auto">
            <a:xfrm>
              <a:off x="5076056" y="4725144"/>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1" name="Rectangle à coins arrondis 26"/>
            <p:cNvSpPr>
              <a:spLocks noChangeArrowheads="1"/>
            </p:cNvSpPr>
            <p:nvPr/>
          </p:nvSpPr>
          <p:spPr bwMode="auto">
            <a:xfrm>
              <a:off x="5076056" y="494116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2" name="Rectangle à coins arrondis 27"/>
            <p:cNvSpPr>
              <a:spLocks noChangeArrowheads="1"/>
            </p:cNvSpPr>
            <p:nvPr/>
          </p:nvSpPr>
          <p:spPr bwMode="auto">
            <a:xfrm>
              <a:off x="5076056" y="5157192"/>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3" name="Rectangle à coins arrondis 28"/>
            <p:cNvSpPr>
              <a:spLocks noChangeArrowheads="1"/>
            </p:cNvSpPr>
            <p:nvPr/>
          </p:nvSpPr>
          <p:spPr bwMode="auto">
            <a:xfrm>
              <a:off x="5076056" y="530120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4" name="Rectangle à coins arrondis 29"/>
            <p:cNvSpPr>
              <a:spLocks noChangeArrowheads="1"/>
            </p:cNvSpPr>
            <p:nvPr/>
          </p:nvSpPr>
          <p:spPr bwMode="auto">
            <a:xfrm>
              <a:off x="5076056" y="5445224"/>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5" name="Rectangle à coins arrondis 30"/>
            <p:cNvSpPr>
              <a:spLocks noChangeArrowheads="1"/>
            </p:cNvSpPr>
            <p:nvPr/>
          </p:nvSpPr>
          <p:spPr bwMode="auto">
            <a:xfrm>
              <a:off x="5076056" y="566124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6" name="Rectangle à coins arrondis 31"/>
            <p:cNvSpPr>
              <a:spLocks noChangeArrowheads="1"/>
            </p:cNvSpPr>
            <p:nvPr/>
          </p:nvSpPr>
          <p:spPr bwMode="auto">
            <a:xfrm>
              <a:off x="5076056" y="5877272"/>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7" name="Rectangle à coins arrondis 32"/>
            <p:cNvSpPr>
              <a:spLocks noChangeArrowheads="1"/>
            </p:cNvSpPr>
            <p:nvPr/>
          </p:nvSpPr>
          <p:spPr bwMode="auto">
            <a:xfrm>
              <a:off x="5076056" y="6093296"/>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8" name="Rectangle à coins arrondis 33"/>
            <p:cNvSpPr>
              <a:spLocks noChangeArrowheads="1"/>
            </p:cNvSpPr>
            <p:nvPr/>
          </p:nvSpPr>
          <p:spPr bwMode="auto">
            <a:xfrm>
              <a:off x="5076056" y="6245696"/>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grpSp>
      <p:sp>
        <p:nvSpPr>
          <p:cNvPr id="125963" name="Rectangle à coins arrondis 55"/>
          <p:cNvSpPr>
            <a:spLocks noChangeArrowheads="1"/>
          </p:cNvSpPr>
          <p:nvPr/>
        </p:nvSpPr>
        <p:spPr bwMode="auto">
          <a:xfrm rot="5400000">
            <a:off x="6380957" y="5974556"/>
            <a:ext cx="215900" cy="65087"/>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grpSp>
        <p:nvGrpSpPr>
          <p:cNvPr id="13" name="Groupe 60"/>
          <p:cNvGrpSpPr>
            <a:grpSpLocks/>
          </p:cNvGrpSpPr>
          <p:nvPr/>
        </p:nvGrpSpPr>
        <p:grpSpPr bwMode="auto">
          <a:xfrm>
            <a:off x="6573838" y="3933825"/>
            <a:ext cx="1885950" cy="1814513"/>
            <a:chOff x="6574622" y="3933056"/>
            <a:chExt cx="1885810" cy="1815705"/>
          </a:xfrm>
        </p:grpSpPr>
        <p:sp>
          <p:nvSpPr>
            <p:cNvPr id="125965" name="Rectangle 56"/>
            <p:cNvSpPr>
              <a:spLocks noChangeArrowheads="1"/>
            </p:cNvSpPr>
            <p:nvPr/>
          </p:nvSpPr>
          <p:spPr bwMode="auto">
            <a:xfrm>
              <a:off x="7092280" y="3933056"/>
              <a:ext cx="1368152" cy="79208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25966" name="Forme libre 57"/>
            <p:cNvSpPr>
              <a:spLocks/>
            </p:cNvSpPr>
            <p:nvPr/>
          </p:nvSpPr>
          <p:spPr bwMode="auto">
            <a:xfrm>
              <a:off x="7164288" y="4192249"/>
              <a:ext cx="1124262" cy="319790"/>
            </a:xfrm>
            <a:custGeom>
              <a:avLst/>
              <a:gdLst>
                <a:gd name="T0" fmla="*/ 0 w 1124262"/>
                <a:gd name="T1" fmla="*/ 289810 h 319790"/>
                <a:gd name="T2" fmla="*/ 209862 w 1124262"/>
                <a:gd name="T3" fmla="*/ 274820 h 319790"/>
                <a:gd name="T4" fmla="*/ 269823 w 1124262"/>
                <a:gd name="T5" fmla="*/ 19987 h 319790"/>
                <a:gd name="T6" fmla="*/ 464695 w 1124262"/>
                <a:gd name="T7" fmla="*/ 154899 h 319790"/>
                <a:gd name="T8" fmla="*/ 584616 w 1124262"/>
                <a:gd name="T9" fmla="*/ 289810 h 319790"/>
                <a:gd name="T10" fmla="*/ 749508 w 1124262"/>
                <a:gd name="T11" fmla="*/ 229849 h 319790"/>
                <a:gd name="T12" fmla="*/ 839449 w 1124262"/>
                <a:gd name="T13" fmla="*/ 109928 h 319790"/>
                <a:gd name="T14" fmla="*/ 914400 w 1124262"/>
                <a:gd name="T15" fmla="*/ 64958 h 319790"/>
                <a:gd name="T16" fmla="*/ 1124262 w 1124262"/>
                <a:gd name="T17" fmla="*/ 319790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25967" name="Rectangle 58"/>
            <p:cNvSpPr>
              <a:spLocks noChangeArrowheads="1"/>
            </p:cNvSpPr>
            <p:nvPr/>
          </p:nvSpPr>
          <p:spPr bwMode="auto">
            <a:xfrm rot="-1913801">
              <a:off x="6574622" y="5471762"/>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sp>
          <p:nvSpPr>
            <p:cNvPr id="125968" name="Forme libre 59"/>
            <p:cNvSpPr>
              <a:spLocks/>
            </p:cNvSpPr>
            <p:nvPr/>
          </p:nvSpPr>
          <p:spPr bwMode="auto">
            <a:xfrm>
              <a:off x="7075357" y="4706911"/>
              <a:ext cx="677057" cy="704538"/>
            </a:xfrm>
            <a:custGeom>
              <a:avLst/>
              <a:gdLst>
                <a:gd name="T0" fmla="*/ 389745 w 677057"/>
                <a:gd name="T1" fmla="*/ 704538 h 704538"/>
                <a:gd name="T2" fmla="*/ 659568 w 677057"/>
                <a:gd name="T3" fmla="*/ 554637 h 704538"/>
                <a:gd name="T4" fmla="*/ 494676 w 677057"/>
                <a:gd name="T5" fmla="*/ 344774 h 704538"/>
                <a:gd name="T6" fmla="*/ 269823 w 677057"/>
                <a:gd name="T7" fmla="*/ 344774 h 704538"/>
                <a:gd name="T8" fmla="*/ 0 w 677057"/>
                <a:gd name="T9" fmla="*/ 0 h 704538"/>
                <a:gd name="T10" fmla="*/ 0 60000 65536"/>
                <a:gd name="T11" fmla="*/ 0 60000 65536"/>
                <a:gd name="T12" fmla="*/ 0 60000 65536"/>
                <a:gd name="T13" fmla="*/ 0 60000 65536"/>
                <a:gd name="T14" fmla="*/ 0 60000 65536"/>
                <a:gd name="T15" fmla="*/ 0 w 677057"/>
                <a:gd name="T16" fmla="*/ 0 h 704538"/>
                <a:gd name="T17" fmla="*/ 677057 w 677057"/>
                <a:gd name="T18" fmla="*/ 704538 h 704538"/>
              </a:gdLst>
              <a:ahLst/>
              <a:cxnLst>
                <a:cxn ang="T10">
                  <a:pos x="T0" y="T1"/>
                </a:cxn>
                <a:cxn ang="T11">
                  <a:pos x="T2" y="T3"/>
                </a:cxn>
                <a:cxn ang="T12">
                  <a:pos x="T4" y="T5"/>
                </a:cxn>
                <a:cxn ang="T13">
                  <a:pos x="T6" y="T7"/>
                </a:cxn>
                <a:cxn ang="T14">
                  <a:pos x="T8" y="T9"/>
                </a:cxn>
              </a:cxnLst>
              <a:rect l="T15" t="T16" r="T17" b="T18"/>
              <a:pathLst>
                <a:path w="677057" h="704538">
                  <a:moveTo>
                    <a:pt x="389745" y="704538"/>
                  </a:moveTo>
                  <a:cubicBezTo>
                    <a:pt x="515912" y="659568"/>
                    <a:pt x="642080" y="614598"/>
                    <a:pt x="659568" y="554637"/>
                  </a:cubicBezTo>
                  <a:cubicBezTo>
                    <a:pt x="677057" y="494676"/>
                    <a:pt x="559634" y="379751"/>
                    <a:pt x="494676" y="344774"/>
                  </a:cubicBezTo>
                  <a:cubicBezTo>
                    <a:pt x="429719" y="309797"/>
                    <a:pt x="352269" y="402236"/>
                    <a:pt x="269823" y="344774"/>
                  </a:cubicBezTo>
                  <a:cubicBezTo>
                    <a:pt x="187377" y="287312"/>
                    <a:pt x="93688" y="143656"/>
                    <a:pt x="0" y="0"/>
                  </a:cubicBezTo>
                </a:path>
              </a:pathLst>
            </a:custGeom>
            <a:noFill/>
            <a:ln w="38100" cap="flat" cmpd="sng" algn="ctr">
              <a:solidFill>
                <a:srgbClr val="FF3300"/>
              </a:solidFill>
              <a:prstDash val="solid"/>
              <a:round/>
              <a:headEnd type="none" w="med" len="med"/>
              <a:tailEnd type="none" w="med" len="med"/>
            </a:ln>
          </p:spPr>
          <p:txBody>
            <a:bodyPr>
              <a:spAutoFit/>
            </a:bodyPr>
            <a:lstStyle/>
            <a:p>
              <a:endParaRPr lang="es-E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ZoneTexte 3"/>
          <p:cNvSpPr txBox="1">
            <a:spLocks noChangeArrowheads="1"/>
          </p:cNvSpPr>
          <p:nvPr/>
        </p:nvSpPr>
        <p:spPr bwMode="auto">
          <a:xfrm>
            <a:off x="0" y="0"/>
            <a:ext cx="9144000" cy="750728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dirty="0">
                <a:solidFill>
                  <a:schemeClr val="bg1"/>
                </a:solidFill>
              </a:rPr>
              <a:t>Además, </a:t>
            </a:r>
            <a:r>
              <a:rPr lang="es-ES_tradnl" sz="3600" b="1" dirty="0">
                <a:solidFill>
                  <a:srgbClr val="FFFF00"/>
                </a:solidFill>
              </a:rPr>
              <a:t>el aumento del flujo arterial por la </a:t>
            </a:r>
            <a:r>
              <a:rPr lang="es-ES_tradnl" sz="3600" b="1" dirty="0" err="1">
                <a:solidFill>
                  <a:srgbClr val="FFFF00"/>
                </a:solidFill>
              </a:rPr>
              <a:t>sedestación</a:t>
            </a:r>
            <a:r>
              <a:rPr lang="es-ES_tradnl" sz="3600" b="1" dirty="0">
                <a:solidFill>
                  <a:srgbClr val="FFFF00"/>
                </a:solidFill>
              </a:rPr>
              <a:t> mejora la exploración con  </a:t>
            </a:r>
            <a:r>
              <a:rPr lang="es-ES_tradnl" sz="3600" b="1" dirty="0" err="1">
                <a:solidFill>
                  <a:srgbClr val="FFFF00"/>
                </a:solidFill>
              </a:rPr>
              <a:t>Ecodoppler</a:t>
            </a:r>
            <a:r>
              <a:rPr lang="es-ES_tradnl" sz="3600" b="1" dirty="0">
                <a:solidFill>
                  <a:schemeClr val="bg1"/>
                </a:solidFill>
              </a:rPr>
              <a:t> de las arterias de la pierna y del pie en la situaciones difíciles. 	Particularmente, puede ayudar a determinar los </a:t>
            </a:r>
            <a:r>
              <a:rPr lang="es-ES_tradnl" sz="3600" b="1" dirty="0" err="1">
                <a:solidFill>
                  <a:srgbClr val="FF0000"/>
                </a:solidFill>
              </a:rPr>
              <a:t>angiosomas</a:t>
            </a:r>
            <a:r>
              <a:rPr lang="es-ES_tradnl" sz="3600" b="1" dirty="0">
                <a:solidFill>
                  <a:srgbClr val="FF0000"/>
                </a:solidFill>
              </a:rPr>
              <a:t> con curva </a:t>
            </a:r>
            <a:r>
              <a:rPr lang="es-ES_tradnl" sz="3600" b="1" dirty="0" err="1">
                <a:solidFill>
                  <a:srgbClr val="FF0000"/>
                </a:solidFill>
              </a:rPr>
              <a:t>Doppler</a:t>
            </a:r>
            <a:r>
              <a:rPr lang="es-ES_tradnl" sz="3600" b="1" dirty="0">
                <a:solidFill>
                  <a:srgbClr val="FF0000"/>
                </a:solidFill>
              </a:rPr>
              <a:t> modulada </a:t>
            </a:r>
            <a:r>
              <a:rPr lang="es-ES_tradnl" sz="3600" b="1" dirty="0">
                <a:solidFill>
                  <a:schemeClr val="bg1"/>
                </a:solidFill>
              </a:rPr>
              <a:t>por </a:t>
            </a:r>
            <a:r>
              <a:rPr lang="es-ES_tradnl" sz="3600" b="1" dirty="0">
                <a:solidFill>
                  <a:srgbClr val="FFFF00"/>
                </a:solidFill>
              </a:rPr>
              <a:t>compresiones manuales selectivas</a:t>
            </a:r>
            <a:r>
              <a:rPr lang="es-ES_tradnl" sz="3600" b="1" dirty="0">
                <a:solidFill>
                  <a:schemeClr val="bg1"/>
                </a:solidFill>
              </a:rPr>
              <a:t> de las arterias de la </a:t>
            </a:r>
            <a:r>
              <a:rPr lang="es-ES_tradnl" sz="3600" b="1" dirty="0">
                <a:solidFill>
                  <a:srgbClr val="FFFF00"/>
                </a:solidFill>
              </a:rPr>
              <a:t>pierna y ante pie. </a:t>
            </a:r>
          </a:p>
          <a:p>
            <a:pPr eaLnBrk="0" hangingPunct="0">
              <a:spcBef>
                <a:spcPct val="50000"/>
              </a:spcBef>
            </a:pPr>
            <a:endParaRPr lang="es-ES_tradnl" sz="3600" b="1" dirty="0">
              <a:solidFill>
                <a:srgbClr val="FFFF00"/>
              </a:solidFill>
            </a:endParaRPr>
          </a:p>
          <a:p>
            <a:pPr eaLnBrk="0" hangingPunct="0">
              <a:spcBef>
                <a:spcPct val="50000"/>
              </a:spcBef>
            </a:pPr>
            <a:endParaRPr lang="es-ES_tradnl" sz="3600" b="1" dirty="0">
              <a:solidFill>
                <a:srgbClr val="FFFF00"/>
              </a:solidFill>
            </a:endParaRPr>
          </a:p>
          <a:p>
            <a:pPr eaLnBrk="0" hangingPunct="0">
              <a:spcBef>
                <a:spcPct val="50000"/>
              </a:spcBef>
            </a:pPr>
            <a:endParaRPr lang="fr-FR" sz="3600" dirty="0">
              <a:solidFill>
                <a:schemeClr val="bg1"/>
              </a:solidFill>
            </a:endParaRPr>
          </a:p>
        </p:txBody>
      </p:sp>
      <p:grpSp>
        <p:nvGrpSpPr>
          <p:cNvPr id="2" name="Groupe 107"/>
          <p:cNvGrpSpPr>
            <a:grpSpLocks/>
          </p:cNvGrpSpPr>
          <p:nvPr/>
        </p:nvGrpSpPr>
        <p:grpSpPr bwMode="auto">
          <a:xfrm>
            <a:off x="2978150" y="4608513"/>
            <a:ext cx="5697538" cy="2133600"/>
            <a:chOff x="457200" y="4293096"/>
            <a:chExt cx="5698976" cy="2133104"/>
          </a:xfrm>
        </p:grpSpPr>
        <p:grpSp>
          <p:nvGrpSpPr>
            <p:cNvPr id="3" name="Groupe 2"/>
            <p:cNvGrpSpPr>
              <a:grpSpLocks/>
            </p:cNvGrpSpPr>
            <p:nvPr/>
          </p:nvGrpSpPr>
          <p:grpSpPr bwMode="auto">
            <a:xfrm>
              <a:off x="457200" y="4365104"/>
              <a:ext cx="1666528" cy="2061096"/>
              <a:chOff x="457200" y="228600"/>
              <a:chExt cx="4191000" cy="6197600"/>
            </a:xfrm>
          </p:grpSpPr>
          <p:grpSp>
            <p:nvGrpSpPr>
              <p:cNvPr id="4" name="Group 2"/>
              <p:cNvGrpSpPr>
                <a:grpSpLocks/>
              </p:cNvGrpSpPr>
              <p:nvPr/>
            </p:nvGrpSpPr>
            <p:grpSpPr bwMode="auto">
              <a:xfrm>
                <a:off x="1600200" y="228600"/>
                <a:ext cx="1593850" cy="6197600"/>
                <a:chOff x="3648" y="208"/>
                <a:chExt cx="1004" cy="3904"/>
              </a:xfrm>
            </p:grpSpPr>
            <p:sp>
              <p:nvSpPr>
                <p:cNvPr id="127039" name="Oval 3" descr="Marbre blanc"/>
                <p:cNvSpPr>
                  <a:spLocks noChangeArrowheads="1"/>
                </p:cNvSpPr>
                <p:nvPr/>
              </p:nvSpPr>
              <p:spPr bwMode="auto">
                <a:xfrm>
                  <a:off x="3844" y="2128"/>
                  <a:ext cx="568" cy="808"/>
                </a:xfrm>
                <a:prstGeom prst="ellipse">
                  <a:avLst/>
                </a:prstGeom>
                <a:blipFill dpi="0" rotWithShape="0">
                  <a:blip r:embed="rId2" cstate="print"/>
                  <a:srcRect/>
                  <a:tile tx="0" ty="0" sx="100000" sy="100000" flip="none" algn="tl"/>
                </a:blipFill>
                <a:ln w="12700">
                  <a:solidFill>
                    <a:schemeClr val="tx1"/>
                  </a:solidFill>
                  <a:round/>
                  <a:headEnd/>
                  <a:tailEnd/>
                </a:ln>
              </p:spPr>
              <p:txBody>
                <a:bodyPr wrap="none" anchor="ctr"/>
                <a:lstStyle/>
                <a:p>
                  <a:pPr eaLnBrk="0" hangingPunct="0">
                    <a:spcBef>
                      <a:spcPct val="50000"/>
                    </a:spcBef>
                  </a:pPr>
                  <a:endParaRPr lang="fr-FR"/>
                </a:p>
              </p:txBody>
            </p:sp>
            <p:sp>
              <p:nvSpPr>
                <p:cNvPr id="127040" name="Rectangle 4" descr="Marbre blanc"/>
                <p:cNvSpPr>
                  <a:spLocks noChangeArrowheads="1"/>
                </p:cNvSpPr>
                <p:nvPr/>
              </p:nvSpPr>
              <p:spPr bwMode="auto">
                <a:xfrm>
                  <a:off x="4324" y="232"/>
                  <a:ext cx="328" cy="2152"/>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1" name="Rectangle 5" descr="Marbre blanc"/>
                <p:cNvSpPr>
                  <a:spLocks noChangeArrowheads="1"/>
                </p:cNvSpPr>
                <p:nvPr/>
              </p:nvSpPr>
              <p:spPr bwMode="auto">
                <a:xfrm>
                  <a:off x="3748" y="208"/>
                  <a:ext cx="136" cy="21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2" name="Rectangle 6" descr="Marbre blanc"/>
                <p:cNvSpPr>
                  <a:spLocks noChangeArrowheads="1"/>
                </p:cNvSpPr>
                <p:nvPr/>
              </p:nvSpPr>
              <p:spPr bwMode="auto">
                <a:xfrm>
                  <a:off x="3652"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3" name="Rectangle 7" descr="Marbre blanc"/>
                <p:cNvSpPr>
                  <a:spLocks noChangeArrowheads="1"/>
                </p:cNvSpPr>
                <p:nvPr/>
              </p:nvSpPr>
              <p:spPr bwMode="auto">
                <a:xfrm>
                  <a:off x="3844"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4" name="Rectangle 8" descr="Marbre blanc"/>
                <p:cNvSpPr>
                  <a:spLocks noChangeArrowheads="1"/>
                </p:cNvSpPr>
                <p:nvPr/>
              </p:nvSpPr>
              <p:spPr bwMode="auto">
                <a:xfrm>
                  <a:off x="4036"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5" name="AutoShape 9" descr="Marbre blanc"/>
                <p:cNvSpPr>
                  <a:spLocks noChangeArrowheads="1"/>
                </p:cNvSpPr>
                <p:nvPr/>
              </p:nvSpPr>
              <p:spPr bwMode="auto">
                <a:xfrm flipV="1">
                  <a:off x="3652" y="2464"/>
                  <a:ext cx="952" cy="6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82 w 21600"/>
                    <a:gd name="T13" fmla="*/ 5569 h 21600"/>
                    <a:gd name="T14" fmla="*/ 16018 w 21600"/>
                    <a:gd name="T15" fmla="*/ 16031 h 21600"/>
                  </a:gdLst>
                  <a:ahLst/>
                  <a:cxnLst>
                    <a:cxn ang="T8">
                      <a:pos x="T0" y="T1"/>
                    </a:cxn>
                    <a:cxn ang="T9">
                      <a:pos x="T2" y="T3"/>
                    </a:cxn>
                    <a:cxn ang="T10">
                      <a:pos x="T4" y="T5"/>
                    </a:cxn>
                    <a:cxn ang="T11">
                      <a:pos x="T6" y="T7"/>
                    </a:cxn>
                  </a:cxnLst>
                  <a:rect l="T12" t="T13" r="T14" b="T15"/>
                  <a:pathLst>
                    <a:path w="21600" h="21600">
                      <a:moveTo>
                        <a:pt x="0" y="0"/>
                      </a:moveTo>
                      <a:lnTo>
                        <a:pt x="7559" y="21600"/>
                      </a:lnTo>
                      <a:lnTo>
                        <a:pt x="14041" y="21600"/>
                      </a:lnTo>
                      <a:lnTo>
                        <a:pt x="21600" y="0"/>
                      </a:lnTo>
                      <a:close/>
                    </a:path>
                  </a:pathLst>
                </a:custGeom>
                <a:blipFill dpi="0" rotWithShape="0">
                  <a:blip r:embed="rId3" cstate="print"/>
                  <a:srcRect/>
                  <a:tile tx="0" ty="0" sx="100000" sy="100000" flip="none" algn="tl"/>
                </a:blipFill>
                <a:ln w="12700">
                  <a:solidFill>
                    <a:schemeClr val="tx1"/>
                  </a:solidFill>
                  <a:miter lim="800000"/>
                  <a:headEnd/>
                  <a:tailEnd/>
                </a:ln>
              </p:spPr>
              <p:txBody>
                <a:bodyPr wrap="none" anchor="ctr"/>
                <a:lstStyle/>
                <a:p>
                  <a:endParaRPr lang="es-ES"/>
                </a:p>
              </p:txBody>
            </p:sp>
            <p:sp>
              <p:nvSpPr>
                <p:cNvPr id="127046" name="Rectangle 10" descr="Marbre blanc"/>
                <p:cNvSpPr>
                  <a:spLocks noChangeArrowheads="1"/>
                </p:cNvSpPr>
                <p:nvPr/>
              </p:nvSpPr>
              <p:spPr bwMode="auto">
                <a:xfrm>
                  <a:off x="4180"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7" name="Rectangle 11" descr="Marbre blanc"/>
                <p:cNvSpPr>
                  <a:spLocks noChangeArrowheads="1"/>
                </p:cNvSpPr>
                <p:nvPr/>
              </p:nvSpPr>
              <p:spPr bwMode="auto">
                <a:xfrm>
                  <a:off x="4420" y="3160"/>
                  <a:ext cx="136"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8" name="Rectangle 12" descr="Marbre blanc"/>
                <p:cNvSpPr>
                  <a:spLocks noChangeArrowheads="1"/>
                </p:cNvSpPr>
                <p:nvPr/>
              </p:nvSpPr>
              <p:spPr bwMode="auto">
                <a:xfrm>
                  <a:off x="3652" y="3712"/>
                  <a:ext cx="88" cy="13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9" name="Rectangle 13" descr="Marbre blanc"/>
                <p:cNvSpPr>
                  <a:spLocks noChangeArrowheads="1"/>
                </p:cNvSpPr>
                <p:nvPr/>
              </p:nvSpPr>
              <p:spPr bwMode="auto">
                <a:xfrm>
                  <a:off x="3844" y="3736"/>
                  <a:ext cx="88" cy="16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0" name="Rectangle 14" descr="Marbre blanc"/>
                <p:cNvSpPr>
                  <a:spLocks noChangeArrowheads="1"/>
                </p:cNvSpPr>
                <p:nvPr/>
              </p:nvSpPr>
              <p:spPr bwMode="auto">
                <a:xfrm>
                  <a:off x="4036" y="3712"/>
                  <a:ext cx="88" cy="25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1" name="Rectangle 15" descr="Marbre blanc"/>
                <p:cNvSpPr>
                  <a:spLocks noChangeArrowheads="1"/>
                </p:cNvSpPr>
                <p:nvPr/>
              </p:nvSpPr>
              <p:spPr bwMode="auto">
                <a:xfrm>
                  <a:off x="4180" y="3712"/>
                  <a:ext cx="88" cy="304"/>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2" name="AutoShape 16" descr="Marbre blanc"/>
                <p:cNvSpPr>
                  <a:spLocks noChangeArrowheads="1"/>
                </p:cNvSpPr>
                <p:nvPr/>
              </p:nvSpPr>
              <p:spPr bwMode="auto">
                <a:xfrm rot="10800000">
                  <a:off x="4324" y="2368"/>
                  <a:ext cx="328" cy="520"/>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3" name="Rectangle 17" descr="Marbre blanc"/>
                <p:cNvSpPr>
                  <a:spLocks noChangeArrowheads="1"/>
                </p:cNvSpPr>
                <p:nvPr/>
              </p:nvSpPr>
              <p:spPr bwMode="auto">
                <a:xfrm>
                  <a:off x="4420" y="3736"/>
                  <a:ext cx="184" cy="3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4" name="AutoShape 18" descr="Marbre blanc"/>
                <p:cNvSpPr>
                  <a:spLocks noChangeArrowheads="1"/>
                </p:cNvSpPr>
                <p:nvPr/>
              </p:nvSpPr>
              <p:spPr bwMode="auto">
                <a:xfrm rot="5400000">
                  <a:off x="3604" y="2512"/>
                  <a:ext cx="424" cy="136"/>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5" name="Freeform 19" descr="blanc)"/>
                <p:cNvSpPr>
                  <a:spLocks/>
                </p:cNvSpPr>
                <p:nvPr/>
              </p:nvSpPr>
              <p:spPr bwMode="auto">
                <a:xfrm>
                  <a:off x="4320" y="252"/>
                  <a:ext cx="241" cy="3793"/>
                </a:xfrm>
                <a:custGeom>
                  <a:avLst/>
                  <a:gdLst>
                    <a:gd name="T0" fmla="*/ 240 w 241"/>
                    <a:gd name="T1" fmla="*/ 0 h 3793"/>
                    <a:gd name="T2" fmla="*/ 240 w 241"/>
                    <a:gd name="T3" fmla="*/ 3792 h 3793"/>
                    <a:gd name="T4" fmla="*/ 192 w 241"/>
                    <a:gd name="T5" fmla="*/ 3792 h 3793"/>
                    <a:gd name="T6" fmla="*/ 192 w 241"/>
                    <a:gd name="T7" fmla="*/ 2256 h 3793"/>
                    <a:gd name="T8" fmla="*/ 144 w 241"/>
                    <a:gd name="T9" fmla="*/ 2304 h 3793"/>
                    <a:gd name="T10" fmla="*/ 144 w 241"/>
                    <a:gd name="T11" fmla="*/ 720 h 3793"/>
                    <a:gd name="T12" fmla="*/ 0 w 241"/>
                    <a:gd name="T13" fmla="*/ 720 h 3793"/>
                    <a:gd name="T14" fmla="*/ 0 w 241"/>
                    <a:gd name="T15" fmla="*/ 0 h 3793"/>
                    <a:gd name="T16" fmla="*/ 240 w 241"/>
                    <a:gd name="T17" fmla="*/ 0 h 37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3793"/>
                    <a:gd name="T29" fmla="*/ 241 w 241"/>
                    <a:gd name="T30" fmla="*/ 3793 h 37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3793">
                      <a:moveTo>
                        <a:pt x="240" y="0"/>
                      </a:moveTo>
                      <a:lnTo>
                        <a:pt x="240" y="3792"/>
                      </a:lnTo>
                      <a:lnTo>
                        <a:pt x="192" y="3792"/>
                      </a:lnTo>
                      <a:lnTo>
                        <a:pt x="192" y="2256"/>
                      </a:lnTo>
                      <a:lnTo>
                        <a:pt x="144" y="2304"/>
                      </a:lnTo>
                      <a:lnTo>
                        <a:pt x="144" y="720"/>
                      </a:lnTo>
                      <a:lnTo>
                        <a:pt x="0" y="720"/>
                      </a:lnTo>
                      <a:lnTo>
                        <a:pt x="0" y="0"/>
                      </a:lnTo>
                      <a:lnTo>
                        <a:pt x="240" y="0"/>
                      </a:lnTo>
                    </a:path>
                  </a:pathLst>
                </a:custGeom>
                <a:pattFill prst="dkHorz">
                  <a:fgClr>
                    <a:srgbClr val="FF3300"/>
                  </a:fgClr>
                  <a:bgClr>
                    <a:schemeClr val="bg1"/>
                  </a:bgClr>
                </a:pattFill>
                <a:ln w="12700" cap="rnd" cmpd="sng">
                  <a:solidFill>
                    <a:schemeClr val="tx1"/>
                  </a:solidFill>
                  <a:prstDash val="solid"/>
                  <a:round/>
                  <a:headEnd/>
                  <a:tailEnd/>
                </a:ln>
              </p:spPr>
              <p:txBody>
                <a:bodyPr/>
                <a:lstStyle/>
                <a:p>
                  <a:endParaRPr lang="es-ES"/>
                </a:p>
              </p:txBody>
            </p:sp>
            <p:sp>
              <p:nvSpPr>
                <p:cNvPr id="127056" name="Freeform 20"/>
                <p:cNvSpPr>
                  <a:spLocks/>
                </p:cNvSpPr>
                <p:nvPr/>
              </p:nvSpPr>
              <p:spPr bwMode="auto">
                <a:xfrm>
                  <a:off x="3936" y="816"/>
                  <a:ext cx="433" cy="1645"/>
                </a:xfrm>
                <a:custGeom>
                  <a:avLst/>
                  <a:gdLst>
                    <a:gd name="T0" fmla="*/ 388 w 433"/>
                    <a:gd name="T1" fmla="*/ 0 h 1645"/>
                    <a:gd name="T2" fmla="*/ 0 w 433"/>
                    <a:gd name="T3" fmla="*/ 177 h 1645"/>
                    <a:gd name="T4" fmla="*/ 0 w 433"/>
                    <a:gd name="T5" fmla="*/ 1644 h 1645"/>
                    <a:gd name="T6" fmla="*/ 38 w 433"/>
                    <a:gd name="T7" fmla="*/ 1644 h 1645"/>
                    <a:gd name="T8" fmla="*/ 38 w 433"/>
                    <a:gd name="T9" fmla="*/ 266 h 1645"/>
                    <a:gd name="T10" fmla="*/ 432 w 433"/>
                    <a:gd name="T11" fmla="*/ 89 h 1645"/>
                    <a:gd name="T12" fmla="*/ 0 60000 65536"/>
                    <a:gd name="T13" fmla="*/ 0 60000 65536"/>
                    <a:gd name="T14" fmla="*/ 0 60000 65536"/>
                    <a:gd name="T15" fmla="*/ 0 60000 65536"/>
                    <a:gd name="T16" fmla="*/ 0 60000 65536"/>
                    <a:gd name="T17" fmla="*/ 0 60000 65536"/>
                    <a:gd name="T18" fmla="*/ 0 w 433"/>
                    <a:gd name="T19" fmla="*/ 0 h 1645"/>
                    <a:gd name="T20" fmla="*/ 433 w 433"/>
                    <a:gd name="T21" fmla="*/ 1645 h 1645"/>
                  </a:gdLst>
                  <a:ahLst/>
                  <a:cxnLst>
                    <a:cxn ang="T12">
                      <a:pos x="T0" y="T1"/>
                    </a:cxn>
                    <a:cxn ang="T13">
                      <a:pos x="T2" y="T3"/>
                    </a:cxn>
                    <a:cxn ang="T14">
                      <a:pos x="T4" y="T5"/>
                    </a:cxn>
                    <a:cxn ang="T15">
                      <a:pos x="T6" y="T7"/>
                    </a:cxn>
                    <a:cxn ang="T16">
                      <a:pos x="T8" y="T9"/>
                    </a:cxn>
                    <a:cxn ang="T17">
                      <a:pos x="T10" y="T11"/>
                    </a:cxn>
                  </a:cxnLst>
                  <a:rect l="T18" t="T19" r="T20" b="T21"/>
                  <a:pathLst>
                    <a:path w="433" h="1645">
                      <a:moveTo>
                        <a:pt x="388" y="0"/>
                      </a:moveTo>
                      <a:lnTo>
                        <a:pt x="0" y="177"/>
                      </a:lnTo>
                      <a:lnTo>
                        <a:pt x="0" y="1644"/>
                      </a:lnTo>
                      <a:lnTo>
                        <a:pt x="38" y="1644"/>
                      </a:lnTo>
                      <a:lnTo>
                        <a:pt x="38" y="266"/>
                      </a:lnTo>
                      <a:lnTo>
                        <a:pt x="432" y="89"/>
                      </a:lnTo>
                    </a:path>
                  </a:pathLst>
                </a:custGeom>
                <a:solidFill>
                  <a:srgbClr val="FF3300"/>
                </a:solidFill>
                <a:ln w="12700" cap="rnd" cmpd="sng">
                  <a:solidFill>
                    <a:schemeClr val="tx1"/>
                  </a:solidFill>
                  <a:prstDash val="solid"/>
                  <a:round/>
                  <a:headEnd type="none" w="sm" len="sm"/>
                  <a:tailEnd type="none" w="sm" len="sm"/>
                </a:ln>
              </p:spPr>
              <p:txBody>
                <a:bodyPr/>
                <a:lstStyle/>
                <a:p>
                  <a:endParaRPr lang="es-ES"/>
                </a:p>
              </p:txBody>
            </p:sp>
            <p:sp>
              <p:nvSpPr>
                <p:cNvPr id="127057" name="Freeform 21" descr="blanc)"/>
                <p:cNvSpPr>
                  <a:spLocks/>
                </p:cNvSpPr>
                <p:nvPr/>
              </p:nvSpPr>
              <p:spPr bwMode="auto">
                <a:xfrm>
                  <a:off x="3648" y="2508"/>
                  <a:ext cx="865" cy="817"/>
                </a:xfrm>
                <a:custGeom>
                  <a:avLst/>
                  <a:gdLst>
                    <a:gd name="T0" fmla="*/ 816 w 865"/>
                    <a:gd name="T1" fmla="*/ 0 h 817"/>
                    <a:gd name="T2" fmla="*/ 0 w 865"/>
                    <a:gd name="T3" fmla="*/ 576 h 817"/>
                    <a:gd name="T4" fmla="*/ 0 w 865"/>
                    <a:gd name="T5" fmla="*/ 816 h 817"/>
                    <a:gd name="T6" fmla="*/ 720 w 865"/>
                    <a:gd name="T7" fmla="*/ 816 h 817"/>
                    <a:gd name="T8" fmla="*/ 720 w 865"/>
                    <a:gd name="T9" fmla="*/ 720 h 817"/>
                    <a:gd name="T10" fmla="*/ 48 w 865"/>
                    <a:gd name="T11" fmla="*/ 720 h 817"/>
                    <a:gd name="T12" fmla="*/ 48 w 865"/>
                    <a:gd name="T13" fmla="*/ 624 h 817"/>
                    <a:gd name="T14" fmla="*/ 864 w 865"/>
                    <a:gd name="T15" fmla="*/ 48 h 817"/>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817"/>
                    <a:gd name="T26" fmla="*/ 865 w 865"/>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817">
                      <a:moveTo>
                        <a:pt x="816" y="0"/>
                      </a:moveTo>
                      <a:lnTo>
                        <a:pt x="0" y="576"/>
                      </a:lnTo>
                      <a:lnTo>
                        <a:pt x="0" y="816"/>
                      </a:lnTo>
                      <a:lnTo>
                        <a:pt x="720" y="816"/>
                      </a:lnTo>
                      <a:lnTo>
                        <a:pt x="720" y="720"/>
                      </a:lnTo>
                      <a:lnTo>
                        <a:pt x="48" y="720"/>
                      </a:lnTo>
                      <a:lnTo>
                        <a:pt x="48" y="624"/>
                      </a:lnTo>
                      <a:lnTo>
                        <a:pt x="864" y="48"/>
                      </a:lnTo>
                    </a:path>
                  </a:pathLst>
                </a:custGeom>
                <a:pattFill prst="dkHorz">
                  <a:fgClr>
                    <a:srgbClr val="FF3300"/>
                  </a:fgClr>
                  <a:bgClr>
                    <a:schemeClr val="bg1"/>
                  </a:bgClr>
                </a:pattFill>
                <a:ln w="12700" cap="rnd" cmpd="sng">
                  <a:solidFill>
                    <a:schemeClr val="tx1"/>
                  </a:solidFill>
                  <a:prstDash val="solid"/>
                  <a:round/>
                  <a:headEnd type="none" w="sm" len="sm"/>
                  <a:tailEnd type="none" w="sm" len="sm"/>
                </a:ln>
              </p:spPr>
              <p:txBody>
                <a:bodyPr/>
                <a:lstStyle/>
                <a:p>
                  <a:endParaRPr lang="es-ES"/>
                </a:p>
              </p:txBody>
            </p:sp>
            <p:sp>
              <p:nvSpPr>
                <p:cNvPr id="127058" name="Freeform 22"/>
                <p:cNvSpPr>
                  <a:spLocks/>
                </p:cNvSpPr>
                <p:nvPr/>
              </p:nvSpPr>
              <p:spPr bwMode="auto">
                <a:xfrm>
                  <a:off x="4032" y="444"/>
                  <a:ext cx="337" cy="2785"/>
                </a:xfrm>
                <a:custGeom>
                  <a:avLst/>
                  <a:gdLst>
                    <a:gd name="T0" fmla="*/ 336 w 337"/>
                    <a:gd name="T1" fmla="*/ 2784 h 2785"/>
                    <a:gd name="T2" fmla="*/ 240 w 337"/>
                    <a:gd name="T3" fmla="*/ 2784 h 2785"/>
                    <a:gd name="T4" fmla="*/ 0 w 337"/>
                    <a:gd name="T5" fmla="*/ 0 h 2785"/>
                    <a:gd name="T6" fmla="*/ 288 w 337"/>
                    <a:gd name="T7" fmla="*/ 0 h 2785"/>
                    <a:gd name="T8" fmla="*/ 288 w 337"/>
                    <a:gd name="T9" fmla="*/ 96 h 2785"/>
                    <a:gd name="T10" fmla="*/ 96 w 337"/>
                    <a:gd name="T11" fmla="*/ 96 h 2785"/>
                    <a:gd name="T12" fmla="*/ 336 w 337"/>
                    <a:gd name="T13" fmla="*/ 2784 h 2785"/>
                    <a:gd name="T14" fmla="*/ 0 60000 65536"/>
                    <a:gd name="T15" fmla="*/ 0 60000 65536"/>
                    <a:gd name="T16" fmla="*/ 0 60000 65536"/>
                    <a:gd name="T17" fmla="*/ 0 60000 65536"/>
                    <a:gd name="T18" fmla="*/ 0 60000 65536"/>
                    <a:gd name="T19" fmla="*/ 0 60000 65536"/>
                    <a:gd name="T20" fmla="*/ 0 60000 65536"/>
                    <a:gd name="T21" fmla="*/ 0 w 337"/>
                    <a:gd name="T22" fmla="*/ 0 h 2785"/>
                    <a:gd name="T23" fmla="*/ 337 w 337"/>
                    <a:gd name="T24" fmla="*/ 2785 h 27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2785">
                      <a:moveTo>
                        <a:pt x="336" y="2784"/>
                      </a:moveTo>
                      <a:lnTo>
                        <a:pt x="240" y="2784"/>
                      </a:lnTo>
                      <a:lnTo>
                        <a:pt x="0" y="0"/>
                      </a:lnTo>
                      <a:lnTo>
                        <a:pt x="288" y="0"/>
                      </a:lnTo>
                      <a:lnTo>
                        <a:pt x="288" y="96"/>
                      </a:lnTo>
                      <a:lnTo>
                        <a:pt x="96" y="96"/>
                      </a:lnTo>
                      <a:lnTo>
                        <a:pt x="336" y="2784"/>
                      </a:lnTo>
                    </a:path>
                  </a:pathLst>
                </a:custGeom>
                <a:solidFill>
                  <a:srgbClr val="FF3300"/>
                </a:solidFill>
                <a:ln w="12700" cap="rnd" cmpd="sng">
                  <a:solidFill>
                    <a:schemeClr val="tx1"/>
                  </a:solidFill>
                  <a:prstDash val="solid"/>
                  <a:round/>
                  <a:headEnd/>
                  <a:tailEnd/>
                </a:ln>
              </p:spPr>
              <p:txBody>
                <a:bodyPr/>
                <a:lstStyle/>
                <a:p>
                  <a:endParaRPr lang="es-ES"/>
                </a:p>
              </p:txBody>
            </p:sp>
            <p:sp>
              <p:nvSpPr>
                <p:cNvPr id="127059" name="Freeform 23"/>
                <p:cNvSpPr>
                  <a:spLocks/>
                </p:cNvSpPr>
                <p:nvPr/>
              </p:nvSpPr>
              <p:spPr bwMode="auto">
                <a:xfrm>
                  <a:off x="3984" y="1776"/>
                  <a:ext cx="193" cy="241"/>
                </a:xfrm>
                <a:custGeom>
                  <a:avLst/>
                  <a:gdLst>
                    <a:gd name="T0" fmla="*/ 0 w 193"/>
                    <a:gd name="T1" fmla="*/ 0 h 241"/>
                    <a:gd name="T2" fmla="*/ 192 w 193"/>
                    <a:gd name="T3" fmla="*/ 192 h 241"/>
                    <a:gd name="T4" fmla="*/ 192 w 193"/>
                    <a:gd name="T5" fmla="*/ 240 h 241"/>
                    <a:gd name="T6" fmla="*/ 0 w 193"/>
                    <a:gd name="T7" fmla="*/ 48 h 241"/>
                    <a:gd name="T8" fmla="*/ 0 w 193"/>
                    <a:gd name="T9" fmla="*/ 0 h 241"/>
                    <a:gd name="T10" fmla="*/ 0 60000 65536"/>
                    <a:gd name="T11" fmla="*/ 0 60000 65536"/>
                    <a:gd name="T12" fmla="*/ 0 60000 65536"/>
                    <a:gd name="T13" fmla="*/ 0 60000 65536"/>
                    <a:gd name="T14" fmla="*/ 0 60000 65536"/>
                    <a:gd name="T15" fmla="*/ 0 w 193"/>
                    <a:gd name="T16" fmla="*/ 0 h 241"/>
                    <a:gd name="T17" fmla="*/ 193 w 193"/>
                    <a:gd name="T18" fmla="*/ 241 h 241"/>
                  </a:gdLst>
                  <a:ahLst/>
                  <a:cxnLst>
                    <a:cxn ang="T10">
                      <a:pos x="T0" y="T1"/>
                    </a:cxn>
                    <a:cxn ang="T11">
                      <a:pos x="T2" y="T3"/>
                    </a:cxn>
                    <a:cxn ang="T12">
                      <a:pos x="T4" y="T5"/>
                    </a:cxn>
                    <a:cxn ang="T13">
                      <a:pos x="T6" y="T7"/>
                    </a:cxn>
                    <a:cxn ang="T14">
                      <a:pos x="T8" y="T9"/>
                    </a:cxn>
                  </a:cxnLst>
                  <a:rect l="T15" t="T16" r="T17" b="T18"/>
                  <a:pathLst>
                    <a:path w="193" h="241">
                      <a:moveTo>
                        <a:pt x="0" y="0"/>
                      </a:moveTo>
                      <a:lnTo>
                        <a:pt x="192" y="192"/>
                      </a:lnTo>
                      <a:lnTo>
                        <a:pt x="192" y="240"/>
                      </a:lnTo>
                      <a:lnTo>
                        <a:pt x="0" y="48"/>
                      </a:lnTo>
                      <a:lnTo>
                        <a:pt x="0" y="0"/>
                      </a:lnTo>
                    </a:path>
                  </a:pathLst>
                </a:custGeom>
                <a:solidFill>
                  <a:srgbClr val="FF3300"/>
                </a:solidFill>
                <a:ln w="12700" cap="rnd" cmpd="sng">
                  <a:solidFill>
                    <a:schemeClr val="tx1"/>
                  </a:solidFill>
                  <a:prstDash val="solid"/>
                  <a:round/>
                  <a:headEnd/>
                  <a:tailEnd/>
                </a:ln>
              </p:spPr>
              <p:txBody>
                <a:bodyPr/>
                <a:lstStyle/>
                <a:p>
                  <a:endParaRPr lang="es-ES"/>
                </a:p>
              </p:txBody>
            </p:sp>
          </p:grpSp>
          <p:sp>
            <p:nvSpPr>
              <p:cNvPr id="127017" name="Rectangle 24"/>
              <p:cNvSpPr>
                <a:spLocks noChangeArrowheads="1"/>
              </p:cNvSpPr>
              <p:nvPr/>
            </p:nvSpPr>
            <p:spPr bwMode="auto">
              <a:xfrm>
                <a:off x="2771800" y="5229200"/>
                <a:ext cx="990600" cy="228600"/>
              </a:xfrm>
              <a:prstGeom prst="rect">
                <a:avLst/>
              </a:prstGeom>
              <a:solidFill>
                <a:schemeClr val="accent1"/>
              </a:solidFill>
              <a:ln w="9525">
                <a:solidFill>
                  <a:schemeClr val="tx1"/>
                </a:solidFill>
                <a:miter lim="800000"/>
                <a:headEnd/>
                <a:tailEnd/>
              </a:ln>
            </p:spPr>
            <p:txBody>
              <a:bodyPr wrap="none" anchor="ctr"/>
              <a:lstStyle/>
              <a:p>
                <a:pPr eaLnBrk="0" hangingPunct="0">
                  <a:spcBef>
                    <a:spcPct val="50000"/>
                  </a:spcBef>
                </a:pPr>
                <a:endParaRPr lang="fr-FR"/>
              </a:p>
            </p:txBody>
          </p:sp>
          <p:grpSp>
            <p:nvGrpSpPr>
              <p:cNvPr id="5" name="Group 32"/>
              <p:cNvGrpSpPr>
                <a:grpSpLocks/>
              </p:cNvGrpSpPr>
              <p:nvPr/>
            </p:nvGrpSpPr>
            <p:grpSpPr bwMode="auto">
              <a:xfrm>
                <a:off x="3124200" y="4114800"/>
                <a:ext cx="1524000" cy="685800"/>
                <a:chOff x="960" y="864"/>
                <a:chExt cx="2016" cy="816"/>
              </a:xfrm>
            </p:grpSpPr>
            <p:sp>
              <p:nvSpPr>
                <p:cNvPr id="127033" name="Freeform 33"/>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34" name="Oval 34"/>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5" name="Oval 35"/>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6" name="Oval 36"/>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7" name="Freeform 37"/>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38" name="Oval 38"/>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nvGrpSpPr>
              <p:cNvPr id="6" name="Group 39"/>
              <p:cNvGrpSpPr>
                <a:grpSpLocks/>
              </p:cNvGrpSpPr>
              <p:nvPr/>
            </p:nvGrpSpPr>
            <p:grpSpPr bwMode="auto">
              <a:xfrm flipH="1">
                <a:off x="457200" y="2819400"/>
                <a:ext cx="1524000" cy="685800"/>
                <a:chOff x="960" y="864"/>
                <a:chExt cx="2016" cy="816"/>
              </a:xfrm>
            </p:grpSpPr>
            <p:sp>
              <p:nvSpPr>
                <p:cNvPr id="127027" name="Freeform 40"/>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28" name="Oval 41"/>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9" name="Oval 42"/>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0" name="Oval 43"/>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1" name="Freeform 44"/>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32" name="Oval 45"/>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nvGrpSpPr>
              <p:cNvPr id="7" name="Group 46"/>
              <p:cNvGrpSpPr>
                <a:grpSpLocks/>
              </p:cNvGrpSpPr>
              <p:nvPr/>
            </p:nvGrpSpPr>
            <p:grpSpPr bwMode="auto">
              <a:xfrm flipH="1">
                <a:off x="914400" y="1905000"/>
                <a:ext cx="1524000" cy="685800"/>
                <a:chOff x="960" y="864"/>
                <a:chExt cx="2016" cy="816"/>
              </a:xfrm>
            </p:grpSpPr>
            <p:sp>
              <p:nvSpPr>
                <p:cNvPr id="127021" name="Freeform 47"/>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22" name="Oval 48"/>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3" name="Oval 49"/>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4" name="Oval 50"/>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5" name="Freeform 51"/>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26" name="Oval 52"/>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grpSp>
          <p:nvGrpSpPr>
            <p:cNvPr id="8" name="Group 2"/>
            <p:cNvGrpSpPr>
              <a:grpSpLocks/>
            </p:cNvGrpSpPr>
            <p:nvPr/>
          </p:nvGrpSpPr>
          <p:grpSpPr bwMode="auto">
            <a:xfrm>
              <a:off x="4656124" y="4293096"/>
              <a:ext cx="633786" cy="2061096"/>
              <a:chOff x="3648" y="208"/>
              <a:chExt cx="1004" cy="3904"/>
            </a:xfrm>
          </p:grpSpPr>
          <p:sp>
            <p:nvSpPr>
              <p:cNvPr id="126995" name="Oval 3" descr="Marbre blanc"/>
              <p:cNvSpPr>
                <a:spLocks noChangeArrowheads="1"/>
              </p:cNvSpPr>
              <p:nvPr/>
            </p:nvSpPr>
            <p:spPr bwMode="auto">
              <a:xfrm>
                <a:off x="3844" y="2128"/>
                <a:ext cx="568" cy="808"/>
              </a:xfrm>
              <a:prstGeom prst="ellipse">
                <a:avLst/>
              </a:prstGeom>
              <a:blipFill dpi="0" rotWithShape="0">
                <a:blip r:embed="rId2" cstate="print"/>
                <a:srcRect/>
                <a:tile tx="0" ty="0" sx="100000" sy="100000" flip="none" algn="tl"/>
              </a:blipFill>
              <a:ln w="12700">
                <a:solidFill>
                  <a:schemeClr val="tx1"/>
                </a:solidFill>
                <a:round/>
                <a:headEnd/>
                <a:tailEnd/>
              </a:ln>
            </p:spPr>
            <p:txBody>
              <a:bodyPr wrap="none" anchor="ctr"/>
              <a:lstStyle/>
              <a:p>
                <a:pPr eaLnBrk="0" hangingPunct="0">
                  <a:spcBef>
                    <a:spcPct val="50000"/>
                  </a:spcBef>
                </a:pPr>
                <a:endParaRPr lang="fr-FR"/>
              </a:p>
            </p:txBody>
          </p:sp>
          <p:sp>
            <p:nvSpPr>
              <p:cNvPr id="126996" name="Rectangle 4" descr="Marbre blanc"/>
              <p:cNvSpPr>
                <a:spLocks noChangeArrowheads="1"/>
              </p:cNvSpPr>
              <p:nvPr/>
            </p:nvSpPr>
            <p:spPr bwMode="auto">
              <a:xfrm>
                <a:off x="4324" y="232"/>
                <a:ext cx="328" cy="2152"/>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7" name="Rectangle 5" descr="Marbre blanc"/>
              <p:cNvSpPr>
                <a:spLocks noChangeArrowheads="1"/>
              </p:cNvSpPr>
              <p:nvPr/>
            </p:nvSpPr>
            <p:spPr bwMode="auto">
              <a:xfrm>
                <a:off x="3748" y="208"/>
                <a:ext cx="136" cy="21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8" name="Rectangle 6" descr="Marbre blanc"/>
              <p:cNvSpPr>
                <a:spLocks noChangeArrowheads="1"/>
              </p:cNvSpPr>
              <p:nvPr/>
            </p:nvSpPr>
            <p:spPr bwMode="auto">
              <a:xfrm>
                <a:off x="3652"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9" name="Rectangle 7" descr="Marbre blanc"/>
              <p:cNvSpPr>
                <a:spLocks noChangeArrowheads="1"/>
              </p:cNvSpPr>
              <p:nvPr/>
            </p:nvSpPr>
            <p:spPr bwMode="auto">
              <a:xfrm>
                <a:off x="3844"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0" name="Rectangle 8" descr="Marbre blanc"/>
              <p:cNvSpPr>
                <a:spLocks noChangeArrowheads="1"/>
              </p:cNvSpPr>
              <p:nvPr/>
            </p:nvSpPr>
            <p:spPr bwMode="auto">
              <a:xfrm>
                <a:off x="4036"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1" name="AutoShape 9" descr="Marbre blanc"/>
              <p:cNvSpPr>
                <a:spLocks noChangeArrowheads="1"/>
              </p:cNvSpPr>
              <p:nvPr/>
            </p:nvSpPr>
            <p:spPr bwMode="auto">
              <a:xfrm flipV="1">
                <a:off x="3652" y="2464"/>
                <a:ext cx="952" cy="6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82 w 21600"/>
                  <a:gd name="T13" fmla="*/ 5569 h 21600"/>
                  <a:gd name="T14" fmla="*/ 16018 w 21600"/>
                  <a:gd name="T15" fmla="*/ 16031 h 21600"/>
                </a:gdLst>
                <a:ahLst/>
                <a:cxnLst>
                  <a:cxn ang="T8">
                    <a:pos x="T0" y="T1"/>
                  </a:cxn>
                  <a:cxn ang="T9">
                    <a:pos x="T2" y="T3"/>
                  </a:cxn>
                  <a:cxn ang="T10">
                    <a:pos x="T4" y="T5"/>
                  </a:cxn>
                  <a:cxn ang="T11">
                    <a:pos x="T6" y="T7"/>
                  </a:cxn>
                </a:cxnLst>
                <a:rect l="T12" t="T13" r="T14" b="T15"/>
                <a:pathLst>
                  <a:path w="21600" h="21600">
                    <a:moveTo>
                      <a:pt x="0" y="0"/>
                    </a:moveTo>
                    <a:lnTo>
                      <a:pt x="7559" y="21600"/>
                    </a:lnTo>
                    <a:lnTo>
                      <a:pt x="14041" y="21600"/>
                    </a:lnTo>
                    <a:lnTo>
                      <a:pt x="21600" y="0"/>
                    </a:lnTo>
                    <a:close/>
                  </a:path>
                </a:pathLst>
              </a:custGeom>
              <a:blipFill dpi="0" rotWithShape="0">
                <a:blip r:embed="rId3" cstate="print"/>
                <a:srcRect/>
                <a:tile tx="0" ty="0" sx="100000" sy="100000" flip="none" algn="tl"/>
              </a:blipFill>
              <a:ln w="12700">
                <a:solidFill>
                  <a:schemeClr val="tx1"/>
                </a:solidFill>
                <a:miter lim="800000"/>
                <a:headEnd/>
                <a:tailEnd/>
              </a:ln>
            </p:spPr>
            <p:txBody>
              <a:bodyPr wrap="none" anchor="ctr"/>
              <a:lstStyle/>
              <a:p>
                <a:endParaRPr lang="es-ES"/>
              </a:p>
            </p:txBody>
          </p:sp>
          <p:sp>
            <p:nvSpPr>
              <p:cNvPr id="127002" name="Rectangle 10" descr="Marbre blanc"/>
              <p:cNvSpPr>
                <a:spLocks noChangeArrowheads="1"/>
              </p:cNvSpPr>
              <p:nvPr/>
            </p:nvSpPr>
            <p:spPr bwMode="auto">
              <a:xfrm>
                <a:off x="4180"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3" name="Rectangle 11" descr="Marbre blanc"/>
              <p:cNvSpPr>
                <a:spLocks noChangeArrowheads="1"/>
              </p:cNvSpPr>
              <p:nvPr/>
            </p:nvSpPr>
            <p:spPr bwMode="auto">
              <a:xfrm>
                <a:off x="4420" y="3160"/>
                <a:ext cx="136"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4" name="Rectangle 12" descr="Marbre blanc"/>
              <p:cNvSpPr>
                <a:spLocks noChangeArrowheads="1"/>
              </p:cNvSpPr>
              <p:nvPr/>
            </p:nvSpPr>
            <p:spPr bwMode="auto">
              <a:xfrm>
                <a:off x="3652" y="3712"/>
                <a:ext cx="88" cy="13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5" name="Rectangle 13" descr="Marbre blanc"/>
              <p:cNvSpPr>
                <a:spLocks noChangeArrowheads="1"/>
              </p:cNvSpPr>
              <p:nvPr/>
            </p:nvSpPr>
            <p:spPr bwMode="auto">
              <a:xfrm>
                <a:off x="3844" y="3736"/>
                <a:ext cx="88" cy="16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6" name="Rectangle 14" descr="Marbre blanc"/>
              <p:cNvSpPr>
                <a:spLocks noChangeArrowheads="1"/>
              </p:cNvSpPr>
              <p:nvPr/>
            </p:nvSpPr>
            <p:spPr bwMode="auto">
              <a:xfrm>
                <a:off x="4036" y="3712"/>
                <a:ext cx="88" cy="25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7" name="Rectangle 15" descr="Marbre blanc"/>
              <p:cNvSpPr>
                <a:spLocks noChangeArrowheads="1"/>
              </p:cNvSpPr>
              <p:nvPr/>
            </p:nvSpPr>
            <p:spPr bwMode="auto">
              <a:xfrm>
                <a:off x="4180" y="3712"/>
                <a:ext cx="88" cy="304"/>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8" name="AutoShape 16" descr="Marbre blanc"/>
              <p:cNvSpPr>
                <a:spLocks noChangeArrowheads="1"/>
              </p:cNvSpPr>
              <p:nvPr/>
            </p:nvSpPr>
            <p:spPr bwMode="auto">
              <a:xfrm rot="10800000">
                <a:off x="4324" y="2368"/>
                <a:ext cx="328" cy="520"/>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9" name="Rectangle 17" descr="Marbre blanc"/>
              <p:cNvSpPr>
                <a:spLocks noChangeArrowheads="1"/>
              </p:cNvSpPr>
              <p:nvPr/>
            </p:nvSpPr>
            <p:spPr bwMode="auto">
              <a:xfrm>
                <a:off x="4420" y="3736"/>
                <a:ext cx="184" cy="3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10" name="AutoShape 18" descr="Marbre blanc"/>
              <p:cNvSpPr>
                <a:spLocks noChangeArrowheads="1"/>
              </p:cNvSpPr>
              <p:nvPr/>
            </p:nvSpPr>
            <p:spPr bwMode="auto">
              <a:xfrm rot="5400000">
                <a:off x="3604" y="2512"/>
                <a:ext cx="424" cy="136"/>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11" name="Freeform 19" descr="blanc)"/>
              <p:cNvSpPr>
                <a:spLocks/>
              </p:cNvSpPr>
              <p:nvPr/>
            </p:nvSpPr>
            <p:spPr bwMode="auto">
              <a:xfrm>
                <a:off x="4320" y="252"/>
                <a:ext cx="241" cy="3793"/>
              </a:xfrm>
              <a:custGeom>
                <a:avLst/>
                <a:gdLst>
                  <a:gd name="T0" fmla="*/ 240 w 241"/>
                  <a:gd name="T1" fmla="*/ 0 h 3793"/>
                  <a:gd name="T2" fmla="*/ 240 w 241"/>
                  <a:gd name="T3" fmla="*/ 3792 h 3793"/>
                  <a:gd name="T4" fmla="*/ 192 w 241"/>
                  <a:gd name="T5" fmla="*/ 3792 h 3793"/>
                  <a:gd name="T6" fmla="*/ 192 w 241"/>
                  <a:gd name="T7" fmla="*/ 2256 h 3793"/>
                  <a:gd name="T8" fmla="*/ 144 w 241"/>
                  <a:gd name="T9" fmla="*/ 2304 h 3793"/>
                  <a:gd name="T10" fmla="*/ 144 w 241"/>
                  <a:gd name="T11" fmla="*/ 720 h 3793"/>
                  <a:gd name="T12" fmla="*/ 0 w 241"/>
                  <a:gd name="T13" fmla="*/ 720 h 3793"/>
                  <a:gd name="T14" fmla="*/ 0 w 241"/>
                  <a:gd name="T15" fmla="*/ 0 h 3793"/>
                  <a:gd name="T16" fmla="*/ 240 w 241"/>
                  <a:gd name="T17" fmla="*/ 0 h 37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3793"/>
                  <a:gd name="T29" fmla="*/ 241 w 241"/>
                  <a:gd name="T30" fmla="*/ 3793 h 37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3793">
                    <a:moveTo>
                      <a:pt x="240" y="0"/>
                    </a:moveTo>
                    <a:lnTo>
                      <a:pt x="240" y="3792"/>
                    </a:lnTo>
                    <a:lnTo>
                      <a:pt x="192" y="3792"/>
                    </a:lnTo>
                    <a:lnTo>
                      <a:pt x="192" y="2256"/>
                    </a:lnTo>
                    <a:lnTo>
                      <a:pt x="144" y="2304"/>
                    </a:lnTo>
                    <a:lnTo>
                      <a:pt x="144" y="720"/>
                    </a:lnTo>
                    <a:lnTo>
                      <a:pt x="0" y="720"/>
                    </a:lnTo>
                    <a:lnTo>
                      <a:pt x="0" y="0"/>
                    </a:lnTo>
                    <a:lnTo>
                      <a:pt x="240" y="0"/>
                    </a:lnTo>
                  </a:path>
                </a:pathLst>
              </a:custGeom>
              <a:pattFill prst="dkHorz">
                <a:fgClr>
                  <a:srgbClr val="FF3300"/>
                </a:fgClr>
                <a:bgClr>
                  <a:schemeClr val="bg1"/>
                </a:bgClr>
              </a:pattFill>
              <a:ln w="12700" cap="rnd" cmpd="sng">
                <a:solidFill>
                  <a:schemeClr val="tx1"/>
                </a:solidFill>
                <a:prstDash val="solid"/>
                <a:round/>
                <a:headEnd/>
                <a:tailEnd/>
              </a:ln>
            </p:spPr>
            <p:txBody>
              <a:bodyPr/>
              <a:lstStyle/>
              <a:p>
                <a:endParaRPr lang="es-ES"/>
              </a:p>
            </p:txBody>
          </p:sp>
          <p:sp>
            <p:nvSpPr>
              <p:cNvPr id="127012" name="Freeform 20"/>
              <p:cNvSpPr>
                <a:spLocks/>
              </p:cNvSpPr>
              <p:nvPr/>
            </p:nvSpPr>
            <p:spPr bwMode="auto">
              <a:xfrm>
                <a:off x="3936" y="816"/>
                <a:ext cx="433" cy="1645"/>
              </a:xfrm>
              <a:custGeom>
                <a:avLst/>
                <a:gdLst>
                  <a:gd name="T0" fmla="*/ 388 w 433"/>
                  <a:gd name="T1" fmla="*/ 0 h 1645"/>
                  <a:gd name="T2" fmla="*/ 0 w 433"/>
                  <a:gd name="T3" fmla="*/ 177 h 1645"/>
                  <a:gd name="T4" fmla="*/ 0 w 433"/>
                  <a:gd name="T5" fmla="*/ 1644 h 1645"/>
                  <a:gd name="T6" fmla="*/ 38 w 433"/>
                  <a:gd name="T7" fmla="*/ 1644 h 1645"/>
                  <a:gd name="T8" fmla="*/ 38 w 433"/>
                  <a:gd name="T9" fmla="*/ 266 h 1645"/>
                  <a:gd name="T10" fmla="*/ 432 w 433"/>
                  <a:gd name="T11" fmla="*/ 89 h 1645"/>
                  <a:gd name="T12" fmla="*/ 0 60000 65536"/>
                  <a:gd name="T13" fmla="*/ 0 60000 65536"/>
                  <a:gd name="T14" fmla="*/ 0 60000 65536"/>
                  <a:gd name="T15" fmla="*/ 0 60000 65536"/>
                  <a:gd name="T16" fmla="*/ 0 60000 65536"/>
                  <a:gd name="T17" fmla="*/ 0 60000 65536"/>
                  <a:gd name="T18" fmla="*/ 0 w 433"/>
                  <a:gd name="T19" fmla="*/ 0 h 1645"/>
                  <a:gd name="T20" fmla="*/ 433 w 433"/>
                  <a:gd name="T21" fmla="*/ 1645 h 1645"/>
                </a:gdLst>
                <a:ahLst/>
                <a:cxnLst>
                  <a:cxn ang="T12">
                    <a:pos x="T0" y="T1"/>
                  </a:cxn>
                  <a:cxn ang="T13">
                    <a:pos x="T2" y="T3"/>
                  </a:cxn>
                  <a:cxn ang="T14">
                    <a:pos x="T4" y="T5"/>
                  </a:cxn>
                  <a:cxn ang="T15">
                    <a:pos x="T6" y="T7"/>
                  </a:cxn>
                  <a:cxn ang="T16">
                    <a:pos x="T8" y="T9"/>
                  </a:cxn>
                  <a:cxn ang="T17">
                    <a:pos x="T10" y="T11"/>
                  </a:cxn>
                </a:cxnLst>
                <a:rect l="T18" t="T19" r="T20" b="T21"/>
                <a:pathLst>
                  <a:path w="433" h="1645">
                    <a:moveTo>
                      <a:pt x="388" y="0"/>
                    </a:moveTo>
                    <a:lnTo>
                      <a:pt x="0" y="177"/>
                    </a:lnTo>
                    <a:lnTo>
                      <a:pt x="0" y="1644"/>
                    </a:lnTo>
                    <a:lnTo>
                      <a:pt x="38" y="1644"/>
                    </a:lnTo>
                    <a:lnTo>
                      <a:pt x="38" y="266"/>
                    </a:lnTo>
                    <a:lnTo>
                      <a:pt x="432" y="89"/>
                    </a:lnTo>
                  </a:path>
                </a:pathLst>
              </a:custGeom>
              <a:solidFill>
                <a:srgbClr val="FF3300"/>
              </a:solidFill>
              <a:ln w="12700" cap="rnd" cmpd="sng">
                <a:solidFill>
                  <a:schemeClr val="tx1"/>
                </a:solidFill>
                <a:prstDash val="solid"/>
                <a:round/>
                <a:headEnd type="none" w="sm" len="sm"/>
                <a:tailEnd type="none" w="sm" len="sm"/>
              </a:ln>
            </p:spPr>
            <p:txBody>
              <a:bodyPr/>
              <a:lstStyle/>
              <a:p>
                <a:endParaRPr lang="es-ES"/>
              </a:p>
            </p:txBody>
          </p:sp>
          <p:sp>
            <p:nvSpPr>
              <p:cNvPr id="127013" name="Freeform 21" descr="blanc)"/>
              <p:cNvSpPr>
                <a:spLocks/>
              </p:cNvSpPr>
              <p:nvPr/>
            </p:nvSpPr>
            <p:spPr bwMode="auto">
              <a:xfrm>
                <a:off x="3648" y="2508"/>
                <a:ext cx="865" cy="817"/>
              </a:xfrm>
              <a:custGeom>
                <a:avLst/>
                <a:gdLst>
                  <a:gd name="T0" fmla="*/ 816 w 865"/>
                  <a:gd name="T1" fmla="*/ 0 h 817"/>
                  <a:gd name="T2" fmla="*/ 0 w 865"/>
                  <a:gd name="T3" fmla="*/ 576 h 817"/>
                  <a:gd name="T4" fmla="*/ 0 w 865"/>
                  <a:gd name="T5" fmla="*/ 816 h 817"/>
                  <a:gd name="T6" fmla="*/ 720 w 865"/>
                  <a:gd name="T7" fmla="*/ 816 h 817"/>
                  <a:gd name="T8" fmla="*/ 720 w 865"/>
                  <a:gd name="T9" fmla="*/ 720 h 817"/>
                  <a:gd name="T10" fmla="*/ 48 w 865"/>
                  <a:gd name="T11" fmla="*/ 720 h 817"/>
                  <a:gd name="T12" fmla="*/ 48 w 865"/>
                  <a:gd name="T13" fmla="*/ 624 h 817"/>
                  <a:gd name="T14" fmla="*/ 864 w 865"/>
                  <a:gd name="T15" fmla="*/ 48 h 817"/>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817"/>
                  <a:gd name="T26" fmla="*/ 865 w 865"/>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817">
                    <a:moveTo>
                      <a:pt x="816" y="0"/>
                    </a:moveTo>
                    <a:lnTo>
                      <a:pt x="0" y="576"/>
                    </a:lnTo>
                    <a:lnTo>
                      <a:pt x="0" y="816"/>
                    </a:lnTo>
                    <a:lnTo>
                      <a:pt x="720" y="816"/>
                    </a:lnTo>
                    <a:lnTo>
                      <a:pt x="720" y="720"/>
                    </a:lnTo>
                    <a:lnTo>
                      <a:pt x="48" y="720"/>
                    </a:lnTo>
                    <a:lnTo>
                      <a:pt x="48" y="624"/>
                    </a:lnTo>
                    <a:lnTo>
                      <a:pt x="864" y="48"/>
                    </a:lnTo>
                  </a:path>
                </a:pathLst>
              </a:custGeom>
              <a:pattFill prst="dkHorz">
                <a:fgClr>
                  <a:srgbClr val="FF3300"/>
                </a:fgClr>
                <a:bgClr>
                  <a:schemeClr val="bg1"/>
                </a:bgClr>
              </a:pattFill>
              <a:ln w="12700" cap="rnd" cmpd="sng">
                <a:solidFill>
                  <a:schemeClr val="tx1"/>
                </a:solidFill>
                <a:prstDash val="solid"/>
                <a:round/>
                <a:headEnd type="none" w="sm" len="sm"/>
                <a:tailEnd type="none" w="sm" len="sm"/>
              </a:ln>
            </p:spPr>
            <p:txBody>
              <a:bodyPr/>
              <a:lstStyle/>
              <a:p>
                <a:endParaRPr lang="es-ES"/>
              </a:p>
            </p:txBody>
          </p:sp>
          <p:sp>
            <p:nvSpPr>
              <p:cNvPr id="127014" name="Freeform 22"/>
              <p:cNvSpPr>
                <a:spLocks/>
              </p:cNvSpPr>
              <p:nvPr/>
            </p:nvSpPr>
            <p:spPr bwMode="auto">
              <a:xfrm>
                <a:off x="4032" y="444"/>
                <a:ext cx="337" cy="2785"/>
              </a:xfrm>
              <a:custGeom>
                <a:avLst/>
                <a:gdLst>
                  <a:gd name="T0" fmla="*/ 336 w 337"/>
                  <a:gd name="T1" fmla="*/ 2784 h 2785"/>
                  <a:gd name="T2" fmla="*/ 240 w 337"/>
                  <a:gd name="T3" fmla="*/ 2784 h 2785"/>
                  <a:gd name="T4" fmla="*/ 0 w 337"/>
                  <a:gd name="T5" fmla="*/ 0 h 2785"/>
                  <a:gd name="T6" fmla="*/ 288 w 337"/>
                  <a:gd name="T7" fmla="*/ 0 h 2785"/>
                  <a:gd name="T8" fmla="*/ 288 w 337"/>
                  <a:gd name="T9" fmla="*/ 96 h 2785"/>
                  <a:gd name="T10" fmla="*/ 96 w 337"/>
                  <a:gd name="T11" fmla="*/ 96 h 2785"/>
                  <a:gd name="T12" fmla="*/ 336 w 337"/>
                  <a:gd name="T13" fmla="*/ 2784 h 2785"/>
                  <a:gd name="T14" fmla="*/ 0 60000 65536"/>
                  <a:gd name="T15" fmla="*/ 0 60000 65536"/>
                  <a:gd name="T16" fmla="*/ 0 60000 65536"/>
                  <a:gd name="T17" fmla="*/ 0 60000 65536"/>
                  <a:gd name="T18" fmla="*/ 0 60000 65536"/>
                  <a:gd name="T19" fmla="*/ 0 60000 65536"/>
                  <a:gd name="T20" fmla="*/ 0 60000 65536"/>
                  <a:gd name="T21" fmla="*/ 0 w 337"/>
                  <a:gd name="T22" fmla="*/ 0 h 2785"/>
                  <a:gd name="T23" fmla="*/ 337 w 337"/>
                  <a:gd name="T24" fmla="*/ 2785 h 27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2785">
                    <a:moveTo>
                      <a:pt x="336" y="2784"/>
                    </a:moveTo>
                    <a:lnTo>
                      <a:pt x="240" y="2784"/>
                    </a:lnTo>
                    <a:lnTo>
                      <a:pt x="0" y="0"/>
                    </a:lnTo>
                    <a:lnTo>
                      <a:pt x="288" y="0"/>
                    </a:lnTo>
                    <a:lnTo>
                      <a:pt x="288" y="96"/>
                    </a:lnTo>
                    <a:lnTo>
                      <a:pt x="96" y="96"/>
                    </a:lnTo>
                    <a:lnTo>
                      <a:pt x="336" y="2784"/>
                    </a:lnTo>
                  </a:path>
                </a:pathLst>
              </a:custGeom>
              <a:solidFill>
                <a:srgbClr val="FF3300"/>
              </a:solidFill>
              <a:ln w="12700" cap="rnd" cmpd="sng">
                <a:solidFill>
                  <a:schemeClr val="tx1"/>
                </a:solidFill>
                <a:prstDash val="solid"/>
                <a:round/>
                <a:headEnd/>
                <a:tailEnd/>
              </a:ln>
            </p:spPr>
            <p:txBody>
              <a:bodyPr/>
              <a:lstStyle/>
              <a:p>
                <a:endParaRPr lang="es-ES"/>
              </a:p>
            </p:txBody>
          </p:sp>
          <p:sp>
            <p:nvSpPr>
              <p:cNvPr id="127015" name="Freeform 23"/>
              <p:cNvSpPr>
                <a:spLocks/>
              </p:cNvSpPr>
              <p:nvPr/>
            </p:nvSpPr>
            <p:spPr bwMode="auto">
              <a:xfrm>
                <a:off x="3984" y="1776"/>
                <a:ext cx="193" cy="241"/>
              </a:xfrm>
              <a:custGeom>
                <a:avLst/>
                <a:gdLst>
                  <a:gd name="T0" fmla="*/ 0 w 193"/>
                  <a:gd name="T1" fmla="*/ 0 h 241"/>
                  <a:gd name="T2" fmla="*/ 192 w 193"/>
                  <a:gd name="T3" fmla="*/ 192 h 241"/>
                  <a:gd name="T4" fmla="*/ 192 w 193"/>
                  <a:gd name="T5" fmla="*/ 240 h 241"/>
                  <a:gd name="T6" fmla="*/ 0 w 193"/>
                  <a:gd name="T7" fmla="*/ 48 h 241"/>
                  <a:gd name="T8" fmla="*/ 0 w 193"/>
                  <a:gd name="T9" fmla="*/ 0 h 241"/>
                  <a:gd name="T10" fmla="*/ 0 60000 65536"/>
                  <a:gd name="T11" fmla="*/ 0 60000 65536"/>
                  <a:gd name="T12" fmla="*/ 0 60000 65536"/>
                  <a:gd name="T13" fmla="*/ 0 60000 65536"/>
                  <a:gd name="T14" fmla="*/ 0 60000 65536"/>
                  <a:gd name="T15" fmla="*/ 0 w 193"/>
                  <a:gd name="T16" fmla="*/ 0 h 241"/>
                  <a:gd name="T17" fmla="*/ 193 w 193"/>
                  <a:gd name="T18" fmla="*/ 241 h 241"/>
                </a:gdLst>
                <a:ahLst/>
                <a:cxnLst>
                  <a:cxn ang="T10">
                    <a:pos x="T0" y="T1"/>
                  </a:cxn>
                  <a:cxn ang="T11">
                    <a:pos x="T2" y="T3"/>
                  </a:cxn>
                  <a:cxn ang="T12">
                    <a:pos x="T4" y="T5"/>
                  </a:cxn>
                  <a:cxn ang="T13">
                    <a:pos x="T6" y="T7"/>
                  </a:cxn>
                  <a:cxn ang="T14">
                    <a:pos x="T8" y="T9"/>
                  </a:cxn>
                </a:cxnLst>
                <a:rect l="T15" t="T16" r="T17" b="T18"/>
                <a:pathLst>
                  <a:path w="193" h="241">
                    <a:moveTo>
                      <a:pt x="0" y="0"/>
                    </a:moveTo>
                    <a:lnTo>
                      <a:pt x="192" y="192"/>
                    </a:lnTo>
                    <a:lnTo>
                      <a:pt x="192" y="240"/>
                    </a:lnTo>
                    <a:lnTo>
                      <a:pt x="0" y="48"/>
                    </a:lnTo>
                    <a:lnTo>
                      <a:pt x="0" y="0"/>
                    </a:lnTo>
                  </a:path>
                </a:pathLst>
              </a:custGeom>
              <a:solidFill>
                <a:srgbClr val="FF3300"/>
              </a:solidFill>
              <a:ln w="12700" cap="rnd" cmpd="sng">
                <a:solidFill>
                  <a:schemeClr val="tx1"/>
                </a:solidFill>
                <a:prstDash val="solid"/>
                <a:round/>
                <a:headEnd/>
                <a:tailEnd/>
              </a:ln>
            </p:spPr>
            <p:txBody>
              <a:bodyPr/>
              <a:lstStyle/>
              <a:p>
                <a:endParaRPr lang="es-ES"/>
              </a:p>
            </p:txBody>
          </p:sp>
        </p:grpSp>
        <p:sp>
          <p:nvSpPr>
            <p:cNvPr id="126981" name="Rectangle 94"/>
            <p:cNvSpPr>
              <a:spLocks noChangeArrowheads="1"/>
            </p:cNvSpPr>
            <p:nvPr/>
          </p:nvSpPr>
          <p:spPr bwMode="auto">
            <a:xfrm>
              <a:off x="2267744" y="4293096"/>
              <a:ext cx="1368152" cy="79208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26982" name="Forme libre 95"/>
            <p:cNvSpPr>
              <a:spLocks/>
            </p:cNvSpPr>
            <p:nvPr/>
          </p:nvSpPr>
          <p:spPr bwMode="auto">
            <a:xfrm>
              <a:off x="2439626" y="4552289"/>
              <a:ext cx="1124262" cy="319790"/>
            </a:xfrm>
            <a:custGeom>
              <a:avLst/>
              <a:gdLst>
                <a:gd name="T0" fmla="*/ 0 w 1124262"/>
                <a:gd name="T1" fmla="*/ 289810 h 319790"/>
                <a:gd name="T2" fmla="*/ 209862 w 1124262"/>
                <a:gd name="T3" fmla="*/ 274820 h 319790"/>
                <a:gd name="T4" fmla="*/ 269823 w 1124262"/>
                <a:gd name="T5" fmla="*/ 19987 h 319790"/>
                <a:gd name="T6" fmla="*/ 464695 w 1124262"/>
                <a:gd name="T7" fmla="*/ 154899 h 319790"/>
                <a:gd name="T8" fmla="*/ 584616 w 1124262"/>
                <a:gd name="T9" fmla="*/ 289810 h 319790"/>
                <a:gd name="T10" fmla="*/ 749508 w 1124262"/>
                <a:gd name="T11" fmla="*/ 229849 h 319790"/>
                <a:gd name="T12" fmla="*/ 839449 w 1124262"/>
                <a:gd name="T13" fmla="*/ 109928 h 319790"/>
                <a:gd name="T14" fmla="*/ 914400 w 1124262"/>
                <a:gd name="T15" fmla="*/ 64958 h 319790"/>
                <a:gd name="T16" fmla="*/ 1124262 w 1124262"/>
                <a:gd name="T17" fmla="*/ 319790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26983" name="Rectangle 96"/>
            <p:cNvSpPr>
              <a:spLocks noChangeArrowheads="1"/>
            </p:cNvSpPr>
            <p:nvPr/>
          </p:nvSpPr>
          <p:spPr bwMode="auto">
            <a:xfrm>
              <a:off x="1403648" y="5960313"/>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grpSp>
          <p:nvGrpSpPr>
            <p:cNvPr id="9" name="Groupe 103"/>
            <p:cNvGrpSpPr>
              <a:grpSpLocks/>
            </p:cNvGrpSpPr>
            <p:nvPr/>
          </p:nvGrpSpPr>
          <p:grpSpPr bwMode="auto">
            <a:xfrm rot="2627379">
              <a:off x="4803352" y="5661248"/>
              <a:ext cx="492514" cy="658460"/>
              <a:chOff x="5714101" y="5159331"/>
              <a:chExt cx="492514" cy="658460"/>
            </a:xfrm>
          </p:grpSpPr>
          <p:sp>
            <p:nvSpPr>
              <p:cNvPr id="126988" name="Freeform 33"/>
              <p:cNvSpPr>
                <a:spLocks/>
              </p:cNvSpPr>
              <p:nvPr/>
            </p:nvSpPr>
            <p:spPr bwMode="auto">
              <a:xfrm rot="17375793" flipH="1">
                <a:off x="5759304" y="5415572"/>
                <a:ext cx="533866" cy="270572"/>
              </a:xfrm>
              <a:custGeom>
                <a:avLst/>
                <a:gdLst>
                  <a:gd name="T0" fmla="*/ 0 w 10000"/>
                  <a:gd name="T1" fmla="*/ 0 h 7059"/>
                  <a:gd name="T2" fmla="*/ 2147483647 w 10000"/>
                  <a:gd name="T3" fmla="*/ 0 h 7059"/>
                  <a:gd name="T4" fmla="*/ 2147483647 w 10000"/>
                  <a:gd name="T5" fmla="*/ 2147483647 h 7059"/>
                  <a:gd name="T6" fmla="*/ 2147483647 w 10000"/>
                  <a:gd name="T7" fmla="*/ 2147483647 h 7059"/>
                  <a:gd name="T8" fmla="*/ 2147483647 w 10000"/>
                  <a:gd name="T9" fmla="*/ 2147483647 h 7059"/>
                  <a:gd name="T10" fmla="*/ 2147483647 w 10000"/>
                  <a:gd name="T11" fmla="*/ 2147483647 h 7059"/>
                  <a:gd name="T12" fmla="*/ 2147483647 w 10000"/>
                  <a:gd name="T13" fmla="*/ 2147483647 h 7059"/>
                  <a:gd name="T14" fmla="*/ 2147483647 w 10000"/>
                  <a:gd name="T15" fmla="*/ 0 h 7059"/>
                  <a:gd name="T16" fmla="*/ 0 w 10000"/>
                  <a:gd name="T17" fmla="*/ 0 h 7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
                  <a:gd name="T28" fmla="*/ 0 h 7059"/>
                  <a:gd name="T29" fmla="*/ 10000 w 10000"/>
                  <a:gd name="T30" fmla="*/ 7059 h 70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 h="7059">
                    <a:moveTo>
                      <a:pt x="0" y="0"/>
                    </a:moveTo>
                    <a:lnTo>
                      <a:pt x="6216" y="0"/>
                    </a:lnTo>
                    <a:lnTo>
                      <a:pt x="10000" y="588"/>
                    </a:lnTo>
                    <a:lnTo>
                      <a:pt x="10000" y="6471"/>
                    </a:lnTo>
                    <a:lnTo>
                      <a:pt x="5676" y="6471"/>
                    </a:lnTo>
                    <a:lnTo>
                      <a:pt x="5135" y="7059"/>
                    </a:lnTo>
                    <a:lnTo>
                      <a:pt x="2162" y="7059"/>
                    </a:lnTo>
                    <a:lnTo>
                      <a:pt x="2162" y="0"/>
                    </a:lnTo>
                    <a:lnTo>
                      <a:pt x="0" y="0"/>
                    </a:lnTo>
                    <a:close/>
                  </a:path>
                </a:pathLst>
              </a:custGeom>
              <a:solidFill>
                <a:srgbClr val="FF99FF"/>
              </a:solidFill>
              <a:ln w="9525">
                <a:solidFill>
                  <a:schemeClr val="tx1"/>
                </a:solidFill>
                <a:round/>
                <a:headEnd/>
                <a:tailEnd/>
              </a:ln>
            </p:spPr>
            <p:txBody>
              <a:bodyPr wrap="none" anchor="ctr"/>
              <a:lstStyle/>
              <a:p>
                <a:endParaRPr lang="es-ES"/>
              </a:p>
            </p:txBody>
          </p:sp>
          <p:sp>
            <p:nvSpPr>
              <p:cNvPr id="126989" name="Freeform 37"/>
              <p:cNvSpPr>
                <a:spLocks/>
              </p:cNvSpPr>
              <p:nvPr/>
            </p:nvSpPr>
            <p:spPr bwMode="auto">
              <a:xfrm rot="4812496">
                <a:off x="5595004" y="5390389"/>
                <a:ext cx="495996" cy="16477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0" name="Oval 38"/>
              <p:cNvSpPr>
                <a:spLocks noChangeArrowheads="1"/>
              </p:cNvSpPr>
              <p:nvPr/>
            </p:nvSpPr>
            <p:spPr bwMode="auto">
              <a:xfrm rot="11975793" flipH="1">
                <a:off x="5714101" y="5274604"/>
                <a:ext cx="135675" cy="13296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nvGrpSpPr>
              <p:cNvPr id="10" name="Groupe 102"/>
              <p:cNvGrpSpPr>
                <a:grpSpLocks/>
              </p:cNvGrpSpPr>
              <p:nvPr/>
            </p:nvGrpSpPr>
            <p:grpSpPr bwMode="auto">
              <a:xfrm>
                <a:off x="5944772" y="5159331"/>
                <a:ext cx="261843" cy="357901"/>
                <a:chOff x="5944772" y="5240638"/>
                <a:chExt cx="261843" cy="202447"/>
              </a:xfrm>
            </p:grpSpPr>
            <p:sp>
              <p:nvSpPr>
                <p:cNvPr id="126992" name="Freeform 37"/>
                <p:cNvSpPr>
                  <a:spLocks/>
                </p:cNvSpPr>
                <p:nvPr/>
              </p:nvSpPr>
              <p:spPr bwMode="auto">
                <a:xfrm rot="14793977" flipH="1">
                  <a:off x="5925785" y="5259625"/>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3" name="Freeform 37"/>
                <p:cNvSpPr>
                  <a:spLocks/>
                </p:cNvSpPr>
                <p:nvPr/>
              </p:nvSpPr>
              <p:spPr bwMode="auto">
                <a:xfrm rot="14793977" flipH="1">
                  <a:off x="5989865" y="5270364"/>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4" name="Freeform 37"/>
                <p:cNvSpPr>
                  <a:spLocks/>
                </p:cNvSpPr>
                <p:nvPr/>
              </p:nvSpPr>
              <p:spPr bwMode="auto">
                <a:xfrm rot="14793977" flipH="1">
                  <a:off x="6066884" y="5303355"/>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grpSp>
        </p:grpSp>
        <p:sp>
          <p:nvSpPr>
            <p:cNvPr id="126985" name="Rectangle 104"/>
            <p:cNvSpPr>
              <a:spLocks noChangeArrowheads="1"/>
            </p:cNvSpPr>
            <p:nvPr/>
          </p:nvSpPr>
          <p:spPr bwMode="auto">
            <a:xfrm>
              <a:off x="5220072" y="4797152"/>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sp>
          <p:nvSpPr>
            <p:cNvPr id="126986" name="Rectangle 105"/>
            <p:cNvSpPr>
              <a:spLocks noChangeArrowheads="1"/>
            </p:cNvSpPr>
            <p:nvPr/>
          </p:nvSpPr>
          <p:spPr bwMode="auto">
            <a:xfrm>
              <a:off x="3995936" y="4797152"/>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sp>
          <p:nvSpPr>
            <p:cNvPr id="126987" name="Rectangle 106"/>
            <p:cNvSpPr>
              <a:spLocks noChangeArrowheads="1"/>
            </p:cNvSpPr>
            <p:nvPr/>
          </p:nvSpPr>
          <p:spPr bwMode="auto">
            <a:xfrm>
              <a:off x="3851920" y="5312241"/>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ZoneTexte 3"/>
          <p:cNvSpPr txBox="1">
            <a:spLocks noChangeArrowheads="1"/>
          </p:cNvSpPr>
          <p:nvPr/>
        </p:nvSpPr>
        <p:spPr bwMode="auto">
          <a:xfrm>
            <a:off x="0" y="71438"/>
            <a:ext cx="9144000" cy="6846887"/>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24 </a:t>
            </a:r>
            <a:r>
              <a:rPr lang="es-ES_tradnl" b="1" dirty="0">
                <a:solidFill>
                  <a:schemeClr val="bg1"/>
                </a:solidFill>
              </a:rPr>
              <a:t> </a:t>
            </a:r>
            <a:r>
              <a:rPr lang="es-ES_tradnl" sz="3600" b="1" dirty="0">
                <a:solidFill>
                  <a:srgbClr val="FFFF00"/>
                </a:solidFill>
              </a:rPr>
              <a:t>La presión motriz en las arterias			 (p + (1/2) </a:t>
            </a:r>
            <a:r>
              <a:rPr lang="el-GR" sz="3600" b="1" dirty="0">
                <a:solidFill>
                  <a:srgbClr val="FFFF00"/>
                </a:solidFill>
              </a:rPr>
              <a:t>ῤ</a:t>
            </a:r>
            <a:r>
              <a:rPr lang="es-ES_tradnl" sz="3600" b="1" dirty="0">
                <a:solidFill>
                  <a:srgbClr val="FFFF00"/>
                </a:solidFill>
              </a:rPr>
              <a:t>v</a:t>
            </a:r>
            <a:r>
              <a:rPr lang="es-ES_tradnl" sz="3600" b="1" baseline="30000" dirty="0">
                <a:solidFill>
                  <a:srgbClr val="FFFF00"/>
                </a:solidFill>
              </a:rPr>
              <a:t>2</a:t>
            </a:r>
            <a:r>
              <a:rPr lang="es-ES_tradnl" sz="3600" b="1" dirty="0">
                <a:solidFill>
                  <a:srgbClr val="FFFF00"/>
                </a:solidFill>
              </a:rPr>
              <a:t> ) = </a:t>
            </a:r>
            <a:r>
              <a:rPr lang="es-ES_tradnl" sz="3600" b="1" dirty="0" err="1">
                <a:solidFill>
                  <a:srgbClr val="FFFF00"/>
                </a:solidFill>
              </a:rPr>
              <a:t>Cte</a:t>
            </a:r>
            <a:r>
              <a:rPr lang="es-ES_tradnl" sz="3600" b="1" dirty="0">
                <a:solidFill>
                  <a:srgbClr val="FFFF00"/>
                </a:solidFill>
              </a:rPr>
              <a:t>  porque </a:t>
            </a:r>
            <a:r>
              <a:rPr lang="es-ES_tradnl" sz="3600" b="1" dirty="0">
                <a:solidFill>
                  <a:schemeClr val="bg1"/>
                </a:solidFill>
              </a:rPr>
              <a:t>se convierten una en la otra. 					</a:t>
            </a:r>
            <a:r>
              <a:rPr lang="es-ES_tradnl" sz="3600" b="1" dirty="0">
                <a:solidFill>
                  <a:srgbClr val="FFFF00"/>
                </a:solidFill>
              </a:rPr>
              <a:t>Es la presión arterial producida por el ventrículo izquierdo</a:t>
            </a:r>
            <a:r>
              <a:rPr lang="es-ES_tradnl" b="1" dirty="0">
                <a:solidFill>
                  <a:schemeClr val="bg1"/>
                </a:solidFill>
              </a:rPr>
              <a:t> . </a:t>
            </a:r>
          </a:p>
          <a:p>
            <a:pPr eaLnBrk="0" hangingPunct="0">
              <a:spcBef>
                <a:spcPct val="50000"/>
              </a:spcBef>
            </a:pPr>
            <a:r>
              <a:rPr lang="es-ES_tradnl" b="1" dirty="0">
                <a:solidFill>
                  <a:schemeClr val="bg1"/>
                </a:solidFill>
              </a:rPr>
              <a:t>La compresión venosa aumenta la resistencias </a:t>
            </a:r>
            <a:r>
              <a:rPr lang="es-ES_tradnl" b="1" dirty="0" err="1">
                <a:solidFill>
                  <a:schemeClr val="bg1"/>
                </a:solidFill>
              </a:rPr>
              <a:t>microcirculatorias</a:t>
            </a:r>
            <a:r>
              <a:rPr lang="es-ES_tradnl" b="1" dirty="0">
                <a:solidFill>
                  <a:schemeClr val="bg1"/>
                </a:solidFill>
              </a:rPr>
              <a:t>, lo que reduce la velocidad y aumenta la presión estática p, lo que mejora la irrigación tisular.</a:t>
            </a:r>
          </a:p>
          <a:p>
            <a:pPr eaLnBrk="0" hangingPunct="0">
              <a:spcBef>
                <a:spcPct val="50000"/>
              </a:spcBef>
            </a:pPr>
            <a:r>
              <a:rPr lang="es-ES_tradnl" sz="3200" b="1" dirty="0" err="1">
                <a:solidFill>
                  <a:srgbClr val="FFFF00"/>
                </a:solidFill>
              </a:rPr>
              <a:t>Asi</a:t>
            </a:r>
            <a:r>
              <a:rPr lang="es-ES_tradnl" sz="3200" b="1" dirty="0">
                <a:solidFill>
                  <a:srgbClr val="FFFF00"/>
                </a:solidFill>
              </a:rPr>
              <a:t>, la contención venosa controlada  puede ayudar   a tratar la isquemia critica. </a:t>
            </a:r>
          </a:p>
          <a:p>
            <a:pPr eaLnBrk="0" hangingPunct="0">
              <a:spcBef>
                <a:spcPct val="50000"/>
              </a:spcBef>
            </a:pPr>
            <a:r>
              <a:rPr lang="es-ES_tradnl" sz="3200" b="1" dirty="0">
                <a:solidFill>
                  <a:srgbClr val="FFFF00"/>
                </a:solidFill>
              </a:rPr>
              <a:t>.      </a:t>
            </a:r>
            <a:endParaRPr lang="fr-FR"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28528"/>
            <a:ext cx="9144000" cy="6986528"/>
          </a:xfrm>
          <a:prstGeom prst="rect">
            <a:avLst/>
          </a:prstGeom>
          <a:solidFill>
            <a:schemeClr val="accent2"/>
          </a:solidFill>
          <a:ln>
            <a:solidFill>
              <a:schemeClr val="bg1"/>
            </a:solidFill>
          </a:ln>
        </p:spPr>
        <p:txBody>
          <a:bodyPr wrap="square" rtlCol="0">
            <a:spAutoFit/>
          </a:bodyPr>
          <a:lstStyle/>
          <a:p>
            <a:r>
              <a:rPr lang="es-ES_tradnl" sz="4000" b="1" dirty="0" smtClean="0">
                <a:solidFill>
                  <a:srgbClr val="FFFF00"/>
                </a:solidFill>
              </a:rPr>
              <a:t>23</a:t>
            </a:r>
            <a:r>
              <a:rPr lang="fr-FR" sz="4000" b="1" dirty="0" smtClean="0">
                <a:solidFill>
                  <a:srgbClr val="FFFF00"/>
                </a:solidFill>
              </a:rPr>
              <a:t> </a:t>
            </a:r>
            <a:r>
              <a:rPr lang="fr-FR" sz="4000" b="1" dirty="0" err="1" smtClean="0">
                <a:solidFill>
                  <a:srgbClr val="FFFF00"/>
                </a:solidFill>
              </a:rPr>
              <a:t>Presion</a:t>
            </a:r>
            <a:r>
              <a:rPr lang="fr-FR" sz="4000" b="1" dirty="0" smtClean="0">
                <a:solidFill>
                  <a:srgbClr val="FFFF00"/>
                </a:solidFill>
              </a:rPr>
              <a:t>  </a:t>
            </a:r>
            <a:r>
              <a:rPr lang="fr-FR" sz="4000" b="1" dirty="0" err="1" smtClean="0">
                <a:solidFill>
                  <a:srgbClr val="FFFF00"/>
                </a:solidFill>
              </a:rPr>
              <a:t>Hidrostatica</a:t>
            </a:r>
            <a:r>
              <a:rPr lang="fr-FR" sz="4000" b="1" dirty="0" smtClean="0">
                <a:solidFill>
                  <a:srgbClr val="FFFF00"/>
                </a:solidFill>
              </a:rPr>
              <a:t> 				Pole Test y </a:t>
            </a:r>
            <a:r>
              <a:rPr lang="fr-FR" sz="4000" b="1" dirty="0" err="1" smtClean="0">
                <a:solidFill>
                  <a:srgbClr val="FFFF00"/>
                </a:solidFill>
              </a:rPr>
              <a:t>Isquemia</a:t>
            </a:r>
            <a:r>
              <a:rPr lang="fr-FR" sz="4000" b="1" dirty="0" smtClean="0">
                <a:solidFill>
                  <a:srgbClr val="FFFF00"/>
                </a:solidFill>
              </a:rPr>
              <a:t> </a:t>
            </a:r>
            <a:r>
              <a:rPr lang="fr-FR" sz="4000" b="1" dirty="0" err="1" smtClean="0">
                <a:solidFill>
                  <a:srgbClr val="FFFF00"/>
                </a:solidFill>
              </a:rPr>
              <a:t>critica</a:t>
            </a:r>
            <a:r>
              <a:rPr lang="fr-FR" sz="4000" b="1" dirty="0" smtClean="0">
                <a:solidFill>
                  <a:srgbClr val="FFFF00"/>
                </a:solidFill>
              </a:rPr>
              <a:t> </a:t>
            </a:r>
            <a:endParaRPr lang="es-ES_tradnl" sz="4000" b="1" dirty="0" smtClean="0">
              <a:solidFill>
                <a:srgbClr val="FFFF00"/>
              </a:solidFill>
            </a:endParaRPr>
          </a:p>
          <a:p>
            <a:r>
              <a:rPr lang="es-ES_tradnl" sz="3200" b="1" dirty="0" smtClean="0">
                <a:solidFill>
                  <a:schemeClr val="bg1"/>
                </a:solidFill>
              </a:rPr>
              <a:t>La columna de sangre h puede ser utilizada para una </a:t>
            </a:r>
            <a:r>
              <a:rPr lang="es-ES_tradnl" sz="3200" b="1" dirty="0" smtClean="0">
                <a:solidFill>
                  <a:srgbClr val="FF0000"/>
                </a:solidFill>
              </a:rPr>
              <a:t>medición Pole Test  confiable  </a:t>
            </a:r>
            <a:r>
              <a:rPr lang="es-ES_tradnl" sz="3200" b="1" dirty="0" smtClean="0">
                <a:solidFill>
                  <a:schemeClr val="bg1"/>
                </a:solidFill>
              </a:rPr>
              <a:t>las presiones al pie inferiores à 65 </a:t>
            </a:r>
            <a:r>
              <a:rPr lang="es-ES_tradnl" sz="3200" b="1" dirty="0" err="1" smtClean="0">
                <a:solidFill>
                  <a:schemeClr val="bg1"/>
                </a:solidFill>
              </a:rPr>
              <a:t>mmHg</a:t>
            </a:r>
            <a:r>
              <a:rPr lang="es-ES_tradnl" sz="3200" b="1" dirty="0" smtClean="0">
                <a:solidFill>
                  <a:schemeClr val="bg1"/>
                </a:solidFill>
              </a:rPr>
              <a:t>  por el diagnostico de Isquemia critica, </a:t>
            </a:r>
            <a:r>
              <a:rPr lang="es-ES_tradnl" sz="3200" b="1" dirty="0" smtClean="0">
                <a:solidFill>
                  <a:srgbClr val="FF0000"/>
                </a:solidFill>
              </a:rPr>
              <a:t>cualquiera sea la rigidez de la arterias..</a:t>
            </a:r>
          </a:p>
          <a:p>
            <a:endParaRPr lang="es-ES_tradnl" sz="3200" b="1" dirty="0" smtClean="0">
              <a:solidFill>
                <a:schemeClr val="bg1"/>
              </a:solidFill>
            </a:endParaRPr>
          </a:p>
          <a:p>
            <a:endParaRPr lang="es-ES_tradnl" sz="3200" b="1" dirty="0" smtClean="0">
              <a:solidFill>
                <a:schemeClr val="bg1"/>
              </a:solidFill>
            </a:endParaRPr>
          </a:p>
          <a:p>
            <a:endParaRPr lang="es-ES_tradnl" sz="3200" b="1" dirty="0" smtClean="0">
              <a:solidFill>
                <a:schemeClr val="bg1"/>
              </a:solidFill>
            </a:endParaRPr>
          </a:p>
          <a:p>
            <a:r>
              <a:rPr lang="es-ES_tradnl" sz="3200" b="1" dirty="0" smtClean="0">
                <a:solidFill>
                  <a:schemeClr val="bg1"/>
                </a:solidFill>
              </a:rPr>
              <a:t>  </a:t>
            </a:r>
            <a:endParaRPr lang="fr-FR" sz="3200" dirty="0">
              <a:solidFill>
                <a:schemeClr val="bg1"/>
              </a:solidFill>
            </a:endParaRPr>
          </a:p>
        </p:txBody>
      </p:sp>
      <p:grpSp>
        <p:nvGrpSpPr>
          <p:cNvPr id="3" name="Groupe 2"/>
          <p:cNvGrpSpPr/>
          <p:nvPr/>
        </p:nvGrpSpPr>
        <p:grpSpPr>
          <a:xfrm>
            <a:off x="0" y="3573016"/>
            <a:ext cx="8785225" cy="3123753"/>
            <a:chOff x="179388" y="1772097"/>
            <a:chExt cx="8785225" cy="3123753"/>
          </a:xfrm>
        </p:grpSpPr>
        <p:grpSp>
          <p:nvGrpSpPr>
            <p:cNvPr id="5" name="Group 13"/>
            <p:cNvGrpSpPr>
              <a:grpSpLocks/>
            </p:cNvGrpSpPr>
            <p:nvPr/>
          </p:nvGrpSpPr>
          <p:grpSpPr bwMode="auto">
            <a:xfrm>
              <a:off x="2555875" y="2284413"/>
              <a:ext cx="5399088" cy="2611437"/>
              <a:chOff x="385" y="432"/>
              <a:chExt cx="4172" cy="1962"/>
            </a:xfrm>
          </p:grpSpPr>
          <p:sp>
            <p:nvSpPr>
              <p:cNvPr id="25" name="Freeform 11"/>
              <p:cNvSpPr>
                <a:spLocks/>
              </p:cNvSpPr>
              <p:nvPr/>
            </p:nvSpPr>
            <p:spPr bwMode="auto">
              <a:xfrm>
                <a:off x="385" y="1536"/>
                <a:ext cx="4172" cy="851"/>
              </a:xfrm>
              <a:custGeom>
                <a:avLst/>
                <a:gdLst/>
                <a:ahLst/>
                <a:cxnLst>
                  <a:cxn ang="0">
                    <a:pos x="26" y="309"/>
                  </a:cxn>
                  <a:cxn ang="0">
                    <a:pos x="53" y="453"/>
                  </a:cxn>
                  <a:cxn ang="0">
                    <a:pos x="1" y="704"/>
                  </a:cxn>
                  <a:cxn ang="0">
                    <a:pos x="60" y="768"/>
                  </a:cxn>
                  <a:cxn ang="0">
                    <a:pos x="119" y="736"/>
                  </a:cxn>
                  <a:cxn ang="0">
                    <a:pos x="266" y="672"/>
                  </a:cxn>
                  <a:cxn ang="0">
                    <a:pos x="521" y="723"/>
                  </a:cxn>
                  <a:cxn ang="0">
                    <a:pos x="738" y="736"/>
                  </a:cxn>
                  <a:cxn ang="0">
                    <a:pos x="989" y="678"/>
                  </a:cxn>
                  <a:cxn ang="0">
                    <a:pos x="1269" y="768"/>
                  </a:cxn>
                  <a:cxn ang="0">
                    <a:pos x="1534" y="736"/>
                  </a:cxn>
                  <a:cxn ang="0">
                    <a:pos x="1682" y="813"/>
                  </a:cxn>
                  <a:cxn ang="0">
                    <a:pos x="1889" y="849"/>
                  </a:cxn>
                  <a:cxn ang="0">
                    <a:pos x="2006" y="800"/>
                  </a:cxn>
                  <a:cxn ang="0">
                    <a:pos x="2153" y="736"/>
                  </a:cxn>
                  <a:cxn ang="0">
                    <a:pos x="2996" y="786"/>
                  </a:cxn>
                  <a:cxn ang="0">
                    <a:pos x="3194" y="705"/>
                  </a:cxn>
                  <a:cxn ang="0">
                    <a:pos x="3464" y="678"/>
                  </a:cxn>
                  <a:cxn ang="0">
                    <a:pos x="3815" y="732"/>
                  </a:cxn>
                  <a:cxn ang="0">
                    <a:pos x="4049" y="714"/>
                  </a:cxn>
                  <a:cxn ang="0">
                    <a:pos x="4157" y="534"/>
                  </a:cxn>
                  <a:cxn ang="0">
                    <a:pos x="4139" y="363"/>
                  </a:cxn>
                  <a:cxn ang="0">
                    <a:pos x="4013" y="282"/>
                  </a:cxn>
                  <a:cxn ang="0">
                    <a:pos x="3923" y="147"/>
                  </a:cxn>
                  <a:cxn ang="0">
                    <a:pos x="3779" y="228"/>
                  </a:cxn>
                  <a:cxn ang="0">
                    <a:pos x="3653" y="165"/>
                  </a:cxn>
                  <a:cxn ang="0">
                    <a:pos x="3599" y="318"/>
                  </a:cxn>
                  <a:cxn ang="0">
                    <a:pos x="3419" y="363"/>
                  </a:cxn>
                  <a:cxn ang="0">
                    <a:pos x="3095" y="345"/>
                  </a:cxn>
                  <a:cxn ang="0">
                    <a:pos x="2714" y="256"/>
                  </a:cxn>
                  <a:cxn ang="0">
                    <a:pos x="2105" y="291"/>
                  </a:cxn>
                  <a:cxn ang="0">
                    <a:pos x="1826" y="363"/>
                  </a:cxn>
                  <a:cxn ang="0">
                    <a:pos x="1286" y="363"/>
                  </a:cxn>
                  <a:cxn ang="0">
                    <a:pos x="1178" y="381"/>
                  </a:cxn>
                  <a:cxn ang="0">
                    <a:pos x="945" y="352"/>
                  </a:cxn>
                  <a:cxn ang="0">
                    <a:pos x="296" y="416"/>
                  </a:cxn>
                  <a:cxn ang="0">
                    <a:pos x="237" y="256"/>
                  </a:cxn>
                  <a:cxn ang="0">
                    <a:pos x="148" y="32"/>
                  </a:cxn>
                  <a:cxn ang="0">
                    <a:pos x="60" y="64"/>
                  </a:cxn>
                  <a:cxn ang="0">
                    <a:pos x="26" y="309"/>
                  </a:cxn>
                </a:cxnLst>
                <a:rect l="0" t="0" r="r" b="b"/>
                <a:pathLst>
                  <a:path w="4172" h="851">
                    <a:moveTo>
                      <a:pt x="26" y="309"/>
                    </a:moveTo>
                    <a:cubicBezTo>
                      <a:pt x="25" y="374"/>
                      <a:pt x="57" y="387"/>
                      <a:pt x="53" y="453"/>
                    </a:cubicBezTo>
                    <a:cubicBezTo>
                      <a:pt x="49" y="519"/>
                      <a:pt x="0" y="652"/>
                      <a:pt x="1" y="704"/>
                    </a:cubicBezTo>
                    <a:cubicBezTo>
                      <a:pt x="2" y="756"/>
                      <a:pt x="40" y="763"/>
                      <a:pt x="60" y="768"/>
                    </a:cubicBezTo>
                    <a:cubicBezTo>
                      <a:pt x="79" y="773"/>
                      <a:pt x="85" y="752"/>
                      <a:pt x="119" y="736"/>
                    </a:cubicBezTo>
                    <a:cubicBezTo>
                      <a:pt x="154" y="720"/>
                      <a:pt x="199" y="674"/>
                      <a:pt x="266" y="672"/>
                    </a:cubicBezTo>
                    <a:cubicBezTo>
                      <a:pt x="333" y="670"/>
                      <a:pt x="442" y="712"/>
                      <a:pt x="521" y="723"/>
                    </a:cubicBezTo>
                    <a:cubicBezTo>
                      <a:pt x="600" y="734"/>
                      <a:pt x="660" y="744"/>
                      <a:pt x="738" y="736"/>
                    </a:cubicBezTo>
                    <a:cubicBezTo>
                      <a:pt x="816" y="728"/>
                      <a:pt x="901" y="673"/>
                      <a:pt x="989" y="678"/>
                    </a:cubicBezTo>
                    <a:cubicBezTo>
                      <a:pt x="1077" y="683"/>
                      <a:pt x="1178" y="758"/>
                      <a:pt x="1269" y="768"/>
                    </a:cubicBezTo>
                    <a:cubicBezTo>
                      <a:pt x="1360" y="778"/>
                      <a:pt x="1465" y="729"/>
                      <a:pt x="1534" y="736"/>
                    </a:cubicBezTo>
                    <a:cubicBezTo>
                      <a:pt x="1603" y="743"/>
                      <a:pt x="1623" y="794"/>
                      <a:pt x="1682" y="813"/>
                    </a:cubicBezTo>
                    <a:cubicBezTo>
                      <a:pt x="1741" y="832"/>
                      <a:pt x="1835" y="851"/>
                      <a:pt x="1889" y="849"/>
                    </a:cubicBezTo>
                    <a:cubicBezTo>
                      <a:pt x="1943" y="847"/>
                      <a:pt x="1962" y="819"/>
                      <a:pt x="2006" y="800"/>
                    </a:cubicBezTo>
                    <a:cubicBezTo>
                      <a:pt x="2050" y="781"/>
                      <a:pt x="1988" y="738"/>
                      <a:pt x="2153" y="736"/>
                    </a:cubicBezTo>
                    <a:cubicBezTo>
                      <a:pt x="2318" y="734"/>
                      <a:pt x="2823" y="791"/>
                      <a:pt x="2996" y="786"/>
                    </a:cubicBezTo>
                    <a:cubicBezTo>
                      <a:pt x="3169" y="781"/>
                      <a:pt x="3116" y="723"/>
                      <a:pt x="3194" y="705"/>
                    </a:cubicBezTo>
                    <a:cubicBezTo>
                      <a:pt x="3272" y="687"/>
                      <a:pt x="3361" y="674"/>
                      <a:pt x="3464" y="678"/>
                    </a:cubicBezTo>
                    <a:cubicBezTo>
                      <a:pt x="3567" y="682"/>
                      <a:pt x="3718" y="726"/>
                      <a:pt x="3815" y="732"/>
                    </a:cubicBezTo>
                    <a:cubicBezTo>
                      <a:pt x="3912" y="738"/>
                      <a:pt x="3992" y="747"/>
                      <a:pt x="4049" y="714"/>
                    </a:cubicBezTo>
                    <a:cubicBezTo>
                      <a:pt x="4106" y="681"/>
                      <a:pt x="4142" y="592"/>
                      <a:pt x="4157" y="534"/>
                    </a:cubicBezTo>
                    <a:cubicBezTo>
                      <a:pt x="4172" y="476"/>
                      <a:pt x="4163" y="405"/>
                      <a:pt x="4139" y="363"/>
                    </a:cubicBezTo>
                    <a:cubicBezTo>
                      <a:pt x="4115" y="321"/>
                      <a:pt x="4049" y="318"/>
                      <a:pt x="4013" y="282"/>
                    </a:cubicBezTo>
                    <a:cubicBezTo>
                      <a:pt x="3977" y="246"/>
                      <a:pt x="3962" y="156"/>
                      <a:pt x="3923" y="147"/>
                    </a:cubicBezTo>
                    <a:cubicBezTo>
                      <a:pt x="3884" y="138"/>
                      <a:pt x="3824" y="225"/>
                      <a:pt x="3779" y="228"/>
                    </a:cubicBezTo>
                    <a:cubicBezTo>
                      <a:pt x="3734" y="231"/>
                      <a:pt x="3683" y="150"/>
                      <a:pt x="3653" y="165"/>
                    </a:cubicBezTo>
                    <a:cubicBezTo>
                      <a:pt x="3623" y="180"/>
                      <a:pt x="3638" y="285"/>
                      <a:pt x="3599" y="318"/>
                    </a:cubicBezTo>
                    <a:cubicBezTo>
                      <a:pt x="3560" y="351"/>
                      <a:pt x="3503" y="358"/>
                      <a:pt x="3419" y="363"/>
                    </a:cubicBezTo>
                    <a:cubicBezTo>
                      <a:pt x="3335" y="368"/>
                      <a:pt x="3212" y="363"/>
                      <a:pt x="3095" y="345"/>
                    </a:cubicBezTo>
                    <a:cubicBezTo>
                      <a:pt x="2978" y="327"/>
                      <a:pt x="2879" y="265"/>
                      <a:pt x="2714" y="256"/>
                    </a:cubicBezTo>
                    <a:cubicBezTo>
                      <a:pt x="2549" y="247"/>
                      <a:pt x="2253" y="273"/>
                      <a:pt x="2105" y="291"/>
                    </a:cubicBezTo>
                    <a:cubicBezTo>
                      <a:pt x="1957" y="309"/>
                      <a:pt x="1962" y="351"/>
                      <a:pt x="1826" y="363"/>
                    </a:cubicBezTo>
                    <a:cubicBezTo>
                      <a:pt x="1690" y="375"/>
                      <a:pt x="1394" y="360"/>
                      <a:pt x="1286" y="363"/>
                    </a:cubicBezTo>
                    <a:cubicBezTo>
                      <a:pt x="1178" y="366"/>
                      <a:pt x="1235" y="383"/>
                      <a:pt x="1178" y="381"/>
                    </a:cubicBezTo>
                    <a:cubicBezTo>
                      <a:pt x="1121" y="379"/>
                      <a:pt x="1092" y="346"/>
                      <a:pt x="945" y="352"/>
                    </a:cubicBezTo>
                    <a:cubicBezTo>
                      <a:pt x="798" y="358"/>
                      <a:pt x="414" y="433"/>
                      <a:pt x="296" y="416"/>
                    </a:cubicBezTo>
                    <a:cubicBezTo>
                      <a:pt x="178" y="400"/>
                      <a:pt x="261" y="320"/>
                      <a:pt x="237" y="256"/>
                    </a:cubicBezTo>
                    <a:cubicBezTo>
                      <a:pt x="212" y="192"/>
                      <a:pt x="178" y="64"/>
                      <a:pt x="148" y="32"/>
                    </a:cubicBezTo>
                    <a:cubicBezTo>
                      <a:pt x="119" y="0"/>
                      <a:pt x="80" y="18"/>
                      <a:pt x="60" y="64"/>
                    </a:cubicBezTo>
                    <a:cubicBezTo>
                      <a:pt x="40" y="110"/>
                      <a:pt x="27" y="244"/>
                      <a:pt x="26" y="309"/>
                    </a:cubicBezTo>
                    <a:close/>
                  </a:path>
                </a:pathLst>
              </a:custGeom>
              <a:noFill/>
              <a:ln w="28575">
                <a:solidFill>
                  <a:schemeClr val="bg1"/>
                </a:solidFill>
                <a:round/>
                <a:headEnd/>
                <a:tailEnd/>
              </a:ln>
              <a:effectLst/>
            </p:spPr>
            <p:txBody>
              <a:bodyPr/>
              <a:lstStyle/>
              <a:p>
                <a:endParaRPr lang="fr-FR"/>
              </a:p>
            </p:txBody>
          </p:sp>
          <p:sp>
            <p:nvSpPr>
              <p:cNvPr id="26" name="Freeform 12"/>
              <p:cNvSpPr>
                <a:spLocks/>
              </p:cNvSpPr>
              <p:nvPr/>
            </p:nvSpPr>
            <p:spPr bwMode="auto">
              <a:xfrm>
                <a:off x="846" y="432"/>
                <a:ext cx="3711" cy="1962"/>
              </a:xfrm>
              <a:custGeom>
                <a:avLst/>
                <a:gdLst/>
                <a:ahLst/>
                <a:cxnLst>
                  <a:cxn ang="0">
                    <a:pos x="1107" y="1836"/>
                  </a:cxn>
                  <a:cxn ang="0">
                    <a:pos x="1269" y="1944"/>
                  </a:cxn>
                  <a:cxn ang="0">
                    <a:pos x="1428" y="1942"/>
                  </a:cxn>
                  <a:cxn ang="0">
                    <a:pos x="1545" y="1893"/>
                  </a:cxn>
                  <a:cxn ang="0">
                    <a:pos x="1692" y="1829"/>
                  </a:cxn>
                  <a:cxn ang="0">
                    <a:pos x="2535" y="1879"/>
                  </a:cxn>
                  <a:cxn ang="0">
                    <a:pos x="2733" y="1798"/>
                  </a:cxn>
                  <a:cxn ang="0">
                    <a:pos x="3003" y="1771"/>
                  </a:cxn>
                  <a:cxn ang="0">
                    <a:pos x="3354" y="1825"/>
                  </a:cxn>
                  <a:cxn ang="0">
                    <a:pos x="3588" y="1807"/>
                  </a:cxn>
                  <a:cxn ang="0">
                    <a:pos x="3696" y="1627"/>
                  </a:cxn>
                  <a:cxn ang="0">
                    <a:pos x="3678" y="1456"/>
                  </a:cxn>
                  <a:cxn ang="0">
                    <a:pos x="3552" y="1375"/>
                  </a:cxn>
                  <a:cxn ang="0">
                    <a:pos x="3462" y="1240"/>
                  </a:cxn>
                  <a:cxn ang="0">
                    <a:pos x="3318" y="1321"/>
                  </a:cxn>
                  <a:cxn ang="0">
                    <a:pos x="3192" y="1258"/>
                  </a:cxn>
                  <a:cxn ang="0">
                    <a:pos x="3138" y="1411"/>
                  </a:cxn>
                  <a:cxn ang="0">
                    <a:pos x="2958" y="1456"/>
                  </a:cxn>
                  <a:cxn ang="0">
                    <a:pos x="2634" y="1438"/>
                  </a:cxn>
                  <a:cxn ang="0">
                    <a:pos x="2253" y="1349"/>
                  </a:cxn>
                  <a:cxn ang="0">
                    <a:pos x="1644" y="1384"/>
                  </a:cxn>
                  <a:cxn ang="0">
                    <a:pos x="1395" y="1440"/>
                  </a:cxn>
                  <a:cxn ang="0">
                    <a:pos x="1251" y="1269"/>
                  </a:cxn>
                  <a:cxn ang="0">
                    <a:pos x="1035" y="1089"/>
                  </a:cxn>
                  <a:cxn ang="0">
                    <a:pos x="864" y="846"/>
                  </a:cxn>
                  <a:cxn ang="0">
                    <a:pos x="657" y="702"/>
                  </a:cxn>
                  <a:cxn ang="0">
                    <a:pos x="396" y="396"/>
                  </a:cxn>
                  <a:cxn ang="0">
                    <a:pos x="540" y="144"/>
                  </a:cxn>
                  <a:cxn ang="0">
                    <a:pos x="504" y="27"/>
                  </a:cxn>
                  <a:cxn ang="0">
                    <a:pos x="198" y="306"/>
                  </a:cxn>
                  <a:cxn ang="0">
                    <a:pos x="0" y="504"/>
                  </a:cxn>
                  <a:cxn ang="0">
                    <a:pos x="198" y="648"/>
                  </a:cxn>
                  <a:cxn ang="0">
                    <a:pos x="432" y="945"/>
                  </a:cxn>
                  <a:cxn ang="0">
                    <a:pos x="657" y="1116"/>
                  </a:cxn>
                  <a:cxn ang="0">
                    <a:pos x="729" y="1233"/>
                  </a:cxn>
                  <a:cxn ang="0">
                    <a:pos x="810" y="1413"/>
                  </a:cxn>
                  <a:cxn ang="0">
                    <a:pos x="1017" y="1602"/>
                  </a:cxn>
                  <a:cxn ang="0">
                    <a:pos x="1107" y="1836"/>
                  </a:cxn>
                </a:cxnLst>
                <a:rect l="0" t="0" r="r" b="b"/>
                <a:pathLst>
                  <a:path w="3711" h="1962">
                    <a:moveTo>
                      <a:pt x="1107" y="1836"/>
                    </a:moveTo>
                    <a:cubicBezTo>
                      <a:pt x="1149" y="1893"/>
                      <a:pt x="1216" y="1926"/>
                      <a:pt x="1269" y="1944"/>
                    </a:cubicBezTo>
                    <a:cubicBezTo>
                      <a:pt x="1322" y="1962"/>
                      <a:pt x="1382" y="1950"/>
                      <a:pt x="1428" y="1942"/>
                    </a:cubicBezTo>
                    <a:cubicBezTo>
                      <a:pt x="1474" y="1934"/>
                      <a:pt x="1501" y="1912"/>
                      <a:pt x="1545" y="1893"/>
                    </a:cubicBezTo>
                    <a:cubicBezTo>
                      <a:pt x="1589" y="1874"/>
                      <a:pt x="1527" y="1831"/>
                      <a:pt x="1692" y="1829"/>
                    </a:cubicBezTo>
                    <a:cubicBezTo>
                      <a:pt x="1857" y="1827"/>
                      <a:pt x="2362" y="1884"/>
                      <a:pt x="2535" y="1879"/>
                    </a:cubicBezTo>
                    <a:cubicBezTo>
                      <a:pt x="2708" y="1874"/>
                      <a:pt x="2655" y="1816"/>
                      <a:pt x="2733" y="1798"/>
                    </a:cubicBezTo>
                    <a:cubicBezTo>
                      <a:pt x="2811" y="1780"/>
                      <a:pt x="2900" y="1767"/>
                      <a:pt x="3003" y="1771"/>
                    </a:cubicBezTo>
                    <a:cubicBezTo>
                      <a:pt x="3106" y="1775"/>
                      <a:pt x="3257" y="1819"/>
                      <a:pt x="3354" y="1825"/>
                    </a:cubicBezTo>
                    <a:cubicBezTo>
                      <a:pt x="3451" y="1831"/>
                      <a:pt x="3531" y="1840"/>
                      <a:pt x="3588" y="1807"/>
                    </a:cubicBezTo>
                    <a:cubicBezTo>
                      <a:pt x="3645" y="1774"/>
                      <a:pt x="3681" y="1685"/>
                      <a:pt x="3696" y="1627"/>
                    </a:cubicBezTo>
                    <a:cubicBezTo>
                      <a:pt x="3711" y="1569"/>
                      <a:pt x="3702" y="1498"/>
                      <a:pt x="3678" y="1456"/>
                    </a:cubicBezTo>
                    <a:cubicBezTo>
                      <a:pt x="3654" y="1414"/>
                      <a:pt x="3588" y="1411"/>
                      <a:pt x="3552" y="1375"/>
                    </a:cubicBezTo>
                    <a:cubicBezTo>
                      <a:pt x="3516" y="1339"/>
                      <a:pt x="3501" y="1249"/>
                      <a:pt x="3462" y="1240"/>
                    </a:cubicBezTo>
                    <a:cubicBezTo>
                      <a:pt x="3423" y="1231"/>
                      <a:pt x="3363" y="1318"/>
                      <a:pt x="3318" y="1321"/>
                    </a:cubicBezTo>
                    <a:cubicBezTo>
                      <a:pt x="3273" y="1324"/>
                      <a:pt x="3222" y="1243"/>
                      <a:pt x="3192" y="1258"/>
                    </a:cubicBezTo>
                    <a:cubicBezTo>
                      <a:pt x="3162" y="1273"/>
                      <a:pt x="3177" y="1378"/>
                      <a:pt x="3138" y="1411"/>
                    </a:cubicBezTo>
                    <a:cubicBezTo>
                      <a:pt x="3099" y="1444"/>
                      <a:pt x="3042" y="1451"/>
                      <a:pt x="2958" y="1456"/>
                    </a:cubicBezTo>
                    <a:cubicBezTo>
                      <a:pt x="2874" y="1461"/>
                      <a:pt x="2751" y="1456"/>
                      <a:pt x="2634" y="1438"/>
                    </a:cubicBezTo>
                    <a:cubicBezTo>
                      <a:pt x="2517" y="1420"/>
                      <a:pt x="2418" y="1358"/>
                      <a:pt x="2253" y="1349"/>
                    </a:cubicBezTo>
                    <a:cubicBezTo>
                      <a:pt x="2088" y="1340"/>
                      <a:pt x="1787" y="1369"/>
                      <a:pt x="1644" y="1384"/>
                    </a:cubicBezTo>
                    <a:cubicBezTo>
                      <a:pt x="1501" y="1399"/>
                      <a:pt x="1460" y="1459"/>
                      <a:pt x="1395" y="1440"/>
                    </a:cubicBezTo>
                    <a:cubicBezTo>
                      <a:pt x="1330" y="1421"/>
                      <a:pt x="1311" y="1327"/>
                      <a:pt x="1251" y="1269"/>
                    </a:cubicBezTo>
                    <a:cubicBezTo>
                      <a:pt x="1191" y="1211"/>
                      <a:pt x="1099" y="1159"/>
                      <a:pt x="1035" y="1089"/>
                    </a:cubicBezTo>
                    <a:cubicBezTo>
                      <a:pt x="971" y="1019"/>
                      <a:pt x="927" y="910"/>
                      <a:pt x="864" y="846"/>
                    </a:cubicBezTo>
                    <a:cubicBezTo>
                      <a:pt x="801" y="782"/>
                      <a:pt x="735" y="777"/>
                      <a:pt x="657" y="702"/>
                    </a:cubicBezTo>
                    <a:cubicBezTo>
                      <a:pt x="579" y="627"/>
                      <a:pt x="416" y="489"/>
                      <a:pt x="396" y="396"/>
                    </a:cubicBezTo>
                    <a:cubicBezTo>
                      <a:pt x="376" y="303"/>
                      <a:pt x="522" y="206"/>
                      <a:pt x="540" y="144"/>
                    </a:cubicBezTo>
                    <a:cubicBezTo>
                      <a:pt x="558" y="82"/>
                      <a:pt x="561" y="0"/>
                      <a:pt x="504" y="27"/>
                    </a:cubicBezTo>
                    <a:cubicBezTo>
                      <a:pt x="447" y="54"/>
                      <a:pt x="282" y="227"/>
                      <a:pt x="198" y="306"/>
                    </a:cubicBezTo>
                    <a:cubicBezTo>
                      <a:pt x="114" y="385"/>
                      <a:pt x="0" y="447"/>
                      <a:pt x="0" y="504"/>
                    </a:cubicBezTo>
                    <a:cubicBezTo>
                      <a:pt x="0" y="561"/>
                      <a:pt x="126" y="575"/>
                      <a:pt x="198" y="648"/>
                    </a:cubicBezTo>
                    <a:cubicBezTo>
                      <a:pt x="270" y="721"/>
                      <a:pt x="356" y="867"/>
                      <a:pt x="432" y="945"/>
                    </a:cubicBezTo>
                    <a:cubicBezTo>
                      <a:pt x="508" y="1023"/>
                      <a:pt x="608" y="1068"/>
                      <a:pt x="657" y="1116"/>
                    </a:cubicBezTo>
                    <a:cubicBezTo>
                      <a:pt x="706" y="1164"/>
                      <a:pt x="704" y="1184"/>
                      <a:pt x="729" y="1233"/>
                    </a:cubicBezTo>
                    <a:cubicBezTo>
                      <a:pt x="754" y="1282"/>
                      <a:pt x="762" y="1352"/>
                      <a:pt x="810" y="1413"/>
                    </a:cubicBezTo>
                    <a:cubicBezTo>
                      <a:pt x="858" y="1474"/>
                      <a:pt x="967" y="1531"/>
                      <a:pt x="1017" y="1602"/>
                    </a:cubicBezTo>
                    <a:cubicBezTo>
                      <a:pt x="1067" y="1673"/>
                      <a:pt x="1065" y="1786"/>
                      <a:pt x="1107" y="1836"/>
                    </a:cubicBezTo>
                    <a:close/>
                  </a:path>
                </a:pathLst>
              </a:custGeom>
              <a:noFill/>
              <a:ln w="28575">
                <a:solidFill>
                  <a:schemeClr val="bg1"/>
                </a:solidFill>
                <a:round/>
                <a:headEnd/>
                <a:tailEnd/>
              </a:ln>
              <a:effectLst/>
            </p:spPr>
            <p:txBody>
              <a:bodyPr/>
              <a:lstStyle/>
              <a:p>
                <a:endParaRPr lang="fr-FR"/>
              </a:p>
            </p:txBody>
          </p:sp>
        </p:grpSp>
        <p:sp>
          <p:nvSpPr>
            <p:cNvPr id="6" name="Line 14"/>
            <p:cNvSpPr>
              <a:spLocks noChangeShapeType="1"/>
            </p:cNvSpPr>
            <p:nvPr/>
          </p:nvSpPr>
          <p:spPr bwMode="auto">
            <a:xfrm>
              <a:off x="971550" y="4805363"/>
              <a:ext cx="7993063" cy="0"/>
            </a:xfrm>
            <a:prstGeom prst="line">
              <a:avLst/>
            </a:prstGeom>
            <a:noFill/>
            <a:ln w="28575" cmpd="dbl">
              <a:solidFill>
                <a:schemeClr val="bg1"/>
              </a:solidFill>
              <a:round/>
              <a:headEnd/>
              <a:tailEnd/>
            </a:ln>
            <a:effectLst/>
          </p:spPr>
          <p:txBody>
            <a:bodyPr/>
            <a:lstStyle/>
            <a:p>
              <a:endParaRPr lang="fr-FR"/>
            </a:p>
          </p:txBody>
        </p:sp>
        <p:sp>
          <p:nvSpPr>
            <p:cNvPr id="7" name="Line 16"/>
            <p:cNvSpPr>
              <a:spLocks noChangeShapeType="1"/>
            </p:cNvSpPr>
            <p:nvPr/>
          </p:nvSpPr>
          <p:spPr bwMode="auto">
            <a:xfrm>
              <a:off x="1187450" y="2932113"/>
              <a:ext cx="5545138" cy="0"/>
            </a:xfrm>
            <a:prstGeom prst="line">
              <a:avLst/>
            </a:prstGeom>
            <a:noFill/>
            <a:ln w="28575">
              <a:solidFill>
                <a:schemeClr val="bg1"/>
              </a:solidFill>
              <a:prstDash val="dash"/>
              <a:round/>
              <a:headEnd type="triangle" w="med" len="med"/>
              <a:tailEnd type="triangle" w="med" len="med"/>
            </a:ln>
            <a:effectLst/>
          </p:spPr>
          <p:txBody>
            <a:bodyPr/>
            <a:lstStyle/>
            <a:p>
              <a:endParaRPr lang="fr-FR"/>
            </a:p>
          </p:txBody>
        </p:sp>
        <p:sp>
          <p:nvSpPr>
            <p:cNvPr id="8" name="Text Box 19"/>
            <p:cNvSpPr txBox="1">
              <a:spLocks noChangeArrowheads="1"/>
            </p:cNvSpPr>
            <p:nvPr/>
          </p:nvSpPr>
          <p:spPr bwMode="auto">
            <a:xfrm>
              <a:off x="179388" y="3306331"/>
              <a:ext cx="3923928" cy="553998"/>
            </a:xfrm>
            <a:prstGeom prst="rect">
              <a:avLst/>
            </a:prstGeom>
            <a:noFill/>
            <a:ln w="28575">
              <a:solidFill>
                <a:schemeClr val="bg1"/>
              </a:solidFill>
              <a:miter lim="800000"/>
              <a:headEnd/>
              <a:tailEnd/>
            </a:ln>
            <a:effectLst/>
          </p:spPr>
          <p:txBody>
            <a:bodyPr wrap="square">
              <a:spAutoFit/>
            </a:bodyPr>
            <a:lstStyle/>
            <a:p>
              <a:pPr>
                <a:spcBef>
                  <a:spcPct val="50000"/>
                </a:spcBef>
              </a:pPr>
              <a:r>
                <a:rPr lang="fr-FR" b="1" dirty="0" smtClean="0">
                  <a:solidFill>
                    <a:srgbClr val="FFFF00"/>
                  </a:solidFill>
                </a:rPr>
                <a:t>h = 65cm P =50mmHg</a:t>
              </a:r>
              <a:endParaRPr lang="fr-FR" b="1" dirty="0">
                <a:solidFill>
                  <a:srgbClr val="FFFF00"/>
                </a:solidFill>
              </a:endParaRPr>
            </a:p>
          </p:txBody>
        </p:sp>
        <p:sp>
          <p:nvSpPr>
            <p:cNvPr id="9" name="Line 20"/>
            <p:cNvSpPr>
              <a:spLocks noChangeShapeType="1"/>
            </p:cNvSpPr>
            <p:nvPr/>
          </p:nvSpPr>
          <p:spPr bwMode="auto">
            <a:xfrm flipV="1">
              <a:off x="1692275" y="2932113"/>
              <a:ext cx="0" cy="576262"/>
            </a:xfrm>
            <a:prstGeom prst="line">
              <a:avLst/>
            </a:prstGeom>
            <a:noFill/>
            <a:ln w="28575">
              <a:solidFill>
                <a:schemeClr val="bg1"/>
              </a:solidFill>
              <a:round/>
              <a:headEnd/>
              <a:tailEnd type="triangle" w="med" len="med"/>
            </a:ln>
            <a:effectLst/>
          </p:spPr>
          <p:txBody>
            <a:bodyPr/>
            <a:lstStyle/>
            <a:p>
              <a:endParaRPr lang="fr-FR"/>
            </a:p>
          </p:txBody>
        </p:sp>
        <p:sp>
          <p:nvSpPr>
            <p:cNvPr id="10" name="Line 21"/>
            <p:cNvSpPr>
              <a:spLocks noChangeShapeType="1"/>
            </p:cNvSpPr>
            <p:nvPr/>
          </p:nvSpPr>
          <p:spPr bwMode="auto">
            <a:xfrm>
              <a:off x="1692275" y="3940175"/>
              <a:ext cx="0" cy="865188"/>
            </a:xfrm>
            <a:prstGeom prst="line">
              <a:avLst/>
            </a:prstGeom>
            <a:noFill/>
            <a:ln w="28575">
              <a:solidFill>
                <a:schemeClr val="bg1"/>
              </a:solidFill>
              <a:round/>
              <a:headEnd/>
              <a:tailEnd type="triangle" w="med" len="med"/>
            </a:ln>
            <a:effectLst/>
          </p:spPr>
          <p:txBody>
            <a:bodyPr/>
            <a:lstStyle/>
            <a:p>
              <a:endParaRPr lang="fr-FR"/>
            </a:p>
          </p:txBody>
        </p:sp>
        <p:sp>
          <p:nvSpPr>
            <p:cNvPr id="11" name="Oval 22"/>
            <p:cNvSpPr>
              <a:spLocks noChangeArrowheads="1"/>
            </p:cNvSpPr>
            <p:nvPr/>
          </p:nvSpPr>
          <p:spPr bwMode="auto">
            <a:xfrm>
              <a:off x="2700338" y="3940175"/>
              <a:ext cx="142875" cy="144463"/>
            </a:xfrm>
            <a:prstGeom prst="ellipse">
              <a:avLst/>
            </a:prstGeom>
            <a:solidFill>
              <a:schemeClr val="accent1"/>
            </a:solidFill>
            <a:ln w="28575">
              <a:solidFill>
                <a:schemeClr val="bg1"/>
              </a:solidFill>
              <a:round/>
              <a:headEnd/>
              <a:tailEnd/>
            </a:ln>
            <a:effectLst/>
          </p:spPr>
          <p:txBody>
            <a:bodyPr wrap="none" anchor="ctr"/>
            <a:lstStyle/>
            <a:p>
              <a:endParaRPr lang="fr-FR"/>
            </a:p>
          </p:txBody>
        </p:sp>
        <p:sp>
          <p:nvSpPr>
            <p:cNvPr id="12" name="Oval 23"/>
            <p:cNvSpPr>
              <a:spLocks noChangeArrowheads="1"/>
            </p:cNvSpPr>
            <p:nvPr/>
          </p:nvSpPr>
          <p:spPr bwMode="auto">
            <a:xfrm>
              <a:off x="3663950" y="2471738"/>
              <a:ext cx="142875" cy="144462"/>
            </a:xfrm>
            <a:prstGeom prst="ellipse">
              <a:avLst/>
            </a:prstGeom>
            <a:solidFill>
              <a:schemeClr val="accent1"/>
            </a:solidFill>
            <a:ln w="28575">
              <a:solidFill>
                <a:schemeClr val="bg1"/>
              </a:solidFill>
              <a:round/>
              <a:headEnd/>
              <a:tailEnd/>
            </a:ln>
            <a:effectLst/>
          </p:spPr>
          <p:txBody>
            <a:bodyPr wrap="none" anchor="ctr"/>
            <a:lstStyle/>
            <a:p>
              <a:endParaRPr lang="fr-FR"/>
            </a:p>
          </p:txBody>
        </p:sp>
        <p:grpSp>
          <p:nvGrpSpPr>
            <p:cNvPr id="13" name="Group 32"/>
            <p:cNvGrpSpPr>
              <a:grpSpLocks/>
            </p:cNvGrpSpPr>
            <p:nvPr/>
          </p:nvGrpSpPr>
          <p:grpSpPr bwMode="auto">
            <a:xfrm>
              <a:off x="3851275" y="1989138"/>
              <a:ext cx="3529013" cy="792162"/>
              <a:chOff x="2426" y="1253"/>
              <a:chExt cx="2223" cy="499"/>
            </a:xfrm>
          </p:grpSpPr>
          <p:sp>
            <p:nvSpPr>
              <p:cNvPr id="20" name="Rectangle 27"/>
              <p:cNvSpPr>
                <a:spLocks noChangeArrowheads="1"/>
              </p:cNvSpPr>
              <p:nvPr/>
            </p:nvSpPr>
            <p:spPr bwMode="auto">
              <a:xfrm>
                <a:off x="2426" y="1616"/>
                <a:ext cx="273" cy="45"/>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21" name="Freeform 28"/>
              <p:cNvSpPr>
                <a:spLocks/>
              </p:cNvSpPr>
              <p:nvPr/>
            </p:nvSpPr>
            <p:spPr bwMode="auto">
              <a:xfrm>
                <a:off x="2699" y="1457"/>
                <a:ext cx="1179" cy="212"/>
              </a:xfrm>
              <a:custGeom>
                <a:avLst/>
                <a:gdLst/>
                <a:ahLst/>
                <a:cxnLst>
                  <a:cxn ang="0">
                    <a:pos x="0" y="159"/>
                  </a:cxn>
                  <a:cxn ang="0">
                    <a:pos x="90" y="113"/>
                  </a:cxn>
                  <a:cxn ang="0">
                    <a:pos x="272" y="204"/>
                  </a:cxn>
                  <a:cxn ang="0">
                    <a:pos x="408" y="68"/>
                  </a:cxn>
                  <a:cxn ang="0">
                    <a:pos x="680" y="204"/>
                  </a:cxn>
                  <a:cxn ang="0">
                    <a:pos x="952" y="23"/>
                  </a:cxn>
                  <a:cxn ang="0">
                    <a:pos x="1179" y="68"/>
                  </a:cxn>
                </a:cxnLst>
                <a:rect l="0" t="0" r="r" b="b"/>
                <a:pathLst>
                  <a:path w="1179" h="212">
                    <a:moveTo>
                      <a:pt x="0" y="159"/>
                    </a:moveTo>
                    <a:cubicBezTo>
                      <a:pt x="22" y="132"/>
                      <a:pt x="45" y="106"/>
                      <a:pt x="90" y="113"/>
                    </a:cubicBezTo>
                    <a:cubicBezTo>
                      <a:pt x="135" y="120"/>
                      <a:pt x="219" y="211"/>
                      <a:pt x="272" y="204"/>
                    </a:cubicBezTo>
                    <a:cubicBezTo>
                      <a:pt x="325" y="197"/>
                      <a:pt x="340" y="68"/>
                      <a:pt x="408" y="68"/>
                    </a:cubicBezTo>
                    <a:cubicBezTo>
                      <a:pt x="476" y="68"/>
                      <a:pt x="589" y="212"/>
                      <a:pt x="680" y="204"/>
                    </a:cubicBezTo>
                    <a:cubicBezTo>
                      <a:pt x="771" y="196"/>
                      <a:pt x="869" y="46"/>
                      <a:pt x="952" y="23"/>
                    </a:cubicBezTo>
                    <a:cubicBezTo>
                      <a:pt x="1035" y="0"/>
                      <a:pt x="1107" y="34"/>
                      <a:pt x="1179" y="68"/>
                    </a:cubicBezTo>
                  </a:path>
                </a:pathLst>
              </a:custGeom>
              <a:noFill/>
              <a:ln w="28575">
                <a:solidFill>
                  <a:schemeClr val="bg1"/>
                </a:solidFill>
                <a:round/>
                <a:headEnd/>
                <a:tailEnd/>
              </a:ln>
              <a:effectLst/>
            </p:spPr>
            <p:txBody>
              <a:bodyPr/>
              <a:lstStyle/>
              <a:p>
                <a:endParaRPr lang="fr-FR"/>
              </a:p>
            </p:txBody>
          </p:sp>
          <p:sp>
            <p:nvSpPr>
              <p:cNvPr id="22" name="Rectangle 29"/>
              <p:cNvSpPr>
                <a:spLocks noChangeArrowheads="1"/>
              </p:cNvSpPr>
              <p:nvPr/>
            </p:nvSpPr>
            <p:spPr bwMode="auto">
              <a:xfrm>
                <a:off x="3878" y="1253"/>
                <a:ext cx="771" cy="499"/>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23" name="Line 30"/>
              <p:cNvSpPr>
                <a:spLocks noChangeShapeType="1"/>
              </p:cNvSpPr>
              <p:nvPr/>
            </p:nvSpPr>
            <p:spPr bwMode="auto">
              <a:xfrm>
                <a:off x="3878" y="1616"/>
                <a:ext cx="771" cy="0"/>
              </a:xfrm>
              <a:prstGeom prst="line">
                <a:avLst/>
              </a:prstGeom>
              <a:noFill/>
              <a:ln w="28575">
                <a:solidFill>
                  <a:schemeClr val="bg1"/>
                </a:solidFill>
                <a:round/>
                <a:headEnd/>
                <a:tailEnd/>
              </a:ln>
              <a:effectLst/>
            </p:spPr>
            <p:txBody>
              <a:bodyPr/>
              <a:lstStyle/>
              <a:p>
                <a:endParaRPr lang="fr-FR"/>
              </a:p>
            </p:txBody>
          </p:sp>
          <p:sp>
            <p:nvSpPr>
              <p:cNvPr id="24" name="Freeform 31"/>
              <p:cNvSpPr>
                <a:spLocks/>
              </p:cNvSpPr>
              <p:nvPr/>
            </p:nvSpPr>
            <p:spPr bwMode="auto">
              <a:xfrm>
                <a:off x="3969" y="1344"/>
                <a:ext cx="680" cy="272"/>
              </a:xfrm>
              <a:custGeom>
                <a:avLst/>
                <a:gdLst/>
                <a:ahLst/>
                <a:cxnLst>
                  <a:cxn ang="0">
                    <a:pos x="0" y="272"/>
                  </a:cxn>
                  <a:cxn ang="0">
                    <a:pos x="45" y="0"/>
                  </a:cxn>
                  <a:cxn ang="0">
                    <a:pos x="90" y="136"/>
                  </a:cxn>
                  <a:cxn ang="0">
                    <a:pos x="136" y="272"/>
                  </a:cxn>
                  <a:cxn ang="0">
                    <a:pos x="363" y="272"/>
                  </a:cxn>
                  <a:cxn ang="0">
                    <a:pos x="408" y="45"/>
                  </a:cxn>
                  <a:cxn ang="0">
                    <a:pos x="499" y="272"/>
                  </a:cxn>
                  <a:cxn ang="0">
                    <a:pos x="680" y="272"/>
                  </a:cxn>
                </a:cxnLst>
                <a:rect l="0" t="0" r="r" b="b"/>
                <a:pathLst>
                  <a:path w="680" h="272">
                    <a:moveTo>
                      <a:pt x="0" y="272"/>
                    </a:moveTo>
                    <a:lnTo>
                      <a:pt x="45" y="0"/>
                    </a:lnTo>
                    <a:lnTo>
                      <a:pt x="90" y="136"/>
                    </a:lnTo>
                    <a:lnTo>
                      <a:pt x="136" y="272"/>
                    </a:lnTo>
                    <a:lnTo>
                      <a:pt x="363" y="272"/>
                    </a:lnTo>
                    <a:lnTo>
                      <a:pt x="408" y="45"/>
                    </a:lnTo>
                    <a:lnTo>
                      <a:pt x="499" y="272"/>
                    </a:lnTo>
                    <a:lnTo>
                      <a:pt x="680" y="272"/>
                    </a:lnTo>
                  </a:path>
                </a:pathLst>
              </a:custGeom>
              <a:noFill/>
              <a:ln w="28575">
                <a:solidFill>
                  <a:schemeClr val="bg1"/>
                </a:solidFill>
                <a:round/>
                <a:headEnd/>
                <a:tailEnd/>
              </a:ln>
              <a:effectLst/>
            </p:spPr>
            <p:txBody>
              <a:bodyPr/>
              <a:lstStyle/>
              <a:p>
                <a:endParaRPr lang="fr-FR"/>
              </a:p>
            </p:txBody>
          </p:sp>
        </p:grpSp>
        <p:sp>
          <p:nvSpPr>
            <p:cNvPr id="14" name="Rectangle 34"/>
            <p:cNvSpPr>
              <a:spLocks noChangeArrowheads="1"/>
            </p:cNvSpPr>
            <p:nvPr/>
          </p:nvSpPr>
          <p:spPr bwMode="auto">
            <a:xfrm flipH="1">
              <a:off x="2195513" y="4005263"/>
              <a:ext cx="433387" cy="71437"/>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15" name="Freeform 35"/>
            <p:cNvSpPr>
              <a:spLocks/>
            </p:cNvSpPr>
            <p:nvPr/>
          </p:nvSpPr>
          <p:spPr bwMode="auto">
            <a:xfrm>
              <a:off x="1404938" y="4051300"/>
              <a:ext cx="790575" cy="542925"/>
            </a:xfrm>
            <a:custGeom>
              <a:avLst/>
              <a:gdLst/>
              <a:ahLst/>
              <a:cxnLst>
                <a:cxn ang="0">
                  <a:pos x="547" y="0"/>
                </a:cxn>
                <a:cxn ang="0">
                  <a:pos x="503" y="243"/>
                </a:cxn>
                <a:cxn ang="0">
                  <a:pos x="419" y="334"/>
                </a:cxn>
                <a:cxn ang="0">
                  <a:pos x="356" y="198"/>
                </a:cxn>
                <a:cxn ang="0">
                  <a:pos x="231" y="334"/>
                </a:cxn>
                <a:cxn ang="0">
                  <a:pos x="105" y="153"/>
                </a:cxn>
                <a:cxn ang="0">
                  <a:pos x="0" y="198"/>
                </a:cxn>
              </a:cxnLst>
              <a:rect l="0" t="0" r="r" b="b"/>
              <a:pathLst>
                <a:path w="547" h="342">
                  <a:moveTo>
                    <a:pt x="547" y="0"/>
                  </a:moveTo>
                  <a:cubicBezTo>
                    <a:pt x="541" y="40"/>
                    <a:pt x="524" y="187"/>
                    <a:pt x="503" y="243"/>
                  </a:cubicBezTo>
                  <a:cubicBezTo>
                    <a:pt x="482" y="299"/>
                    <a:pt x="444" y="341"/>
                    <a:pt x="419" y="334"/>
                  </a:cubicBezTo>
                  <a:cubicBezTo>
                    <a:pt x="395" y="327"/>
                    <a:pt x="388" y="198"/>
                    <a:pt x="356" y="198"/>
                  </a:cubicBezTo>
                  <a:cubicBezTo>
                    <a:pt x="325" y="198"/>
                    <a:pt x="273" y="342"/>
                    <a:pt x="231" y="334"/>
                  </a:cubicBezTo>
                  <a:cubicBezTo>
                    <a:pt x="189" y="326"/>
                    <a:pt x="143" y="176"/>
                    <a:pt x="105" y="153"/>
                  </a:cubicBezTo>
                  <a:cubicBezTo>
                    <a:pt x="67" y="130"/>
                    <a:pt x="33" y="164"/>
                    <a:pt x="0" y="198"/>
                  </a:cubicBezTo>
                </a:path>
              </a:pathLst>
            </a:custGeom>
            <a:noFill/>
            <a:ln w="28575">
              <a:solidFill>
                <a:schemeClr val="bg1"/>
              </a:solidFill>
              <a:round/>
              <a:headEnd/>
              <a:tailEnd/>
            </a:ln>
            <a:effectLst/>
          </p:spPr>
          <p:txBody>
            <a:bodyPr/>
            <a:lstStyle/>
            <a:p>
              <a:endParaRPr lang="fr-FR"/>
            </a:p>
          </p:txBody>
        </p:sp>
        <p:sp>
          <p:nvSpPr>
            <p:cNvPr id="16" name="Rectangle 36"/>
            <p:cNvSpPr>
              <a:spLocks noChangeArrowheads="1"/>
            </p:cNvSpPr>
            <p:nvPr/>
          </p:nvSpPr>
          <p:spPr bwMode="auto">
            <a:xfrm flipH="1">
              <a:off x="179388" y="3933825"/>
              <a:ext cx="1223962" cy="792163"/>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17" name="Line 37"/>
            <p:cNvSpPr>
              <a:spLocks noChangeShapeType="1"/>
            </p:cNvSpPr>
            <p:nvPr/>
          </p:nvSpPr>
          <p:spPr bwMode="auto">
            <a:xfrm flipH="1">
              <a:off x="179388" y="4510088"/>
              <a:ext cx="1223962" cy="0"/>
            </a:xfrm>
            <a:prstGeom prst="line">
              <a:avLst/>
            </a:prstGeom>
            <a:noFill/>
            <a:ln w="28575">
              <a:solidFill>
                <a:schemeClr val="bg1"/>
              </a:solidFill>
              <a:round/>
              <a:headEnd/>
              <a:tailEnd/>
            </a:ln>
            <a:effectLst/>
          </p:spPr>
          <p:txBody>
            <a:bodyPr/>
            <a:lstStyle/>
            <a:p>
              <a:endParaRPr lang="fr-FR"/>
            </a:p>
          </p:txBody>
        </p:sp>
        <p:sp>
          <p:nvSpPr>
            <p:cNvPr id="18" name="Freeform 38"/>
            <p:cNvSpPr>
              <a:spLocks/>
            </p:cNvSpPr>
            <p:nvPr/>
          </p:nvSpPr>
          <p:spPr bwMode="auto">
            <a:xfrm flipH="1">
              <a:off x="179388" y="4078288"/>
              <a:ext cx="1079500" cy="431800"/>
            </a:xfrm>
            <a:custGeom>
              <a:avLst/>
              <a:gdLst/>
              <a:ahLst/>
              <a:cxnLst>
                <a:cxn ang="0">
                  <a:pos x="0" y="272"/>
                </a:cxn>
                <a:cxn ang="0">
                  <a:pos x="45" y="0"/>
                </a:cxn>
                <a:cxn ang="0">
                  <a:pos x="90" y="136"/>
                </a:cxn>
                <a:cxn ang="0">
                  <a:pos x="136" y="272"/>
                </a:cxn>
                <a:cxn ang="0">
                  <a:pos x="363" y="272"/>
                </a:cxn>
                <a:cxn ang="0">
                  <a:pos x="408" y="45"/>
                </a:cxn>
                <a:cxn ang="0">
                  <a:pos x="499" y="272"/>
                </a:cxn>
                <a:cxn ang="0">
                  <a:pos x="680" y="272"/>
                </a:cxn>
              </a:cxnLst>
              <a:rect l="0" t="0" r="r" b="b"/>
              <a:pathLst>
                <a:path w="680" h="272">
                  <a:moveTo>
                    <a:pt x="0" y="272"/>
                  </a:moveTo>
                  <a:lnTo>
                    <a:pt x="45" y="0"/>
                  </a:lnTo>
                  <a:lnTo>
                    <a:pt x="90" y="136"/>
                  </a:lnTo>
                  <a:lnTo>
                    <a:pt x="136" y="272"/>
                  </a:lnTo>
                  <a:lnTo>
                    <a:pt x="363" y="272"/>
                  </a:lnTo>
                  <a:lnTo>
                    <a:pt x="408" y="45"/>
                  </a:lnTo>
                  <a:lnTo>
                    <a:pt x="499" y="272"/>
                  </a:lnTo>
                  <a:lnTo>
                    <a:pt x="680" y="272"/>
                  </a:lnTo>
                </a:path>
              </a:pathLst>
            </a:custGeom>
            <a:noFill/>
            <a:ln w="28575">
              <a:solidFill>
                <a:schemeClr val="bg1"/>
              </a:solidFill>
              <a:round/>
              <a:headEnd/>
              <a:tailEnd/>
            </a:ln>
            <a:effectLst/>
          </p:spPr>
          <p:txBody>
            <a:bodyPr/>
            <a:lstStyle/>
            <a:p>
              <a:endParaRPr lang="fr-FR"/>
            </a:p>
          </p:txBody>
        </p:sp>
        <p:sp>
          <p:nvSpPr>
            <p:cNvPr id="19" name="Text Box 39"/>
            <p:cNvSpPr txBox="1">
              <a:spLocks noChangeArrowheads="1"/>
            </p:cNvSpPr>
            <p:nvPr/>
          </p:nvSpPr>
          <p:spPr bwMode="auto">
            <a:xfrm>
              <a:off x="3887292" y="1772097"/>
              <a:ext cx="2232248" cy="553998"/>
            </a:xfrm>
            <a:prstGeom prst="rect">
              <a:avLst/>
            </a:prstGeom>
            <a:noFill/>
            <a:ln w="28575">
              <a:solidFill>
                <a:schemeClr val="bg1"/>
              </a:solidFill>
              <a:miter lim="800000"/>
              <a:headEnd/>
              <a:tailEnd/>
            </a:ln>
            <a:effectLst/>
          </p:spPr>
          <p:txBody>
            <a:bodyPr wrap="square">
              <a:spAutoFit/>
            </a:bodyPr>
            <a:lstStyle/>
            <a:p>
              <a:pPr>
                <a:spcBef>
                  <a:spcPct val="50000"/>
                </a:spcBef>
              </a:pPr>
              <a:r>
                <a:rPr lang="fr-FR">
                  <a:solidFill>
                    <a:srgbClr val="FF0000"/>
                  </a:solidFill>
                </a:rPr>
                <a:t>POLE TEST</a:t>
              </a:r>
            </a:p>
          </p:txBody>
        </p:sp>
      </p:grpSp>
      <p:sp>
        <p:nvSpPr>
          <p:cNvPr id="27" name="ZoneTexte 26"/>
          <p:cNvSpPr txBox="1"/>
          <p:nvPr/>
        </p:nvSpPr>
        <p:spPr>
          <a:xfrm>
            <a:off x="1619672" y="3212976"/>
            <a:ext cx="2016224" cy="1015663"/>
          </a:xfrm>
          <a:prstGeom prst="rect">
            <a:avLst/>
          </a:prstGeom>
          <a:noFill/>
        </p:spPr>
        <p:txBody>
          <a:bodyPr wrap="square" rtlCol="0">
            <a:spAutoFit/>
          </a:bodyPr>
          <a:lstStyle/>
          <a:p>
            <a:r>
              <a:rPr lang="fr-FR" sz="2000" b="1" dirty="0" smtClean="0">
                <a:solidFill>
                  <a:srgbClr val="FFFF00"/>
                </a:solidFill>
              </a:rPr>
              <a:t>Doppler o </a:t>
            </a:r>
            <a:r>
              <a:rPr lang="fr-FR" sz="2000" b="1" dirty="0" err="1" smtClean="0">
                <a:solidFill>
                  <a:srgbClr val="FFFF00"/>
                </a:solidFill>
              </a:rPr>
              <a:t>Plethysmografia</a:t>
            </a:r>
            <a:r>
              <a:rPr lang="fr-FR" sz="2000" b="1" dirty="0" smtClean="0">
                <a:solidFill>
                  <a:srgbClr val="FFFF00"/>
                </a:solidFill>
              </a:rPr>
              <a:t> IR</a:t>
            </a:r>
            <a:endParaRPr lang="fr-FR" sz="2000" b="1"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ZoneTexte 3"/>
          <p:cNvSpPr txBox="1">
            <a:spLocks noChangeArrowheads="1"/>
          </p:cNvSpPr>
          <p:nvPr/>
        </p:nvSpPr>
        <p:spPr bwMode="auto">
          <a:xfrm>
            <a:off x="0" y="-20638"/>
            <a:ext cx="9144000" cy="6813551"/>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 </a:t>
            </a:r>
            <a:r>
              <a:rPr lang="es-ES_tradnl" sz="3600" b="1">
                <a:solidFill>
                  <a:srgbClr val="FFFF00"/>
                </a:solidFill>
              </a:rPr>
              <a:t>La presión hidrostática </a:t>
            </a:r>
            <a:r>
              <a:rPr lang="el-GR" sz="3600" b="1">
                <a:solidFill>
                  <a:srgbClr val="FFFF00"/>
                </a:solidFill>
              </a:rPr>
              <a:t>ῤ</a:t>
            </a:r>
            <a:r>
              <a:rPr lang="es-ES_tradnl" sz="3600" b="1">
                <a:solidFill>
                  <a:srgbClr val="FFFF00"/>
                </a:solidFill>
              </a:rPr>
              <a:t>gh  en las venas</a:t>
            </a:r>
            <a:r>
              <a:rPr lang="es-ES_tradnl" sz="2800" b="1">
                <a:solidFill>
                  <a:schemeClr val="bg1"/>
                </a:solidFill>
              </a:rPr>
              <a:t>. </a:t>
            </a:r>
            <a:endParaRPr lang="fr-FR" b="1">
              <a:solidFill>
                <a:schemeClr val="bg1"/>
              </a:solidFill>
            </a:endParaRPr>
          </a:p>
          <a:p>
            <a:pPr eaLnBrk="0" hangingPunct="0">
              <a:spcBef>
                <a:spcPct val="50000"/>
              </a:spcBef>
            </a:pPr>
            <a:r>
              <a:rPr lang="es-ES_tradnl" b="1">
                <a:solidFill>
                  <a:schemeClr val="bg1"/>
                </a:solidFill>
              </a:rPr>
              <a:t>En bipedestación en reposo las válvulas están abiertas y  la Presión venosa en tobillo es unos 90 mmHg = 120 cm H²0, es decir menor que la altura del individuo  (unos 175 cm.)</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a:solidFill>
                <a:schemeClr val="bg1"/>
              </a:solidFill>
            </a:endParaRPr>
          </a:p>
        </p:txBody>
      </p:sp>
      <p:grpSp>
        <p:nvGrpSpPr>
          <p:cNvPr id="2" name="Groupe 2"/>
          <p:cNvGrpSpPr>
            <a:grpSpLocks/>
          </p:cNvGrpSpPr>
          <p:nvPr/>
        </p:nvGrpSpPr>
        <p:grpSpPr bwMode="auto">
          <a:xfrm>
            <a:off x="900113" y="3284538"/>
            <a:ext cx="2376487" cy="3130550"/>
            <a:chOff x="3636633" y="3501008"/>
            <a:chExt cx="2303518" cy="3130438"/>
          </a:xfrm>
        </p:grpSpPr>
        <p:grpSp>
          <p:nvGrpSpPr>
            <p:cNvPr id="3" name="Groupe 426"/>
            <p:cNvGrpSpPr>
              <a:grpSpLocks/>
            </p:cNvGrpSpPr>
            <p:nvPr/>
          </p:nvGrpSpPr>
          <p:grpSpPr bwMode="auto">
            <a:xfrm>
              <a:off x="3636633" y="3501008"/>
              <a:ext cx="2303518" cy="3130438"/>
              <a:chOff x="167494" y="4648200"/>
              <a:chExt cx="1779957" cy="2059377"/>
            </a:xfrm>
          </p:grpSpPr>
          <p:grpSp>
            <p:nvGrpSpPr>
              <p:cNvPr id="4" name="Group 18"/>
              <p:cNvGrpSpPr>
                <a:grpSpLocks/>
              </p:cNvGrpSpPr>
              <p:nvPr/>
            </p:nvGrpSpPr>
            <p:grpSpPr bwMode="auto">
              <a:xfrm>
                <a:off x="167494" y="4648200"/>
                <a:ext cx="1386856" cy="2051184"/>
                <a:chOff x="926" y="2369"/>
                <a:chExt cx="452" cy="766"/>
              </a:xfrm>
            </p:grpSpPr>
            <p:sp>
              <p:nvSpPr>
                <p:cNvPr id="130092"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3"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4"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5"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0096"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97"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98"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99"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0100"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101"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102"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3"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4"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105"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106"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7"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8"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109"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110"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0111"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8" name="Ellipse 7"/>
              <p:cNvSpPr/>
              <p:nvPr/>
            </p:nvSpPr>
            <p:spPr>
              <a:xfrm>
                <a:off x="687094" y="5451273"/>
                <a:ext cx="374541" cy="35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9" name="Pentagone régulier 8"/>
              <p:cNvSpPr/>
              <p:nvPr/>
            </p:nvSpPr>
            <p:spPr>
              <a:xfrm>
                <a:off x="589594" y="5094120"/>
                <a:ext cx="536247" cy="44696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0" name="Forme libre 9"/>
              <p:cNvSpPr/>
              <p:nvPr/>
            </p:nvSpPr>
            <p:spPr>
              <a:xfrm>
                <a:off x="509931" y="5355197"/>
                <a:ext cx="317467" cy="112367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11" name="Cœur 10"/>
              <p:cNvSpPr/>
              <p:nvPr/>
            </p:nvSpPr>
            <p:spPr>
              <a:xfrm>
                <a:off x="750112" y="5182886"/>
                <a:ext cx="268718" cy="26838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2" name="Organigramme : Joindre 11"/>
              <p:cNvSpPr/>
              <p:nvPr/>
            </p:nvSpPr>
            <p:spPr>
              <a:xfrm>
                <a:off x="429078" y="6389062"/>
                <a:ext cx="160517" cy="26838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13" name="Organigramme : Fusion 12"/>
              <p:cNvSpPr/>
              <p:nvPr/>
            </p:nvSpPr>
            <p:spPr>
              <a:xfrm flipV="1">
                <a:off x="1731050" y="5453362"/>
                <a:ext cx="216401" cy="125421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6" name="Forme libre 5"/>
            <p:cNvSpPr/>
            <p:nvPr/>
          </p:nvSpPr>
          <p:spPr>
            <a:xfrm>
              <a:off x="4162888" y="4580469"/>
              <a:ext cx="409309" cy="1708089"/>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grpSp>
        <p:nvGrpSpPr>
          <p:cNvPr id="5" name="Groupe 33"/>
          <p:cNvGrpSpPr>
            <a:grpSpLocks/>
          </p:cNvGrpSpPr>
          <p:nvPr/>
        </p:nvGrpSpPr>
        <p:grpSpPr bwMode="auto">
          <a:xfrm>
            <a:off x="5076825" y="3213100"/>
            <a:ext cx="2011363" cy="3189288"/>
            <a:chOff x="3419873" y="3428999"/>
            <a:chExt cx="2011549" cy="3189996"/>
          </a:xfrm>
        </p:grpSpPr>
        <p:grpSp>
          <p:nvGrpSpPr>
            <p:cNvPr id="7" name="Groupe 426"/>
            <p:cNvGrpSpPr>
              <a:grpSpLocks/>
            </p:cNvGrpSpPr>
            <p:nvPr/>
          </p:nvGrpSpPr>
          <p:grpSpPr bwMode="auto">
            <a:xfrm>
              <a:off x="3419873" y="3428999"/>
              <a:ext cx="2011549" cy="3189996"/>
              <a:chOff x="1" y="4600827"/>
              <a:chExt cx="1554349" cy="2098557"/>
            </a:xfrm>
          </p:grpSpPr>
          <p:grpSp>
            <p:nvGrpSpPr>
              <p:cNvPr id="14" name="Group 18"/>
              <p:cNvGrpSpPr>
                <a:grpSpLocks/>
              </p:cNvGrpSpPr>
              <p:nvPr/>
            </p:nvGrpSpPr>
            <p:grpSpPr bwMode="auto">
              <a:xfrm>
                <a:off x="167494" y="4648200"/>
                <a:ext cx="1386856" cy="2051184"/>
                <a:chOff x="926" y="2369"/>
                <a:chExt cx="452" cy="766"/>
              </a:xfrm>
            </p:grpSpPr>
            <p:sp>
              <p:nvSpPr>
                <p:cNvPr id="130063"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4"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6"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0067"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68"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69"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70"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0071"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072"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073"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4"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5"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076"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077"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8"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9"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080"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0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0082"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38" name="Ellipse 37"/>
              <p:cNvSpPr/>
              <p:nvPr/>
            </p:nvSpPr>
            <p:spPr>
              <a:xfrm>
                <a:off x="687006" y="5451113"/>
                <a:ext cx="374173" cy="357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39" name="Pentagone régulier 38"/>
              <p:cNvSpPr/>
              <p:nvPr/>
            </p:nvSpPr>
            <p:spPr>
              <a:xfrm>
                <a:off x="590090" y="5093868"/>
                <a:ext cx="534882" cy="44707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0" name="Forme libre 39"/>
              <p:cNvSpPr/>
              <p:nvPr/>
            </p:nvSpPr>
            <p:spPr>
              <a:xfrm>
                <a:off x="510348" y="5356057"/>
                <a:ext cx="316513" cy="1122921"/>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41" name="Cœur 40"/>
              <p:cNvSpPr/>
              <p:nvPr/>
            </p:nvSpPr>
            <p:spPr>
              <a:xfrm>
                <a:off x="750799" y="5183701"/>
                <a:ext cx="267441" cy="26741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2" name="Organigramme : Joindre 41"/>
              <p:cNvSpPr/>
              <p:nvPr/>
            </p:nvSpPr>
            <p:spPr>
              <a:xfrm>
                <a:off x="429379" y="6389144"/>
                <a:ext cx="160710" cy="268457"/>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43" name="Organigramme : Fusion 42"/>
              <p:cNvSpPr/>
              <p:nvPr/>
            </p:nvSpPr>
            <p:spPr>
              <a:xfrm flipV="1">
                <a:off x="1" y="4600827"/>
                <a:ext cx="278483" cy="201185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36" name="Forme libre 35"/>
            <p:cNvSpPr/>
            <p:nvPr/>
          </p:nvSpPr>
          <p:spPr>
            <a:xfrm>
              <a:off x="4162892" y="4581780"/>
              <a:ext cx="409613" cy="1706942"/>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0052" name="ZoneTexte 63"/>
          <p:cNvSpPr txBox="1">
            <a:spLocks noChangeArrowheads="1"/>
          </p:cNvSpPr>
          <p:nvPr/>
        </p:nvSpPr>
        <p:spPr bwMode="auto">
          <a:xfrm>
            <a:off x="3348038" y="1530350"/>
            <a:ext cx="1871662" cy="3770313"/>
          </a:xfrm>
          <a:prstGeom prst="rect">
            <a:avLst/>
          </a:prstGeom>
          <a:noFill/>
          <a:ln w="9525">
            <a:noFill/>
            <a:miter lim="800000"/>
            <a:headEnd/>
            <a:tailEnd/>
          </a:ln>
        </p:spPr>
        <p:txBody>
          <a:bodyPr>
            <a:spAutoFit/>
          </a:bodyPr>
          <a:lstStyle/>
          <a:p>
            <a:pPr eaLnBrk="0" hangingPunct="0">
              <a:spcBef>
                <a:spcPct val="50000"/>
              </a:spcBef>
            </a:pPr>
            <a:r>
              <a:rPr lang="fr-FR" sz="23900" dirty="0"/>
              <a:t>?</a:t>
            </a:r>
          </a:p>
        </p:txBody>
      </p:sp>
      <p:sp>
        <p:nvSpPr>
          <p:cNvPr id="130053" name="Double flèche verticale 64"/>
          <p:cNvSpPr>
            <a:spLocks noChangeArrowheads="1"/>
          </p:cNvSpPr>
          <p:nvPr/>
        </p:nvSpPr>
        <p:spPr bwMode="auto">
          <a:xfrm>
            <a:off x="2987675" y="3357563"/>
            <a:ext cx="360363" cy="1079500"/>
          </a:xfrm>
          <a:prstGeom prst="upDownArrow">
            <a:avLst>
              <a:gd name="adj1" fmla="val 50000"/>
              <a:gd name="adj2" fmla="val 49927"/>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ZoneTexte 3"/>
          <p:cNvSpPr txBox="1">
            <a:spLocks noChangeArrowheads="1"/>
          </p:cNvSpPr>
          <p:nvPr/>
        </p:nvSpPr>
        <p:spPr bwMode="auto">
          <a:xfrm>
            <a:off x="0" y="0"/>
            <a:ext cx="9144000" cy="681355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 </a:t>
            </a:r>
            <a:r>
              <a:rPr lang="es-ES_tradnl" sz="3600" b="1" dirty="0">
                <a:solidFill>
                  <a:srgbClr val="FFFF00"/>
                </a:solidFill>
              </a:rPr>
              <a:t>La presión hidrostática </a:t>
            </a:r>
            <a:r>
              <a:rPr lang="el-GR" sz="3600" b="1" dirty="0">
                <a:solidFill>
                  <a:srgbClr val="FFFF00"/>
                </a:solidFill>
              </a:rPr>
              <a:t>ῤ</a:t>
            </a:r>
            <a:r>
              <a:rPr lang="es-ES_tradnl" sz="3600" b="1" dirty="0" err="1">
                <a:solidFill>
                  <a:srgbClr val="FFFF00"/>
                </a:solidFill>
              </a:rPr>
              <a:t>gh</a:t>
            </a:r>
            <a:r>
              <a:rPr lang="es-ES_tradnl" sz="3600" b="1" dirty="0">
                <a:solidFill>
                  <a:srgbClr val="FFFF00"/>
                </a:solidFill>
              </a:rPr>
              <a:t>  en las venas</a:t>
            </a:r>
            <a:r>
              <a:rPr lang="es-ES_tradnl" sz="2800" b="1" dirty="0">
                <a:solidFill>
                  <a:schemeClr val="bg1"/>
                </a:solidFill>
              </a:rPr>
              <a:t>. </a:t>
            </a:r>
            <a:endParaRPr lang="fr-FR" b="1" dirty="0">
              <a:solidFill>
                <a:schemeClr val="bg1"/>
              </a:solidFill>
            </a:endParaRPr>
          </a:p>
          <a:p>
            <a:pPr eaLnBrk="0" hangingPunct="0">
              <a:spcBef>
                <a:spcPct val="50000"/>
              </a:spcBef>
            </a:pPr>
            <a:r>
              <a:rPr lang="es-ES_tradnl" b="1" dirty="0">
                <a:solidFill>
                  <a:schemeClr val="bg1"/>
                </a:solidFill>
              </a:rPr>
              <a:t>Eso es debido a que la presión atmosférica no se transmite a la venas del cerebro, cuello y tórax por la protección  de sus </a:t>
            </a:r>
            <a:r>
              <a:rPr lang="es-ES_tradnl" b="1" dirty="0">
                <a:solidFill>
                  <a:srgbClr val="FF0000"/>
                </a:solidFill>
              </a:rPr>
              <a:t>armaduras </a:t>
            </a:r>
            <a:r>
              <a:rPr lang="es-ES_tradnl" b="1" dirty="0" err="1">
                <a:solidFill>
                  <a:srgbClr val="FF0000"/>
                </a:solidFill>
              </a:rPr>
              <a:t>osteo</a:t>
            </a:r>
            <a:r>
              <a:rPr lang="es-ES_tradnl" b="1" dirty="0">
                <a:solidFill>
                  <a:srgbClr val="FF0000"/>
                </a:solidFill>
              </a:rPr>
              <a:t>-musculares</a:t>
            </a:r>
            <a:r>
              <a:rPr lang="es-ES_tradnl" b="1" dirty="0">
                <a:solidFill>
                  <a:schemeClr val="bg1"/>
                </a:solidFill>
              </a:rPr>
              <a:t>. Ello explica  las </a:t>
            </a:r>
            <a:r>
              <a:rPr lang="es-ES_tradnl" b="1" dirty="0">
                <a:solidFill>
                  <a:srgbClr val="FFFF00"/>
                </a:solidFill>
              </a:rPr>
              <a:t>embolias gaseosas </a:t>
            </a:r>
            <a:r>
              <a:rPr lang="es-ES_tradnl" b="1" dirty="0">
                <a:solidFill>
                  <a:schemeClr val="bg1"/>
                </a:solidFill>
              </a:rPr>
              <a:t>por  punción yugular en </a:t>
            </a:r>
            <a:r>
              <a:rPr lang="es-ES_tradnl" b="1" dirty="0" err="1">
                <a:solidFill>
                  <a:schemeClr val="bg1"/>
                </a:solidFill>
              </a:rPr>
              <a:t>sedestación</a:t>
            </a:r>
            <a:r>
              <a:rPr lang="es-ES_tradnl" b="1" dirty="0">
                <a:solidFill>
                  <a:schemeClr val="bg1"/>
                </a:solidFill>
              </a:rPr>
              <a:t>.  La Presión Absoluta es positiva pero &lt; a la presión atmosférica, por lo que la  Presión Relativa es negativa.</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076825" y="3573463"/>
            <a:ext cx="2011363" cy="3117850"/>
            <a:chOff x="3419873" y="3501011"/>
            <a:chExt cx="2011549" cy="3117985"/>
          </a:xfrm>
        </p:grpSpPr>
        <p:grpSp>
          <p:nvGrpSpPr>
            <p:cNvPr id="3" name="Groupe 426"/>
            <p:cNvGrpSpPr>
              <a:grpSpLocks/>
            </p:cNvGrpSpPr>
            <p:nvPr/>
          </p:nvGrpSpPr>
          <p:grpSpPr bwMode="auto">
            <a:xfrm>
              <a:off x="3419873" y="3501011"/>
              <a:ext cx="2011549" cy="3117985"/>
              <a:chOff x="1" y="4648200"/>
              <a:chExt cx="1554349" cy="2051184"/>
            </a:xfrm>
          </p:grpSpPr>
          <p:grpSp>
            <p:nvGrpSpPr>
              <p:cNvPr id="4" name="Group 18"/>
              <p:cNvGrpSpPr>
                <a:grpSpLocks/>
              </p:cNvGrpSpPr>
              <p:nvPr/>
            </p:nvGrpSpPr>
            <p:grpSpPr bwMode="auto">
              <a:xfrm>
                <a:off x="167494" y="4648200"/>
                <a:ext cx="1386856" cy="2051184"/>
                <a:chOff x="926" y="2369"/>
                <a:chExt cx="452" cy="766"/>
              </a:xfrm>
            </p:grpSpPr>
            <p:sp>
              <p:nvSpPr>
                <p:cNvPr id="131129"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130"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31"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32"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1133"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34"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35"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36"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131137"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38"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39"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0"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1"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42"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43"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4"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5"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46"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47"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1148"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8" name="Ellipse 7"/>
              <p:cNvSpPr/>
              <p:nvPr/>
            </p:nvSpPr>
            <p:spPr>
              <a:xfrm>
                <a:off x="687006" y="5451336"/>
                <a:ext cx="374173" cy="357182"/>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9" name="Pentagone régulier 8"/>
              <p:cNvSpPr/>
              <p:nvPr/>
            </p:nvSpPr>
            <p:spPr>
              <a:xfrm>
                <a:off x="590090" y="5094155"/>
                <a:ext cx="534882" cy="446999"/>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0" name="Forme libre 9"/>
              <p:cNvSpPr/>
              <p:nvPr/>
            </p:nvSpPr>
            <p:spPr>
              <a:xfrm>
                <a:off x="510348" y="5355252"/>
                <a:ext cx="316513" cy="1123765"/>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11" name="Cœur 10"/>
              <p:cNvSpPr/>
              <p:nvPr/>
            </p:nvSpPr>
            <p:spPr>
              <a:xfrm>
                <a:off x="750799" y="5182928"/>
                <a:ext cx="267441" cy="26840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2" name="Organigramme : Joindre 11"/>
              <p:cNvSpPr/>
              <p:nvPr/>
            </p:nvSpPr>
            <p:spPr>
              <a:xfrm>
                <a:off x="429379" y="6389200"/>
                <a:ext cx="160710" cy="268409"/>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13" name="Organigramme : Fusion 12"/>
              <p:cNvSpPr/>
              <p:nvPr/>
            </p:nvSpPr>
            <p:spPr>
              <a:xfrm flipV="1">
                <a:off x="1" y="5406428"/>
                <a:ext cx="222050" cy="1206271"/>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6" name="Forme libre 5"/>
            <p:cNvSpPr/>
            <p:nvPr/>
          </p:nvSpPr>
          <p:spPr>
            <a:xfrm>
              <a:off x="4162892" y="4580558"/>
              <a:ext cx="409613" cy="1708224"/>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grpSp>
        <p:nvGrpSpPr>
          <p:cNvPr id="5" name="Groupe 33"/>
          <p:cNvGrpSpPr>
            <a:grpSpLocks/>
          </p:cNvGrpSpPr>
          <p:nvPr/>
        </p:nvGrpSpPr>
        <p:grpSpPr bwMode="auto">
          <a:xfrm>
            <a:off x="1258888" y="3622675"/>
            <a:ext cx="2012950" cy="3119438"/>
            <a:chOff x="3419873" y="3501011"/>
            <a:chExt cx="2011549" cy="3117985"/>
          </a:xfrm>
        </p:grpSpPr>
        <p:grpSp>
          <p:nvGrpSpPr>
            <p:cNvPr id="7" name="Groupe 426"/>
            <p:cNvGrpSpPr>
              <a:grpSpLocks/>
            </p:cNvGrpSpPr>
            <p:nvPr/>
          </p:nvGrpSpPr>
          <p:grpSpPr bwMode="auto">
            <a:xfrm>
              <a:off x="3419873" y="3501011"/>
              <a:ext cx="2011549" cy="3117985"/>
              <a:chOff x="1" y="4648200"/>
              <a:chExt cx="1554349" cy="2051184"/>
            </a:xfrm>
          </p:grpSpPr>
          <p:grpSp>
            <p:nvGrpSpPr>
              <p:cNvPr id="14" name="Group 18"/>
              <p:cNvGrpSpPr>
                <a:grpSpLocks/>
              </p:cNvGrpSpPr>
              <p:nvPr/>
            </p:nvGrpSpPr>
            <p:grpSpPr bwMode="auto">
              <a:xfrm>
                <a:off x="167494" y="4648200"/>
                <a:ext cx="1386856" cy="2051184"/>
                <a:chOff x="926" y="2369"/>
                <a:chExt cx="452" cy="766"/>
              </a:xfrm>
            </p:grpSpPr>
            <p:sp>
              <p:nvSpPr>
                <p:cNvPr id="131100"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101"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02"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03"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1104"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05"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06"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07"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131108"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09"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10"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1"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2"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13"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14"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5"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6"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17"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18"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1119"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38" name="Ellipse 37"/>
              <p:cNvSpPr/>
              <p:nvPr/>
            </p:nvSpPr>
            <p:spPr>
              <a:xfrm>
                <a:off x="686464" y="5450928"/>
                <a:ext cx="375103" cy="358043"/>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39" name="Pentagone régulier 38"/>
              <p:cNvSpPr/>
              <p:nvPr/>
            </p:nvSpPr>
            <p:spPr>
              <a:xfrm>
                <a:off x="589624" y="5093928"/>
                <a:ext cx="535687" cy="446772"/>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0" name="Forme libre 39"/>
              <p:cNvSpPr/>
              <p:nvPr/>
            </p:nvSpPr>
            <p:spPr>
              <a:xfrm>
                <a:off x="509945" y="5355937"/>
                <a:ext cx="317489" cy="1123193"/>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41" name="Cœur 40"/>
              <p:cNvSpPr/>
              <p:nvPr/>
            </p:nvSpPr>
            <p:spPr>
              <a:xfrm>
                <a:off x="750207" y="5183700"/>
                <a:ext cx="268456" cy="26722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2" name="Organigramme : Joindre 41"/>
              <p:cNvSpPr/>
              <p:nvPr/>
            </p:nvSpPr>
            <p:spPr>
              <a:xfrm>
                <a:off x="429041" y="6389357"/>
                <a:ext cx="160583" cy="26827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43" name="Organigramme : Fusion 42"/>
              <p:cNvSpPr/>
              <p:nvPr/>
            </p:nvSpPr>
            <p:spPr>
              <a:xfrm flipV="1">
                <a:off x="1" y="5406042"/>
                <a:ext cx="223101" cy="1206701"/>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36" name="Forme libre 35"/>
            <p:cNvSpPr/>
            <p:nvPr/>
          </p:nvSpPr>
          <p:spPr>
            <a:xfrm>
              <a:off x="4162306" y="4581595"/>
              <a:ext cx="409290" cy="1707354"/>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1076" name="Oval 19"/>
          <p:cNvSpPr>
            <a:spLocks noChangeArrowheads="1"/>
          </p:cNvSpPr>
          <p:nvPr/>
        </p:nvSpPr>
        <p:spPr bwMode="auto">
          <a:xfrm>
            <a:off x="3795713" y="3716338"/>
            <a:ext cx="444500" cy="517525"/>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077" name="Rectangle 26"/>
          <p:cNvSpPr>
            <a:spLocks noChangeArrowheads="1"/>
          </p:cNvSpPr>
          <p:nvPr/>
        </p:nvSpPr>
        <p:spPr bwMode="auto">
          <a:xfrm>
            <a:off x="3914775" y="4164013"/>
            <a:ext cx="233363" cy="366712"/>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66" name="Ellipse 65"/>
          <p:cNvSpPr/>
          <p:nvPr/>
        </p:nvSpPr>
        <p:spPr>
          <a:xfrm>
            <a:off x="3787775" y="4938713"/>
            <a:ext cx="485775" cy="542925"/>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67" name="Pentagone régulier 66"/>
          <p:cNvSpPr/>
          <p:nvPr/>
        </p:nvSpPr>
        <p:spPr>
          <a:xfrm>
            <a:off x="3708400" y="4365625"/>
            <a:ext cx="693738" cy="677863"/>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1080" name="ZoneTexte 67"/>
          <p:cNvSpPr txBox="1">
            <a:spLocks noChangeArrowheads="1"/>
          </p:cNvSpPr>
          <p:nvPr/>
        </p:nvSpPr>
        <p:spPr bwMode="auto">
          <a:xfrm>
            <a:off x="684213" y="4581525"/>
            <a:ext cx="431800" cy="554038"/>
          </a:xfrm>
          <a:prstGeom prst="rect">
            <a:avLst/>
          </a:prstGeom>
          <a:noFill/>
          <a:ln w="9525">
            <a:noFill/>
            <a:miter lim="800000"/>
            <a:headEnd/>
            <a:tailEnd/>
          </a:ln>
        </p:spPr>
        <p:txBody>
          <a:bodyPr>
            <a:spAutoFit/>
          </a:bodyPr>
          <a:lstStyle/>
          <a:p>
            <a:pPr eaLnBrk="0" hangingPunct="0">
              <a:spcBef>
                <a:spcPct val="50000"/>
              </a:spcBef>
            </a:pPr>
            <a:r>
              <a:rPr lang="fr-FR"/>
              <a:t>0</a:t>
            </a:r>
          </a:p>
        </p:txBody>
      </p:sp>
      <p:sp>
        <p:nvSpPr>
          <p:cNvPr id="131081" name="ZoneTexte 68"/>
          <p:cNvSpPr txBox="1">
            <a:spLocks noChangeArrowheads="1"/>
          </p:cNvSpPr>
          <p:nvPr/>
        </p:nvSpPr>
        <p:spPr bwMode="auto">
          <a:xfrm>
            <a:off x="611188" y="6188075"/>
            <a:ext cx="792162" cy="554038"/>
          </a:xfrm>
          <a:prstGeom prst="rect">
            <a:avLst/>
          </a:prstGeom>
          <a:noFill/>
          <a:ln w="9525">
            <a:noFill/>
            <a:miter lim="800000"/>
            <a:headEnd/>
            <a:tailEnd/>
          </a:ln>
        </p:spPr>
        <p:txBody>
          <a:bodyPr>
            <a:spAutoFit/>
          </a:bodyPr>
          <a:lstStyle/>
          <a:p>
            <a:pPr eaLnBrk="0" hangingPunct="0">
              <a:spcBef>
                <a:spcPct val="50000"/>
              </a:spcBef>
            </a:pPr>
            <a:r>
              <a:rPr lang="fr-FR"/>
              <a:t>90</a:t>
            </a:r>
          </a:p>
        </p:txBody>
      </p:sp>
      <p:sp>
        <p:nvSpPr>
          <p:cNvPr id="131082" name="ZoneTexte 69"/>
          <p:cNvSpPr txBox="1">
            <a:spLocks noChangeArrowheads="1"/>
          </p:cNvSpPr>
          <p:nvPr/>
        </p:nvSpPr>
        <p:spPr bwMode="auto">
          <a:xfrm>
            <a:off x="4716463" y="4581525"/>
            <a:ext cx="431800" cy="554038"/>
          </a:xfrm>
          <a:prstGeom prst="rect">
            <a:avLst/>
          </a:prstGeom>
          <a:noFill/>
          <a:ln w="9525">
            <a:noFill/>
            <a:miter lim="800000"/>
            <a:headEnd/>
            <a:tailEnd/>
          </a:ln>
        </p:spPr>
        <p:txBody>
          <a:bodyPr>
            <a:spAutoFit/>
          </a:bodyPr>
          <a:lstStyle/>
          <a:p>
            <a:pPr eaLnBrk="0" hangingPunct="0">
              <a:spcBef>
                <a:spcPct val="50000"/>
              </a:spcBef>
            </a:pPr>
            <a:r>
              <a:rPr lang="fr-FR"/>
              <a:t>0</a:t>
            </a:r>
          </a:p>
        </p:txBody>
      </p:sp>
      <p:sp>
        <p:nvSpPr>
          <p:cNvPr id="131083" name="ZoneTexte 70"/>
          <p:cNvSpPr txBox="1">
            <a:spLocks noChangeArrowheads="1"/>
          </p:cNvSpPr>
          <p:nvPr/>
        </p:nvSpPr>
        <p:spPr bwMode="auto">
          <a:xfrm>
            <a:off x="4356100" y="6188075"/>
            <a:ext cx="792163" cy="554038"/>
          </a:xfrm>
          <a:prstGeom prst="rect">
            <a:avLst/>
          </a:prstGeom>
          <a:noFill/>
          <a:ln w="9525">
            <a:noFill/>
            <a:miter lim="800000"/>
            <a:headEnd/>
            <a:tailEnd/>
          </a:ln>
        </p:spPr>
        <p:txBody>
          <a:bodyPr>
            <a:spAutoFit/>
          </a:bodyPr>
          <a:lstStyle/>
          <a:p>
            <a:pPr eaLnBrk="0" hangingPunct="0">
              <a:spcBef>
                <a:spcPct val="50000"/>
              </a:spcBef>
            </a:pPr>
            <a:r>
              <a:rPr lang="fr-FR"/>
              <a:t>+90</a:t>
            </a:r>
          </a:p>
        </p:txBody>
      </p:sp>
      <p:sp>
        <p:nvSpPr>
          <p:cNvPr id="72" name="Organigramme : Fusion 71"/>
          <p:cNvSpPr/>
          <p:nvPr/>
        </p:nvSpPr>
        <p:spPr>
          <a:xfrm flipV="1">
            <a:off x="5076825" y="3644900"/>
            <a:ext cx="358775" cy="1258888"/>
          </a:xfrm>
          <a:prstGeom prst="flowChartMer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1085" name="ZoneTexte 72"/>
          <p:cNvSpPr txBox="1">
            <a:spLocks noChangeArrowheads="1"/>
          </p:cNvSpPr>
          <p:nvPr/>
        </p:nvSpPr>
        <p:spPr bwMode="auto">
          <a:xfrm>
            <a:off x="4427538" y="3644900"/>
            <a:ext cx="865187" cy="554038"/>
          </a:xfrm>
          <a:prstGeom prst="rect">
            <a:avLst/>
          </a:prstGeom>
          <a:noFill/>
          <a:ln w="9525">
            <a:noFill/>
            <a:miter lim="800000"/>
            <a:headEnd/>
            <a:tailEnd/>
          </a:ln>
        </p:spPr>
        <p:txBody>
          <a:bodyPr>
            <a:spAutoFit/>
          </a:bodyPr>
          <a:lstStyle/>
          <a:p>
            <a:pPr eaLnBrk="0" hangingPunct="0">
              <a:spcBef>
                <a:spcPct val="50000"/>
              </a:spcBef>
            </a:pPr>
            <a:r>
              <a:rPr lang="fr-FR"/>
              <a:t>-20</a:t>
            </a:r>
          </a:p>
        </p:txBody>
      </p:sp>
      <p:sp>
        <p:nvSpPr>
          <p:cNvPr id="131086" name="Forme libre 75"/>
          <p:cNvSpPr>
            <a:spLocks/>
          </p:cNvSpPr>
          <p:nvPr/>
        </p:nvSpPr>
        <p:spPr bwMode="auto">
          <a:xfrm>
            <a:off x="7308850" y="3644900"/>
            <a:ext cx="1785938" cy="3097213"/>
          </a:xfrm>
          <a:custGeom>
            <a:avLst/>
            <a:gdLst>
              <a:gd name="T0" fmla="*/ 0 w 1787236"/>
              <a:gd name="T1" fmla="*/ 104053 h 3096491"/>
              <a:gd name="T2" fmla="*/ 0 w 1787236"/>
              <a:gd name="T3" fmla="*/ 3100828 h 3096491"/>
              <a:gd name="T4" fmla="*/ 1717388 w 1787236"/>
              <a:gd name="T5" fmla="*/ 3080017 h 3096491"/>
              <a:gd name="T6" fmla="*/ 1779463 w 1787236"/>
              <a:gd name="T7" fmla="*/ 0 h 3096491"/>
              <a:gd name="T8" fmla="*/ 0 60000 65536"/>
              <a:gd name="T9" fmla="*/ 0 60000 65536"/>
              <a:gd name="T10" fmla="*/ 0 60000 65536"/>
              <a:gd name="T11" fmla="*/ 0 60000 65536"/>
              <a:gd name="T12" fmla="*/ 0 w 1787236"/>
              <a:gd name="T13" fmla="*/ 0 h 3096491"/>
              <a:gd name="T14" fmla="*/ 1787236 w 1787236"/>
              <a:gd name="T15" fmla="*/ 3096491 h 3096491"/>
            </a:gdLst>
            <a:ahLst/>
            <a:cxnLst>
              <a:cxn ang="T8">
                <a:pos x="T0" y="T1"/>
              </a:cxn>
              <a:cxn ang="T9">
                <a:pos x="T2" y="T3"/>
              </a:cxn>
              <a:cxn ang="T10">
                <a:pos x="T4" y="T5"/>
              </a:cxn>
              <a:cxn ang="T11">
                <a:pos x="T6" y="T7"/>
              </a:cxn>
            </a:cxnLst>
            <a:rect l="T12" t="T13" r="T14" b="T15"/>
            <a:pathLst>
              <a:path w="1787236" h="3096491">
                <a:moveTo>
                  <a:pt x="0" y="103909"/>
                </a:moveTo>
                <a:lnTo>
                  <a:pt x="0" y="3096491"/>
                </a:lnTo>
                <a:lnTo>
                  <a:pt x="1724891" y="3075709"/>
                </a:lnTo>
                <a:lnTo>
                  <a:pt x="1787236" y="0"/>
                </a:lnTo>
              </a:path>
            </a:pathLst>
          </a:custGeom>
          <a:noFill/>
          <a:ln w="76200" cap="flat" cmpd="sng" algn="ctr">
            <a:solidFill>
              <a:schemeClr val="bg1"/>
            </a:solidFill>
            <a:prstDash val="solid"/>
            <a:round/>
            <a:headEnd type="none" w="med" len="med"/>
            <a:tailEnd type="none" w="med" len="med"/>
          </a:ln>
        </p:spPr>
        <p:txBody>
          <a:bodyPr>
            <a:spAutoFit/>
          </a:bodyPr>
          <a:lstStyle/>
          <a:p>
            <a:endParaRPr lang="es-ES"/>
          </a:p>
        </p:txBody>
      </p:sp>
      <p:sp>
        <p:nvSpPr>
          <p:cNvPr id="131087" name="Rectangle 79"/>
          <p:cNvSpPr>
            <a:spLocks noChangeArrowheads="1"/>
          </p:cNvSpPr>
          <p:nvPr/>
        </p:nvSpPr>
        <p:spPr bwMode="auto">
          <a:xfrm>
            <a:off x="7451725" y="5137150"/>
            <a:ext cx="1441450" cy="1484313"/>
          </a:xfrm>
          <a:prstGeom prst="rect">
            <a:avLst/>
          </a:prstGeom>
          <a:solidFill>
            <a:srgbClr val="FF0000"/>
          </a:solidFill>
          <a:ln w="193675" algn="ctr">
            <a:solidFill>
              <a:srgbClr val="FF0000"/>
            </a:solidFill>
            <a:round/>
            <a:headEnd/>
            <a:tailEnd/>
          </a:ln>
        </p:spPr>
        <p:txBody>
          <a:bodyPr>
            <a:spAutoFit/>
          </a:bodyPr>
          <a:lstStyle/>
          <a:p>
            <a:pPr eaLnBrk="0" hangingPunct="0">
              <a:spcBef>
                <a:spcPct val="50000"/>
              </a:spcBef>
            </a:pPr>
            <a:endParaRPr lang="fr-FR"/>
          </a:p>
        </p:txBody>
      </p:sp>
      <p:sp>
        <p:nvSpPr>
          <p:cNvPr id="131088" name="Forme libre 80"/>
          <p:cNvSpPr>
            <a:spLocks/>
          </p:cNvSpPr>
          <p:nvPr/>
        </p:nvSpPr>
        <p:spPr bwMode="auto">
          <a:xfrm>
            <a:off x="7707313" y="3511550"/>
            <a:ext cx="812800" cy="2438400"/>
          </a:xfrm>
          <a:custGeom>
            <a:avLst/>
            <a:gdLst>
              <a:gd name="T0" fmla="*/ 147673 w 813954"/>
              <a:gd name="T1" fmla="*/ 2376054 h 2438400"/>
              <a:gd name="T2" fmla="*/ 85857 w 813954"/>
              <a:gd name="T3" fmla="*/ 401782 h 2438400"/>
              <a:gd name="T4" fmla="*/ 662816 w 813954"/>
              <a:gd name="T5" fmla="*/ 339436 h 2438400"/>
              <a:gd name="T6" fmla="*/ 807055 w 813954"/>
              <a:gd name="T7" fmla="*/ 2438400 h 2438400"/>
              <a:gd name="T8" fmla="*/ 0 60000 65536"/>
              <a:gd name="T9" fmla="*/ 0 60000 65536"/>
              <a:gd name="T10" fmla="*/ 0 60000 65536"/>
              <a:gd name="T11" fmla="*/ 0 60000 65536"/>
              <a:gd name="T12" fmla="*/ 0 w 813954"/>
              <a:gd name="T13" fmla="*/ 0 h 2438400"/>
              <a:gd name="T14" fmla="*/ 813954 w 813954"/>
              <a:gd name="T15" fmla="*/ 2438400 h 2438400"/>
            </a:gdLst>
            <a:ahLst/>
            <a:cxnLst>
              <a:cxn ang="T8">
                <a:pos x="T0" y="T1"/>
              </a:cxn>
              <a:cxn ang="T9">
                <a:pos x="T2" y="T3"/>
              </a:cxn>
              <a:cxn ang="T10">
                <a:pos x="T4" y="T5"/>
              </a:cxn>
              <a:cxn ang="T11">
                <a:pos x="T6" y="T7"/>
              </a:cxn>
            </a:cxnLst>
            <a:rect l="T12" t="T13" r="T14" b="T15"/>
            <a:pathLst>
              <a:path w="813954" h="2438400">
                <a:moveTo>
                  <a:pt x="148936" y="2376054"/>
                </a:moveTo>
                <a:cubicBezTo>
                  <a:pt x="74468" y="1558636"/>
                  <a:pt x="0" y="741218"/>
                  <a:pt x="86591" y="401782"/>
                </a:cubicBezTo>
                <a:cubicBezTo>
                  <a:pt x="173182" y="62346"/>
                  <a:pt x="547255" y="0"/>
                  <a:pt x="668482" y="339436"/>
                </a:cubicBezTo>
                <a:cubicBezTo>
                  <a:pt x="789709" y="678872"/>
                  <a:pt x="801831" y="1558636"/>
                  <a:pt x="813954" y="2438400"/>
                </a:cubicBezTo>
              </a:path>
            </a:pathLst>
          </a:custGeom>
          <a:solidFill>
            <a:srgbClr val="FF0000"/>
          </a:solidFill>
          <a:ln w="76200" cap="flat" cmpd="sng" algn="ctr">
            <a:solidFill>
              <a:schemeClr val="tx1"/>
            </a:solidFill>
            <a:prstDash val="solid"/>
            <a:round/>
            <a:headEnd type="none" w="med" len="med"/>
            <a:tailEnd type="none" w="med" len="med"/>
          </a:ln>
        </p:spPr>
        <p:txBody>
          <a:bodyPr>
            <a:spAutoFit/>
          </a:bodyPr>
          <a:lstStyle/>
          <a:p>
            <a:endParaRPr lang="es-ES"/>
          </a:p>
        </p:txBody>
      </p:sp>
      <p:sp>
        <p:nvSpPr>
          <p:cNvPr id="131089" name="ZoneTexte 81"/>
          <p:cNvSpPr txBox="1">
            <a:spLocks noChangeArrowheads="1"/>
          </p:cNvSpPr>
          <p:nvPr/>
        </p:nvSpPr>
        <p:spPr bwMode="auto">
          <a:xfrm>
            <a:off x="7380288" y="4652963"/>
            <a:ext cx="431800" cy="554037"/>
          </a:xfrm>
          <a:prstGeom prst="rect">
            <a:avLst/>
          </a:prstGeom>
          <a:noFill/>
          <a:ln w="9525">
            <a:noFill/>
            <a:miter lim="800000"/>
            <a:headEnd/>
            <a:tailEnd/>
          </a:ln>
        </p:spPr>
        <p:txBody>
          <a:bodyPr>
            <a:spAutoFit/>
          </a:bodyPr>
          <a:lstStyle/>
          <a:p>
            <a:pPr eaLnBrk="0" hangingPunct="0">
              <a:spcBef>
                <a:spcPct val="50000"/>
              </a:spcBef>
            </a:pPr>
            <a:r>
              <a:rPr lang="fr-FR"/>
              <a:t>0</a:t>
            </a:r>
          </a:p>
        </p:txBody>
      </p:sp>
      <p:sp>
        <p:nvSpPr>
          <p:cNvPr id="131090" name="ZoneTexte 82"/>
          <p:cNvSpPr txBox="1">
            <a:spLocks noChangeArrowheads="1"/>
          </p:cNvSpPr>
          <p:nvPr/>
        </p:nvSpPr>
        <p:spPr bwMode="auto">
          <a:xfrm>
            <a:off x="7092950" y="3716338"/>
            <a:ext cx="863600" cy="554037"/>
          </a:xfrm>
          <a:prstGeom prst="rect">
            <a:avLst/>
          </a:prstGeom>
          <a:noFill/>
          <a:ln w="9525">
            <a:noFill/>
            <a:miter lim="800000"/>
            <a:headEnd/>
            <a:tailEnd/>
          </a:ln>
        </p:spPr>
        <p:txBody>
          <a:bodyPr>
            <a:spAutoFit/>
          </a:bodyPr>
          <a:lstStyle/>
          <a:p>
            <a:pPr eaLnBrk="0" hangingPunct="0">
              <a:spcBef>
                <a:spcPct val="50000"/>
              </a:spcBef>
            </a:pPr>
            <a:r>
              <a:rPr lang="fr-FR"/>
              <a:t>-20</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ZoneTexte 3"/>
          <p:cNvSpPr txBox="1">
            <a:spLocks noChangeArrowheads="1"/>
          </p:cNvSpPr>
          <p:nvPr/>
        </p:nvSpPr>
        <p:spPr bwMode="auto">
          <a:xfrm>
            <a:off x="0" y="0"/>
            <a:ext cx="9144000" cy="44354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27 </a:t>
            </a:r>
            <a:r>
              <a:rPr lang="es-ES_tradnl" b="1" dirty="0">
                <a:solidFill>
                  <a:srgbClr val="FFFF00"/>
                </a:solidFill>
              </a:rPr>
              <a:t>Esta presión distal de 90 mm Hg es </a:t>
            </a:r>
            <a:r>
              <a:rPr lang="es-ES_tradnl" b="1" dirty="0">
                <a:solidFill>
                  <a:srgbClr val="FF0000"/>
                </a:solidFill>
              </a:rPr>
              <a:t>demasiada alta </a:t>
            </a:r>
            <a:r>
              <a:rPr lang="es-ES_tradnl" b="1" dirty="0">
                <a:solidFill>
                  <a:srgbClr val="FFFF00"/>
                </a:solidFill>
              </a:rPr>
              <a:t>para el drenaje correcto de los tejidos,	 </a:t>
            </a:r>
            <a:r>
              <a:rPr lang="es-ES_tradnl" b="1" dirty="0">
                <a:solidFill>
                  <a:srgbClr val="FF0000"/>
                </a:solidFill>
              </a:rPr>
              <a:t>por suerte </a:t>
            </a:r>
            <a:r>
              <a:rPr lang="es-ES_tradnl" b="1" dirty="0">
                <a:solidFill>
                  <a:srgbClr val="FFFF00"/>
                </a:solidFill>
              </a:rPr>
              <a:t>se fragmenta con la </a:t>
            </a:r>
            <a:r>
              <a:rPr lang="es-ES_tradnl" b="1" dirty="0" err="1">
                <a:solidFill>
                  <a:srgbClr val="FFFF00"/>
                </a:solidFill>
              </a:rPr>
              <a:t>deambulación</a:t>
            </a:r>
            <a:r>
              <a:rPr lang="es-ES_tradnl" b="1" dirty="0">
                <a:solidFill>
                  <a:srgbClr val="FFFF00"/>
                </a:solidFill>
              </a:rPr>
              <a:t>  reduciéndose  a 30 </a:t>
            </a:r>
            <a:r>
              <a:rPr lang="es-ES_tradnl" b="1" dirty="0" err="1">
                <a:solidFill>
                  <a:srgbClr val="FFFF00"/>
                </a:solidFill>
              </a:rPr>
              <a:t>mmHg</a:t>
            </a:r>
            <a:r>
              <a:rPr lang="es-ES_tradnl" b="1" dirty="0">
                <a:solidFill>
                  <a:srgbClr val="FFFF00"/>
                </a:solidFill>
              </a:rPr>
              <a:t> en el tobillo.   </a:t>
            </a:r>
          </a:p>
          <a:p>
            <a:pPr eaLnBrk="0" hangingPunct="0">
              <a:spcBef>
                <a:spcPct val="50000"/>
              </a:spcBef>
            </a:pPr>
            <a:r>
              <a:rPr lang="es-ES_tradnl" b="1" dirty="0">
                <a:solidFill>
                  <a:schemeClr val="bg1"/>
                </a:solidFill>
              </a:rPr>
              <a:t>La causa de </a:t>
            </a:r>
            <a:r>
              <a:rPr lang="es-ES_tradnl" b="1" dirty="0">
                <a:solidFill>
                  <a:srgbClr val="FFFF00"/>
                </a:solidFill>
              </a:rPr>
              <a:t>la fragmentación dinámica de la presión hidrostática FDPH </a:t>
            </a:r>
            <a:r>
              <a:rPr lang="es-ES_tradnl" b="1" dirty="0">
                <a:solidFill>
                  <a:schemeClr val="bg1"/>
                </a:solidFill>
              </a:rPr>
              <a:t>es el </a:t>
            </a:r>
            <a:r>
              <a:rPr lang="es-ES_tradnl" b="1" dirty="0">
                <a:solidFill>
                  <a:srgbClr val="FFFF00"/>
                </a:solidFill>
              </a:rPr>
              <a:t>cierre alternativo </a:t>
            </a:r>
            <a:r>
              <a:rPr lang="es-ES_tradnl" b="1" dirty="0" err="1">
                <a:solidFill>
                  <a:srgbClr val="FFFF00"/>
                </a:solidFill>
              </a:rPr>
              <a:t>sístolo</a:t>
            </a:r>
            <a:r>
              <a:rPr lang="es-ES_tradnl" b="1" dirty="0">
                <a:solidFill>
                  <a:srgbClr val="FFFF00"/>
                </a:solidFill>
              </a:rPr>
              <a:t>-diastólico  de la válvulas</a:t>
            </a:r>
            <a:r>
              <a:rPr lang="es-ES_tradnl" b="1" dirty="0">
                <a:solidFill>
                  <a:schemeClr val="bg1"/>
                </a:solidFill>
              </a:rPr>
              <a:t> proximal y distal  de la bomba </a:t>
            </a:r>
            <a:r>
              <a:rPr lang="es-ES_tradnl" b="1" dirty="0" err="1">
                <a:solidFill>
                  <a:schemeClr val="bg1"/>
                </a:solidFill>
              </a:rPr>
              <a:t>valvulo</a:t>
            </a:r>
            <a:r>
              <a:rPr lang="es-ES_tradnl" b="1" dirty="0">
                <a:solidFill>
                  <a:schemeClr val="bg1"/>
                </a:solidFill>
              </a:rPr>
              <a:t>-muscular de la pierna,   particularmente de  la pantorrilla. </a:t>
            </a:r>
            <a:endParaRPr lang="fr-FR" dirty="0">
              <a:solidFill>
                <a:schemeClr val="bg1"/>
              </a:solidFill>
            </a:endParaRPr>
          </a:p>
        </p:txBody>
      </p:sp>
      <p:grpSp>
        <p:nvGrpSpPr>
          <p:cNvPr id="2" name="Group 26"/>
          <p:cNvGrpSpPr>
            <a:grpSpLocks/>
          </p:cNvGrpSpPr>
          <p:nvPr/>
        </p:nvGrpSpPr>
        <p:grpSpPr bwMode="auto">
          <a:xfrm>
            <a:off x="1944688" y="4581525"/>
            <a:ext cx="788987" cy="2090738"/>
            <a:chOff x="3034" y="1152"/>
            <a:chExt cx="470" cy="1966"/>
          </a:xfrm>
        </p:grpSpPr>
        <p:grpSp>
          <p:nvGrpSpPr>
            <p:cNvPr id="3" name="Group 27"/>
            <p:cNvGrpSpPr>
              <a:grpSpLocks/>
            </p:cNvGrpSpPr>
            <p:nvPr/>
          </p:nvGrpSpPr>
          <p:grpSpPr bwMode="auto">
            <a:xfrm rot="396069">
              <a:off x="3157" y="2145"/>
              <a:ext cx="347" cy="958"/>
              <a:chOff x="3174" y="2145"/>
              <a:chExt cx="347" cy="958"/>
            </a:xfrm>
          </p:grpSpPr>
          <p:sp>
            <p:nvSpPr>
              <p:cNvPr id="132276"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7"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8"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79"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32260" name="Oval 32" descr="blanc)"/>
            <p:cNvSpPr>
              <a:spLocks noChangeArrowheads="1"/>
            </p:cNvSpPr>
            <p:nvPr/>
          </p:nvSpPr>
          <p:spPr bwMode="auto">
            <a:xfrm>
              <a:off x="3190" y="1575"/>
              <a:ext cx="156" cy="215"/>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2261" name="Oval 33"/>
            <p:cNvSpPr>
              <a:spLocks noChangeArrowheads="1"/>
            </p:cNvSpPr>
            <p:nvPr/>
          </p:nvSpPr>
          <p:spPr bwMode="auto">
            <a:xfrm>
              <a:off x="3034" y="1551"/>
              <a:ext cx="378" cy="7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62" name="Rectangle 34"/>
            <p:cNvSpPr>
              <a:spLocks noChangeArrowheads="1"/>
            </p:cNvSpPr>
            <p:nvPr/>
          </p:nvSpPr>
          <p:spPr bwMode="auto">
            <a:xfrm>
              <a:off x="3165" y="1430"/>
              <a:ext cx="91" cy="165"/>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263" name="Oval 35"/>
            <p:cNvSpPr>
              <a:spLocks noChangeArrowheads="1"/>
            </p:cNvSpPr>
            <p:nvPr/>
          </p:nvSpPr>
          <p:spPr bwMode="auto">
            <a:xfrm>
              <a:off x="3096" y="1152"/>
              <a:ext cx="231" cy="326"/>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64" name="Oval 36"/>
            <p:cNvSpPr>
              <a:spLocks noChangeArrowheads="1"/>
            </p:cNvSpPr>
            <p:nvPr/>
          </p:nvSpPr>
          <p:spPr bwMode="auto">
            <a:xfrm>
              <a:off x="3292" y="1229"/>
              <a:ext cx="116" cy="64"/>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73" name="AutoShape 37"/>
            <p:cNvSpPr>
              <a:spLocks noChangeArrowheads="1"/>
            </p:cNvSpPr>
            <p:nvPr/>
          </p:nvSpPr>
          <p:spPr bwMode="auto">
            <a:xfrm rot="174512">
              <a:off x="3216" y="1776"/>
              <a:ext cx="200" cy="249"/>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3300"/>
                </a:gs>
                <a:gs pos="100000">
                  <a:srgbClr val="FF3300">
                    <a:gamma/>
                    <a:shade val="0"/>
                    <a:invGamma/>
                  </a:srgbClr>
                </a:gs>
              </a:gsLst>
              <a:path path="shape">
                <a:fillToRect l="50000" t="50000" r="50000" b="50000"/>
              </a:path>
            </a:gradFill>
            <a:ln w="9525">
              <a:solidFill>
                <a:srgbClr val="000000"/>
              </a:solidFill>
              <a:miter lim="800000"/>
              <a:headEnd/>
              <a:tailEnd/>
            </a:ln>
            <a:effectLst/>
          </p:spPr>
          <p:txBody>
            <a:bodyPr wrap="none" anchor="ctr"/>
            <a:lstStyle/>
            <a:p>
              <a:pPr eaLnBrk="0" hangingPunct="0">
                <a:spcBef>
                  <a:spcPct val="50000"/>
                </a:spcBef>
                <a:defRPr/>
              </a:pPr>
              <a:endParaRPr lang="fr-FR">
                <a:cs typeface="+mn-cs"/>
              </a:endParaRPr>
            </a:p>
          </p:txBody>
        </p:sp>
        <p:grpSp>
          <p:nvGrpSpPr>
            <p:cNvPr id="4" name="Group 38"/>
            <p:cNvGrpSpPr>
              <a:grpSpLocks/>
            </p:cNvGrpSpPr>
            <p:nvPr/>
          </p:nvGrpSpPr>
          <p:grpSpPr bwMode="auto">
            <a:xfrm rot="396069">
              <a:off x="3055" y="2160"/>
              <a:ext cx="347" cy="958"/>
              <a:chOff x="3174" y="2145"/>
              <a:chExt cx="347" cy="958"/>
            </a:xfrm>
          </p:grpSpPr>
          <p:sp>
            <p:nvSpPr>
              <p:cNvPr id="132272"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3"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4"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75"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5" name="Group 43"/>
            <p:cNvGrpSpPr>
              <a:grpSpLocks/>
            </p:cNvGrpSpPr>
            <p:nvPr/>
          </p:nvGrpSpPr>
          <p:grpSpPr bwMode="auto">
            <a:xfrm>
              <a:off x="3081" y="1584"/>
              <a:ext cx="183" cy="793"/>
              <a:chOff x="2688" y="2241"/>
              <a:chExt cx="183" cy="793"/>
            </a:xfrm>
          </p:grpSpPr>
          <p:sp>
            <p:nvSpPr>
              <p:cNvPr id="132268"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69"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0"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1"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sp>
        <p:nvSpPr>
          <p:cNvPr id="132099" name="Text Box 25"/>
          <p:cNvSpPr txBox="1">
            <a:spLocks noChangeArrowheads="1"/>
          </p:cNvSpPr>
          <p:nvPr/>
        </p:nvSpPr>
        <p:spPr bwMode="auto">
          <a:xfrm>
            <a:off x="5929313" y="5597525"/>
            <a:ext cx="1733550" cy="252413"/>
          </a:xfrm>
          <a:prstGeom prst="rect">
            <a:avLst/>
          </a:prstGeom>
          <a:solidFill>
            <a:schemeClr val="bg1"/>
          </a:solidFill>
          <a:ln w="9525">
            <a:noFill/>
            <a:miter lim="800000"/>
            <a:headEnd/>
            <a:tailEnd/>
          </a:ln>
        </p:spPr>
        <p:txBody>
          <a:bodyPr anchor="ctr">
            <a:spAutoFit/>
          </a:bodyPr>
          <a:lstStyle/>
          <a:p>
            <a:pPr algn="ctr" eaLnBrk="0" hangingPunct="0">
              <a:spcBef>
                <a:spcPct val="50000"/>
              </a:spcBef>
            </a:pPr>
            <a:endParaRPr lang="fr-FR" sz="2400">
              <a:solidFill>
                <a:schemeClr val="tx1"/>
              </a:solidFill>
            </a:endParaRPr>
          </a:p>
        </p:txBody>
      </p:sp>
      <p:grpSp>
        <p:nvGrpSpPr>
          <p:cNvPr id="6" name="Groupe 125"/>
          <p:cNvGrpSpPr>
            <a:grpSpLocks/>
          </p:cNvGrpSpPr>
          <p:nvPr/>
        </p:nvGrpSpPr>
        <p:grpSpPr bwMode="auto">
          <a:xfrm>
            <a:off x="1046163" y="4979988"/>
            <a:ext cx="736600" cy="1628775"/>
            <a:chOff x="2528888" y="2859088"/>
            <a:chExt cx="633413" cy="2281238"/>
          </a:xfrm>
        </p:grpSpPr>
        <p:sp>
          <p:nvSpPr>
            <p:cNvPr id="132227" name="Oval 56"/>
            <p:cNvSpPr>
              <a:spLocks noChangeArrowheads="1"/>
            </p:cNvSpPr>
            <p:nvPr/>
          </p:nvSpPr>
          <p:spPr bwMode="auto">
            <a:xfrm>
              <a:off x="2651125" y="3692525"/>
              <a:ext cx="395288" cy="7842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28" name="Rectangle 57" descr="Diagonales larges vers le haut"/>
            <p:cNvSpPr>
              <a:spLocks noChangeArrowheads="1"/>
            </p:cNvSpPr>
            <p:nvPr/>
          </p:nvSpPr>
          <p:spPr bwMode="auto">
            <a:xfrm>
              <a:off x="2663825" y="4364038"/>
              <a:ext cx="393700" cy="760413"/>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229" name="Rectangle 58"/>
            <p:cNvSpPr>
              <a:spLocks noChangeArrowheads="1"/>
            </p:cNvSpPr>
            <p:nvPr/>
          </p:nvSpPr>
          <p:spPr bwMode="auto">
            <a:xfrm>
              <a:off x="2690813" y="4364038"/>
              <a:ext cx="339725" cy="760413"/>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230" name="AutoShape 59"/>
            <p:cNvSpPr>
              <a:spLocks noChangeArrowheads="1"/>
            </p:cNvSpPr>
            <p:nvPr/>
          </p:nvSpPr>
          <p:spPr bwMode="auto">
            <a:xfrm rot="5400000" flipV="1">
              <a:off x="2668587" y="4616450"/>
              <a:ext cx="223838" cy="149225"/>
            </a:xfrm>
            <a:custGeom>
              <a:avLst/>
              <a:gdLst>
                <a:gd name="T0" fmla="*/ 1579074714 w 21600"/>
                <a:gd name="T1" fmla="*/ 35331617 h 21600"/>
                <a:gd name="T2" fmla="*/ 911498846 w 21600"/>
                <a:gd name="T3" fmla="*/ 70567344 h 21600"/>
                <a:gd name="T4" fmla="*/ 231606007 w 21600"/>
                <a:gd name="T5" fmla="*/ 35331617 h 21600"/>
                <a:gd name="T6" fmla="*/ 911498846 w 21600"/>
                <a:gd name="T7" fmla="*/ 0 h 21600"/>
                <a:gd name="T8" fmla="*/ 0 60000 65536"/>
                <a:gd name="T9" fmla="*/ 0 60000 65536"/>
                <a:gd name="T10" fmla="*/ 0 60000 65536"/>
                <a:gd name="T11" fmla="*/ 0 60000 65536"/>
                <a:gd name="T12" fmla="*/ 4443 w 21600"/>
                <a:gd name="T13" fmla="*/ 4596 h 21600"/>
                <a:gd name="T14" fmla="*/ 1715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31" name="AutoShape 60"/>
            <p:cNvSpPr>
              <a:spLocks noChangeArrowheads="1"/>
            </p:cNvSpPr>
            <p:nvPr/>
          </p:nvSpPr>
          <p:spPr bwMode="auto">
            <a:xfrm rot="-5400000" flipH="1" flipV="1">
              <a:off x="2827337" y="4616450"/>
              <a:ext cx="223838" cy="149225"/>
            </a:xfrm>
            <a:custGeom>
              <a:avLst/>
              <a:gdLst>
                <a:gd name="T0" fmla="*/ 1579074714 w 21600"/>
                <a:gd name="T1" fmla="*/ 35331617 h 21600"/>
                <a:gd name="T2" fmla="*/ 911498846 w 21600"/>
                <a:gd name="T3" fmla="*/ 70567344 h 21600"/>
                <a:gd name="T4" fmla="*/ 231606007 w 21600"/>
                <a:gd name="T5" fmla="*/ 35331617 h 21600"/>
                <a:gd name="T6" fmla="*/ 911498846 w 21600"/>
                <a:gd name="T7" fmla="*/ 0 h 21600"/>
                <a:gd name="T8" fmla="*/ 0 60000 65536"/>
                <a:gd name="T9" fmla="*/ 0 60000 65536"/>
                <a:gd name="T10" fmla="*/ 0 60000 65536"/>
                <a:gd name="T11" fmla="*/ 0 60000 65536"/>
                <a:gd name="T12" fmla="*/ 4443 w 21600"/>
                <a:gd name="T13" fmla="*/ 4596 h 21600"/>
                <a:gd name="T14" fmla="*/ 1715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32" name="Oval 61" descr="Diagonales larges vers le haut"/>
            <p:cNvSpPr>
              <a:spLocks noChangeArrowheads="1"/>
            </p:cNvSpPr>
            <p:nvPr/>
          </p:nvSpPr>
          <p:spPr bwMode="auto">
            <a:xfrm>
              <a:off x="2635250" y="4572000"/>
              <a:ext cx="152400"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33" name="Oval 62" descr="Diagonales larges vers le haut"/>
            <p:cNvSpPr>
              <a:spLocks noChangeArrowheads="1"/>
            </p:cNvSpPr>
            <p:nvPr/>
          </p:nvSpPr>
          <p:spPr bwMode="auto">
            <a:xfrm>
              <a:off x="2952750" y="4570413"/>
              <a:ext cx="123825"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34" name="Oval 63"/>
            <p:cNvSpPr>
              <a:spLocks noChangeArrowheads="1"/>
            </p:cNvSpPr>
            <p:nvPr/>
          </p:nvSpPr>
          <p:spPr bwMode="auto">
            <a:xfrm>
              <a:off x="2967038" y="4586288"/>
              <a:ext cx="9366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5" name="Oval 64"/>
            <p:cNvSpPr>
              <a:spLocks noChangeArrowheads="1"/>
            </p:cNvSpPr>
            <p:nvPr/>
          </p:nvSpPr>
          <p:spPr bwMode="auto">
            <a:xfrm>
              <a:off x="2659063" y="4586288"/>
              <a:ext cx="1127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6" name="AutoShape 65"/>
            <p:cNvSpPr>
              <a:spLocks noChangeArrowheads="1"/>
            </p:cNvSpPr>
            <p:nvPr/>
          </p:nvSpPr>
          <p:spPr bwMode="auto">
            <a:xfrm>
              <a:off x="2687638" y="4483100"/>
              <a:ext cx="346075" cy="119063"/>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7" name="Oval 66"/>
            <p:cNvSpPr>
              <a:spLocks noChangeArrowheads="1"/>
            </p:cNvSpPr>
            <p:nvPr/>
          </p:nvSpPr>
          <p:spPr bwMode="auto">
            <a:xfrm>
              <a:off x="2679700" y="4195763"/>
              <a:ext cx="354013" cy="2047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8" name="AutoShape 67"/>
            <p:cNvSpPr>
              <a:spLocks noChangeArrowheads="1"/>
            </p:cNvSpPr>
            <p:nvPr/>
          </p:nvSpPr>
          <p:spPr bwMode="auto">
            <a:xfrm>
              <a:off x="2800350" y="4724400"/>
              <a:ext cx="95250" cy="279400"/>
            </a:xfrm>
            <a:prstGeom prst="upArrow">
              <a:avLst>
                <a:gd name="adj1" fmla="val 50000"/>
                <a:gd name="adj2" fmla="val 146653"/>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39" name="Oval 68" descr="Diagonales larges vers le haut"/>
            <p:cNvSpPr>
              <a:spLocks noChangeArrowheads="1"/>
            </p:cNvSpPr>
            <p:nvPr/>
          </p:nvSpPr>
          <p:spPr bwMode="auto">
            <a:xfrm>
              <a:off x="2592388" y="3873500"/>
              <a:ext cx="128588" cy="60325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40" name="Oval 69"/>
            <p:cNvSpPr>
              <a:spLocks noChangeArrowheads="1"/>
            </p:cNvSpPr>
            <p:nvPr/>
          </p:nvSpPr>
          <p:spPr bwMode="auto">
            <a:xfrm>
              <a:off x="2528888" y="3873500"/>
              <a:ext cx="157163" cy="603250"/>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41" name="Oval 70" descr="Diagonales larges vers le haut"/>
            <p:cNvSpPr>
              <a:spLocks noChangeArrowheads="1"/>
            </p:cNvSpPr>
            <p:nvPr/>
          </p:nvSpPr>
          <p:spPr bwMode="auto">
            <a:xfrm>
              <a:off x="2954338" y="3873500"/>
              <a:ext cx="127000" cy="60325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42" name="Oval 71"/>
            <p:cNvSpPr>
              <a:spLocks noChangeArrowheads="1"/>
            </p:cNvSpPr>
            <p:nvPr/>
          </p:nvSpPr>
          <p:spPr bwMode="auto">
            <a:xfrm>
              <a:off x="2989263" y="3873500"/>
              <a:ext cx="173038" cy="603250"/>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43" name="Rectangle 72" descr="Diagonales larges vers le haut"/>
            <p:cNvSpPr>
              <a:spLocks noChangeArrowheads="1"/>
            </p:cNvSpPr>
            <p:nvPr/>
          </p:nvSpPr>
          <p:spPr bwMode="auto">
            <a:xfrm>
              <a:off x="2659063" y="3305175"/>
              <a:ext cx="395288" cy="560388"/>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244" name="Rectangle 73"/>
            <p:cNvSpPr>
              <a:spLocks noChangeArrowheads="1"/>
            </p:cNvSpPr>
            <p:nvPr/>
          </p:nvSpPr>
          <p:spPr bwMode="auto">
            <a:xfrm>
              <a:off x="2684463" y="3303588"/>
              <a:ext cx="346075" cy="563563"/>
            </a:xfrm>
            <a:prstGeom prst="rect">
              <a:avLst/>
            </a:prstGeom>
            <a:gradFill rotWithShape="0">
              <a:gsLst>
                <a:gs pos="0">
                  <a:srgbClr val="478EB2"/>
                </a:gs>
                <a:gs pos="100000">
                  <a:srgbClr val="66CCFF"/>
                </a:gs>
              </a:gsLst>
              <a:lin ang="0" scaled="1"/>
            </a:gradFill>
            <a:ln w="9525">
              <a:solidFill>
                <a:srgbClr val="3399FF"/>
              </a:solidFill>
              <a:miter lim="800000"/>
              <a:headEnd/>
              <a:tailEnd/>
            </a:ln>
          </p:spPr>
          <p:txBody>
            <a:bodyPr wrap="none" anchor="ctr"/>
            <a:lstStyle/>
            <a:p>
              <a:pPr eaLnBrk="0" hangingPunct="0">
                <a:spcBef>
                  <a:spcPct val="50000"/>
                </a:spcBef>
              </a:pPr>
              <a:endParaRPr lang="fr-FR"/>
            </a:p>
          </p:txBody>
        </p:sp>
        <p:sp>
          <p:nvSpPr>
            <p:cNvPr id="132245" name="AutoShape 74"/>
            <p:cNvSpPr>
              <a:spLocks noChangeArrowheads="1"/>
            </p:cNvSpPr>
            <p:nvPr/>
          </p:nvSpPr>
          <p:spPr bwMode="auto">
            <a:xfrm rot="5400000" flipV="1">
              <a:off x="2665412" y="3559175"/>
              <a:ext cx="225425" cy="149225"/>
            </a:xfrm>
            <a:custGeom>
              <a:avLst/>
              <a:gdLst>
                <a:gd name="T0" fmla="*/ 1672001667 w 21600"/>
                <a:gd name="T1" fmla="*/ 35331617 h 21600"/>
                <a:gd name="T2" fmla="*/ 957388312 w 21600"/>
                <a:gd name="T3" fmla="*/ 70567344 h 21600"/>
                <a:gd name="T4" fmla="*/ 242906454 w 21600"/>
                <a:gd name="T5" fmla="*/ 35331617 h 21600"/>
                <a:gd name="T6" fmla="*/ 957388312 w 21600"/>
                <a:gd name="T7" fmla="*/ 0 h 21600"/>
                <a:gd name="T8" fmla="*/ 0 60000 65536"/>
                <a:gd name="T9" fmla="*/ 0 60000 65536"/>
                <a:gd name="T10" fmla="*/ 0 60000 65536"/>
                <a:gd name="T11" fmla="*/ 0 60000 65536"/>
                <a:gd name="T12" fmla="*/ 4563 w 21600"/>
                <a:gd name="T13" fmla="*/ 4596 h 21600"/>
                <a:gd name="T14" fmla="*/ 1703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46" name="AutoShape 75"/>
            <p:cNvSpPr>
              <a:spLocks noChangeArrowheads="1"/>
            </p:cNvSpPr>
            <p:nvPr/>
          </p:nvSpPr>
          <p:spPr bwMode="auto">
            <a:xfrm rot="-5400000" flipH="1" flipV="1">
              <a:off x="2824162" y="3559175"/>
              <a:ext cx="225425" cy="147638"/>
            </a:xfrm>
            <a:custGeom>
              <a:avLst/>
              <a:gdLst>
                <a:gd name="T0" fmla="*/ 1672001667 w 21600"/>
                <a:gd name="T1" fmla="*/ 32730499 h 21600"/>
                <a:gd name="T2" fmla="*/ 957388312 w 21600"/>
                <a:gd name="T3" fmla="*/ 64849831 h 21600"/>
                <a:gd name="T4" fmla="*/ 242906454 w 21600"/>
                <a:gd name="T5" fmla="*/ 32730499 h 21600"/>
                <a:gd name="T6" fmla="*/ 957388312 w 21600"/>
                <a:gd name="T7" fmla="*/ 0 h 21600"/>
                <a:gd name="T8" fmla="*/ 0 60000 65536"/>
                <a:gd name="T9" fmla="*/ 0 60000 65536"/>
                <a:gd name="T10" fmla="*/ 0 60000 65536"/>
                <a:gd name="T11" fmla="*/ 0 60000 65536"/>
                <a:gd name="T12" fmla="*/ 4563 w 21600"/>
                <a:gd name="T13" fmla="*/ 4413 h 21600"/>
                <a:gd name="T14" fmla="*/ 17037 w 21600"/>
                <a:gd name="T15" fmla="*/ 1718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47" name="Oval 76" descr="Diagonales larges vers le haut"/>
            <p:cNvSpPr>
              <a:spLocks noChangeArrowheads="1"/>
            </p:cNvSpPr>
            <p:nvPr/>
          </p:nvSpPr>
          <p:spPr bwMode="auto">
            <a:xfrm>
              <a:off x="2632075" y="3516313"/>
              <a:ext cx="152400"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48" name="Oval 77" descr="Diagonales larges vers le haut"/>
            <p:cNvSpPr>
              <a:spLocks noChangeArrowheads="1"/>
            </p:cNvSpPr>
            <p:nvPr/>
          </p:nvSpPr>
          <p:spPr bwMode="auto">
            <a:xfrm>
              <a:off x="2949575" y="3511550"/>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49" name="Oval 78"/>
            <p:cNvSpPr>
              <a:spLocks noChangeArrowheads="1"/>
            </p:cNvSpPr>
            <p:nvPr/>
          </p:nvSpPr>
          <p:spPr bwMode="auto">
            <a:xfrm>
              <a:off x="2963863" y="3529013"/>
              <a:ext cx="9366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0" name="Oval 79"/>
            <p:cNvSpPr>
              <a:spLocks noChangeArrowheads="1"/>
            </p:cNvSpPr>
            <p:nvPr/>
          </p:nvSpPr>
          <p:spPr bwMode="auto">
            <a:xfrm>
              <a:off x="2655888" y="3529013"/>
              <a:ext cx="1127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1" name="AutoShape 80"/>
            <p:cNvSpPr>
              <a:spLocks noChangeArrowheads="1"/>
            </p:cNvSpPr>
            <p:nvPr/>
          </p:nvSpPr>
          <p:spPr bwMode="auto">
            <a:xfrm>
              <a:off x="2684463" y="3424238"/>
              <a:ext cx="346075" cy="120650"/>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2" name="Oval 81" descr="Diagonales larges vers le bas"/>
            <p:cNvSpPr>
              <a:spLocks noChangeArrowheads="1"/>
            </p:cNvSpPr>
            <p:nvPr/>
          </p:nvSpPr>
          <p:spPr bwMode="auto">
            <a:xfrm>
              <a:off x="2655888" y="3262313"/>
              <a:ext cx="392113" cy="73025"/>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53" name="Oval 82"/>
            <p:cNvSpPr>
              <a:spLocks noChangeArrowheads="1"/>
            </p:cNvSpPr>
            <p:nvPr/>
          </p:nvSpPr>
          <p:spPr bwMode="auto">
            <a:xfrm>
              <a:off x="2674938" y="3278188"/>
              <a:ext cx="355600" cy="650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4" name="AutoShape 83"/>
            <p:cNvSpPr>
              <a:spLocks noChangeArrowheads="1"/>
            </p:cNvSpPr>
            <p:nvPr/>
          </p:nvSpPr>
          <p:spPr bwMode="auto">
            <a:xfrm>
              <a:off x="2800350" y="4264025"/>
              <a:ext cx="95250" cy="279400"/>
            </a:xfrm>
            <a:prstGeom prst="upArrow">
              <a:avLst>
                <a:gd name="adj1" fmla="val 50000"/>
                <a:gd name="adj2" fmla="val 146653"/>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55" name="AutoShape 84"/>
            <p:cNvSpPr>
              <a:spLocks noChangeArrowheads="1"/>
            </p:cNvSpPr>
            <p:nvPr/>
          </p:nvSpPr>
          <p:spPr bwMode="auto">
            <a:xfrm>
              <a:off x="2800350" y="3802063"/>
              <a:ext cx="95250" cy="282575"/>
            </a:xfrm>
            <a:prstGeom prst="upArrow">
              <a:avLst>
                <a:gd name="adj1" fmla="val 50000"/>
                <a:gd name="adj2" fmla="val 148320"/>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56" name="AutoShape 85"/>
            <p:cNvSpPr>
              <a:spLocks noChangeArrowheads="1"/>
            </p:cNvSpPr>
            <p:nvPr/>
          </p:nvSpPr>
          <p:spPr bwMode="auto">
            <a:xfrm>
              <a:off x="2800350" y="3341688"/>
              <a:ext cx="95250" cy="280988"/>
            </a:xfrm>
            <a:prstGeom prst="upArrow">
              <a:avLst>
                <a:gd name="adj1" fmla="val 50000"/>
                <a:gd name="adj2" fmla="val 147487"/>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65" name="Rectangle 87"/>
            <p:cNvSpPr>
              <a:spLocks noChangeArrowheads="1"/>
            </p:cNvSpPr>
            <p:nvPr/>
          </p:nvSpPr>
          <p:spPr bwMode="auto">
            <a:xfrm>
              <a:off x="2584857" y="2859088"/>
              <a:ext cx="522839" cy="226790"/>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PARO</a:t>
              </a:r>
              <a:endParaRPr lang="fr-FR" sz="1600" b="1">
                <a:solidFill>
                  <a:schemeClr val="tx1"/>
                </a:solidFill>
                <a:cs typeface="+mn-cs"/>
              </a:endParaRPr>
            </a:p>
          </p:txBody>
        </p:sp>
        <p:sp>
          <p:nvSpPr>
            <p:cNvPr id="132258" name="Oval 88"/>
            <p:cNvSpPr>
              <a:spLocks noChangeArrowheads="1"/>
            </p:cNvSpPr>
            <p:nvPr/>
          </p:nvSpPr>
          <p:spPr bwMode="auto">
            <a:xfrm>
              <a:off x="2668588" y="5065713"/>
              <a:ext cx="381000" cy="7461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grpSp>
      <p:grpSp>
        <p:nvGrpSpPr>
          <p:cNvPr id="7" name="Group 1054"/>
          <p:cNvGrpSpPr>
            <a:grpSpLocks/>
          </p:cNvGrpSpPr>
          <p:nvPr/>
        </p:nvGrpSpPr>
        <p:grpSpPr bwMode="auto">
          <a:xfrm>
            <a:off x="4224338" y="4621213"/>
            <a:ext cx="1541462" cy="2036762"/>
            <a:chOff x="2592" y="569"/>
            <a:chExt cx="1872" cy="3199"/>
          </a:xfrm>
        </p:grpSpPr>
        <p:sp>
          <p:nvSpPr>
            <p:cNvPr id="132207" name="Oval 1055" descr="blanc)"/>
            <p:cNvSpPr>
              <a:spLocks noChangeArrowheads="1"/>
            </p:cNvSpPr>
            <p:nvPr/>
          </p:nvSpPr>
          <p:spPr bwMode="auto">
            <a:xfrm>
              <a:off x="3312" y="1263"/>
              <a:ext cx="276" cy="352"/>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2208" name="Oval 1056"/>
            <p:cNvSpPr>
              <a:spLocks noChangeArrowheads="1"/>
            </p:cNvSpPr>
            <p:nvPr/>
          </p:nvSpPr>
          <p:spPr bwMode="auto">
            <a:xfrm rot="-3000000">
              <a:off x="3530" y="1333"/>
              <a:ext cx="208" cy="54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09" name="Oval 1057"/>
            <p:cNvSpPr>
              <a:spLocks noChangeArrowheads="1"/>
            </p:cNvSpPr>
            <p:nvPr/>
          </p:nvSpPr>
          <p:spPr bwMode="auto">
            <a:xfrm>
              <a:off x="3689" y="1659"/>
              <a:ext cx="522" cy="16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0" name="Oval 1058"/>
            <p:cNvSpPr>
              <a:spLocks noChangeArrowheads="1"/>
            </p:cNvSpPr>
            <p:nvPr/>
          </p:nvSpPr>
          <p:spPr bwMode="auto">
            <a:xfrm>
              <a:off x="4182" y="1714"/>
              <a:ext cx="282" cy="6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1" name="Oval 1059"/>
            <p:cNvSpPr>
              <a:spLocks noChangeArrowheads="1"/>
            </p:cNvSpPr>
            <p:nvPr/>
          </p:nvSpPr>
          <p:spPr bwMode="auto">
            <a:xfrm rot="1740000" flipH="1">
              <a:off x="3216" y="2136"/>
              <a:ext cx="299" cy="988"/>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2" name="Oval 1060"/>
            <p:cNvSpPr>
              <a:spLocks noChangeArrowheads="1"/>
            </p:cNvSpPr>
            <p:nvPr/>
          </p:nvSpPr>
          <p:spPr bwMode="auto">
            <a:xfrm rot="3120000">
              <a:off x="2746" y="2854"/>
              <a:ext cx="290" cy="59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3" name="Oval 1061"/>
            <p:cNvSpPr>
              <a:spLocks noChangeArrowheads="1"/>
            </p:cNvSpPr>
            <p:nvPr/>
          </p:nvSpPr>
          <p:spPr bwMode="auto">
            <a:xfrm rot="3120000">
              <a:off x="2489" y="3417"/>
              <a:ext cx="519" cy="13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4" name="Oval 1062"/>
            <p:cNvSpPr>
              <a:spLocks noChangeArrowheads="1"/>
            </p:cNvSpPr>
            <p:nvPr/>
          </p:nvSpPr>
          <p:spPr bwMode="auto">
            <a:xfrm rot="3120000">
              <a:off x="3103" y="2899"/>
              <a:ext cx="149" cy="17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5" name="Oval 1063"/>
            <p:cNvSpPr>
              <a:spLocks noChangeArrowheads="1"/>
            </p:cNvSpPr>
            <p:nvPr/>
          </p:nvSpPr>
          <p:spPr bwMode="auto">
            <a:xfrm>
              <a:off x="3035" y="1223"/>
              <a:ext cx="671" cy="115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6" name="Rectangle 1064"/>
            <p:cNvSpPr>
              <a:spLocks noChangeArrowheads="1"/>
            </p:cNvSpPr>
            <p:nvPr/>
          </p:nvSpPr>
          <p:spPr bwMode="auto">
            <a:xfrm>
              <a:off x="3267" y="1025"/>
              <a:ext cx="161" cy="271"/>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217" name="Oval 1065"/>
            <p:cNvSpPr>
              <a:spLocks noChangeArrowheads="1"/>
            </p:cNvSpPr>
            <p:nvPr/>
          </p:nvSpPr>
          <p:spPr bwMode="auto">
            <a:xfrm rot="20220000" flipH="1">
              <a:off x="3158" y="2197"/>
              <a:ext cx="329" cy="991"/>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8" name="Oval 1066"/>
            <p:cNvSpPr>
              <a:spLocks noChangeArrowheads="1"/>
            </p:cNvSpPr>
            <p:nvPr/>
          </p:nvSpPr>
          <p:spPr bwMode="auto">
            <a:xfrm>
              <a:off x="3347" y="3077"/>
              <a:ext cx="263" cy="661"/>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9" name="Oval 1067"/>
            <p:cNvSpPr>
              <a:spLocks noChangeArrowheads="1"/>
            </p:cNvSpPr>
            <p:nvPr/>
          </p:nvSpPr>
          <p:spPr bwMode="auto">
            <a:xfrm>
              <a:off x="3432" y="3622"/>
              <a:ext cx="467" cy="14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0" name="Oval 1068"/>
            <p:cNvSpPr>
              <a:spLocks noChangeArrowheads="1"/>
            </p:cNvSpPr>
            <p:nvPr/>
          </p:nvSpPr>
          <p:spPr bwMode="auto">
            <a:xfrm>
              <a:off x="3468" y="3004"/>
              <a:ext cx="134" cy="18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1" name="Oval 1069"/>
            <p:cNvSpPr>
              <a:spLocks noChangeArrowheads="1"/>
            </p:cNvSpPr>
            <p:nvPr/>
          </p:nvSpPr>
          <p:spPr bwMode="auto">
            <a:xfrm>
              <a:off x="2995" y="1315"/>
              <a:ext cx="282" cy="26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2" name="Oval 1070"/>
            <p:cNvSpPr>
              <a:spLocks noChangeArrowheads="1"/>
            </p:cNvSpPr>
            <p:nvPr/>
          </p:nvSpPr>
          <p:spPr bwMode="auto">
            <a:xfrm rot="2400000">
              <a:off x="2867" y="1339"/>
              <a:ext cx="204" cy="622"/>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3" name="Oval 1071"/>
            <p:cNvSpPr>
              <a:spLocks noChangeArrowheads="1"/>
            </p:cNvSpPr>
            <p:nvPr/>
          </p:nvSpPr>
          <p:spPr bwMode="auto">
            <a:xfrm>
              <a:off x="2725" y="1799"/>
              <a:ext cx="151" cy="578"/>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4" name="Oval 1072"/>
            <p:cNvSpPr>
              <a:spLocks noChangeArrowheads="1"/>
            </p:cNvSpPr>
            <p:nvPr/>
          </p:nvSpPr>
          <p:spPr bwMode="auto">
            <a:xfrm>
              <a:off x="2772" y="2303"/>
              <a:ext cx="55" cy="31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5" name="Oval 1073"/>
            <p:cNvSpPr>
              <a:spLocks noChangeArrowheads="1"/>
            </p:cNvSpPr>
            <p:nvPr/>
          </p:nvSpPr>
          <p:spPr bwMode="auto">
            <a:xfrm>
              <a:off x="3145" y="569"/>
              <a:ext cx="410" cy="53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6" name="Oval 1074"/>
            <p:cNvSpPr>
              <a:spLocks noChangeArrowheads="1"/>
            </p:cNvSpPr>
            <p:nvPr/>
          </p:nvSpPr>
          <p:spPr bwMode="auto">
            <a:xfrm>
              <a:off x="3492" y="695"/>
              <a:ext cx="206" cy="106"/>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8" name="Groupe 126"/>
          <p:cNvGrpSpPr>
            <a:grpSpLocks/>
          </p:cNvGrpSpPr>
          <p:nvPr/>
        </p:nvGrpSpPr>
        <p:grpSpPr bwMode="auto">
          <a:xfrm>
            <a:off x="3500438" y="5021263"/>
            <a:ext cx="771525" cy="1616075"/>
            <a:chOff x="4762202" y="2894856"/>
            <a:chExt cx="1073151" cy="2297113"/>
          </a:xfrm>
        </p:grpSpPr>
        <p:sp>
          <p:nvSpPr>
            <p:cNvPr id="132172" name="Rectangle 1080"/>
            <p:cNvSpPr>
              <a:spLocks noChangeArrowheads="1"/>
            </p:cNvSpPr>
            <p:nvPr/>
          </p:nvSpPr>
          <p:spPr bwMode="auto">
            <a:xfrm>
              <a:off x="5014714" y="4718894"/>
              <a:ext cx="133350" cy="461963"/>
            </a:xfrm>
            <a:prstGeom prst="rect">
              <a:avLst/>
            </a:prstGeom>
            <a:solidFill>
              <a:schemeClr val="accent2"/>
            </a:solidFill>
            <a:ln w="9525">
              <a:noFill/>
              <a:miter lim="800000"/>
              <a:headEnd/>
              <a:tailEnd/>
            </a:ln>
          </p:spPr>
          <p:txBody>
            <a:bodyPr wrap="none" anchor="ctr"/>
            <a:lstStyle/>
            <a:p>
              <a:pPr eaLnBrk="0" hangingPunct="0">
                <a:spcBef>
                  <a:spcPct val="50000"/>
                </a:spcBef>
              </a:pPr>
              <a:endParaRPr lang="fr-FR"/>
            </a:p>
          </p:txBody>
        </p:sp>
        <p:sp>
          <p:nvSpPr>
            <p:cNvPr id="132173" name="Rectangle 1081"/>
            <p:cNvSpPr>
              <a:spLocks noChangeArrowheads="1"/>
            </p:cNvSpPr>
            <p:nvPr/>
          </p:nvSpPr>
          <p:spPr bwMode="auto">
            <a:xfrm>
              <a:off x="5013027" y="3302844"/>
              <a:ext cx="525463" cy="661988"/>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2174" name="Rectangle 1083" descr="Diagonales larges vers le haut"/>
            <p:cNvSpPr>
              <a:spLocks noChangeArrowheads="1"/>
            </p:cNvSpPr>
            <p:nvPr/>
          </p:nvSpPr>
          <p:spPr bwMode="auto">
            <a:xfrm>
              <a:off x="5125503" y="3358989"/>
              <a:ext cx="393899" cy="558048"/>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75" name="Rectangle 1084"/>
            <p:cNvSpPr>
              <a:spLocks noChangeArrowheads="1"/>
            </p:cNvSpPr>
            <p:nvPr/>
          </p:nvSpPr>
          <p:spPr bwMode="auto">
            <a:xfrm>
              <a:off x="5153267" y="3358989"/>
              <a:ext cx="338372" cy="558048"/>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76" name="AutoShape 1085"/>
            <p:cNvSpPr>
              <a:spLocks noChangeArrowheads="1"/>
            </p:cNvSpPr>
            <p:nvPr/>
          </p:nvSpPr>
          <p:spPr bwMode="auto">
            <a:xfrm rot="5400000" flipV="1">
              <a:off x="5129524" y="3611712"/>
              <a:ext cx="226215" cy="149231"/>
            </a:xfrm>
            <a:custGeom>
              <a:avLst/>
              <a:gdLst>
                <a:gd name="T0" fmla="*/ 2147483647 w 21600"/>
                <a:gd name="T1" fmla="*/ 64600336 h 21600"/>
                <a:gd name="T2" fmla="*/ 2086155316 w 21600"/>
                <a:gd name="T3" fmla="*/ 129200892 h 21600"/>
                <a:gd name="T4" fmla="*/ 525126765 w 21600"/>
                <a:gd name="T5" fmla="*/ 64600336 h 21600"/>
                <a:gd name="T6" fmla="*/ 2086155316 w 21600"/>
                <a:gd name="T7" fmla="*/ 0 h 21600"/>
                <a:gd name="T8" fmla="*/ 0 60000 65536"/>
                <a:gd name="T9" fmla="*/ 0 60000 65536"/>
                <a:gd name="T10" fmla="*/ 0 60000 65536"/>
                <a:gd name="T11" fmla="*/ 0 60000 65536"/>
                <a:gd name="T12" fmla="*/ 4506 w 21600"/>
                <a:gd name="T13" fmla="*/ 4521 h 21600"/>
                <a:gd name="T14" fmla="*/ 17094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77" name="AutoShape 1086"/>
            <p:cNvSpPr>
              <a:spLocks noChangeArrowheads="1"/>
            </p:cNvSpPr>
            <p:nvPr/>
          </p:nvSpPr>
          <p:spPr bwMode="auto">
            <a:xfrm rot="-5400000" flipH="1" flipV="1">
              <a:off x="5289166" y="3611712"/>
              <a:ext cx="226215" cy="149231"/>
            </a:xfrm>
            <a:custGeom>
              <a:avLst/>
              <a:gdLst>
                <a:gd name="T0" fmla="*/ 2147483647 w 21600"/>
                <a:gd name="T1" fmla="*/ 64600336 h 21600"/>
                <a:gd name="T2" fmla="*/ 2086155316 w 21600"/>
                <a:gd name="T3" fmla="*/ 129200892 h 21600"/>
                <a:gd name="T4" fmla="*/ 525126765 w 21600"/>
                <a:gd name="T5" fmla="*/ 64600336 h 21600"/>
                <a:gd name="T6" fmla="*/ 2086155316 w 21600"/>
                <a:gd name="T7" fmla="*/ 0 h 21600"/>
                <a:gd name="T8" fmla="*/ 0 60000 65536"/>
                <a:gd name="T9" fmla="*/ 0 60000 65536"/>
                <a:gd name="T10" fmla="*/ 0 60000 65536"/>
                <a:gd name="T11" fmla="*/ 0 60000 65536"/>
                <a:gd name="T12" fmla="*/ 4506 w 21600"/>
                <a:gd name="T13" fmla="*/ 4521 h 21600"/>
                <a:gd name="T14" fmla="*/ 17094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78" name="Oval 1087" descr="Diagonales larges vers le haut"/>
            <p:cNvSpPr>
              <a:spLocks noChangeArrowheads="1"/>
            </p:cNvSpPr>
            <p:nvPr/>
          </p:nvSpPr>
          <p:spPr bwMode="auto">
            <a:xfrm>
              <a:off x="5097739" y="3568725"/>
              <a:ext cx="150966" cy="2277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79" name="Oval 1088" descr="Diagonales larges vers le haut"/>
            <p:cNvSpPr>
              <a:spLocks noChangeArrowheads="1"/>
            </p:cNvSpPr>
            <p:nvPr/>
          </p:nvSpPr>
          <p:spPr bwMode="auto">
            <a:xfrm>
              <a:off x="5414420" y="3564231"/>
              <a:ext cx="124070" cy="2277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80" name="Oval 1089"/>
            <p:cNvSpPr>
              <a:spLocks noChangeArrowheads="1"/>
            </p:cNvSpPr>
            <p:nvPr/>
          </p:nvSpPr>
          <p:spPr bwMode="auto">
            <a:xfrm>
              <a:off x="5429170" y="3581459"/>
              <a:ext cx="93703" cy="201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1" name="Oval 1090"/>
            <p:cNvSpPr>
              <a:spLocks noChangeArrowheads="1"/>
            </p:cNvSpPr>
            <p:nvPr/>
          </p:nvSpPr>
          <p:spPr bwMode="auto">
            <a:xfrm>
              <a:off x="5122033" y="3581459"/>
              <a:ext cx="111923" cy="201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2" name="AutoShape 1091"/>
            <p:cNvSpPr>
              <a:spLocks noChangeArrowheads="1"/>
            </p:cNvSpPr>
            <p:nvPr/>
          </p:nvSpPr>
          <p:spPr bwMode="auto">
            <a:xfrm>
              <a:off x="5149797" y="3477340"/>
              <a:ext cx="345312" cy="12059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3" name="Oval 1092" descr="Diagonales larges vers le bas"/>
            <p:cNvSpPr>
              <a:spLocks noChangeArrowheads="1"/>
            </p:cNvSpPr>
            <p:nvPr/>
          </p:nvSpPr>
          <p:spPr bwMode="auto">
            <a:xfrm>
              <a:off x="5122033" y="3315544"/>
              <a:ext cx="391296" cy="72659"/>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84" name="Oval 1093"/>
            <p:cNvSpPr>
              <a:spLocks noChangeArrowheads="1"/>
            </p:cNvSpPr>
            <p:nvPr/>
          </p:nvSpPr>
          <p:spPr bwMode="auto">
            <a:xfrm>
              <a:off x="5140253" y="3332023"/>
              <a:ext cx="354856" cy="6441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5" name="Oval 1094"/>
            <p:cNvSpPr>
              <a:spLocks noChangeArrowheads="1"/>
            </p:cNvSpPr>
            <p:nvPr/>
          </p:nvSpPr>
          <p:spPr bwMode="auto">
            <a:xfrm>
              <a:off x="5158473" y="3887824"/>
              <a:ext cx="336636" cy="71910"/>
            </a:xfrm>
            <a:prstGeom prst="ellipse">
              <a:avLst/>
            </a:prstGeom>
            <a:solidFill>
              <a:schemeClr val="tx1"/>
            </a:solidFill>
            <a:ln w="9525">
              <a:noFill/>
              <a:round/>
              <a:headEnd/>
              <a:tailEnd/>
            </a:ln>
          </p:spPr>
          <p:txBody>
            <a:bodyPr wrap="none" anchor="ctr"/>
            <a:lstStyle/>
            <a:p>
              <a:pPr eaLnBrk="0" hangingPunct="0">
                <a:spcBef>
                  <a:spcPct val="50000"/>
                </a:spcBef>
              </a:pPr>
              <a:endParaRPr lang="fr-FR"/>
            </a:p>
          </p:txBody>
        </p:sp>
        <p:sp>
          <p:nvSpPr>
            <p:cNvPr id="132186" name="Rectangle 1095"/>
            <p:cNvSpPr>
              <a:spLocks noChangeArrowheads="1"/>
            </p:cNvSpPr>
            <p:nvPr/>
          </p:nvSpPr>
          <p:spPr bwMode="auto">
            <a:xfrm>
              <a:off x="5025727" y="3869097"/>
              <a:ext cx="97173" cy="111610"/>
            </a:xfrm>
            <a:prstGeom prst="rect">
              <a:avLst/>
            </a:prstGeom>
            <a:solidFill>
              <a:schemeClr val="bg1"/>
            </a:solidFill>
            <a:ln w="9525">
              <a:noFill/>
              <a:miter lim="800000"/>
              <a:headEnd/>
              <a:tailEnd/>
            </a:ln>
          </p:spPr>
          <p:txBody>
            <a:bodyPr wrap="none" lIns="20638" tIns="9525" rIns="20638" bIns="9525">
              <a:spAutoFit/>
            </a:bodyPr>
            <a:lstStyle/>
            <a:p>
              <a:pPr defTabSz="47625" eaLnBrk="0" hangingPunct="0"/>
              <a:r>
                <a:rPr lang="fr-FR" sz="600" b="1">
                  <a:solidFill>
                    <a:schemeClr val="tx1"/>
                  </a:solidFill>
                </a:rPr>
                <a:t>C</a:t>
              </a:r>
            </a:p>
          </p:txBody>
        </p:sp>
        <p:sp>
          <p:nvSpPr>
            <p:cNvPr id="132187" name="Rectangle 1096"/>
            <p:cNvSpPr>
              <a:spLocks noChangeArrowheads="1"/>
            </p:cNvSpPr>
            <p:nvPr/>
          </p:nvSpPr>
          <p:spPr bwMode="auto">
            <a:xfrm>
              <a:off x="5290351" y="3807675"/>
              <a:ext cx="189141" cy="110861"/>
            </a:xfrm>
            <a:prstGeom prst="rect">
              <a:avLst/>
            </a:prstGeom>
            <a:noFill/>
            <a:ln w="9525">
              <a:noFill/>
              <a:miter lim="800000"/>
              <a:headEnd/>
              <a:tailEnd/>
            </a:ln>
          </p:spPr>
          <p:txBody>
            <a:bodyPr wrap="none" lIns="20638" tIns="9525" rIns="20638" bIns="9525">
              <a:spAutoFit/>
            </a:bodyPr>
            <a:lstStyle/>
            <a:p>
              <a:pPr defTabSz="47625" eaLnBrk="0" hangingPunct="0"/>
              <a:r>
                <a:rPr lang="fr-FR" sz="600" b="1">
                  <a:solidFill>
                    <a:schemeClr val="tx1"/>
                  </a:solidFill>
                </a:rPr>
                <a:t>Flux</a:t>
              </a:r>
            </a:p>
          </p:txBody>
        </p:sp>
        <p:sp>
          <p:nvSpPr>
            <p:cNvPr id="132188" name="Rectangle 1097"/>
            <p:cNvSpPr>
              <a:spLocks noChangeArrowheads="1"/>
            </p:cNvSpPr>
            <p:nvPr/>
          </p:nvSpPr>
          <p:spPr bwMode="auto">
            <a:xfrm>
              <a:off x="4989215" y="4341069"/>
              <a:ext cx="525463" cy="661988"/>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2189" name="Rectangle 1098" descr="Diagonales larges vers le haut"/>
            <p:cNvSpPr>
              <a:spLocks noChangeArrowheads="1"/>
            </p:cNvSpPr>
            <p:nvPr/>
          </p:nvSpPr>
          <p:spPr bwMode="auto">
            <a:xfrm>
              <a:off x="5101927" y="4396631"/>
              <a:ext cx="393700" cy="781050"/>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90" name="Rectangle 1099"/>
            <p:cNvSpPr>
              <a:spLocks noChangeArrowheads="1"/>
            </p:cNvSpPr>
            <p:nvPr/>
          </p:nvSpPr>
          <p:spPr bwMode="auto">
            <a:xfrm>
              <a:off x="5128915" y="4396631"/>
              <a:ext cx="339725" cy="78105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91" name="Oval 1100" descr="Diagonales larges vers le haut"/>
            <p:cNvSpPr>
              <a:spLocks noChangeArrowheads="1"/>
            </p:cNvSpPr>
            <p:nvPr/>
          </p:nvSpPr>
          <p:spPr bwMode="auto">
            <a:xfrm>
              <a:off x="5073352" y="4606181"/>
              <a:ext cx="217488"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92" name="Oval 1101" descr="Diagonales larges vers le haut"/>
            <p:cNvSpPr>
              <a:spLocks noChangeArrowheads="1"/>
            </p:cNvSpPr>
            <p:nvPr/>
          </p:nvSpPr>
          <p:spPr bwMode="auto">
            <a:xfrm>
              <a:off x="5297190" y="4601419"/>
              <a:ext cx="217488"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93" name="Oval 1102"/>
            <p:cNvSpPr>
              <a:spLocks noChangeArrowheads="1"/>
            </p:cNvSpPr>
            <p:nvPr/>
          </p:nvSpPr>
          <p:spPr bwMode="auto">
            <a:xfrm>
              <a:off x="5313065" y="4618881"/>
              <a:ext cx="185738"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4" name="Oval 1103"/>
            <p:cNvSpPr>
              <a:spLocks noChangeArrowheads="1"/>
            </p:cNvSpPr>
            <p:nvPr/>
          </p:nvSpPr>
          <p:spPr bwMode="auto">
            <a:xfrm>
              <a:off x="5098752" y="4618881"/>
              <a:ext cx="1762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5" name="AutoShape 1104"/>
            <p:cNvSpPr>
              <a:spLocks noChangeArrowheads="1"/>
            </p:cNvSpPr>
            <p:nvPr/>
          </p:nvSpPr>
          <p:spPr bwMode="auto">
            <a:xfrm>
              <a:off x="5125740" y="4490294"/>
              <a:ext cx="336550" cy="20161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6" name="Oval 1105"/>
            <p:cNvSpPr>
              <a:spLocks noChangeArrowheads="1"/>
            </p:cNvSpPr>
            <p:nvPr/>
          </p:nvSpPr>
          <p:spPr bwMode="auto">
            <a:xfrm>
              <a:off x="5157490" y="3804494"/>
              <a:ext cx="304800" cy="7254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7" name="AutoShape 1106"/>
            <p:cNvSpPr>
              <a:spLocks noChangeArrowheads="1"/>
            </p:cNvSpPr>
            <p:nvPr/>
          </p:nvSpPr>
          <p:spPr bwMode="auto">
            <a:xfrm rot="1500000">
              <a:off x="5219402" y="4591894"/>
              <a:ext cx="53975" cy="179388"/>
            </a:xfrm>
            <a:prstGeom prst="downArrow">
              <a:avLst>
                <a:gd name="adj1" fmla="val 50000"/>
                <a:gd name="adj2" fmla="val 164207"/>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98" name="AutoShape 1107"/>
            <p:cNvSpPr>
              <a:spLocks noChangeArrowheads="1"/>
            </p:cNvSpPr>
            <p:nvPr/>
          </p:nvSpPr>
          <p:spPr bwMode="auto">
            <a:xfrm rot="20100000" flipH="1">
              <a:off x="5327352" y="4593481"/>
              <a:ext cx="46038" cy="179388"/>
            </a:xfrm>
            <a:prstGeom prst="downArrow">
              <a:avLst>
                <a:gd name="adj1" fmla="val 50000"/>
                <a:gd name="adj2" fmla="val 192517"/>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99" name="Oval 1108"/>
            <p:cNvSpPr>
              <a:spLocks noChangeArrowheads="1"/>
            </p:cNvSpPr>
            <p:nvPr/>
          </p:nvSpPr>
          <p:spPr bwMode="auto">
            <a:xfrm>
              <a:off x="5135265" y="5118944"/>
              <a:ext cx="336550" cy="73025"/>
            </a:xfrm>
            <a:prstGeom prst="ellipse">
              <a:avLst/>
            </a:prstGeom>
            <a:solidFill>
              <a:schemeClr val="accent2"/>
            </a:solidFill>
            <a:ln w="9525">
              <a:solidFill>
                <a:schemeClr val="accent2"/>
              </a:solidFill>
              <a:round/>
              <a:headEnd/>
              <a:tailEnd/>
            </a:ln>
          </p:spPr>
          <p:txBody>
            <a:bodyPr wrap="none" anchor="ctr"/>
            <a:lstStyle/>
            <a:p>
              <a:pPr eaLnBrk="0" hangingPunct="0">
                <a:spcBef>
                  <a:spcPct val="50000"/>
                </a:spcBef>
              </a:pPr>
              <a:endParaRPr lang="fr-FR"/>
            </a:p>
          </p:txBody>
        </p:sp>
        <p:sp>
          <p:nvSpPr>
            <p:cNvPr id="132200" name="Rectangle 1109"/>
            <p:cNvSpPr>
              <a:spLocks noChangeArrowheads="1"/>
            </p:cNvSpPr>
            <p:nvPr/>
          </p:nvSpPr>
          <p:spPr bwMode="auto">
            <a:xfrm>
              <a:off x="5001915" y="4407744"/>
              <a:ext cx="96838" cy="111125"/>
            </a:xfrm>
            <a:prstGeom prst="rect">
              <a:avLst/>
            </a:prstGeom>
            <a:solidFill>
              <a:schemeClr val="bg1"/>
            </a:solidFill>
            <a:ln w="9525">
              <a:noFill/>
              <a:miter lim="800000"/>
              <a:headEnd/>
              <a:tailEnd/>
            </a:ln>
          </p:spPr>
          <p:txBody>
            <a:bodyPr wrap="none" lIns="20638" tIns="9525" rIns="20638" bIns="9525">
              <a:spAutoFit/>
            </a:bodyPr>
            <a:lstStyle/>
            <a:p>
              <a:pPr defTabSz="47625" eaLnBrk="0" hangingPunct="0"/>
              <a:r>
                <a:rPr lang="fr-FR" sz="600" b="1">
                  <a:solidFill>
                    <a:schemeClr val="tx1"/>
                  </a:solidFill>
                </a:rPr>
                <a:t>C</a:t>
              </a:r>
            </a:p>
          </p:txBody>
        </p:sp>
        <p:sp>
          <p:nvSpPr>
            <p:cNvPr id="132201" name="AutoShape 1110"/>
            <p:cNvSpPr>
              <a:spLocks noChangeArrowheads="1"/>
            </p:cNvSpPr>
            <p:nvPr/>
          </p:nvSpPr>
          <p:spPr bwMode="auto">
            <a:xfrm>
              <a:off x="5251152" y="3293319"/>
              <a:ext cx="160338" cy="768350"/>
            </a:xfrm>
            <a:prstGeom prst="upArrow">
              <a:avLst>
                <a:gd name="adj1" fmla="val 50000"/>
                <a:gd name="adj2" fmla="val 239581"/>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02" name="Oval 1111" descr="Diagonales larges vers le haut"/>
            <p:cNvSpPr>
              <a:spLocks noChangeArrowheads="1"/>
            </p:cNvSpPr>
            <p:nvPr/>
          </p:nvSpPr>
          <p:spPr bwMode="auto">
            <a:xfrm>
              <a:off x="4795540" y="3845769"/>
              <a:ext cx="503238" cy="684213"/>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03" name="Oval 1112"/>
            <p:cNvSpPr>
              <a:spLocks noChangeArrowheads="1"/>
            </p:cNvSpPr>
            <p:nvPr/>
          </p:nvSpPr>
          <p:spPr bwMode="auto">
            <a:xfrm>
              <a:off x="4762202" y="3845769"/>
              <a:ext cx="503238" cy="68421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04" name="Oval 1113" descr="Diagonales larges vers le haut"/>
            <p:cNvSpPr>
              <a:spLocks noChangeArrowheads="1"/>
            </p:cNvSpPr>
            <p:nvPr/>
          </p:nvSpPr>
          <p:spPr bwMode="auto">
            <a:xfrm>
              <a:off x="5298777" y="3845769"/>
              <a:ext cx="503238" cy="684213"/>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05" name="Oval 1114"/>
            <p:cNvSpPr>
              <a:spLocks noChangeArrowheads="1"/>
            </p:cNvSpPr>
            <p:nvPr/>
          </p:nvSpPr>
          <p:spPr bwMode="auto">
            <a:xfrm>
              <a:off x="5332115" y="3845769"/>
              <a:ext cx="503238" cy="68421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4" name="Rectangle 1115"/>
            <p:cNvSpPr>
              <a:spLocks noChangeArrowheads="1"/>
            </p:cNvSpPr>
            <p:nvPr/>
          </p:nvSpPr>
          <p:spPr bwMode="auto">
            <a:xfrm>
              <a:off x="4843902" y="2894856"/>
              <a:ext cx="744140" cy="227905"/>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SISTOLE</a:t>
              </a:r>
              <a:endParaRPr lang="fr-FR" sz="1600" b="1">
                <a:solidFill>
                  <a:schemeClr val="tx1"/>
                </a:solidFill>
                <a:cs typeface="+mn-cs"/>
              </a:endParaRPr>
            </a:p>
          </p:txBody>
        </p:sp>
      </p:grpSp>
      <p:grpSp>
        <p:nvGrpSpPr>
          <p:cNvPr id="9" name="Group 32"/>
          <p:cNvGrpSpPr>
            <a:grpSpLocks/>
          </p:cNvGrpSpPr>
          <p:nvPr/>
        </p:nvGrpSpPr>
        <p:grpSpPr bwMode="auto">
          <a:xfrm>
            <a:off x="6731000" y="4700588"/>
            <a:ext cx="1444625" cy="1954212"/>
            <a:chOff x="1543" y="1152"/>
            <a:chExt cx="1097" cy="1968"/>
          </a:xfrm>
        </p:grpSpPr>
        <p:sp>
          <p:nvSpPr>
            <p:cNvPr id="132148" name="Oval 33"/>
            <p:cNvSpPr>
              <a:spLocks noChangeArrowheads="1"/>
            </p:cNvSpPr>
            <p:nvPr/>
          </p:nvSpPr>
          <p:spPr bwMode="auto">
            <a:xfrm>
              <a:off x="2092" y="1229"/>
              <a:ext cx="116" cy="64"/>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0" name="Group 34"/>
            <p:cNvGrpSpPr>
              <a:grpSpLocks/>
            </p:cNvGrpSpPr>
            <p:nvPr/>
          </p:nvGrpSpPr>
          <p:grpSpPr bwMode="auto">
            <a:xfrm>
              <a:off x="1659" y="1607"/>
              <a:ext cx="311" cy="793"/>
              <a:chOff x="1659" y="1607"/>
              <a:chExt cx="311" cy="793"/>
            </a:xfrm>
          </p:grpSpPr>
          <p:sp>
            <p:nvSpPr>
              <p:cNvPr id="132168" name="Oval 35"/>
              <p:cNvSpPr>
                <a:spLocks noChangeArrowheads="1"/>
              </p:cNvSpPr>
              <p:nvPr/>
            </p:nvSpPr>
            <p:spPr bwMode="auto">
              <a:xfrm>
                <a:off x="1811" y="1607"/>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9" name="Oval 36"/>
              <p:cNvSpPr>
                <a:spLocks noChangeArrowheads="1"/>
              </p:cNvSpPr>
              <p:nvPr/>
            </p:nvSpPr>
            <p:spPr bwMode="auto">
              <a:xfrm rot="2400000">
                <a:off x="1739" y="1622"/>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70" name="Oval 37"/>
              <p:cNvSpPr>
                <a:spLocks noChangeArrowheads="1"/>
              </p:cNvSpPr>
              <p:nvPr/>
            </p:nvSpPr>
            <p:spPr bwMode="auto">
              <a:xfrm>
                <a:off x="1659" y="1902"/>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71" name="Oval 38"/>
              <p:cNvSpPr>
                <a:spLocks noChangeArrowheads="1"/>
              </p:cNvSpPr>
              <p:nvPr/>
            </p:nvSpPr>
            <p:spPr bwMode="auto">
              <a:xfrm>
                <a:off x="1686" y="2210"/>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1" name="Group 39"/>
            <p:cNvGrpSpPr>
              <a:grpSpLocks/>
            </p:cNvGrpSpPr>
            <p:nvPr/>
          </p:nvGrpSpPr>
          <p:grpSpPr bwMode="auto">
            <a:xfrm>
              <a:off x="1920" y="2112"/>
              <a:ext cx="418" cy="958"/>
              <a:chOff x="2078" y="2145"/>
              <a:chExt cx="418" cy="958"/>
            </a:xfrm>
          </p:grpSpPr>
          <p:sp>
            <p:nvSpPr>
              <p:cNvPr id="132164" name="Oval 40"/>
              <p:cNvSpPr>
                <a:spLocks noChangeArrowheads="1"/>
              </p:cNvSpPr>
              <p:nvPr/>
            </p:nvSpPr>
            <p:spPr bwMode="auto">
              <a:xfrm rot="20220000" flipH="1">
                <a:off x="2078"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5" name="Oval 41"/>
              <p:cNvSpPr>
                <a:spLocks noChangeArrowheads="1"/>
              </p:cNvSpPr>
              <p:nvPr/>
            </p:nvSpPr>
            <p:spPr bwMode="auto">
              <a:xfrm>
                <a:off x="2185"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6" name="Oval 42"/>
              <p:cNvSpPr>
                <a:spLocks noChangeArrowheads="1"/>
              </p:cNvSpPr>
              <p:nvPr/>
            </p:nvSpPr>
            <p:spPr bwMode="auto">
              <a:xfrm>
                <a:off x="2233"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7" name="Oval 43"/>
              <p:cNvSpPr>
                <a:spLocks noChangeArrowheads="1"/>
              </p:cNvSpPr>
              <p:nvPr/>
            </p:nvSpPr>
            <p:spPr bwMode="auto">
              <a:xfrm>
                <a:off x="2253"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32151" name="Oval 44"/>
            <p:cNvSpPr>
              <a:spLocks noChangeArrowheads="1"/>
            </p:cNvSpPr>
            <p:nvPr/>
          </p:nvSpPr>
          <p:spPr bwMode="auto">
            <a:xfrm>
              <a:off x="1834" y="1551"/>
              <a:ext cx="378" cy="7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52" name="Rectangle 45"/>
            <p:cNvSpPr>
              <a:spLocks noChangeArrowheads="1"/>
            </p:cNvSpPr>
            <p:nvPr/>
          </p:nvSpPr>
          <p:spPr bwMode="auto">
            <a:xfrm>
              <a:off x="1965" y="1430"/>
              <a:ext cx="91" cy="165"/>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153" name="Oval 46"/>
            <p:cNvSpPr>
              <a:spLocks noChangeArrowheads="1"/>
            </p:cNvSpPr>
            <p:nvPr/>
          </p:nvSpPr>
          <p:spPr bwMode="auto">
            <a:xfrm>
              <a:off x="1896" y="1152"/>
              <a:ext cx="231" cy="326"/>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grpSp>
          <p:nvGrpSpPr>
            <p:cNvPr id="12" name="Group 47"/>
            <p:cNvGrpSpPr>
              <a:grpSpLocks/>
            </p:cNvGrpSpPr>
            <p:nvPr/>
          </p:nvGrpSpPr>
          <p:grpSpPr bwMode="auto">
            <a:xfrm rot="-323546">
              <a:off x="1543" y="2140"/>
              <a:ext cx="521" cy="980"/>
              <a:chOff x="1447" y="2112"/>
              <a:chExt cx="521" cy="980"/>
            </a:xfrm>
          </p:grpSpPr>
          <p:sp>
            <p:nvSpPr>
              <p:cNvPr id="132160" name="Oval 48"/>
              <p:cNvSpPr>
                <a:spLocks noChangeArrowheads="1"/>
              </p:cNvSpPr>
              <p:nvPr/>
            </p:nvSpPr>
            <p:spPr bwMode="auto">
              <a:xfrm rot="1740000" flipH="1">
                <a:off x="1799" y="2112"/>
                <a:ext cx="169" cy="602"/>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1" name="Oval 49"/>
              <p:cNvSpPr>
                <a:spLocks noChangeArrowheads="1"/>
              </p:cNvSpPr>
              <p:nvPr/>
            </p:nvSpPr>
            <p:spPr bwMode="auto">
              <a:xfrm rot="3120000">
                <a:off x="1527" y="2563"/>
                <a:ext cx="177" cy="33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2" name="Oval 50"/>
              <p:cNvSpPr>
                <a:spLocks noChangeArrowheads="1"/>
              </p:cNvSpPr>
              <p:nvPr/>
            </p:nvSpPr>
            <p:spPr bwMode="auto">
              <a:xfrm rot="3120000">
                <a:off x="1378" y="2895"/>
                <a:ext cx="316" cy="77"/>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3" name="Oval 51"/>
              <p:cNvSpPr>
                <a:spLocks noChangeArrowheads="1"/>
              </p:cNvSpPr>
              <p:nvPr/>
            </p:nvSpPr>
            <p:spPr bwMode="auto">
              <a:xfrm rot="3120000">
                <a:off x="1677" y="2581"/>
                <a:ext cx="91" cy="96"/>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3" name="Group 52"/>
            <p:cNvGrpSpPr>
              <a:grpSpLocks/>
            </p:cNvGrpSpPr>
            <p:nvPr/>
          </p:nvGrpSpPr>
          <p:grpSpPr bwMode="auto">
            <a:xfrm>
              <a:off x="1990" y="1575"/>
              <a:ext cx="650" cy="342"/>
              <a:chOff x="1990" y="1575"/>
              <a:chExt cx="650" cy="342"/>
            </a:xfrm>
          </p:grpSpPr>
          <p:sp>
            <p:nvSpPr>
              <p:cNvPr id="132156" name="Oval 53"/>
              <p:cNvSpPr>
                <a:spLocks noChangeArrowheads="1"/>
              </p:cNvSpPr>
              <p:nvPr/>
            </p:nvSpPr>
            <p:spPr bwMode="auto">
              <a:xfrm>
                <a:off x="1990" y="1575"/>
                <a:ext cx="156" cy="2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57" name="Oval 54"/>
              <p:cNvSpPr>
                <a:spLocks noChangeArrowheads="1"/>
              </p:cNvSpPr>
              <p:nvPr/>
            </p:nvSpPr>
            <p:spPr bwMode="auto">
              <a:xfrm rot="-3000000">
                <a:off x="2108" y="1630"/>
                <a:ext cx="127" cy="307"/>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58" name="Oval 55"/>
              <p:cNvSpPr>
                <a:spLocks noChangeArrowheads="1"/>
              </p:cNvSpPr>
              <p:nvPr/>
            </p:nvSpPr>
            <p:spPr bwMode="auto">
              <a:xfrm>
                <a:off x="2203" y="1817"/>
                <a:ext cx="294" cy="100"/>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59" name="Oval 56"/>
              <p:cNvSpPr>
                <a:spLocks noChangeArrowheads="1"/>
              </p:cNvSpPr>
              <p:nvPr/>
            </p:nvSpPr>
            <p:spPr bwMode="auto">
              <a:xfrm>
                <a:off x="2481" y="1850"/>
                <a:ext cx="159" cy="38"/>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grpSp>
        <p:nvGrpSpPr>
          <p:cNvPr id="14" name="Group 57"/>
          <p:cNvGrpSpPr>
            <a:grpSpLocks/>
          </p:cNvGrpSpPr>
          <p:nvPr/>
        </p:nvGrpSpPr>
        <p:grpSpPr bwMode="auto">
          <a:xfrm>
            <a:off x="5813425" y="5021263"/>
            <a:ext cx="749300" cy="1633537"/>
            <a:chOff x="3606" y="1099"/>
            <a:chExt cx="610" cy="1488"/>
          </a:xfrm>
        </p:grpSpPr>
        <p:sp>
          <p:nvSpPr>
            <p:cNvPr id="132111" name="Oval 58"/>
            <p:cNvSpPr>
              <a:spLocks noChangeArrowheads="1"/>
            </p:cNvSpPr>
            <p:nvPr/>
          </p:nvSpPr>
          <p:spPr bwMode="auto">
            <a:xfrm>
              <a:off x="3788" y="1602"/>
              <a:ext cx="251" cy="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12" name="Rectangle 59" descr="Diagonales larges vers le haut"/>
            <p:cNvSpPr>
              <a:spLocks noChangeArrowheads="1"/>
            </p:cNvSpPr>
            <p:nvPr/>
          </p:nvSpPr>
          <p:spPr bwMode="auto">
            <a:xfrm>
              <a:off x="3796" y="2026"/>
              <a:ext cx="249" cy="514"/>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13" name="Rectangle 60"/>
            <p:cNvSpPr>
              <a:spLocks noChangeArrowheads="1"/>
            </p:cNvSpPr>
            <p:nvPr/>
          </p:nvSpPr>
          <p:spPr bwMode="auto">
            <a:xfrm>
              <a:off x="3814" y="2026"/>
              <a:ext cx="213" cy="496"/>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14" name="AutoShape 61"/>
            <p:cNvSpPr>
              <a:spLocks noChangeArrowheads="1"/>
            </p:cNvSpPr>
            <p:nvPr/>
          </p:nvSpPr>
          <p:spPr bwMode="auto">
            <a:xfrm rot="5400000" flipV="1">
              <a:off x="3799" y="2185"/>
              <a:ext cx="143"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1 w 21600"/>
                <a:gd name="T13" fmla="*/ 4596 h 21600"/>
                <a:gd name="T14" fmla="*/ 17069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15" name="AutoShape 62"/>
            <p:cNvSpPr>
              <a:spLocks noChangeArrowheads="1"/>
            </p:cNvSpPr>
            <p:nvPr/>
          </p:nvSpPr>
          <p:spPr bwMode="auto">
            <a:xfrm rot="-5400000" flipH="1" flipV="1">
              <a:off x="3899" y="2185"/>
              <a:ext cx="143"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1 w 21600"/>
                <a:gd name="T13" fmla="*/ 4596 h 21600"/>
                <a:gd name="T14" fmla="*/ 17069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16" name="Oval 63" descr="Diagonales larges vers le haut"/>
            <p:cNvSpPr>
              <a:spLocks noChangeArrowheads="1"/>
            </p:cNvSpPr>
            <p:nvPr/>
          </p:nvSpPr>
          <p:spPr bwMode="auto">
            <a:xfrm>
              <a:off x="3778" y="2158"/>
              <a:ext cx="97" cy="14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17" name="Oval 64" descr="Diagonales larges vers le haut"/>
            <p:cNvSpPr>
              <a:spLocks noChangeArrowheads="1"/>
            </p:cNvSpPr>
            <p:nvPr/>
          </p:nvSpPr>
          <p:spPr bwMode="auto">
            <a:xfrm>
              <a:off x="3979" y="2154"/>
              <a:ext cx="78" cy="144"/>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18" name="Oval 65"/>
            <p:cNvSpPr>
              <a:spLocks noChangeArrowheads="1"/>
            </p:cNvSpPr>
            <p:nvPr/>
          </p:nvSpPr>
          <p:spPr bwMode="auto">
            <a:xfrm>
              <a:off x="3989" y="2166"/>
              <a:ext cx="58" cy="12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19" name="Oval 66"/>
            <p:cNvSpPr>
              <a:spLocks noChangeArrowheads="1"/>
            </p:cNvSpPr>
            <p:nvPr/>
          </p:nvSpPr>
          <p:spPr bwMode="auto">
            <a:xfrm>
              <a:off x="3794" y="2166"/>
              <a:ext cx="71" cy="12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0" name="AutoShape 67"/>
            <p:cNvSpPr>
              <a:spLocks noChangeArrowheads="1"/>
            </p:cNvSpPr>
            <p:nvPr/>
          </p:nvSpPr>
          <p:spPr bwMode="auto">
            <a:xfrm>
              <a:off x="3812" y="2099"/>
              <a:ext cx="218" cy="7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1" name="Oval 68"/>
            <p:cNvSpPr>
              <a:spLocks noChangeArrowheads="1"/>
            </p:cNvSpPr>
            <p:nvPr/>
          </p:nvSpPr>
          <p:spPr bwMode="auto">
            <a:xfrm>
              <a:off x="3806" y="1919"/>
              <a:ext cx="224" cy="13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2" name="Oval 69"/>
            <p:cNvSpPr>
              <a:spLocks noChangeArrowheads="1"/>
            </p:cNvSpPr>
            <p:nvPr/>
          </p:nvSpPr>
          <p:spPr bwMode="auto">
            <a:xfrm>
              <a:off x="3818" y="2494"/>
              <a:ext cx="212" cy="9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2123" name="Rectangle 70"/>
            <p:cNvSpPr>
              <a:spLocks noChangeArrowheads="1"/>
            </p:cNvSpPr>
            <p:nvPr/>
          </p:nvSpPr>
          <p:spPr bwMode="auto">
            <a:xfrm>
              <a:off x="3711" y="1324"/>
              <a:ext cx="331" cy="417"/>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grpSp>
          <p:nvGrpSpPr>
            <p:cNvPr id="15" name="Group 71"/>
            <p:cNvGrpSpPr>
              <a:grpSpLocks/>
            </p:cNvGrpSpPr>
            <p:nvPr/>
          </p:nvGrpSpPr>
          <p:grpSpPr bwMode="auto">
            <a:xfrm>
              <a:off x="3761" y="1337"/>
              <a:ext cx="283" cy="456"/>
              <a:chOff x="4327" y="1508"/>
              <a:chExt cx="516" cy="964"/>
            </a:xfrm>
          </p:grpSpPr>
          <p:sp>
            <p:nvSpPr>
              <p:cNvPr id="132137" name="Rectangle 72" descr="Diagonales larges vers le haut"/>
              <p:cNvSpPr>
                <a:spLocks noChangeArrowheads="1"/>
              </p:cNvSpPr>
              <p:nvPr/>
            </p:nvSpPr>
            <p:spPr bwMode="auto">
              <a:xfrm>
                <a:off x="4359" y="1560"/>
                <a:ext cx="463" cy="9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2138" name="Rectangle 73"/>
              <p:cNvSpPr>
                <a:spLocks noChangeArrowheads="1"/>
              </p:cNvSpPr>
              <p:nvPr/>
            </p:nvSpPr>
            <p:spPr bwMode="auto">
              <a:xfrm>
                <a:off x="4392" y="1560"/>
                <a:ext cx="398" cy="9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2139" name="Oval 74" descr="Diagonales larges vers le haut"/>
              <p:cNvSpPr>
                <a:spLocks noChangeArrowheads="1"/>
              </p:cNvSpPr>
              <p:nvPr/>
            </p:nvSpPr>
            <p:spPr bwMode="auto">
              <a:xfrm>
                <a:off x="4327" y="1899"/>
                <a:ext cx="258" cy="378"/>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0" name="Oval 75" descr="Diagonales larges vers le haut"/>
              <p:cNvSpPr>
                <a:spLocks noChangeArrowheads="1"/>
              </p:cNvSpPr>
              <p:nvPr/>
            </p:nvSpPr>
            <p:spPr bwMode="auto">
              <a:xfrm>
                <a:off x="4585" y="1892"/>
                <a:ext cx="258" cy="379"/>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1" name="Oval 76"/>
              <p:cNvSpPr>
                <a:spLocks noChangeArrowheads="1"/>
              </p:cNvSpPr>
              <p:nvPr/>
            </p:nvSpPr>
            <p:spPr bwMode="auto">
              <a:xfrm>
                <a:off x="4607" y="1924"/>
                <a:ext cx="215" cy="32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2" name="Oval 77"/>
              <p:cNvSpPr>
                <a:spLocks noChangeArrowheads="1"/>
              </p:cNvSpPr>
              <p:nvPr/>
            </p:nvSpPr>
            <p:spPr bwMode="auto">
              <a:xfrm>
                <a:off x="4359" y="1924"/>
                <a:ext cx="205" cy="32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3" name="AutoShape 78"/>
              <p:cNvSpPr>
                <a:spLocks noChangeArrowheads="1"/>
              </p:cNvSpPr>
              <p:nvPr/>
            </p:nvSpPr>
            <p:spPr bwMode="auto">
              <a:xfrm>
                <a:off x="4392" y="1716"/>
                <a:ext cx="387" cy="326"/>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4" name="Oval 79" descr="Diagonales larges vers le bas"/>
              <p:cNvSpPr>
                <a:spLocks noChangeArrowheads="1"/>
              </p:cNvSpPr>
              <p:nvPr/>
            </p:nvSpPr>
            <p:spPr bwMode="auto">
              <a:xfrm>
                <a:off x="4370" y="1508"/>
                <a:ext cx="452" cy="118"/>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5" name="Oval 80"/>
              <p:cNvSpPr>
                <a:spLocks noChangeArrowheads="1"/>
              </p:cNvSpPr>
              <p:nvPr/>
            </p:nvSpPr>
            <p:spPr bwMode="auto">
              <a:xfrm>
                <a:off x="4392" y="1521"/>
                <a:ext cx="408" cy="11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6" name="AutoShape 81"/>
              <p:cNvSpPr>
                <a:spLocks noChangeArrowheads="1"/>
              </p:cNvSpPr>
              <p:nvPr/>
            </p:nvSpPr>
            <p:spPr bwMode="auto">
              <a:xfrm rot="1500000">
                <a:off x="4498" y="1882"/>
                <a:ext cx="63" cy="288"/>
              </a:xfrm>
              <a:prstGeom prst="downArrow">
                <a:avLst>
                  <a:gd name="adj1" fmla="val 50000"/>
                  <a:gd name="adj2" fmla="val 225862"/>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47" name="AutoShape 82"/>
              <p:cNvSpPr>
                <a:spLocks noChangeArrowheads="1"/>
              </p:cNvSpPr>
              <p:nvPr/>
            </p:nvSpPr>
            <p:spPr bwMode="auto">
              <a:xfrm rot="20100000" flipH="1">
                <a:off x="4622" y="1883"/>
                <a:ext cx="55" cy="291"/>
              </a:xfrm>
              <a:prstGeom prst="downArrow">
                <a:avLst>
                  <a:gd name="adj1" fmla="val 50000"/>
                  <a:gd name="adj2" fmla="val 261410"/>
                </a:avLst>
              </a:prstGeom>
              <a:solidFill>
                <a:schemeClr val="bg1"/>
              </a:solidFill>
              <a:ln w="9525">
                <a:noFill/>
                <a:miter lim="800000"/>
                <a:headEnd/>
                <a:tailEnd/>
              </a:ln>
            </p:spPr>
            <p:txBody>
              <a:bodyPr wrap="none" anchor="ctr"/>
              <a:lstStyle/>
              <a:p>
                <a:pPr eaLnBrk="0" hangingPunct="0">
                  <a:spcBef>
                    <a:spcPct val="50000"/>
                  </a:spcBef>
                </a:pPr>
                <a:endParaRPr lang="fr-FR"/>
              </a:p>
            </p:txBody>
          </p:sp>
        </p:grpSp>
        <p:sp>
          <p:nvSpPr>
            <p:cNvPr id="132125" name="Oval 83"/>
            <p:cNvSpPr>
              <a:spLocks noChangeArrowheads="1"/>
            </p:cNvSpPr>
            <p:nvPr/>
          </p:nvSpPr>
          <p:spPr bwMode="auto">
            <a:xfrm>
              <a:off x="3964" y="1672"/>
              <a:ext cx="252" cy="45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26" name="Oval 84" descr="Diagonales larges vers le haut"/>
            <p:cNvSpPr>
              <a:spLocks noChangeArrowheads="1"/>
            </p:cNvSpPr>
            <p:nvPr/>
          </p:nvSpPr>
          <p:spPr bwMode="auto">
            <a:xfrm>
              <a:off x="3984" y="1691"/>
              <a:ext cx="139" cy="416"/>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27" name="Oval 85"/>
            <p:cNvSpPr>
              <a:spLocks noChangeArrowheads="1"/>
            </p:cNvSpPr>
            <p:nvPr/>
          </p:nvSpPr>
          <p:spPr bwMode="auto">
            <a:xfrm>
              <a:off x="3943" y="1717"/>
              <a:ext cx="147" cy="381"/>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2128" name="Oval 86" descr="Diagonales larges vers le haut"/>
            <p:cNvSpPr>
              <a:spLocks noChangeArrowheads="1"/>
            </p:cNvSpPr>
            <p:nvPr/>
          </p:nvSpPr>
          <p:spPr bwMode="auto">
            <a:xfrm>
              <a:off x="3987" y="2291"/>
              <a:ext cx="164" cy="231"/>
            </a:xfrm>
            <a:prstGeom prst="ellipse">
              <a:avLst/>
            </a:prstGeom>
            <a:pattFill prst="wdUpDiag">
              <a:fgClr>
                <a:srgbClr val="CC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29" name="Oval 87" descr="Diagonales larges vers le haut"/>
            <p:cNvSpPr>
              <a:spLocks noChangeArrowheads="1"/>
            </p:cNvSpPr>
            <p:nvPr/>
          </p:nvSpPr>
          <p:spPr bwMode="auto">
            <a:xfrm>
              <a:off x="3693" y="2309"/>
              <a:ext cx="164" cy="231"/>
            </a:xfrm>
            <a:prstGeom prst="ellipse">
              <a:avLst/>
            </a:prstGeom>
            <a:pattFill prst="wdUpDiag">
              <a:fgClr>
                <a:srgbClr val="CC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30" name="Oval 88"/>
            <p:cNvSpPr>
              <a:spLocks noChangeArrowheads="1"/>
            </p:cNvSpPr>
            <p:nvPr/>
          </p:nvSpPr>
          <p:spPr bwMode="auto">
            <a:xfrm>
              <a:off x="3671" y="2309"/>
              <a:ext cx="165" cy="231"/>
            </a:xfrm>
            <a:prstGeom prst="ellipse">
              <a:avLst/>
            </a:prstGeom>
            <a:solidFill>
              <a:schemeClr val="accent2"/>
            </a:solidFill>
            <a:ln w="12699">
              <a:solidFill>
                <a:schemeClr val="accent2"/>
              </a:solidFill>
              <a:round/>
              <a:headEnd/>
              <a:tailEnd/>
            </a:ln>
          </p:spPr>
          <p:txBody>
            <a:bodyPr wrap="none" anchor="ctr"/>
            <a:lstStyle/>
            <a:p>
              <a:pPr eaLnBrk="0" hangingPunct="0">
                <a:spcBef>
                  <a:spcPct val="50000"/>
                </a:spcBef>
              </a:pPr>
              <a:endParaRPr lang="fr-FR"/>
            </a:p>
          </p:txBody>
        </p:sp>
        <p:sp>
          <p:nvSpPr>
            <p:cNvPr id="132131" name="Oval 89"/>
            <p:cNvSpPr>
              <a:spLocks noChangeArrowheads="1"/>
            </p:cNvSpPr>
            <p:nvPr/>
          </p:nvSpPr>
          <p:spPr bwMode="auto">
            <a:xfrm>
              <a:off x="4008" y="2291"/>
              <a:ext cx="163" cy="231"/>
            </a:xfrm>
            <a:prstGeom prst="ellipse">
              <a:avLst/>
            </a:prstGeom>
            <a:solidFill>
              <a:schemeClr val="accent2"/>
            </a:solidFill>
            <a:ln w="12699">
              <a:solidFill>
                <a:schemeClr val="accent2"/>
              </a:solidFill>
              <a:round/>
              <a:headEnd/>
              <a:tailEnd/>
            </a:ln>
          </p:spPr>
          <p:txBody>
            <a:bodyPr wrap="none" anchor="ctr"/>
            <a:lstStyle/>
            <a:p>
              <a:pPr eaLnBrk="0" hangingPunct="0">
                <a:spcBef>
                  <a:spcPct val="50000"/>
                </a:spcBef>
              </a:pPr>
              <a:endParaRPr lang="fr-FR"/>
            </a:p>
          </p:txBody>
        </p:sp>
        <p:sp>
          <p:nvSpPr>
            <p:cNvPr id="132132" name="Oval 90"/>
            <p:cNvSpPr>
              <a:spLocks noChangeArrowheads="1"/>
            </p:cNvSpPr>
            <p:nvPr/>
          </p:nvSpPr>
          <p:spPr bwMode="auto">
            <a:xfrm>
              <a:off x="3606" y="1672"/>
              <a:ext cx="252" cy="45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33" name="Oval 91" descr="Diagonales larges vers le haut"/>
            <p:cNvSpPr>
              <a:spLocks noChangeArrowheads="1"/>
            </p:cNvSpPr>
            <p:nvPr/>
          </p:nvSpPr>
          <p:spPr bwMode="auto">
            <a:xfrm>
              <a:off x="3698" y="1691"/>
              <a:ext cx="140" cy="416"/>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34" name="Oval 92"/>
            <p:cNvSpPr>
              <a:spLocks noChangeArrowheads="1"/>
            </p:cNvSpPr>
            <p:nvPr/>
          </p:nvSpPr>
          <p:spPr bwMode="auto">
            <a:xfrm>
              <a:off x="3732" y="1717"/>
              <a:ext cx="148" cy="381"/>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2135" name="AutoShape 93"/>
            <p:cNvSpPr>
              <a:spLocks noChangeArrowheads="1"/>
            </p:cNvSpPr>
            <p:nvPr/>
          </p:nvSpPr>
          <p:spPr bwMode="auto">
            <a:xfrm>
              <a:off x="3862" y="1818"/>
              <a:ext cx="115" cy="520"/>
            </a:xfrm>
            <a:prstGeom prst="upArrow">
              <a:avLst>
                <a:gd name="adj1" fmla="val 50000"/>
                <a:gd name="adj2" fmla="val 226066"/>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44" name="Rectangle 94"/>
            <p:cNvSpPr>
              <a:spLocks noChangeArrowheads="1"/>
            </p:cNvSpPr>
            <p:nvPr/>
          </p:nvSpPr>
          <p:spPr bwMode="auto">
            <a:xfrm>
              <a:off x="3649" y="1099"/>
              <a:ext cx="553" cy="14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DIASTOLE</a:t>
              </a:r>
              <a:endParaRPr lang="fr-FR" sz="1600" b="1">
                <a:solidFill>
                  <a:schemeClr val="tx1"/>
                </a:solidFill>
                <a:cs typeface="+mn-cs"/>
              </a:endParaRPr>
            </a:p>
          </p:txBody>
        </p:sp>
      </p:grpSp>
      <p:sp>
        <p:nvSpPr>
          <p:cNvPr id="16" name="Organigramme : Fusion 15"/>
          <p:cNvSpPr/>
          <p:nvPr/>
        </p:nvSpPr>
        <p:spPr>
          <a:xfrm flipV="1">
            <a:off x="1770063" y="5300663"/>
            <a:ext cx="239712" cy="129698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7" name="Organigramme : Fusion 16"/>
          <p:cNvSpPr/>
          <p:nvPr/>
        </p:nvSpPr>
        <p:spPr>
          <a:xfrm flipV="1">
            <a:off x="4224338" y="6338888"/>
            <a:ext cx="192087" cy="29845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8" name="Organigramme : Fusion 17"/>
          <p:cNvSpPr/>
          <p:nvPr/>
        </p:nvSpPr>
        <p:spPr>
          <a:xfrm flipV="1">
            <a:off x="6584950" y="6019800"/>
            <a:ext cx="241300" cy="57785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2108" name="AutoShape 1077"/>
          <p:cNvSpPr>
            <a:spLocks noChangeArrowheads="1"/>
          </p:cNvSpPr>
          <p:nvPr/>
        </p:nvSpPr>
        <p:spPr bwMode="auto">
          <a:xfrm rot="5400000">
            <a:off x="2104232" y="5680869"/>
            <a:ext cx="1550987" cy="358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
        <p:nvSpPr>
          <p:cNvPr id="132109" name="AutoShape 1077"/>
          <p:cNvSpPr>
            <a:spLocks noChangeArrowheads="1"/>
          </p:cNvSpPr>
          <p:nvPr/>
        </p:nvSpPr>
        <p:spPr bwMode="auto">
          <a:xfrm rot="5400000">
            <a:off x="5201444" y="6257131"/>
            <a:ext cx="469900" cy="287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
        <p:nvSpPr>
          <p:cNvPr id="132110" name="AutoShape 1077"/>
          <p:cNvSpPr>
            <a:spLocks noChangeArrowheads="1"/>
          </p:cNvSpPr>
          <p:nvPr/>
        </p:nvSpPr>
        <p:spPr bwMode="auto">
          <a:xfrm rot="5400000">
            <a:off x="7685088" y="6148388"/>
            <a:ext cx="614362"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ZoneTexte 3"/>
          <p:cNvSpPr txBox="1">
            <a:spLocks noChangeArrowheads="1"/>
          </p:cNvSpPr>
          <p:nvPr/>
        </p:nvSpPr>
        <p:spPr bwMode="auto">
          <a:xfrm>
            <a:off x="0" y="-26988"/>
            <a:ext cx="9144000" cy="7239001"/>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27</a:t>
            </a:r>
            <a:r>
              <a:rPr lang="es-ES_tradnl" sz="3200" b="1">
                <a:solidFill>
                  <a:srgbClr val="FFFF00"/>
                </a:solidFill>
              </a:rPr>
              <a:t>. Cuando las válvulas deterioradas o ausentes no se pueden cerrar </a:t>
            </a:r>
            <a:r>
              <a:rPr lang="es-ES_tradnl" b="1">
                <a:solidFill>
                  <a:schemeClr val="bg1"/>
                </a:solidFill>
              </a:rPr>
              <a:t>, </a:t>
            </a:r>
            <a:r>
              <a:rPr lang="es-ES_tradnl" b="1">
                <a:solidFill>
                  <a:srgbClr val="FF0000"/>
                </a:solidFill>
              </a:rPr>
              <a:t>el FDPH no se realiza  </a:t>
            </a:r>
            <a:r>
              <a:rPr lang="es-ES_tradnl" b="1">
                <a:solidFill>
                  <a:schemeClr val="bg1"/>
                </a:solidFill>
              </a:rPr>
              <a:t>y la </a:t>
            </a:r>
            <a:r>
              <a:rPr lang="es-ES_tradnl" b="1">
                <a:solidFill>
                  <a:srgbClr val="FFFF00"/>
                </a:solidFill>
              </a:rPr>
              <a:t>presión en tobillo  no desciende. </a:t>
            </a:r>
            <a:r>
              <a:rPr lang="es-ES_tradnl" b="1">
                <a:solidFill>
                  <a:schemeClr val="bg1"/>
                </a:solidFill>
              </a:rPr>
              <a:t>Ello puede ser debido  a la incompetencia valvular venosa profunda,  o superficial (por efecto de shunt cerrado).</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a:solidFill>
                <a:schemeClr val="bg1"/>
              </a:solidFill>
            </a:endParaRPr>
          </a:p>
        </p:txBody>
      </p:sp>
      <p:grpSp>
        <p:nvGrpSpPr>
          <p:cNvPr id="2" name="Groupe 180"/>
          <p:cNvGrpSpPr>
            <a:grpSpLocks/>
          </p:cNvGrpSpPr>
          <p:nvPr/>
        </p:nvGrpSpPr>
        <p:grpSpPr bwMode="auto">
          <a:xfrm>
            <a:off x="0" y="2924175"/>
            <a:ext cx="7272338" cy="3362325"/>
            <a:chOff x="251520" y="3140968"/>
            <a:chExt cx="7272808" cy="3362165"/>
          </a:xfrm>
        </p:grpSpPr>
        <p:sp>
          <p:nvSpPr>
            <p:cNvPr id="133207" name="Rectangle 4"/>
            <p:cNvSpPr>
              <a:spLocks noChangeArrowheads="1"/>
            </p:cNvSpPr>
            <p:nvPr/>
          </p:nvSpPr>
          <p:spPr bwMode="auto">
            <a:xfrm>
              <a:off x="4376200" y="3164892"/>
              <a:ext cx="1154828"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08" name="Rectangle 2"/>
            <p:cNvSpPr>
              <a:spLocks noChangeArrowheads="1"/>
            </p:cNvSpPr>
            <p:nvPr/>
          </p:nvSpPr>
          <p:spPr bwMode="auto">
            <a:xfrm>
              <a:off x="1462246" y="3140968"/>
              <a:ext cx="2056314" cy="3351907"/>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09" name="Rectangle 3"/>
            <p:cNvSpPr>
              <a:spLocks noChangeArrowheads="1"/>
            </p:cNvSpPr>
            <p:nvPr/>
          </p:nvSpPr>
          <p:spPr bwMode="auto">
            <a:xfrm>
              <a:off x="3519846" y="3154635"/>
              <a:ext cx="934922"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0" name="Rectangle 4"/>
            <p:cNvSpPr>
              <a:spLocks noChangeArrowheads="1"/>
            </p:cNvSpPr>
            <p:nvPr/>
          </p:nvSpPr>
          <p:spPr bwMode="auto">
            <a:xfrm>
              <a:off x="5290546" y="3154635"/>
              <a:ext cx="1154828"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1" name="Rectangle 5"/>
            <p:cNvSpPr>
              <a:spLocks noChangeArrowheads="1"/>
            </p:cNvSpPr>
            <p:nvPr/>
          </p:nvSpPr>
          <p:spPr bwMode="auto">
            <a:xfrm>
              <a:off x="6456948" y="3154635"/>
              <a:ext cx="932350"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2" name="Rectangle 6"/>
            <p:cNvSpPr>
              <a:spLocks noChangeArrowheads="1"/>
            </p:cNvSpPr>
            <p:nvPr/>
          </p:nvSpPr>
          <p:spPr bwMode="auto">
            <a:xfrm>
              <a:off x="574906" y="3154635"/>
              <a:ext cx="932350"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1" name="Rectangle 13"/>
            <p:cNvSpPr>
              <a:spLocks noChangeArrowheads="1"/>
            </p:cNvSpPr>
            <p:nvPr/>
          </p:nvSpPr>
          <p:spPr bwMode="auto">
            <a:xfrm>
              <a:off x="1515252" y="6042780"/>
              <a:ext cx="1041467" cy="2746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a:solidFill>
                    <a:schemeClr val="bg1"/>
                  </a:solidFill>
                  <a:cs typeface="+mn-cs"/>
                </a:rPr>
                <a:t> </a:t>
              </a:r>
              <a:r>
                <a:rPr lang="fr-FR" sz="900" b="1" dirty="0" err="1">
                  <a:solidFill>
                    <a:schemeClr val="bg1"/>
                  </a:solidFill>
                  <a:cs typeface="+mn-cs"/>
                </a:rPr>
                <a:t>Partenza</a:t>
              </a:r>
              <a:endParaRPr lang="fr-FR" sz="900" b="1" dirty="0">
                <a:solidFill>
                  <a:schemeClr val="bg1"/>
                </a:solidFill>
                <a:cs typeface="+mn-cs"/>
              </a:endParaRPr>
            </a:p>
            <a:p>
              <a:pPr defTabSz="585788" eaLnBrk="0" hangingPunct="0">
                <a:spcBef>
                  <a:spcPct val="50000"/>
                </a:spcBef>
                <a:defRPr/>
              </a:pPr>
              <a:endParaRPr lang="fr-FR" sz="900" b="1" dirty="0">
                <a:solidFill>
                  <a:schemeClr val="bg1"/>
                </a:solidFill>
                <a:cs typeface="+mn-cs"/>
              </a:endParaRPr>
            </a:p>
          </p:txBody>
        </p:sp>
        <p:sp>
          <p:nvSpPr>
            <p:cNvPr id="12" name="Rectangle 14"/>
            <p:cNvSpPr>
              <a:spLocks noChangeArrowheads="1"/>
            </p:cNvSpPr>
            <p:nvPr/>
          </p:nvSpPr>
          <p:spPr bwMode="auto">
            <a:xfrm>
              <a:off x="6471747" y="6238034"/>
              <a:ext cx="1052581" cy="13969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err="1">
                  <a:solidFill>
                    <a:schemeClr val="bg1"/>
                  </a:solidFill>
                  <a:cs typeface="+mn-cs"/>
                </a:rPr>
                <a:t>Declive</a:t>
              </a:r>
              <a:endParaRPr lang="fr-FR" sz="900" b="1" dirty="0">
                <a:solidFill>
                  <a:schemeClr val="bg1"/>
                </a:solidFill>
                <a:cs typeface="+mn-cs"/>
              </a:endParaRPr>
            </a:p>
          </p:txBody>
        </p:sp>
        <p:sp>
          <p:nvSpPr>
            <p:cNvPr id="13" name="Rectangle 15"/>
            <p:cNvSpPr>
              <a:spLocks noChangeArrowheads="1"/>
            </p:cNvSpPr>
            <p:nvPr/>
          </p:nvSpPr>
          <p:spPr bwMode="auto">
            <a:xfrm>
              <a:off x="5403291" y="6042780"/>
              <a:ext cx="541372" cy="139693"/>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spcBef>
                  <a:spcPct val="50000"/>
                </a:spcBef>
                <a:defRPr/>
              </a:pPr>
              <a:r>
                <a:rPr lang="fr-FR" sz="900" b="1" dirty="0" err="1">
                  <a:solidFill>
                    <a:schemeClr val="bg1"/>
                  </a:solidFill>
                  <a:cs typeface="+mn-cs"/>
                </a:rPr>
                <a:t>Acostado</a:t>
              </a:r>
              <a:endParaRPr lang="fr-FR" sz="900" b="1" dirty="0">
                <a:solidFill>
                  <a:schemeClr val="bg1"/>
                </a:solidFill>
                <a:cs typeface="+mn-cs"/>
              </a:endParaRPr>
            </a:p>
          </p:txBody>
        </p:sp>
        <p:sp>
          <p:nvSpPr>
            <p:cNvPr id="14" name="Rectangle 16"/>
            <p:cNvSpPr>
              <a:spLocks noChangeArrowheads="1"/>
            </p:cNvSpPr>
            <p:nvPr/>
          </p:nvSpPr>
          <p:spPr bwMode="auto">
            <a:xfrm>
              <a:off x="2463051" y="6039605"/>
              <a:ext cx="1087507" cy="138106"/>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fr-FR" sz="900" b="1" dirty="0">
                  <a:solidFill>
                    <a:schemeClr val="bg1"/>
                  </a:solidFill>
                  <a:cs typeface="+mn-cs"/>
                </a:rPr>
                <a:t>Marcha</a:t>
              </a:r>
            </a:p>
          </p:txBody>
        </p:sp>
        <p:grpSp>
          <p:nvGrpSpPr>
            <p:cNvPr id="3" name="Group 18"/>
            <p:cNvGrpSpPr>
              <a:grpSpLocks/>
            </p:cNvGrpSpPr>
            <p:nvPr/>
          </p:nvGrpSpPr>
          <p:grpSpPr bwMode="auto">
            <a:xfrm>
              <a:off x="685503" y="4809507"/>
              <a:ext cx="654574" cy="1083264"/>
              <a:chOff x="926" y="2352"/>
              <a:chExt cx="452" cy="783"/>
            </a:xfrm>
          </p:grpSpPr>
          <p:sp>
            <p:nvSpPr>
              <p:cNvPr id="133363" name="Oval 19"/>
              <p:cNvSpPr>
                <a:spLocks noChangeArrowheads="1"/>
              </p:cNvSpPr>
              <p:nvPr/>
            </p:nvSpPr>
            <p:spPr bwMode="auto">
              <a:xfrm>
                <a:off x="1097" y="2352"/>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4"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6" name="Oval 22"/>
              <p:cNvSpPr>
                <a:spLocks noChangeArrowheads="1"/>
              </p:cNvSpPr>
              <p:nvPr/>
            </p:nvSpPr>
            <p:spPr bwMode="auto">
              <a:xfrm>
                <a:off x="1005"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7"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8"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69"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0" name="Rectangle 26"/>
              <p:cNvSpPr>
                <a:spLocks noChangeArrowheads="1"/>
              </p:cNvSpPr>
              <p:nvPr/>
            </p:nvSpPr>
            <p:spPr bwMode="auto">
              <a:xfrm>
                <a:off x="1127" y="2479"/>
                <a:ext cx="49" cy="7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3371"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2"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3"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4"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5"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6"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7"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8" name="Oval 34"/>
              <p:cNvSpPr>
                <a:spLocks noChangeArrowheads="1"/>
              </p:cNvSpPr>
              <p:nvPr/>
            </p:nvSpPr>
            <p:spPr bwMode="auto">
              <a:xfrm>
                <a:off x="1289"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2"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grpSp>
          <p:nvGrpSpPr>
            <p:cNvPr id="4" name="Group 39"/>
            <p:cNvGrpSpPr>
              <a:grpSpLocks/>
            </p:cNvGrpSpPr>
            <p:nvPr/>
          </p:nvGrpSpPr>
          <p:grpSpPr bwMode="auto">
            <a:xfrm>
              <a:off x="1776030" y="4911063"/>
              <a:ext cx="596704" cy="957089"/>
              <a:chOff x="2248" y="2427"/>
              <a:chExt cx="413" cy="692"/>
            </a:xfrm>
          </p:grpSpPr>
          <p:sp>
            <p:nvSpPr>
              <p:cNvPr id="133343"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2" name="Oval 41"/>
              <p:cNvSpPr>
                <a:spLocks noChangeArrowheads="1"/>
              </p:cNvSpPr>
              <p:nvPr/>
            </p:nvSpPr>
            <p:spPr bwMode="auto">
              <a:xfrm rot="18600000">
                <a:off x="2451"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3345" name="Oval 42"/>
              <p:cNvSpPr>
                <a:spLocks noChangeArrowheads="1"/>
              </p:cNvSpPr>
              <p:nvPr/>
            </p:nvSpPr>
            <p:spPr bwMode="auto">
              <a:xfrm>
                <a:off x="2484" y="2662"/>
                <a:ext cx="121" cy="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46"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5" name="Oval 44"/>
              <p:cNvSpPr>
                <a:spLocks noChangeArrowheads="1"/>
              </p:cNvSpPr>
              <p:nvPr/>
            </p:nvSpPr>
            <p:spPr bwMode="auto">
              <a:xfrm rot="1740000" flipH="1">
                <a:off x="2376" y="2774"/>
                <a:ext cx="67"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348" name="Oval 45"/>
              <p:cNvSpPr>
                <a:spLocks noChangeArrowheads="1"/>
              </p:cNvSpPr>
              <p:nvPr/>
            </p:nvSpPr>
            <p:spPr bwMode="auto">
              <a:xfrm rot="3120000">
                <a:off x="2287" y="2928"/>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47" name="Oval 46"/>
              <p:cNvSpPr>
                <a:spLocks noChangeArrowheads="1"/>
              </p:cNvSpPr>
              <p:nvPr/>
            </p:nvSpPr>
            <p:spPr bwMode="auto">
              <a:xfrm rot="3120000">
                <a:off x="2226" y="3053"/>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3350" name="Oval 47"/>
              <p:cNvSpPr>
                <a:spLocks noChangeArrowheads="1"/>
              </p:cNvSpPr>
              <p:nvPr/>
            </p:nvSpPr>
            <p:spPr bwMode="auto">
              <a:xfrm rot="3120000">
                <a:off x="2370" y="2945"/>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1" name="Oval 48"/>
              <p:cNvSpPr>
                <a:spLocks noChangeArrowheads="1"/>
              </p:cNvSpPr>
              <p:nvPr/>
            </p:nvSpPr>
            <p:spPr bwMode="auto">
              <a:xfrm>
                <a:off x="2358" y="2427"/>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50" name="Oval 49"/>
              <p:cNvSpPr>
                <a:spLocks noChangeArrowheads="1"/>
              </p:cNvSpPr>
              <p:nvPr/>
            </p:nvSpPr>
            <p:spPr bwMode="auto">
              <a:xfrm>
                <a:off x="2331" y="2583"/>
                <a:ext cx="156"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353" name="Rectangle 50"/>
              <p:cNvSpPr>
                <a:spLocks noChangeArrowheads="1"/>
              </p:cNvSpPr>
              <p:nvPr/>
            </p:nvSpPr>
            <p:spPr bwMode="auto">
              <a:xfrm>
                <a:off x="2388" y="2544"/>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52"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355" name="Oval 52"/>
              <p:cNvSpPr>
                <a:spLocks noChangeArrowheads="1"/>
              </p:cNvSpPr>
              <p:nvPr/>
            </p:nvSpPr>
            <p:spPr bwMode="auto">
              <a:xfrm>
                <a:off x="2405" y="2972"/>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54"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3357" name="Oval 54"/>
              <p:cNvSpPr>
                <a:spLocks noChangeArrowheads="1"/>
              </p:cNvSpPr>
              <p:nvPr/>
            </p:nvSpPr>
            <p:spPr bwMode="auto">
              <a:xfrm>
                <a:off x="2435" y="2958"/>
                <a:ext cx="26"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8" name="Oval 55"/>
              <p:cNvSpPr>
                <a:spLocks noChangeArrowheads="1"/>
              </p:cNvSpPr>
              <p:nvPr/>
            </p:nvSpPr>
            <p:spPr bwMode="auto">
              <a:xfrm>
                <a:off x="2325" y="2604"/>
                <a:ext cx="61"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9" name="Oval 56"/>
              <p:cNvSpPr>
                <a:spLocks noChangeArrowheads="1"/>
              </p:cNvSpPr>
              <p:nvPr/>
            </p:nvSpPr>
            <p:spPr bwMode="auto">
              <a:xfrm rot="2400000">
                <a:off x="2293" y="2607"/>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0" name="Oval 57"/>
              <p:cNvSpPr>
                <a:spLocks noChangeArrowheads="1"/>
              </p:cNvSpPr>
              <p:nvPr/>
            </p:nvSpPr>
            <p:spPr bwMode="auto">
              <a:xfrm>
                <a:off x="2261" y="2704"/>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1"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362"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5" name="Group 60"/>
            <p:cNvGrpSpPr>
              <a:grpSpLocks/>
            </p:cNvGrpSpPr>
            <p:nvPr/>
          </p:nvGrpSpPr>
          <p:grpSpPr bwMode="auto">
            <a:xfrm>
              <a:off x="6576546" y="4785913"/>
              <a:ext cx="565839" cy="1012483"/>
              <a:chOff x="4427" y="2335"/>
              <a:chExt cx="390" cy="732"/>
            </a:xfrm>
          </p:grpSpPr>
          <p:sp>
            <p:nvSpPr>
              <p:cNvPr id="121" name="Oval 61"/>
              <p:cNvSpPr>
                <a:spLocks noChangeArrowheads="1"/>
              </p:cNvSpPr>
              <p:nvPr/>
            </p:nvSpPr>
            <p:spPr bwMode="auto">
              <a:xfrm rot="6120000" flipH="1">
                <a:off x="4631" y="2376"/>
                <a:ext cx="103"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3324" name="Oval 62"/>
              <p:cNvSpPr>
                <a:spLocks noChangeArrowheads="1"/>
              </p:cNvSpPr>
              <p:nvPr/>
            </p:nvSpPr>
            <p:spPr bwMode="auto">
              <a:xfrm>
                <a:off x="4579" y="2954"/>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23" name="Oval 63"/>
              <p:cNvSpPr>
                <a:spLocks noChangeArrowheads="1"/>
              </p:cNvSpPr>
              <p:nvPr/>
            </p:nvSpPr>
            <p:spPr bwMode="auto">
              <a:xfrm>
                <a:off x="4553" y="2669"/>
                <a:ext cx="155"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326" name="Rectangle 64"/>
              <p:cNvSpPr>
                <a:spLocks noChangeArrowheads="1"/>
              </p:cNvSpPr>
              <p:nvPr/>
            </p:nvSpPr>
            <p:spPr bwMode="auto">
              <a:xfrm>
                <a:off x="4609" y="2898"/>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25"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328" name="Oval 66"/>
              <p:cNvSpPr>
                <a:spLocks noChangeArrowheads="1"/>
              </p:cNvSpPr>
              <p:nvPr/>
            </p:nvSpPr>
            <p:spPr bwMode="auto">
              <a:xfrm rot="-720000">
                <a:off x="4642" y="2393"/>
                <a:ext cx="61"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27" name="Oval 67"/>
              <p:cNvSpPr>
                <a:spLocks noChangeArrowheads="1"/>
              </p:cNvSpPr>
              <p:nvPr/>
            </p:nvSpPr>
            <p:spPr bwMode="auto">
              <a:xfrm rot="4680000">
                <a:off x="4507" y="2375"/>
                <a:ext cx="104" cy="23"/>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3330" name="Oval 68"/>
              <p:cNvSpPr>
                <a:spLocks noChangeArrowheads="1"/>
              </p:cNvSpPr>
              <p:nvPr/>
            </p:nvSpPr>
            <p:spPr bwMode="auto">
              <a:xfrm rot="-720000">
                <a:off x="4687" y="2513"/>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31" name="Oval 69"/>
              <p:cNvSpPr>
                <a:spLocks noChangeArrowheads="1"/>
              </p:cNvSpPr>
              <p:nvPr/>
            </p:nvSpPr>
            <p:spPr bwMode="auto">
              <a:xfrm>
                <a:off x="4657" y="2833"/>
                <a:ext cx="69" cy="6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2" name="Oval 70"/>
              <p:cNvSpPr>
                <a:spLocks noChangeArrowheads="1"/>
              </p:cNvSpPr>
              <p:nvPr/>
            </p:nvSpPr>
            <p:spPr bwMode="auto">
              <a:xfrm>
                <a:off x="4522" y="2829"/>
                <a:ext cx="62" cy="5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33" name="Oval 71"/>
              <p:cNvSpPr>
                <a:spLocks noChangeArrowheads="1"/>
              </p:cNvSpPr>
              <p:nvPr/>
            </p:nvSpPr>
            <p:spPr bwMode="auto">
              <a:xfrm rot="2400000">
                <a:off x="4490" y="2832"/>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4" name="Oval 72"/>
              <p:cNvSpPr>
                <a:spLocks noChangeArrowheads="1"/>
              </p:cNvSpPr>
              <p:nvPr/>
            </p:nvSpPr>
            <p:spPr bwMode="auto">
              <a:xfrm rot="19200000" flipH="1">
                <a:off x="4706" y="2841"/>
                <a:ext cx="48" cy="12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5" name="Oval 73"/>
              <p:cNvSpPr>
                <a:spLocks noChangeArrowheads="1"/>
              </p:cNvSpPr>
              <p:nvPr/>
            </p:nvSpPr>
            <p:spPr bwMode="auto">
              <a:xfrm>
                <a:off x="4458" y="2928"/>
                <a:ext cx="35"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6" name="Oval 74"/>
              <p:cNvSpPr>
                <a:spLocks noChangeArrowheads="1"/>
              </p:cNvSpPr>
              <p:nvPr/>
            </p:nvSpPr>
            <p:spPr bwMode="auto">
              <a:xfrm>
                <a:off x="4752" y="2937"/>
                <a:ext cx="34" cy="12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7"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38"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7" name="Oval 77"/>
              <p:cNvSpPr>
                <a:spLocks noChangeArrowheads="1"/>
              </p:cNvSpPr>
              <p:nvPr/>
            </p:nvSpPr>
            <p:spPr bwMode="auto">
              <a:xfrm rot="10140000" flipH="1">
                <a:off x="4541" y="2518"/>
                <a:ext cx="69" cy="209"/>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340" name="Oval 78"/>
              <p:cNvSpPr>
                <a:spLocks noChangeArrowheads="1"/>
              </p:cNvSpPr>
              <p:nvPr/>
            </p:nvSpPr>
            <p:spPr bwMode="auto">
              <a:xfrm rot="720000" flipH="1">
                <a:off x="4542" y="2401"/>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41" name="Oval 79"/>
              <p:cNvSpPr>
                <a:spLocks noChangeArrowheads="1"/>
              </p:cNvSpPr>
              <p:nvPr/>
            </p:nvSpPr>
            <p:spPr bwMode="auto">
              <a:xfrm rot="720000" flipH="1">
                <a:off x="4531" y="2521"/>
                <a:ext cx="27" cy="3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42"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6" name="Group 81"/>
            <p:cNvGrpSpPr>
              <a:grpSpLocks/>
            </p:cNvGrpSpPr>
            <p:nvPr/>
          </p:nvGrpSpPr>
          <p:grpSpPr bwMode="auto">
            <a:xfrm>
              <a:off x="5371565" y="5438333"/>
              <a:ext cx="1014653" cy="260558"/>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133321"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22"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sp>
            <p:nvSpPr>
              <p:cNvPr id="133302"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03"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4"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5"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6"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7" name="Oval 90"/>
              <p:cNvSpPr>
                <a:spLocks noChangeArrowheads="1"/>
              </p:cNvSpPr>
              <p:nvPr/>
            </p:nvSpPr>
            <p:spPr bwMode="auto">
              <a:xfrm rot="-2280000">
                <a:off x="4115" y="2815"/>
                <a:ext cx="27" cy="37"/>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08" name="Oval 91"/>
              <p:cNvSpPr>
                <a:spLocks noChangeArrowheads="1"/>
              </p:cNvSpPr>
              <p:nvPr/>
            </p:nvSpPr>
            <p:spPr bwMode="auto">
              <a:xfrm>
                <a:off x="3594" y="2761"/>
                <a:ext cx="112" cy="99"/>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09"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10"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sz="1100"/>
              </a:p>
            </p:txBody>
          </p:sp>
          <p:sp>
            <p:nvSpPr>
              <p:cNvPr id="133311"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2"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3"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14"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15"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nvGrpSpPr>
              <p:cNvPr id="8" name="Group 99"/>
              <p:cNvGrpSpPr>
                <a:grpSpLocks/>
              </p:cNvGrpSpPr>
              <p:nvPr/>
            </p:nvGrpSpPr>
            <p:grpSpPr bwMode="auto">
              <a:xfrm>
                <a:off x="3806" y="2833"/>
                <a:ext cx="272" cy="69"/>
                <a:chOff x="3806" y="2833"/>
                <a:chExt cx="272" cy="69"/>
              </a:xfrm>
            </p:grpSpPr>
            <p:sp>
              <p:nvSpPr>
                <p:cNvPr id="133318"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9"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20"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sp>
            <p:nvSpPr>
              <p:cNvPr id="13331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9" name="Group 104"/>
            <p:cNvGrpSpPr>
              <a:grpSpLocks/>
            </p:cNvGrpSpPr>
            <p:nvPr/>
          </p:nvGrpSpPr>
          <p:grpSpPr bwMode="auto">
            <a:xfrm>
              <a:off x="2713525" y="4883366"/>
              <a:ext cx="597989" cy="957089"/>
              <a:chOff x="1595" y="2389"/>
              <a:chExt cx="414" cy="692"/>
            </a:xfrm>
          </p:grpSpPr>
          <p:sp>
            <p:nvSpPr>
              <p:cNvPr id="133281"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3283" name="Oval 107"/>
              <p:cNvSpPr>
                <a:spLocks noChangeArrowheads="1"/>
              </p:cNvSpPr>
              <p:nvPr/>
            </p:nvSpPr>
            <p:spPr bwMode="auto">
              <a:xfrm>
                <a:off x="1831" y="2624"/>
                <a:ext cx="121" cy="3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284"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3" name="Oval 109"/>
              <p:cNvSpPr>
                <a:spLocks noChangeArrowheads="1"/>
              </p:cNvSpPr>
              <p:nvPr/>
            </p:nvSpPr>
            <p:spPr bwMode="auto">
              <a:xfrm rot="1740000" flipH="1">
                <a:off x="1725" y="2736"/>
                <a:ext cx="70"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286" name="Oval 110"/>
              <p:cNvSpPr>
                <a:spLocks noChangeArrowheads="1"/>
              </p:cNvSpPr>
              <p:nvPr/>
            </p:nvSpPr>
            <p:spPr bwMode="auto">
              <a:xfrm rot="3120000">
                <a:off x="1634" y="2889"/>
                <a:ext cx="61" cy="14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85" name="Oval 111"/>
              <p:cNvSpPr>
                <a:spLocks noChangeArrowheads="1"/>
              </p:cNvSpPr>
              <p:nvPr/>
            </p:nvSpPr>
            <p:spPr bwMode="auto">
              <a:xfrm rot="3120000">
                <a:off x="1579" y="3016"/>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3288" name="Oval 112"/>
              <p:cNvSpPr>
                <a:spLocks noChangeArrowheads="1"/>
              </p:cNvSpPr>
              <p:nvPr/>
            </p:nvSpPr>
            <p:spPr bwMode="auto">
              <a:xfrm rot="3120000">
                <a:off x="1717" y="2906"/>
                <a:ext cx="28"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89" name="Oval 113"/>
              <p:cNvSpPr>
                <a:spLocks noChangeArrowheads="1"/>
              </p:cNvSpPr>
              <p:nvPr/>
            </p:nvSpPr>
            <p:spPr bwMode="auto">
              <a:xfrm>
                <a:off x="1705" y="2389"/>
                <a:ext cx="96" cy="11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88" name="Oval 114"/>
              <p:cNvSpPr>
                <a:spLocks noChangeArrowheads="1"/>
              </p:cNvSpPr>
              <p:nvPr/>
            </p:nvSpPr>
            <p:spPr bwMode="auto">
              <a:xfrm>
                <a:off x="1680" y="2549"/>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291" name="Rectangle 115"/>
              <p:cNvSpPr>
                <a:spLocks noChangeArrowheads="1"/>
              </p:cNvSpPr>
              <p:nvPr/>
            </p:nvSpPr>
            <p:spPr bwMode="auto">
              <a:xfrm>
                <a:off x="1735" y="2505"/>
                <a:ext cx="34"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90" name="Oval 116"/>
              <p:cNvSpPr>
                <a:spLocks noChangeArrowheads="1"/>
              </p:cNvSpPr>
              <p:nvPr/>
            </p:nvSpPr>
            <p:spPr bwMode="auto">
              <a:xfrm rot="20220000" flipH="1">
                <a:off x="1710" y="2751"/>
                <a:ext cx="76" cy="21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293" name="Oval 117"/>
              <p:cNvSpPr>
                <a:spLocks noChangeArrowheads="1"/>
              </p:cNvSpPr>
              <p:nvPr/>
            </p:nvSpPr>
            <p:spPr bwMode="auto">
              <a:xfrm>
                <a:off x="1752" y="2933"/>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92" name="Oval 118"/>
              <p:cNvSpPr>
                <a:spLocks noChangeArrowheads="1"/>
              </p:cNvSpPr>
              <p:nvPr/>
            </p:nvSpPr>
            <p:spPr bwMode="auto">
              <a:xfrm>
                <a:off x="1773" y="3049"/>
                <a:ext cx="99" cy="29"/>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3295" name="Oval 119"/>
              <p:cNvSpPr>
                <a:spLocks noChangeArrowheads="1"/>
              </p:cNvSpPr>
              <p:nvPr/>
            </p:nvSpPr>
            <p:spPr bwMode="auto">
              <a:xfrm>
                <a:off x="1782" y="2920"/>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96" name="Oval 120"/>
              <p:cNvSpPr>
                <a:spLocks noChangeArrowheads="1"/>
              </p:cNvSpPr>
              <p:nvPr/>
            </p:nvSpPr>
            <p:spPr bwMode="auto">
              <a:xfrm>
                <a:off x="1673" y="2565"/>
                <a:ext cx="60"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97" name="Oval 121"/>
              <p:cNvSpPr>
                <a:spLocks noChangeArrowheads="1"/>
              </p:cNvSpPr>
              <p:nvPr/>
            </p:nvSpPr>
            <p:spPr bwMode="auto">
              <a:xfrm rot="2400000">
                <a:off x="1641" y="2569"/>
                <a:ext cx="47"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98" name="Oval 122"/>
              <p:cNvSpPr>
                <a:spLocks noChangeArrowheads="1"/>
              </p:cNvSpPr>
              <p:nvPr/>
            </p:nvSpPr>
            <p:spPr bwMode="auto">
              <a:xfrm>
                <a:off x="1608" y="2665"/>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99"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300"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10" name="Group 125"/>
            <p:cNvGrpSpPr>
              <a:grpSpLocks/>
            </p:cNvGrpSpPr>
            <p:nvPr/>
          </p:nvGrpSpPr>
          <p:grpSpPr bwMode="auto">
            <a:xfrm>
              <a:off x="3687026" y="4809507"/>
              <a:ext cx="599276" cy="1069928"/>
              <a:chOff x="3000" y="2352"/>
              <a:chExt cx="414" cy="773"/>
            </a:xfrm>
          </p:grpSpPr>
          <p:sp>
            <p:nvSpPr>
              <p:cNvPr id="133261" name="Oval 126"/>
              <p:cNvSpPr>
                <a:spLocks noChangeArrowheads="1"/>
              </p:cNvSpPr>
              <p:nvPr/>
            </p:nvSpPr>
            <p:spPr bwMode="auto">
              <a:xfrm>
                <a:off x="3156" y="2352"/>
                <a:ext cx="103" cy="125"/>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2" name="Oval 127"/>
              <p:cNvSpPr>
                <a:spLocks noChangeArrowheads="1"/>
              </p:cNvSpPr>
              <p:nvPr/>
            </p:nvSpPr>
            <p:spPr bwMode="auto">
              <a:xfrm rot="1380000">
                <a:off x="3102" y="2748"/>
                <a:ext cx="83" cy="2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3"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4" name="Oval 129"/>
              <p:cNvSpPr>
                <a:spLocks noChangeArrowheads="1"/>
              </p:cNvSpPr>
              <p:nvPr/>
            </p:nvSpPr>
            <p:spPr bwMode="auto">
              <a:xfrm>
                <a:off x="3071" y="2955"/>
                <a:ext cx="66"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65" name="Oval 130"/>
              <p:cNvSpPr>
                <a:spLocks noChangeArrowheads="1"/>
              </p:cNvSpPr>
              <p:nvPr/>
            </p:nvSpPr>
            <p:spPr bwMode="auto">
              <a:xfrm>
                <a:off x="3287" y="2955"/>
                <a:ext cx="65"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66" name="Oval 131"/>
              <p:cNvSpPr>
                <a:spLocks noChangeArrowheads="1"/>
              </p:cNvSpPr>
              <p:nvPr/>
            </p:nvSpPr>
            <p:spPr bwMode="auto">
              <a:xfrm>
                <a:off x="3301" y="3095"/>
                <a:ext cx="113" cy="30"/>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67" name="Oval 132"/>
              <p:cNvSpPr>
                <a:spLocks noChangeArrowheads="1"/>
              </p:cNvSpPr>
              <p:nvPr/>
            </p:nvSpPr>
            <p:spPr bwMode="auto">
              <a:xfrm>
                <a:off x="3000" y="3085"/>
                <a:ext cx="11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68" name="Rectangle 133"/>
              <p:cNvSpPr>
                <a:spLocks noChangeArrowheads="1"/>
              </p:cNvSpPr>
              <p:nvPr/>
            </p:nvSpPr>
            <p:spPr bwMode="auto">
              <a:xfrm>
                <a:off x="3184" y="2477"/>
                <a:ext cx="45" cy="69"/>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3269" name="Oval 134"/>
              <p:cNvSpPr>
                <a:spLocks noChangeArrowheads="1"/>
              </p:cNvSpPr>
              <p:nvPr/>
            </p:nvSpPr>
            <p:spPr bwMode="auto">
              <a:xfrm>
                <a:off x="3253" y="2531"/>
                <a:ext cx="68"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0" name="Oval 135"/>
              <p:cNvSpPr>
                <a:spLocks noChangeArrowheads="1"/>
              </p:cNvSpPr>
              <p:nvPr/>
            </p:nvSpPr>
            <p:spPr bwMode="auto">
              <a:xfrm>
                <a:off x="3103" y="2521"/>
                <a:ext cx="67"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1" name="Oval 136"/>
              <p:cNvSpPr>
                <a:spLocks noChangeArrowheads="1"/>
              </p:cNvSpPr>
              <p:nvPr/>
            </p:nvSpPr>
            <p:spPr bwMode="auto">
              <a:xfrm rot="2400000">
                <a:off x="3069" y="2525"/>
                <a:ext cx="52"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2" name="Oval 137"/>
              <p:cNvSpPr>
                <a:spLocks noChangeArrowheads="1"/>
              </p:cNvSpPr>
              <p:nvPr/>
            </p:nvSpPr>
            <p:spPr bwMode="auto">
              <a:xfrm rot="19200000" flipH="1">
                <a:off x="3302" y="2536"/>
                <a:ext cx="52" cy="14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3" name="Oval 138"/>
              <p:cNvSpPr>
                <a:spLocks noChangeArrowheads="1"/>
              </p:cNvSpPr>
              <p:nvPr/>
            </p:nvSpPr>
            <p:spPr bwMode="auto">
              <a:xfrm>
                <a:off x="3075" y="2939"/>
                <a:ext cx="30"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4" name="Oval 139"/>
              <p:cNvSpPr>
                <a:spLocks noChangeArrowheads="1"/>
              </p:cNvSpPr>
              <p:nvPr/>
            </p:nvSpPr>
            <p:spPr bwMode="auto">
              <a:xfrm>
                <a:off x="3319" y="2929"/>
                <a:ext cx="29"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5" name="Oval 140"/>
              <p:cNvSpPr>
                <a:spLocks noChangeArrowheads="1"/>
              </p:cNvSpPr>
              <p:nvPr/>
            </p:nvSpPr>
            <p:spPr bwMode="auto">
              <a:xfrm>
                <a:off x="3034" y="2634"/>
                <a:ext cx="37"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6" name="Oval 141"/>
              <p:cNvSpPr>
                <a:spLocks noChangeArrowheads="1"/>
              </p:cNvSpPr>
              <p:nvPr/>
            </p:nvSpPr>
            <p:spPr bwMode="auto">
              <a:xfrm>
                <a:off x="3333" y="2618"/>
                <a:ext cx="37" cy="13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7"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78"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79"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80" name="Oval 145"/>
              <p:cNvSpPr>
                <a:spLocks noChangeArrowheads="1"/>
              </p:cNvSpPr>
              <p:nvPr/>
            </p:nvSpPr>
            <p:spPr bwMode="auto">
              <a:xfrm>
                <a:off x="3127" y="2546"/>
                <a:ext cx="170" cy="27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sp>
          <p:nvSpPr>
            <p:cNvPr id="133223" name="Rectangle 146"/>
            <p:cNvSpPr>
              <a:spLocks noChangeArrowheads="1"/>
            </p:cNvSpPr>
            <p:nvPr/>
          </p:nvSpPr>
          <p:spPr bwMode="auto">
            <a:xfrm>
              <a:off x="2410029" y="4509120"/>
              <a:ext cx="820738" cy="319958"/>
            </a:xfrm>
            <a:prstGeom prst="rect">
              <a:avLst/>
            </a:prstGeom>
            <a:solidFill>
              <a:schemeClr val="bg1"/>
            </a:solidFill>
            <a:ln w="50799">
              <a:solidFill>
                <a:srgbClr val="CC3300"/>
              </a:solidFill>
              <a:miter lim="800000"/>
              <a:headEnd/>
              <a:tailEnd/>
            </a:ln>
          </p:spPr>
          <p:txBody>
            <a:bodyPr wrap="none" lIns="73025" tIns="36512" rIns="73025" bIns="36512">
              <a:spAutoFit/>
            </a:bodyPr>
            <a:lstStyle/>
            <a:p>
              <a:pPr defTabSz="585788" eaLnBrk="0" hangingPunct="0">
                <a:spcBef>
                  <a:spcPct val="50000"/>
                </a:spcBef>
              </a:pPr>
              <a:r>
                <a:rPr lang="fr-FR" sz="1600" b="1">
                  <a:solidFill>
                    <a:srgbClr val="FF0000"/>
                  </a:solidFill>
                </a:rPr>
                <a:t>Normal</a:t>
              </a:r>
            </a:p>
          </p:txBody>
        </p:sp>
        <p:grpSp>
          <p:nvGrpSpPr>
            <p:cNvPr id="15" name="Group 147"/>
            <p:cNvGrpSpPr>
              <a:grpSpLocks/>
            </p:cNvGrpSpPr>
            <p:nvPr/>
          </p:nvGrpSpPr>
          <p:grpSpPr bwMode="auto">
            <a:xfrm>
              <a:off x="603199" y="3649306"/>
              <a:ext cx="6673585" cy="2589166"/>
              <a:chOff x="864" y="1920"/>
              <a:chExt cx="4098" cy="1872"/>
            </a:xfrm>
          </p:grpSpPr>
          <p:sp>
            <p:nvSpPr>
              <p:cNvPr id="133252" name="Line 148"/>
              <p:cNvSpPr>
                <a:spLocks noChangeShapeType="1"/>
              </p:cNvSpPr>
              <p:nvPr/>
            </p:nvSpPr>
            <p:spPr bwMode="auto">
              <a:xfrm>
                <a:off x="864" y="1920"/>
                <a:ext cx="528" cy="0"/>
              </a:xfrm>
              <a:prstGeom prst="line">
                <a:avLst/>
              </a:prstGeom>
              <a:noFill/>
              <a:ln w="57150">
                <a:solidFill>
                  <a:srgbClr val="FF0066"/>
                </a:solidFill>
                <a:round/>
                <a:headEnd/>
                <a:tailEnd/>
              </a:ln>
            </p:spPr>
            <p:txBody>
              <a:bodyPr wrap="none" anchor="ctr"/>
              <a:lstStyle/>
              <a:p>
                <a:endParaRPr lang="es-ES"/>
              </a:p>
            </p:txBody>
          </p:sp>
          <p:sp>
            <p:nvSpPr>
              <p:cNvPr id="133253" name="Line 149"/>
              <p:cNvSpPr>
                <a:spLocks noChangeShapeType="1"/>
              </p:cNvSpPr>
              <p:nvPr/>
            </p:nvSpPr>
            <p:spPr bwMode="auto">
              <a:xfrm>
                <a:off x="1392" y="1920"/>
                <a:ext cx="528" cy="864"/>
              </a:xfrm>
              <a:prstGeom prst="line">
                <a:avLst/>
              </a:prstGeom>
              <a:noFill/>
              <a:ln w="57150">
                <a:solidFill>
                  <a:srgbClr val="FF0066"/>
                </a:solidFill>
                <a:round/>
                <a:headEnd/>
                <a:tailEnd/>
              </a:ln>
            </p:spPr>
            <p:txBody>
              <a:bodyPr wrap="none" anchor="ctr"/>
              <a:lstStyle/>
              <a:p>
                <a:endParaRPr lang="es-ES"/>
              </a:p>
            </p:txBody>
          </p:sp>
          <p:sp>
            <p:nvSpPr>
              <p:cNvPr id="133254" name="Line 150"/>
              <p:cNvSpPr>
                <a:spLocks noChangeShapeType="1"/>
              </p:cNvSpPr>
              <p:nvPr/>
            </p:nvSpPr>
            <p:spPr bwMode="auto">
              <a:xfrm>
                <a:off x="1920" y="2784"/>
                <a:ext cx="768" cy="0"/>
              </a:xfrm>
              <a:prstGeom prst="line">
                <a:avLst/>
              </a:prstGeom>
              <a:noFill/>
              <a:ln w="57150">
                <a:solidFill>
                  <a:srgbClr val="FF0066"/>
                </a:solidFill>
                <a:round/>
                <a:headEnd/>
                <a:tailEnd/>
              </a:ln>
            </p:spPr>
            <p:txBody>
              <a:bodyPr wrap="none" anchor="ctr"/>
              <a:lstStyle/>
              <a:p>
                <a:endParaRPr lang="es-ES"/>
              </a:p>
            </p:txBody>
          </p:sp>
          <p:sp>
            <p:nvSpPr>
              <p:cNvPr id="133255" name="Line 151"/>
              <p:cNvSpPr>
                <a:spLocks noChangeShapeType="1"/>
              </p:cNvSpPr>
              <p:nvPr/>
            </p:nvSpPr>
            <p:spPr bwMode="auto">
              <a:xfrm flipV="1">
                <a:off x="2688" y="1968"/>
                <a:ext cx="336" cy="816"/>
              </a:xfrm>
              <a:prstGeom prst="line">
                <a:avLst/>
              </a:prstGeom>
              <a:noFill/>
              <a:ln w="57150">
                <a:solidFill>
                  <a:srgbClr val="FF0066"/>
                </a:solidFill>
                <a:round/>
                <a:headEnd/>
                <a:tailEnd/>
              </a:ln>
            </p:spPr>
            <p:txBody>
              <a:bodyPr wrap="none" anchor="ctr"/>
              <a:lstStyle/>
              <a:p>
                <a:endParaRPr lang="es-ES"/>
              </a:p>
            </p:txBody>
          </p:sp>
          <p:sp>
            <p:nvSpPr>
              <p:cNvPr id="133256" name="Line 152"/>
              <p:cNvSpPr>
                <a:spLocks noChangeShapeType="1"/>
              </p:cNvSpPr>
              <p:nvPr/>
            </p:nvSpPr>
            <p:spPr bwMode="auto">
              <a:xfrm>
                <a:off x="3024" y="1968"/>
                <a:ext cx="192" cy="0"/>
              </a:xfrm>
              <a:prstGeom prst="line">
                <a:avLst/>
              </a:prstGeom>
              <a:noFill/>
              <a:ln w="57150">
                <a:solidFill>
                  <a:srgbClr val="FF0066"/>
                </a:solidFill>
                <a:round/>
                <a:headEnd/>
                <a:tailEnd/>
              </a:ln>
            </p:spPr>
            <p:txBody>
              <a:bodyPr wrap="none" anchor="ctr"/>
              <a:lstStyle/>
              <a:p>
                <a:endParaRPr lang="es-ES"/>
              </a:p>
            </p:txBody>
          </p:sp>
          <p:sp>
            <p:nvSpPr>
              <p:cNvPr id="133257" name="Line 153"/>
              <p:cNvSpPr>
                <a:spLocks noChangeShapeType="1"/>
              </p:cNvSpPr>
              <p:nvPr/>
            </p:nvSpPr>
            <p:spPr bwMode="auto">
              <a:xfrm>
                <a:off x="3216" y="1968"/>
                <a:ext cx="3" cy="473"/>
              </a:xfrm>
              <a:prstGeom prst="line">
                <a:avLst/>
              </a:prstGeom>
              <a:noFill/>
              <a:ln w="57150">
                <a:solidFill>
                  <a:srgbClr val="FF0066"/>
                </a:solidFill>
                <a:round/>
                <a:headEnd/>
                <a:tailEnd/>
              </a:ln>
            </p:spPr>
            <p:txBody>
              <a:bodyPr wrap="none" anchor="ctr"/>
              <a:lstStyle/>
              <a:p>
                <a:endParaRPr lang="es-ES"/>
              </a:p>
            </p:txBody>
          </p:sp>
          <p:sp>
            <p:nvSpPr>
              <p:cNvPr id="133258" name="Line 154"/>
              <p:cNvSpPr>
                <a:spLocks noChangeShapeType="1"/>
              </p:cNvSpPr>
              <p:nvPr/>
            </p:nvSpPr>
            <p:spPr bwMode="auto">
              <a:xfrm>
                <a:off x="3762" y="3456"/>
                <a:ext cx="720" cy="0"/>
              </a:xfrm>
              <a:prstGeom prst="line">
                <a:avLst/>
              </a:prstGeom>
              <a:noFill/>
              <a:ln w="57150">
                <a:solidFill>
                  <a:srgbClr val="FF0066"/>
                </a:solidFill>
                <a:round/>
                <a:headEnd/>
                <a:tailEnd/>
              </a:ln>
            </p:spPr>
            <p:txBody>
              <a:bodyPr wrap="none" anchor="ctr"/>
              <a:lstStyle/>
              <a:p>
                <a:endParaRPr lang="es-ES"/>
              </a:p>
            </p:txBody>
          </p:sp>
          <p:sp>
            <p:nvSpPr>
              <p:cNvPr id="133259" name="Line 155"/>
              <p:cNvSpPr>
                <a:spLocks noChangeShapeType="1"/>
              </p:cNvSpPr>
              <p:nvPr/>
            </p:nvSpPr>
            <p:spPr bwMode="auto">
              <a:xfrm>
                <a:off x="4482" y="3456"/>
                <a:ext cx="48" cy="336"/>
              </a:xfrm>
              <a:prstGeom prst="line">
                <a:avLst/>
              </a:prstGeom>
              <a:noFill/>
              <a:ln w="57150">
                <a:solidFill>
                  <a:srgbClr val="FF0066"/>
                </a:solidFill>
                <a:round/>
                <a:headEnd/>
                <a:tailEnd/>
              </a:ln>
            </p:spPr>
            <p:txBody>
              <a:bodyPr wrap="none" anchor="ctr"/>
              <a:lstStyle/>
              <a:p>
                <a:endParaRPr lang="es-ES"/>
              </a:p>
            </p:txBody>
          </p:sp>
          <p:sp>
            <p:nvSpPr>
              <p:cNvPr id="133260" name="Line 156"/>
              <p:cNvSpPr>
                <a:spLocks noChangeShapeType="1"/>
              </p:cNvSpPr>
              <p:nvPr/>
            </p:nvSpPr>
            <p:spPr bwMode="auto">
              <a:xfrm>
                <a:off x="4530" y="3792"/>
                <a:ext cx="432" cy="0"/>
              </a:xfrm>
              <a:prstGeom prst="line">
                <a:avLst/>
              </a:prstGeom>
              <a:noFill/>
              <a:ln w="57150">
                <a:solidFill>
                  <a:srgbClr val="FF0066"/>
                </a:solidFill>
                <a:round/>
                <a:headEnd/>
                <a:tailEnd/>
              </a:ln>
            </p:spPr>
            <p:txBody>
              <a:bodyPr wrap="none" anchor="ctr"/>
              <a:lstStyle/>
              <a:p>
                <a:endParaRPr lang="es-ES"/>
              </a:p>
            </p:txBody>
          </p:sp>
        </p:grpSp>
        <p:sp>
          <p:nvSpPr>
            <p:cNvPr id="23" name="Rectangle 157"/>
            <p:cNvSpPr>
              <a:spLocks noChangeArrowheads="1"/>
            </p:cNvSpPr>
            <p:nvPr/>
          </p:nvSpPr>
          <p:spPr bwMode="auto">
            <a:xfrm>
              <a:off x="3574373" y="6039605"/>
              <a:ext cx="936686" cy="273037"/>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fr-FR" sz="900" b="1" dirty="0">
                  <a:solidFill>
                    <a:schemeClr val="bg1"/>
                  </a:solidFill>
                  <a:cs typeface="+mn-cs"/>
                </a:rPr>
                <a:t>Paro </a:t>
              </a:r>
            </a:p>
            <a:p>
              <a:pPr algn="ctr" defTabSz="585788" eaLnBrk="0" hangingPunct="0">
                <a:spcBef>
                  <a:spcPct val="50000"/>
                </a:spcBef>
                <a:defRPr/>
              </a:pPr>
              <a:endParaRPr lang="fr-FR" sz="900" b="1" dirty="0">
                <a:solidFill>
                  <a:schemeClr val="bg1"/>
                </a:solidFill>
                <a:cs typeface="+mn-cs"/>
              </a:endParaRPr>
            </a:p>
          </p:txBody>
        </p:sp>
        <p:sp>
          <p:nvSpPr>
            <p:cNvPr id="24" name="Rectangle 159"/>
            <p:cNvSpPr>
              <a:spLocks noChangeArrowheads="1"/>
            </p:cNvSpPr>
            <p:nvPr/>
          </p:nvSpPr>
          <p:spPr bwMode="auto">
            <a:xfrm>
              <a:off x="548402" y="6039605"/>
              <a:ext cx="1273257" cy="138106"/>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a:solidFill>
                    <a:schemeClr val="bg1"/>
                  </a:solidFill>
                  <a:cs typeface="+mn-cs"/>
                </a:rPr>
                <a:t>   Paro</a:t>
              </a:r>
              <a:endParaRPr lang="fr-FR" sz="900" b="1" dirty="0">
                <a:solidFill>
                  <a:srgbClr val="FF0000"/>
                </a:solidFill>
                <a:cs typeface="+mn-cs"/>
              </a:endParaRPr>
            </a:p>
          </p:txBody>
        </p:sp>
        <p:sp>
          <p:nvSpPr>
            <p:cNvPr id="25" name="Rectangle 159"/>
            <p:cNvSpPr>
              <a:spLocks noChangeArrowheads="1"/>
            </p:cNvSpPr>
            <p:nvPr/>
          </p:nvSpPr>
          <p:spPr bwMode="auto">
            <a:xfrm>
              <a:off x="308674" y="3533062"/>
              <a:ext cx="936686" cy="147630"/>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90</a:t>
              </a:r>
            </a:p>
          </p:txBody>
        </p:sp>
        <p:sp>
          <p:nvSpPr>
            <p:cNvPr id="26" name="Rectangle 159"/>
            <p:cNvSpPr>
              <a:spLocks noChangeArrowheads="1"/>
            </p:cNvSpPr>
            <p:nvPr/>
          </p:nvSpPr>
          <p:spPr bwMode="auto">
            <a:xfrm>
              <a:off x="300736" y="4539489"/>
              <a:ext cx="938273" cy="149218"/>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30</a:t>
              </a:r>
            </a:p>
          </p:txBody>
        </p:sp>
        <p:sp>
          <p:nvSpPr>
            <p:cNvPr id="27" name="Rectangle 159"/>
            <p:cNvSpPr>
              <a:spLocks noChangeArrowheads="1"/>
            </p:cNvSpPr>
            <p:nvPr/>
          </p:nvSpPr>
          <p:spPr bwMode="auto">
            <a:xfrm>
              <a:off x="268984" y="5606239"/>
              <a:ext cx="936686" cy="149218"/>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15</a:t>
              </a:r>
            </a:p>
          </p:txBody>
        </p:sp>
        <p:sp>
          <p:nvSpPr>
            <p:cNvPr id="28" name="Rectangle 159"/>
            <p:cNvSpPr>
              <a:spLocks noChangeArrowheads="1"/>
            </p:cNvSpPr>
            <p:nvPr/>
          </p:nvSpPr>
          <p:spPr bwMode="auto">
            <a:xfrm>
              <a:off x="251520" y="6223746"/>
              <a:ext cx="938274" cy="147631"/>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- 40</a:t>
              </a:r>
            </a:p>
          </p:txBody>
        </p:sp>
        <p:sp>
          <p:nvSpPr>
            <p:cNvPr id="133231" name="Line 153"/>
            <p:cNvSpPr>
              <a:spLocks noChangeShapeType="1"/>
            </p:cNvSpPr>
            <p:nvPr/>
          </p:nvSpPr>
          <p:spPr bwMode="auto">
            <a:xfrm rot="5400000" flipH="1">
              <a:off x="4892348" y="3897930"/>
              <a:ext cx="0" cy="943000"/>
            </a:xfrm>
            <a:prstGeom prst="line">
              <a:avLst/>
            </a:prstGeom>
            <a:noFill/>
            <a:ln w="57150">
              <a:solidFill>
                <a:srgbClr val="FF0066"/>
              </a:solidFill>
              <a:round/>
              <a:headEnd/>
              <a:tailEnd/>
            </a:ln>
          </p:spPr>
          <p:txBody>
            <a:bodyPr wrap="none" anchor="ctr"/>
            <a:lstStyle/>
            <a:p>
              <a:endParaRPr lang="es-ES"/>
            </a:p>
          </p:txBody>
        </p:sp>
        <p:sp>
          <p:nvSpPr>
            <p:cNvPr id="133232" name="Line 153"/>
            <p:cNvSpPr>
              <a:spLocks noChangeShapeType="1"/>
            </p:cNvSpPr>
            <p:nvPr/>
          </p:nvSpPr>
          <p:spPr bwMode="auto">
            <a:xfrm rot="10800000">
              <a:off x="5363848" y="4369430"/>
              <a:ext cx="0" cy="1427939"/>
            </a:xfrm>
            <a:prstGeom prst="line">
              <a:avLst/>
            </a:prstGeom>
            <a:noFill/>
            <a:ln w="57150">
              <a:solidFill>
                <a:srgbClr val="FF0066"/>
              </a:solidFill>
              <a:round/>
              <a:headEnd/>
              <a:tailEnd/>
            </a:ln>
          </p:spPr>
          <p:txBody>
            <a:bodyPr wrap="none" anchor="ctr"/>
            <a:lstStyle/>
            <a:p>
              <a:endParaRPr lang="es-ES"/>
            </a:p>
          </p:txBody>
        </p:sp>
        <p:grpSp>
          <p:nvGrpSpPr>
            <p:cNvPr id="16" name="Groupe 170"/>
            <p:cNvGrpSpPr>
              <a:grpSpLocks/>
            </p:cNvGrpSpPr>
            <p:nvPr/>
          </p:nvGrpSpPr>
          <p:grpSpPr bwMode="auto">
            <a:xfrm>
              <a:off x="4623113" y="5058781"/>
              <a:ext cx="564445" cy="837091"/>
              <a:chOff x="4386845" y="980029"/>
              <a:chExt cx="2318755" cy="3896771"/>
            </a:xfrm>
          </p:grpSpPr>
          <p:sp>
            <p:nvSpPr>
              <p:cNvPr id="35" name="Rectangle 34"/>
              <p:cNvSpPr/>
              <p:nvPr/>
            </p:nvSpPr>
            <p:spPr>
              <a:xfrm>
                <a:off x="4650453" y="3957120"/>
                <a:ext cx="1063073" cy="916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sz="1100"/>
              </a:p>
            </p:txBody>
          </p:sp>
          <p:grpSp>
            <p:nvGrpSpPr>
              <p:cNvPr id="17" name="Groupe 24"/>
              <p:cNvGrpSpPr>
                <a:grpSpLocks/>
              </p:cNvGrpSpPr>
              <p:nvPr/>
            </p:nvGrpSpPr>
            <p:grpSpPr bwMode="auto">
              <a:xfrm>
                <a:off x="4386845" y="980029"/>
                <a:ext cx="2318755" cy="3820571"/>
                <a:chOff x="4806055" y="2161602"/>
                <a:chExt cx="941945" cy="1808880"/>
              </a:xfrm>
            </p:grpSpPr>
            <p:sp>
              <p:nvSpPr>
                <p:cNvPr id="133239"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240"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39" name="Oval 114"/>
                <p:cNvSpPr>
                  <a:spLocks noChangeArrowheads="1"/>
                </p:cNvSpPr>
                <p:nvPr/>
              </p:nvSpPr>
              <p:spPr bwMode="auto">
                <a:xfrm>
                  <a:off x="4854854" y="2682460"/>
                  <a:ext cx="511332" cy="850183"/>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242"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sz="1100"/>
                </a:p>
              </p:txBody>
            </p:sp>
            <p:sp>
              <p:nvSpPr>
                <p:cNvPr id="41" name="Oval 116"/>
                <p:cNvSpPr>
                  <a:spLocks noChangeArrowheads="1"/>
                </p:cNvSpPr>
                <p:nvPr/>
              </p:nvSpPr>
              <p:spPr bwMode="auto">
                <a:xfrm rot="16200000" flipH="1">
                  <a:off x="5041509" y="3203354"/>
                  <a:ext cx="339373" cy="543125"/>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3244"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43" name="Oval 118"/>
                <p:cNvSpPr>
                  <a:spLocks noChangeArrowheads="1"/>
                </p:cNvSpPr>
                <p:nvPr/>
              </p:nvSpPr>
              <p:spPr bwMode="auto">
                <a:xfrm>
                  <a:off x="5403278" y="3875516"/>
                  <a:ext cx="344420" cy="9446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3246"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47"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nvGrpSpPr>
                <p:cNvPr id="18" name="Groupe 247"/>
                <p:cNvGrpSpPr>
                  <a:grpSpLocks/>
                </p:cNvGrpSpPr>
                <p:nvPr/>
              </p:nvGrpSpPr>
              <p:grpSpPr bwMode="auto">
                <a:xfrm rot="-2445572">
                  <a:off x="4806055" y="2749825"/>
                  <a:ext cx="286594" cy="647435"/>
                  <a:chOff x="4657023" y="2741375"/>
                  <a:chExt cx="213984" cy="792962"/>
                </a:xfrm>
              </p:grpSpPr>
              <p:sp>
                <p:nvSpPr>
                  <p:cNvPr id="133250"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51"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grpSp>
            <p:sp>
              <p:nvSpPr>
                <p:cNvPr id="133249"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sp>
          <p:nvSpPr>
            <p:cNvPr id="32" name="Rectangle 15"/>
            <p:cNvSpPr>
              <a:spLocks noChangeArrowheads="1"/>
            </p:cNvSpPr>
            <p:nvPr/>
          </p:nvSpPr>
          <p:spPr bwMode="auto">
            <a:xfrm>
              <a:off x="4642829" y="6042780"/>
              <a:ext cx="488982" cy="139693"/>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algn="ctr" defTabSz="585788" eaLnBrk="0" hangingPunct="0">
                <a:spcBef>
                  <a:spcPct val="50000"/>
                </a:spcBef>
                <a:defRPr/>
              </a:pPr>
              <a:r>
                <a:rPr lang="fr-FR" sz="900" b="1" dirty="0" err="1">
                  <a:solidFill>
                    <a:schemeClr val="bg1"/>
                  </a:solidFill>
                  <a:cs typeface="+mn-cs"/>
                </a:rPr>
                <a:t>Sentado</a:t>
              </a:r>
              <a:endParaRPr lang="fr-FR" sz="900" b="1" dirty="0">
                <a:solidFill>
                  <a:schemeClr val="bg1"/>
                </a:solidFill>
                <a:cs typeface="+mn-cs"/>
              </a:endParaRPr>
            </a:p>
          </p:txBody>
        </p:sp>
        <p:sp>
          <p:nvSpPr>
            <p:cNvPr id="33" name="Forme libre 32"/>
            <p:cNvSpPr/>
            <p:nvPr/>
          </p:nvSpPr>
          <p:spPr>
            <a:xfrm>
              <a:off x="637308" y="3599734"/>
              <a:ext cx="6532984" cy="2604963"/>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032354">
                  <a:moveTo>
                    <a:pt x="0" y="29980"/>
                  </a:moveTo>
                  <a:lnTo>
                    <a:pt x="1004341" y="0"/>
                  </a:lnTo>
                  <a:lnTo>
                    <a:pt x="1720121" y="810718"/>
                  </a:lnTo>
                  <a:lnTo>
                    <a:pt x="3942413" y="794479"/>
                  </a:lnTo>
                  <a:lnTo>
                    <a:pt x="4227226" y="119921"/>
                  </a:lnTo>
                  <a:lnTo>
                    <a:pt x="4766872" y="104931"/>
                  </a:lnTo>
                  <a:lnTo>
                    <a:pt x="4736891" y="1109272"/>
                  </a:lnTo>
                  <a:lnTo>
                    <a:pt x="5906124" y="1124262"/>
                  </a:lnTo>
                  <a:lnTo>
                    <a:pt x="5906124" y="3297836"/>
                  </a:lnTo>
                  <a:lnTo>
                    <a:pt x="7270229" y="3267856"/>
                  </a:lnTo>
                  <a:lnTo>
                    <a:pt x="7390151" y="4032354"/>
                  </a:lnTo>
                  <a:lnTo>
                    <a:pt x="8064708" y="4032354"/>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3236" name="Rectangle 146"/>
            <p:cNvSpPr>
              <a:spLocks noChangeArrowheads="1"/>
            </p:cNvSpPr>
            <p:nvPr/>
          </p:nvSpPr>
          <p:spPr bwMode="auto">
            <a:xfrm>
              <a:off x="2127471" y="3586539"/>
              <a:ext cx="1109278" cy="535402"/>
            </a:xfrm>
            <a:prstGeom prst="rect">
              <a:avLst/>
            </a:prstGeom>
            <a:solidFill>
              <a:schemeClr val="tx1"/>
            </a:solidFill>
            <a:ln w="50799">
              <a:noFill/>
              <a:miter lim="800000"/>
              <a:headEnd/>
              <a:tailEnd/>
            </a:ln>
          </p:spPr>
          <p:txBody>
            <a:bodyPr wrap="none" lIns="73025" tIns="36512" rIns="73025" bIns="36512">
              <a:spAutoFit/>
            </a:bodyPr>
            <a:lstStyle/>
            <a:p>
              <a:pPr algn="ctr" defTabSz="585788" eaLnBrk="0" hangingPunct="0">
                <a:spcBef>
                  <a:spcPct val="50000"/>
                </a:spcBef>
              </a:pPr>
              <a:r>
                <a:rPr lang="fr-FR" sz="1200" b="1">
                  <a:solidFill>
                    <a:srgbClr val="00B050"/>
                  </a:solidFill>
                </a:rPr>
                <a:t>Incompetenza </a:t>
              </a:r>
            </a:p>
            <a:p>
              <a:pPr algn="ctr" defTabSz="585788" eaLnBrk="0" hangingPunct="0">
                <a:spcBef>
                  <a:spcPct val="50000"/>
                </a:spcBef>
              </a:pPr>
              <a:r>
                <a:rPr lang="fr-FR" sz="1200" b="1">
                  <a:solidFill>
                    <a:srgbClr val="00B050"/>
                  </a:solidFill>
                </a:rPr>
                <a:t> valvular</a:t>
              </a:r>
            </a:p>
          </p:txBody>
        </p:sp>
      </p:grpSp>
      <p:grpSp>
        <p:nvGrpSpPr>
          <p:cNvPr id="19" name="Groupe 269"/>
          <p:cNvGrpSpPr>
            <a:grpSpLocks/>
          </p:cNvGrpSpPr>
          <p:nvPr/>
        </p:nvGrpSpPr>
        <p:grpSpPr bwMode="auto">
          <a:xfrm>
            <a:off x="7210425" y="2924175"/>
            <a:ext cx="1839913" cy="2881313"/>
            <a:chOff x="7338562" y="1669419"/>
            <a:chExt cx="2853120" cy="4135845"/>
          </a:xfrm>
        </p:grpSpPr>
        <p:grpSp>
          <p:nvGrpSpPr>
            <p:cNvPr id="20" name="Groupe 181"/>
            <p:cNvGrpSpPr>
              <a:grpSpLocks/>
            </p:cNvGrpSpPr>
            <p:nvPr/>
          </p:nvGrpSpPr>
          <p:grpSpPr bwMode="auto">
            <a:xfrm>
              <a:off x="7338562" y="1669419"/>
              <a:ext cx="1769942" cy="4135843"/>
              <a:chOff x="1559046" y="2358781"/>
              <a:chExt cx="1769942" cy="2422769"/>
            </a:xfrm>
          </p:grpSpPr>
          <p:sp>
            <p:nvSpPr>
              <p:cNvPr id="133147"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48"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3149"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3150"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51"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52"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3153"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3154"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5"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6"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7"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8" name="Oval 67"/>
              <p:cNvSpPr>
                <a:spLocks noChangeArrowheads="1"/>
              </p:cNvSpPr>
              <p:nvPr/>
            </p:nvSpPr>
            <p:spPr bwMode="auto">
              <a:xfrm>
                <a:off x="2697163" y="4633913"/>
                <a:ext cx="336550" cy="14763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59" name="Rectangle 68"/>
              <p:cNvSpPr>
                <a:spLocks noChangeArrowheads="1"/>
              </p:cNvSpPr>
              <p:nvPr/>
            </p:nvSpPr>
            <p:spPr bwMode="auto">
              <a:xfrm>
                <a:off x="2527300" y="2776538"/>
                <a:ext cx="525463" cy="661987"/>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3160"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3161"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3162"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3"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4"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5"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6"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7"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8"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9"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33170"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33171"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72"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73"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3174"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75"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76"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213" name="Rectangle 91"/>
              <p:cNvSpPr>
                <a:spLocks noChangeArrowheads="1"/>
              </p:cNvSpPr>
              <p:nvPr/>
            </p:nvSpPr>
            <p:spPr bwMode="auto">
              <a:xfrm>
                <a:off x="1598433" y="2358781"/>
                <a:ext cx="1673961" cy="348399"/>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dirty="0" err="1">
                    <a:solidFill>
                      <a:schemeClr val="tx1"/>
                    </a:solidFill>
                    <a:cs typeface="+mn-cs"/>
                  </a:rPr>
                  <a:t>Incom</a:t>
                </a:r>
                <a:r>
                  <a:rPr lang="fr-FR" sz="1200" b="1" dirty="0">
                    <a:solidFill>
                      <a:schemeClr val="tx1"/>
                    </a:solidFill>
                    <a:cs typeface="+mn-cs"/>
                  </a:rPr>
                  <a:t>. </a:t>
                </a:r>
                <a:r>
                  <a:rPr lang="fr-FR" sz="1200" b="1" dirty="0" err="1">
                    <a:solidFill>
                      <a:schemeClr val="tx1"/>
                    </a:solidFill>
                    <a:cs typeface="+mn-cs"/>
                  </a:rPr>
                  <a:t>Superf</a:t>
                </a:r>
                <a:endParaRPr lang="fr-FR" sz="1200" b="1" dirty="0">
                  <a:solidFill>
                    <a:schemeClr val="tx1"/>
                  </a:solidFill>
                  <a:cs typeface="+mn-cs"/>
                </a:endParaRPr>
              </a:p>
              <a:p>
                <a:pPr defTabSz="231775" eaLnBrk="0" hangingPunct="0">
                  <a:defRPr/>
                </a:pPr>
                <a:r>
                  <a:rPr lang="fr-FR" sz="1200" b="1" dirty="0">
                    <a:solidFill>
                      <a:schemeClr val="tx1"/>
                    </a:solidFill>
                    <a:cs typeface="+mn-cs"/>
                  </a:rPr>
                  <a:t>Shunt </a:t>
                </a:r>
                <a:r>
                  <a:rPr lang="fr-FR" sz="1200" b="1" dirty="0" err="1">
                    <a:solidFill>
                      <a:schemeClr val="tx1"/>
                    </a:solidFill>
                    <a:cs typeface="+mn-cs"/>
                  </a:rPr>
                  <a:t>Cerrado</a:t>
                </a:r>
                <a:endParaRPr lang="fr-FR" sz="1600" b="1" dirty="0">
                  <a:solidFill>
                    <a:schemeClr val="tx1"/>
                  </a:solidFill>
                  <a:cs typeface="+mn-cs"/>
                </a:endParaRPr>
              </a:p>
            </p:txBody>
          </p:sp>
          <p:sp>
            <p:nvSpPr>
              <p:cNvPr id="133178" name="Rectangle 92"/>
              <p:cNvSpPr>
                <a:spLocks noChangeArrowheads="1"/>
              </p:cNvSpPr>
              <p:nvPr/>
            </p:nvSpPr>
            <p:spPr bwMode="auto">
              <a:xfrm>
                <a:off x="1625600" y="2724150"/>
                <a:ext cx="481013" cy="868363"/>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33179" name="Oval 93"/>
              <p:cNvSpPr>
                <a:spLocks noChangeArrowheads="1"/>
              </p:cNvSpPr>
              <p:nvPr/>
            </p:nvSpPr>
            <p:spPr bwMode="auto">
              <a:xfrm>
                <a:off x="1760538" y="3489325"/>
                <a:ext cx="304800" cy="9366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80" name="Rectangle 94"/>
              <p:cNvSpPr>
                <a:spLocks noChangeArrowheads="1"/>
              </p:cNvSpPr>
              <p:nvPr/>
            </p:nvSpPr>
            <p:spPr bwMode="auto">
              <a:xfrm>
                <a:off x="1598613" y="3402013"/>
                <a:ext cx="203200" cy="1255712"/>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33181" name="Rectangle 95" descr="Diagonales larges vers le haut"/>
              <p:cNvSpPr>
                <a:spLocks noChangeArrowheads="1"/>
              </p:cNvSpPr>
              <p:nvPr/>
            </p:nvSpPr>
            <p:spPr bwMode="auto">
              <a:xfrm>
                <a:off x="1641475" y="2916238"/>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82" name="Rectangle 96"/>
              <p:cNvSpPr>
                <a:spLocks noChangeArrowheads="1"/>
              </p:cNvSpPr>
              <p:nvPr/>
            </p:nvSpPr>
            <p:spPr bwMode="auto">
              <a:xfrm>
                <a:off x="1652588" y="2916238"/>
                <a:ext cx="131762"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33183" name="AutoShape 97"/>
              <p:cNvSpPr>
                <a:spLocks noChangeArrowheads="1"/>
              </p:cNvSpPr>
              <p:nvPr/>
            </p:nvSpPr>
            <p:spPr bwMode="auto">
              <a:xfrm>
                <a:off x="1652588" y="3178175"/>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4" name="Oval 98" descr="Diagonales larges vers le bas"/>
              <p:cNvSpPr>
                <a:spLocks noChangeArrowheads="1"/>
              </p:cNvSpPr>
              <p:nvPr/>
            </p:nvSpPr>
            <p:spPr bwMode="auto">
              <a:xfrm>
                <a:off x="1644650" y="2874963"/>
                <a:ext cx="1508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85" name="Oval 99"/>
              <p:cNvSpPr>
                <a:spLocks noChangeArrowheads="1"/>
              </p:cNvSpPr>
              <p:nvPr/>
            </p:nvSpPr>
            <p:spPr bwMode="auto">
              <a:xfrm>
                <a:off x="1655763" y="2892425"/>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6" name="Oval 100"/>
              <p:cNvSpPr>
                <a:spLocks noChangeArrowheads="1"/>
              </p:cNvSpPr>
              <p:nvPr/>
            </p:nvSpPr>
            <p:spPr bwMode="auto">
              <a:xfrm>
                <a:off x="1655763" y="4614863"/>
                <a:ext cx="128587" cy="9048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87" name="AutoShape 101"/>
              <p:cNvSpPr>
                <a:spLocks noChangeArrowheads="1"/>
              </p:cNvSpPr>
              <p:nvPr/>
            </p:nvSpPr>
            <p:spPr bwMode="auto">
              <a:xfrm>
                <a:off x="1654175" y="3948113"/>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8" name="Rectangle 102" descr="Diagonales larges vers le haut"/>
              <p:cNvSpPr>
                <a:spLocks noChangeArrowheads="1"/>
              </p:cNvSpPr>
              <p:nvPr/>
            </p:nvSpPr>
            <p:spPr bwMode="auto">
              <a:xfrm rot="5400000">
                <a:off x="2171700" y="2516188"/>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89" name="Rectangle 103"/>
              <p:cNvSpPr>
                <a:spLocks noChangeArrowheads="1"/>
              </p:cNvSpPr>
              <p:nvPr/>
            </p:nvSpPr>
            <p:spPr bwMode="auto">
              <a:xfrm rot="5400000">
                <a:off x="2182813" y="2489200"/>
                <a:ext cx="120650"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33190" name="Rectangle 104" descr="Diagonales larges vers le haut"/>
              <p:cNvSpPr>
                <a:spLocks noChangeArrowheads="1"/>
              </p:cNvSpPr>
              <p:nvPr/>
            </p:nvSpPr>
            <p:spPr bwMode="auto">
              <a:xfrm rot="5400000">
                <a:off x="2172494" y="3996532"/>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91" name="Rectangle 105"/>
              <p:cNvSpPr>
                <a:spLocks noChangeArrowheads="1"/>
              </p:cNvSpPr>
              <p:nvPr/>
            </p:nvSpPr>
            <p:spPr bwMode="auto">
              <a:xfrm rot="5400000">
                <a:off x="2195513" y="3956050"/>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33192"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93"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94"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3195"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3196"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97"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98"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33199"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0" name="AutoShape 167"/>
              <p:cNvSpPr>
                <a:spLocks noChangeArrowheads="1"/>
              </p:cNvSpPr>
              <p:nvPr/>
            </p:nvSpPr>
            <p:spPr bwMode="auto">
              <a:xfrm flipH="1">
                <a:off x="16573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1" name="AutoShape 168"/>
              <p:cNvSpPr>
                <a:spLocks noChangeArrowheads="1"/>
              </p:cNvSpPr>
              <p:nvPr/>
            </p:nvSpPr>
            <p:spPr bwMode="auto">
              <a:xfrm flipH="1">
                <a:off x="2109381" y="2869783"/>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2" name="AutoShape 169"/>
              <p:cNvSpPr>
                <a:spLocks noChangeArrowheads="1"/>
              </p:cNvSpPr>
              <p:nvPr/>
            </p:nvSpPr>
            <p:spPr bwMode="auto">
              <a:xfrm rot="5400000" flipV="1">
                <a:off x="1563040" y="3939357"/>
                <a:ext cx="325438" cy="333423"/>
              </a:xfrm>
              <a:prstGeom prst="rightArrow">
                <a:avLst>
                  <a:gd name="adj1" fmla="val 50000"/>
                  <a:gd name="adj2" fmla="val 35588"/>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3" name="AutoShape 170"/>
              <p:cNvSpPr>
                <a:spLocks noChangeArrowheads="1"/>
              </p:cNvSpPr>
              <p:nvPr/>
            </p:nvSpPr>
            <p:spPr bwMode="auto">
              <a:xfrm rot="5400000" flipV="1">
                <a:off x="1563038" y="3177360"/>
                <a:ext cx="325438" cy="333422"/>
              </a:xfrm>
              <a:prstGeom prst="rightArrow">
                <a:avLst>
                  <a:gd name="adj1" fmla="val 50000"/>
                  <a:gd name="adj2" fmla="val 35588"/>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4" name="AutoShape 171"/>
              <p:cNvSpPr>
                <a:spLocks noChangeArrowheads="1"/>
              </p:cNvSpPr>
              <p:nvPr/>
            </p:nvSpPr>
            <p:spPr bwMode="auto">
              <a:xfrm>
                <a:off x="1828800"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5"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33206" name="AutoShape 173"/>
              <p:cNvSpPr>
                <a:spLocks noChangeArrowheads="1"/>
              </p:cNvSpPr>
              <p:nvPr/>
            </p:nvSpPr>
            <p:spPr bwMode="auto">
              <a:xfrm flipH="1" flipV="1">
                <a:off x="2590800" y="2724150"/>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grpSp>
        <p:grpSp>
          <p:nvGrpSpPr>
            <p:cNvPr id="21" name="Groupe 247"/>
            <p:cNvGrpSpPr>
              <a:grpSpLocks/>
            </p:cNvGrpSpPr>
            <p:nvPr/>
          </p:nvGrpSpPr>
          <p:grpSpPr bwMode="auto">
            <a:xfrm>
              <a:off x="9148241" y="1669420"/>
              <a:ext cx="1043441" cy="4135844"/>
              <a:chOff x="4035673" y="805324"/>
              <a:chExt cx="1043441" cy="4135844"/>
            </a:xfrm>
          </p:grpSpPr>
          <p:sp>
            <p:nvSpPr>
              <p:cNvPr id="133126" name="Oval 56"/>
              <p:cNvSpPr>
                <a:spLocks noChangeArrowheads="1"/>
              </p:cNvSpPr>
              <p:nvPr/>
            </p:nvSpPr>
            <p:spPr bwMode="auto">
              <a:xfrm>
                <a:off x="4324598" y="2271840"/>
                <a:ext cx="398462" cy="134414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27" name="Rectangle 57" descr="Diagonales larges vers le haut"/>
              <p:cNvSpPr>
                <a:spLocks noChangeArrowheads="1"/>
              </p:cNvSpPr>
              <p:nvPr/>
            </p:nvSpPr>
            <p:spPr bwMode="auto">
              <a:xfrm>
                <a:off x="4337298" y="3420871"/>
                <a:ext cx="395287" cy="1392929"/>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3128" name="Rectangle 58"/>
              <p:cNvSpPr>
                <a:spLocks noChangeArrowheads="1"/>
              </p:cNvSpPr>
              <p:nvPr/>
            </p:nvSpPr>
            <p:spPr bwMode="auto">
              <a:xfrm>
                <a:off x="4365873" y="3420871"/>
                <a:ext cx="338137" cy="1344149"/>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3129" name="AutoShape 65"/>
              <p:cNvSpPr>
                <a:spLocks noChangeArrowheads="1"/>
              </p:cNvSpPr>
              <p:nvPr/>
            </p:nvSpPr>
            <p:spPr bwMode="auto">
              <a:xfrm>
                <a:off x="4362698" y="3618698"/>
                <a:ext cx="346075" cy="208669"/>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0" name="Oval 66"/>
              <p:cNvSpPr>
                <a:spLocks noChangeArrowheads="1"/>
              </p:cNvSpPr>
              <p:nvPr/>
            </p:nvSpPr>
            <p:spPr bwMode="auto">
              <a:xfrm>
                <a:off x="4353173" y="3130902"/>
                <a:ext cx="355600" cy="35229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1" name="Oval 67"/>
              <p:cNvSpPr>
                <a:spLocks noChangeArrowheads="1"/>
              </p:cNvSpPr>
              <p:nvPr/>
            </p:nvSpPr>
            <p:spPr bwMode="auto">
              <a:xfrm>
                <a:off x="4372223" y="4689141"/>
                <a:ext cx="336550" cy="25202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32" name="Rectangle 68"/>
              <p:cNvSpPr>
                <a:spLocks noChangeArrowheads="1"/>
              </p:cNvSpPr>
              <p:nvPr/>
            </p:nvSpPr>
            <p:spPr bwMode="auto">
              <a:xfrm>
                <a:off x="4202360" y="1518466"/>
                <a:ext cx="525463" cy="1130060"/>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3133" name="Rectangle 70" descr="Diagonales larges vers le haut"/>
              <p:cNvSpPr>
                <a:spLocks noChangeArrowheads="1"/>
              </p:cNvSpPr>
              <p:nvPr/>
            </p:nvSpPr>
            <p:spPr bwMode="auto">
              <a:xfrm>
                <a:off x="4310310" y="1621445"/>
                <a:ext cx="401638" cy="1168000"/>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3134" name="Rectangle 71"/>
              <p:cNvSpPr>
                <a:spLocks noChangeArrowheads="1"/>
              </p:cNvSpPr>
              <p:nvPr/>
            </p:nvSpPr>
            <p:spPr bwMode="auto">
              <a:xfrm>
                <a:off x="4338885" y="1621445"/>
                <a:ext cx="346075" cy="1168000"/>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3135" name="AutoShape 76"/>
              <p:cNvSpPr>
                <a:spLocks noChangeArrowheads="1"/>
              </p:cNvSpPr>
              <p:nvPr/>
            </p:nvSpPr>
            <p:spPr bwMode="auto">
              <a:xfrm>
                <a:off x="4338885" y="1819273"/>
                <a:ext cx="336550" cy="420048"/>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6" name="Oval 77" descr="Diagonales larges vers le bas"/>
              <p:cNvSpPr>
                <a:spLocks noChangeArrowheads="1"/>
              </p:cNvSpPr>
              <p:nvPr/>
            </p:nvSpPr>
            <p:spPr bwMode="auto">
              <a:xfrm>
                <a:off x="4319835" y="1553695"/>
                <a:ext cx="392113" cy="151759"/>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37" name="Oval 78"/>
              <p:cNvSpPr>
                <a:spLocks noChangeArrowheads="1"/>
              </p:cNvSpPr>
              <p:nvPr/>
            </p:nvSpPr>
            <p:spPr bwMode="auto">
              <a:xfrm>
                <a:off x="4338885" y="1569955"/>
                <a:ext cx="354013" cy="15175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8" name="Oval 81"/>
              <p:cNvSpPr>
                <a:spLocks noChangeArrowheads="1"/>
              </p:cNvSpPr>
              <p:nvPr/>
            </p:nvSpPr>
            <p:spPr bwMode="auto">
              <a:xfrm>
                <a:off x="4603998" y="2461539"/>
                <a:ext cx="400050" cy="1227619"/>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39" name="Oval 82" descr="Diagonales larges vers le haut"/>
              <p:cNvSpPr>
                <a:spLocks noChangeArrowheads="1"/>
              </p:cNvSpPr>
              <p:nvPr/>
            </p:nvSpPr>
            <p:spPr bwMode="auto">
              <a:xfrm>
                <a:off x="4635748" y="2513027"/>
                <a:ext cx="220662" cy="1127351"/>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40" name="Oval 83"/>
              <p:cNvSpPr>
                <a:spLocks noChangeArrowheads="1"/>
              </p:cNvSpPr>
              <p:nvPr/>
            </p:nvSpPr>
            <p:spPr bwMode="auto">
              <a:xfrm>
                <a:off x="4570660" y="2583487"/>
                <a:ext cx="233363" cy="1032503"/>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3141" name="Oval 88"/>
              <p:cNvSpPr>
                <a:spLocks noChangeArrowheads="1"/>
              </p:cNvSpPr>
              <p:nvPr/>
            </p:nvSpPr>
            <p:spPr bwMode="auto">
              <a:xfrm>
                <a:off x="4035673" y="2461539"/>
                <a:ext cx="400050" cy="1227619"/>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42" name="Oval 89" descr="Diagonales larges vers le haut"/>
              <p:cNvSpPr>
                <a:spLocks noChangeArrowheads="1"/>
              </p:cNvSpPr>
              <p:nvPr/>
            </p:nvSpPr>
            <p:spPr bwMode="auto">
              <a:xfrm>
                <a:off x="4181723" y="2513027"/>
                <a:ext cx="222250" cy="1127351"/>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43" name="Oval 90"/>
              <p:cNvSpPr>
                <a:spLocks noChangeArrowheads="1"/>
              </p:cNvSpPr>
              <p:nvPr/>
            </p:nvSpPr>
            <p:spPr bwMode="auto">
              <a:xfrm>
                <a:off x="4235698" y="2583487"/>
                <a:ext cx="234950" cy="1032503"/>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267" name="Rectangle 91"/>
              <p:cNvSpPr>
                <a:spLocks noChangeArrowheads="1"/>
              </p:cNvSpPr>
              <p:nvPr/>
            </p:nvSpPr>
            <p:spPr bwMode="auto">
              <a:xfrm>
                <a:off x="4104278" y="805323"/>
                <a:ext cx="974836" cy="594742"/>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dirty="0" err="1">
                    <a:solidFill>
                      <a:schemeClr val="tx1"/>
                    </a:solidFill>
                    <a:cs typeface="+mn-cs"/>
                  </a:rPr>
                  <a:t>Incom</a:t>
                </a:r>
                <a:r>
                  <a:rPr lang="fr-FR" sz="1200" b="1" dirty="0">
                    <a:solidFill>
                      <a:schemeClr val="tx1"/>
                    </a:solidFill>
                    <a:cs typeface="+mn-cs"/>
                  </a:rPr>
                  <a:t>.</a:t>
                </a:r>
              </a:p>
              <a:p>
                <a:pPr defTabSz="231775" eaLnBrk="0" hangingPunct="0">
                  <a:defRPr/>
                </a:pPr>
                <a:r>
                  <a:rPr lang="fr-FR" sz="1200" b="1" dirty="0" err="1">
                    <a:solidFill>
                      <a:schemeClr val="tx1"/>
                    </a:solidFill>
                    <a:cs typeface="+mn-cs"/>
                  </a:rPr>
                  <a:t>Profun</a:t>
                </a:r>
                <a:r>
                  <a:rPr lang="fr-FR" sz="1200" b="1" dirty="0">
                    <a:solidFill>
                      <a:schemeClr val="tx1"/>
                    </a:solidFill>
                    <a:cs typeface="+mn-cs"/>
                  </a:rPr>
                  <a:t>?</a:t>
                </a:r>
                <a:endParaRPr lang="fr-FR" sz="1600" b="1" dirty="0">
                  <a:solidFill>
                    <a:schemeClr val="tx1"/>
                  </a:solidFill>
                  <a:cs typeface="+mn-cs"/>
                </a:endParaRPr>
              </a:p>
            </p:txBody>
          </p:sp>
          <p:sp>
            <p:nvSpPr>
              <p:cNvPr id="133145" name="AutoShape 165"/>
              <p:cNvSpPr>
                <a:spLocks noChangeArrowheads="1"/>
              </p:cNvSpPr>
              <p:nvPr/>
            </p:nvSpPr>
            <p:spPr bwMode="auto">
              <a:xfrm flipV="1">
                <a:off x="4427984" y="1916831"/>
                <a:ext cx="216024" cy="2520280"/>
              </a:xfrm>
              <a:prstGeom prst="upArrow">
                <a:avLst>
                  <a:gd name="adj1" fmla="val 50000"/>
                  <a:gd name="adj2" fmla="val 226042"/>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146" name="Oval 64"/>
              <p:cNvSpPr>
                <a:spLocks noChangeArrowheads="1"/>
              </p:cNvSpPr>
              <p:nvPr/>
            </p:nvSpPr>
            <p:spPr bwMode="auto">
              <a:xfrm>
                <a:off x="4334123" y="2093368"/>
                <a:ext cx="45719" cy="39952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gr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s-ES_tradnl" b="1" dirty="0">
                <a:solidFill>
                  <a:srgbClr val="FFFF00"/>
                </a:solidFill>
              </a:rPr>
              <a:t>		Con el eco-</a:t>
            </a:r>
            <a:r>
              <a:rPr lang="es-ES_tradnl" b="1" dirty="0" err="1">
                <a:solidFill>
                  <a:srgbClr val="FFFF00"/>
                </a:solidFill>
              </a:rPr>
              <a:t>doppler</a:t>
            </a:r>
            <a:r>
              <a:rPr lang="es-ES_tradnl" b="1" dirty="0">
                <a:solidFill>
                  <a:srgbClr val="FFFF00"/>
                </a:solidFill>
              </a:rPr>
              <a:t> y las maniobras de </a:t>
            </a:r>
            <a:r>
              <a:rPr lang="es-ES_tradnl" b="1" dirty="0">
                <a:solidFill>
                  <a:schemeClr val="bg1"/>
                </a:solidFill>
              </a:rPr>
              <a:t>compresión-descompresión, o mejor la maniobra de </a:t>
            </a:r>
            <a:r>
              <a:rPr lang="es-ES_tradnl" b="1" dirty="0" err="1">
                <a:solidFill>
                  <a:srgbClr val="FFFF00"/>
                </a:solidFill>
              </a:rPr>
              <a:t>Paranà</a:t>
            </a:r>
            <a:r>
              <a:rPr lang="es-ES_tradnl" b="1" dirty="0">
                <a:solidFill>
                  <a:srgbClr val="FFFF00"/>
                </a:solidFill>
              </a:rPr>
              <a:t> (más fisiológica)</a:t>
            </a:r>
            <a:r>
              <a:rPr lang="es-ES_tradnl" b="1" dirty="0">
                <a:solidFill>
                  <a:schemeClr val="bg1"/>
                </a:solidFill>
              </a:rPr>
              <a:t> y la Maniobra de</a:t>
            </a:r>
            <a:r>
              <a:rPr lang="es-ES_tradnl" b="1" dirty="0">
                <a:solidFill>
                  <a:srgbClr val="FFFF00"/>
                </a:solidFill>
              </a:rPr>
              <a:t> </a:t>
            </a:r>
            <a:r>
              <a:rPr lang="es-ES_tradnl" b="1" dirty="0" err="1">
                <a:solidFill>
                  <a:srgbClr val="FFFF00"/>
                </a:solidFill>
              </a:rPr>
              <a:t>Vasalva</a:t>
            </a:r>
            <a:r>
              <a:rPr lang="es-ES_tradnl" b="1" dirty="0">
                <a:solidFill>
                  <a:srgbClr val="FFFF00"/>
                </a:solidFill>
              </a:rPr>
              <a:t>, se puede </a:t>
            </a:r>
            <a:r>
              <a:rPr lang="es-ES_tradnl" b="1" dirty="0">
                <a:solidFill>
                  <a:schemeClr val="bg1"/>
                </a:solidFill>
              </a:rPr>
              <a:t>diagnosticar la deficiente </a:t>
            </a:r>
            <a:r>
              <a:rPr lang="es-ES_tradnl" b="1" dirty="0">
                <a:solidFill>
                  <a:srgbClr val="FF0000"/>
                </a:solidFill>
              </a:rPr>
              <a:t> FDPH </a:t>
            </a:r>
            <a:r>
              <a:rPr lang="es-ES_tradnl" b="1" dirty="0">
                <a:solidFill>
                  <a:schemeClr val="bg1"/>
                </a:solidFill>
              </a:rPr>
              <a:t>por los </a:t>
            </a:r>
            <a:r>
              <a:rPr lang="es-ES_tradnl" b="1" dirty="0">
                <a:solidFill>
                  <a:srgbClr val="FFFF00"/>
                </a:solidFill>
              </a:rPr>
              <a:t>reflujos </a:t>
            </a:r>
            <a:r>
              <a:rPr lang="es-ES_tradnl" b="1" dirty="0">
                <a:solidFill>
                  <a:schemeClr val="bg1"/>
                </a:solidFill>
              </a:rPr>
              <a:t>y </a:t>
            </a:r>
            <a:r>
              <a:rPr lang="es-ES_tradnl" b="1" dirty="0" err="1">
                <a:solidFill>
                  <a:srgbClr val="FFFF00"/>
                </a:solidFill>
              </a:rPr>
              <a:t>shunt</a:t>
            </a:r>
            <a:r>
              <a:rPr lang="es-ES_tradnl" b="1" dirty="0" err="1">
                <a:solidFill>
                  <a:schemeClr val="bg1"/>
                </a:solidFill>
              </a:rPr>
              <a:t>s</a:t>
            </a:r>
            <a:r>
              <a:rPr lang="es-ES_tradnl" b="1" dirty="0">
                <a:solidFill>
                  <a:schemeClr val="bg1"/>
                </a:solidFill>
              </a:rPr>
              <a:t> cerrados o abiertos derivativos. </a:t>
            </a:r>
            <a:r>
              <a:rPr lang="es-ES_tradnl" b="1" dirty="0">
                <a:solidFill>
                  <a:srgbClr val="FFFF00"/>
                </a:solidFill>
              </a:rPr>
              <a:t>La </a:t>
            </a:r>
            <a:r>
              <a:rPr lang="es-ES_tradnl" b="1" dirty="0" err="1">
                <a:solidFill>
                  <a:srgbClr val="FFFF00"/>
                </a:solidFill>
              </a:rPr>
              <a:t>pletismógrafia</a:t>
            </a:r>
            <a:r>
              <a:rPr lang="es-ES_tradnl" b="1" dirty="0">
                <a:solidFill>
                  <a:srgbClr val="FFFF00"/>
                </a:solidFill>
              </a:rPr>
              <a:t> de aire </a:t>
            </a:r>
            <a:r>
              <a:rPr lang="es-ES_tradnl" b="1" dirty="0">
                <a:solidFill>
                  <a:schemeClr val="bg1"/>
                </a:solidFill>
              </a:rPr>
              <a:t>muestra la insuficiente diminución de volumen de la pierna con ejercicio .  La </a:t>
            </a:r>
            <a:r>
              <a:rPr lang="es-ES_tradnl" b="1" dirty="0">
                <a:solidFill>
                  <a:srgbClr val="FF0000"/>
                </a:solidFill>
              </a:rPr>
              <a:t>desconexión  de los </a:t>
            </a:r>
            <a:r>
              <a:rPr lang="es-ES_tradnl" b="1" dirty="0" err="1">
                <a:solidFill>
                  <a:srgbClr val="FF0000"/>
                </a:solidFill>
              </a:rPr>
              <a:t>shunts</a:t>
            </a:r>
            <a:r>
              <a:rPr lang="es-ES_tradnl" b="1" dirty="0">
                <a:solidFill>
                  <a:srgbClr val="FF0000"/>
                </a:solidFill>
              </a:rPr>
              <a:t>  </a:t>
            </a:r>
            <a:r>
              <a:rPr lang="es-ES_tradnl" b="1" dirty="0">
                <a:solidFill>
                  <a:schemeClr val="bg1"/>
                </a:solidFill>
              </a:rPr>
              <a:t>con fragmentación de la columna de presión hidrostática  son </a:t>
            </a:r>
            <a:r>
              <a:rPr lang="es-ES_tradnl" b="1" dirty="0">
                <a:solidFill>
                  <a:srgbClr val="FFFF00"/>
                </a:solidFill>
              </a:rPr>
              <a:t>unas de las bases de la cura CHIVA.</a:t>
            </a:r>
          </a:p>
          <a:p>
            <a:pPr marL="514350" indent="-514350" eaLnBrk="0" hangingPunct="0">
              <a:spcBef>
                <a:spcPct val="50000"/>
              </a:spcBef>
            </a:pPr>
            <a:endParaRPr lang="es-ES_tradnl" b="1" dirty="0">
              <a:solidFill>
                <a:srgbClr val="FFFF00"/>
              </a:solidFill>
            </a:endParaRPr>
          </a:p>
          <a:p>
            <a:pPr marL="514350" indent="-514350" eaLnBrk="0" hangingPunct="0">
              <a:spcBef>
                <a:spcPct val="50000"/>
              </a:spcBef>
            </a:pPr>
            <a:r>
              <a:rPr lang="es-ES_tradnl" b="1" dirty="0">
                <a:solidFill>
                  <a:srgbClr val="FFFF00"/>
                </a:solidFill>
              </a:rPr>
              <a:t> </a:t>
            </a:r>
            <a:endParaRPr lang="fr-FR" b="1" dirty="0">
              <a:solidFill>
                <a:srgbClr val="FFFF00"/>
              </a:solidFill>
            </a:endParaRPr>
          </a:p>
          <a:p>
            <a:pPr marL="514350" indent="-514350" eaLnBrk="0" hangingPunct="0">
              <a:spcBef>
                <a:spcPct val="50000"/>
              </a:spcBef>
            </a:pPr>
            <a:endParaRPr lang="fr-FR" dirty="0">
              <a:solidFill>
                <a:schemeClr val="bg1"/>
              </a:solidFill>
            </a:endParaRPr>
          </a:p>
        </p:txBody>
      </p:sp>
      <p:pic>
        <p:nvPicPr>
          <p:cNvPr id="3" name="Picture 5" descr="parana"/>
          <p:cNvPicPr>
            <a:picLocks noChangeAspect="1" noChangeArrowheads="1"/>
          </p:cNvPicPr>
          <p:nvPr/>
        </p:nvPicPr>
        <p:blipFill>
          <a:blip r:embed="rId2" cstate="print">
            <a:lum bright="-36000" contrast="72000"/>
          </a:blip>
          <a:srcRect b="33032"/>
          <a:stretch>
            <a:fillRect/>
          </a:stretch>
        </p:blipFill>
        <p:spPr bwMode="auto">
          <a:xfrm>
            <a:off x="539750" y="4581525"/>
            <a:ext cx="3095625" cy="1720850"/>
          </a:xfrm>
          <a:prstGeom prst="rect">
            <a:avLst/>
          </a:prstGeom>
          <a:noFill/>
          <a:ln w="9525">
            <a:noFill/>
            <a:miter lim="800000"/>
            <a:headEnd/>
            <a:tailEnd/>
          </a:ln>
        </p:spPr>
      </p:pic>
      <p:sp>
        <p:nvSpPr>
          <p:cNvPr id="134147" name="ZoneTexte 4"/>
          <p:cNvSpPr txBox="1">
            <a:spLocks noChangeArrowheads="1"/>
          </p:cNvSpPr>
          <p:nvPr/>
        </p:nvSpPr>
        <p:spPr bwMode="auto">
          <a:xfrm>
            <a:off x="539750" y="6280150"/>
            <a:ext cx="3095625" cy="461963"/>
          </a:xfrm>
          <a:prstGeom prst="rect">
            <a:avLst/>
          </a:prstGeom>
          <a:solidFill>
            <a:schemeClr val="bg1"/>
          </a:solidFill>
          <a:ln w="9525">
            <a:noFill/>
            <a:miter lim="800000"/>
            <a:headEnd/>
            <a:tailEnd/>
          </a:ln>
        </p:spPr>
        <p:txBody>
          <a:bodyPr>
            <a:spAutoFit/>
          </a:bodyPr>
          <a:lstStyle/>
          <a:p>
            <a:pPr eaLnBrk="0" hangingPunct="0">
              <a:spcBef>
                <a:spcPct val="50000"/>
              </a:spcBef>
            </a:pPr>
            <a:r>
              <a:rPr lang="es-ES_tradnl" sz="2400" b="1">
                <a:solidFill>
                  <a:schemeClr val="accent2"/>
                </a:solidFill>
              </a:rPr>
              <a:t>Maniobra de Paraná</a:t>
            </a:r>
            <a:endParaRPr lang="fr-FR" sz="2800">
              <a:solidFill>
                <a:schemeClr val="accent2"/>
              </a:solidFill>
            </a:endParaRPr>
          </a:p>
        </p:txBody>
      </p:sp>
      <p:grpSp>
        <p:nvGrpSpPr>
          <p:cNvPr id="2" name="Groupe 73"/>
          <p:cNvGrpSpPr>
            <a:grpSpLocks/>
          </p:cNvGrpSpPr>
          <p:nvPr/>
        </p:nvGrpSpPr>
        <p:grpSpPr bwMode="auto">
          <a:xfrm>
            <a:off x="5219700" y="4618038"/>
            <a:ext cx="3744913" cy="2051050"/>
            <a:chOff x="539552" y="4617640"/>
            <a:chExt cx="3744416" cy="2051720"/>
          </a:xfrm>
        </p:grpSpPr>
        <p:grpSp>
          <p:nvGrpSpPr>
            <p:cNvPr id="4" name="Groupe 37"/>
            <p:cNvGrpSpPr>
              <a:grpSpLocks/>
            </p:cNvGrpSpPr>
            <p:nvPr/>
          </p:nvGrpSpPr>
          <p:grpSpPr bwMode="auto">
            <a:xfrm>
              <a:off x="539552" y="4617640"/>
              <a:ext cx="3744416" cy="2051720"/>
              <a:chOff x="3683000" y="692696"/>
              <a:chExt cx="5160645" cy="4644008"/>
            </a:xfrm>
          </p:grpSpPr>
          <p:grpSp>
            <p:nvGrpSpPr>
              <p:cNvPr id="5" name="Groupe 24"/>
              <p:cNvGrpSpPr>
                <a:grpSpLocks/>
              </p:cNvGrpSpPr>
              <p:nvPr/>
            </p:nvGrpSpPr>
            <p:grpSpPr bwMode="auto">
              <a:xfrm>
                <a:off x="3683000" y="764704"/>
                <a:ext cx="1752600" cy="4572000"/>
                <a:chOff x="3683000" y="908050"/>
                <a:chExt cx="1752600" cy="4572000"/>
              </a:xfrm>
            </p:grpSpPr>
            <p:sp>
              <p:nvSpPr>
                <p:cNvPr id="134168" name="Arc 3"/>
                <p:cNvSpPr>
                  <a:spLocks/>
                </p:cNvSpPr>
                <p:nvPr/>
              </p:nvSpPr>
              <p:spPr bwMode="auto">
                <a:xfrm>
                  <a:off x="3851275" y="3032125"/>
                  <a:ext cx="698500" cy="5715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es-ES"/>
                </a:p>
              </p:txBody>
            </p:sp>
            <p:sp>
              <p:nvSpPr>
                <p:cNvPr id="134169" name="Line 4"/>
                <p:cNvSpPr>
                  <a:spLocks noChangeShapeType="1"/>
                </p:cNvSpPr>
                <p:nvPr/>
              </p:nvSpPr>
              <p:spPr bwMode="auto">
                <a:xfrm>
                  <a:off x="3851275" y="3608388"/>
                  <a:ext cx="1588" cy="1778000"/>
                </a:xfrm>
                <a:prstGeom prst="line">
                  <a:avLst/>
                </a:prstGeom>
                <a:noFill/>
                <a:ln w="25400">
                  <a:solidFill>
                    <a:schemeClr val="bg1"/>
                  </a:solidFill>
                  <a:round/>
                  <a:headEnd/>
                  <a:tailEnd/>
                </a:ln>
              </p:spPr>
              <p:txBody>
                <a:bodyPr/>
                <a:lstStyle/>
                <a:p>
                  <a:endParaRPr lang="es-ES"/>
                </a:p>
              </p:txBody>
            </p:sp>
            <p:sp>
              <p:nvSpPr>
                <p:cNvPr id="134170" name="Arc 5"/>
                <p:cNvSpPr>
                  <a:spLocks/>
                </p:cNvSpPr>
                <p:nvPr/>
              </p:nvSpPr>
              <p:spPr bwMode="auto">
                <a:xfrm>
                  <a:off x="4554538" y="1403350"/>
                  <a:ext cx="736600" cy="596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bg1"/>
                  </a:solidFill>
                  <a:round/>
                  <a:headEnd/>
                  <a:tailEnd/>
                </a:ln>
              </p:spPr>
              <p:txBody>
                <a:bodyPr/>
                <a:lstStyle/>
                <a:p>
                  <a:endParaRPr lang="es-ES"/>
                </a:p>
              </p:txBody>
            </p:sp>
            <p:sp>
              <p:nvSpPr>
                <p:cNvPr id="134171" name="Line 6"/>
                <p:cNvSpPr>
                  <a:spLocks noChangeShapeType="1"/>
                </p:cNvSpPr>
                <p:nvPr/>
              </p:nvSpPr>
              <p:spPr bwMode="auto">
                <a:xfrm>
                  <a:off x="5289550" y="1962150"/>
                  <a:ext cx="1588" cy="3454400"/>
                </a:xfrm>
                <a:prstGeom prst="line">
                  <a:avLst/>
                </a:prstGeom>
                <a:noFill/>
                <a:ln w="25400">
                  <a:solidFill>
                    <a:schemeClr val="bg1"/>
                  </a:solidFill>
                  <a:round/>
                  <a:headEnd/>
                  <a:tailEnd/>
                </a:ln>
              </p:spPr>
              <p:txBody>
                <a:bodyPr/>
                <a:lstStyle/>
                <a:p>
                  <a:endParaRPr lang="es-ES"/>
                </a:p>
              </p:txBody>
            </p:sp>
            <p:sp>
              <p:nvSpPr>
                <p:cNvPr id="134172" name="Arc 7"/>
                <p:cNvSpPr>
                  <a:spLocks/>
                </p:cNvSpPr>
                <p:nvPr/>
              </p:nvSpPr>
              <p:spPr bwMode="auto">
                <a:xfrm>
                  <a:off x="4057650" y="1644650"/>
                  <a:ext cx="10414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es-ES"/>
                </a:p>
              </p:txBody>
            </p:sp>
            <p:sp>
              <p:nvSpPr>
                <p:cNvPr id="134173" name="Arc 8"/>
                <p:cNvSpPr>
                  <a:spLocks/>
                </p:cNvSpPr>
                <p:nvPr/>
              </p:nvSpPr>
              <p:spPr bwMode="auto">
                <a:xfrm>
                  <a:off x="4570413" y="1403350"/>
                  <a:ext cx="723900" cy="6223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00"/>
                  </a:solidFill>
                  <a:round/>
                  <a:headEnd/>
                  <a:tailEnd/>
                </a:ln>
              </p:spPr>
              <p:txBody>
                <a:bodyPr/>
                <a:lstStyle/>
                <a:p>
                  <a:endParaRPr lang="es-ES"/>
                </a:p>
              </p:txBody>
            </p:sp>
            <p:sp>
              <p:nvSpPr>
                <p:cNvPr id="134174" name="Line 9"/>
                <p:cNvSpPr>
                  <a:spLocks noChangeShapeType="1"/>
                </p:cNvSpPr>
                <p:nvPr/>
              </p:nvSpPr>
              <p:spPr bwMode="auto">
                <a:xfrm>
                  <a:off x="5291138" y="2024063"/>
                  <a:ext cx="1587" cy="1689100"/>
                </a:xfrm>
                <a:prstGeom prst="line">
                  <a:avLst/>
                </a:prstGeom>
                <a:noFill/>
                <a:ln w="57150">
                  <a:solidFill>
                    <a:srgbClr val="FF0000"/>
                  </a:solidFill>
                  <a:round/>
                  <a:headEnd/>
                  <a:tailEnd/>
                </a:ln>
              </p:spPr>
              <p:txBody>
                <a:bodyPr/>
                <a:lstStyle/>
                <a:p>
                  <a:endParaRPr lang="es-ES"/>
                </a:p>
              </p:txBody>
            </p:sp>
            <p:sp>
              <p:nvSpPr>
                <p:cNvPr id="134175" name="Rectangle 10"/>
                <p:cNvSpPr>
                  <a:spLocks noChangeArrowheads="1"/>
                </p:cNvSpPr>
                <p:nvPr/>
              </p:nvSpPr>
              <p:spPr bwMode="auto">
                <a:xfrm>
                  <a:off x="4743450" y="2381250"/>
                  <a:ext cx="494883" cy="626979"/>
                </a:xfrm>
                <a:prstGeom prst="rect">
                  <a:avLst/>
                </a:prstGeom>
                <a:noFill/>
                <a:ln w="9525">
                  <a:solidFill>
                    <a:schemeClr val="bg1"/>
                  </a:solidFill>
                  <a:miter lim="800000"/>
                  <a:headEnd/>
                  <a:tailEnd/>
                </a:ln>
              </p:spPr>
              <p:txBody>
                <a:bodyPr wrap="none" lIns="0" tIns="0" rIns="0" bIns="0">
                  <a:spAutoFit/>
                </a:bodyPr>
                <a:lstStyle/>
                <a:p>
                  <a:r>
                    <a:rPr lang="it-IT" sz="1800" b="1">
                      <a:solidFill>
                        <a:schemeClr val="bg1"/>
                      </a:solidFill>
                      <a:latin typeface="Arial" charset="0"/>
                    </a:rPr>
                    <a:t>R 2</a:t>
                  </a:r>
                  <a:endParaRPr lang="it-IT" sz="1800">
                    <a:solidFill>
                      <a:schemeClr val="bg1"/>
                    </a:solidFill>
                  </a:endParaRPr>
                </a:p>
              </p:txBody>
            </p:sp>
            <p:sp>
              <p:nvSpPr>
                <p:cNvPr id="134176" name="Oval 11"/>
                <p:cNvSpPr>
                  <a:spLocks noChangeArrowheads="1"/>
                </p:cNvSpPr>
                <p:nvPr/>
              </p:nvSpPr>
              <p:spPr bwMode="auto">
                <a:xfrm>
                  <a:off x="5194300" y="3644900"/>
                  <a:ext cx="165100" cy="165100"/>
                </a:xfrm>
                <a:prstGeom prst="ellipse">
                  <a:avLst/>
                </a:prstGeom>
                <a:solidFill>
                  <a:schemeClr val="accent2"/>
                </a:solidFill>
                <a:ln w="38100">
                  <a:solidFill>
                    <a:srgbClr val="FF0000"/>
                  </a:solidFill>
                  <a:round/>
                  <a:headEnd/>
                  <a:tailEnd/>
                </a:ln>
              </p:spPr>
              <p:txBody>
                <a:bodyPr/>
                <a:lstStyle/>
                <a:p>
                  <a:pPr eaLnBrk="0" hangingPunct="0">
                    <a:spcBef>
                      <a:spcPct val="50000"/>
                    </a:spcBef>
                  </a:pPr>
                  <a:endParaRPr lang="fr-FR" sz="2400">
                    <a:solidFill>
                      <a:schemeClr val="bg1"/>
                    </a:solidFill>
                  </a:endParaRPr>
                </a:p>
              </p:txBody>
            </p:sp>
            <p:sp>
              <p:nvSpPr>
                <p:cNvPr id="134177" name="Line 12"/>
                <p:cNvSpPr>
                  <a:spLocks noChangeShapeType="1"/>
                </p:cNvSpPr>
                <p:nvPr/>
              </p:nvSpPr>
              <p:spPr bwMode="auto">
                <a:xfrm flipV="1">
                  <a:off x="4570413" y="908050"/>
                  <a:ext cx="0" cy="4572000"/>
                </a:xfrm>
                <a:prstGeom prst="line">
                  <a:avLst/>
                </a:prstGeom>
                <a:noFill/>
                <a:ln w="76200">
                  <a:solidFill>
                    <a:schemeClr val="bg1"/>
                  </a:solidFill>
                  <a:round/>
                  <a:headEnd/>
                  <a:tailEnd type="triangle" w="med" len="med"/>
                </a:ln>
              </p:spPr>
              <p:txBody>
                <a:bodyPr/>
                <a:lstStyle/>
                <a:p>
                  <a:endParaRPr lang="es-ES"/>
                </a:p>
              </p:txBody>
            </p:sp>
            <p:sp>
              <p:nvSpPr>
                <p:cNvPr id="134178" name="Rectangle 13"/>
                <p:cNvSpPr>
                  <a:spLocks noChangeArrowheads="1"/>
                </p:cNvSpPr>
                <p:nvPr/>
              </p:nvSpPr>
              <p:spPr bwMode="auto">
                <a:xfrm>
                  <a:off x="3683000" y="1212849"/>
                  <a:ext cx="494883" cy="626979"/>
                </a:xfrm>
                <a:prstGeom prst="rect">
                  <a:avLst/>
                </a:prstGeom>
                <a:noFill/>
                <a:ln w="9525">
                  <a:solidFill>
                    <a:schemeClr val="bg1"/>
                  </a:solidFill>
                  <a:miter lim="800000"/>
                  <a:headEnd/>
                  <a:tailEnd/>
                </a:ln>
              </p:spPr>
              <p:txBody>
                <a:bodyPr wrap="none" lIns="0" tIns="0" rIns="0" bIns="0">
                  <a:spAutoFit/>
                </a:bodyPr>
                <a:lstStyle/>
                <a:p>
                  <a:r>
                    <a:rPr lang="it-IT" sz="1800" b="1">
                      <a:solidFill>
                        <a:schemeClr val="bg1"/>
                      </a:solidFill>
                      <a:latin typeface="Arial" charset="0"/>
                    </a:rPr>
                    <a:t>R 1</a:t>
                  </a:r>
                  <a:endParaRPr lang="it-IT" sz="1800">
                    <a:solidFill>
                      <a:schemeClr val="bg1"/>
                    </a:solidFill>
                  </a:endParaRPr>
                </a:p>
              </p:txBody>
            </p:sp>
            <p:sp>
              <p:nvSpPr>
                <p:cNvPr id="134179" name="Line 14"/>
                <p:cNvSpPr>
                  <a:spLocks noChangeShapeType="1"/>
                </p:cNvSpPr>
                <p:nvPr/>
              </p:nvSpPr>
              <p:spPr bwMode="auto">
                <a:xfrm>
                  <a:off x="4826000" y="1289050"/>
                  <a:ext cx="609600" cy="381000"/>
                </a:xfrm>
                <a:prstGeom prst="line">
                  <a:avLst/>
                </a:prstGeom>
                <a:noFill/>
                <a:ln w="9525">
                  <a:solidFill>
                    <a:schemeClr val="bg1"/>
                  </a:solidFill>
                  <a:round/>
                  <a:headEnd/>
                  <a:tailEnd type="triangle" w="med" len="med"/>
                </a:ln>
              </p:spPr>
              <p:txBody>
                <a:bodyPr/>
                <a:lstStyle/>
                <a:p>
                  <a:endParaRPr lang="es-ES"/>
                </a:p>
              </p:txBody>
            </p:sp>
            <p:sp>
              <p:nvSpPr>
                <p:cNvPr id="134180" name="Line 15"/>
                <p:cNvSpPr>
                  <a:spLocks noChangeShapeType="1"/>
                </p:cNvSpPr>
                <p:nvPr/>
              </p:nvSpPr>
              <p:spPr bwMode="auto">
                <a:xfrm>
                  <a:off x="5435600" y="1974850"/>
                  <a:ext cx="0" cy="1447800"/>
                </a:xfrm>
                <a:prstGeom prst="line">
                  <a:avLst/>
                </a:prstGeom>
                <a:noFill/>
                <a:ln w="9525">
                  <a:solidFill>
                    <a:schemeClr val="bg1"/>
                  </a:solidFill>
                  <a:round/>
                  <a:headEnd/>
                  <a:tailEnd type="triangle" w="med" len="med"/>
                </a:ln>
              </p:spPr>
              <p:txBody>
                <a:bodyPr/>
                <a:lstStyle/>
                <a:p>
                  <a:endParaRPr lang="es-ES"/>
                </a:p>
              </p:txBody>
            </p:sp>
            <p:sp>
              <p:nvSpPr>
                <p:cNvPr id="134181" name="Line 16"/>
                <p:cNvSpPr>
                  <a:spLocks noChangeShapeType="1"/>
                </p:cNvSpPr>
                <p:nvPr/>
              </p:nvSpPr>
              <p:spPr bwMode="auto">
                <a:xfrm flipV="1">
                  <a:off x="4902200" y="3879850"/>
                  <a:ext cx="0" cy="1447800"/>
                </a:xfrm>
                <a:prstGeom prst="line">
                  <a:avLst/>
                </a:prstGeom>
                <a:noFill/>
                <a:ln w="9525">
                  <a:solidFill>
                    <a:schemeClr val="bg1"/>
                  </a:solidFill>
                  <a:round/>
                  <a:headEnd/>
                  <a:tailEnd type="triangle" w="lg" len="med"/>
                </a:ln>
              </p:spPr>
              <p:txBody>
                <a:bodyPr/>
                <a:lstStyle/>
                <a:p>
                  <a:endParaRPr lang="es-ES"/>
                </a:p>
              </p:txBody>
            </p:sp>
            <p:sp>
              <p:nvSpPr>
                <p:cNvPr id="134182" name="Line 17"/>
                <p:cNvSpPr>
                  <a:spLocks noChangeShapeType="1"/>
                </p:cNvSpPr>
                <p:nvPr/>
              </p:nvSpPr>
              <p:spPr bwMode="auto">
                <a:xfrm flipV="1">
                  <a:off x="3987800" y="3879850"/>
                  <a:ext cx="0" cy="1447800"/>
                </a:xfrm>
                <a:prstGeom prst="line">
                  <a:avLst/>
                </a:prstGeom>
                <a:noFill/>
                <a:ln w="9525">
                  <a:solidFill>
                    <a:schemeClr val="bg1"/>
                  </a:solidFill>
                  <a:round/>
                  <a:headEnd/>
                  <a:tailEnd type="triangle" w="med" len="med"/>
                </a:ln>
              </p:spPr>
              <p:txBody>
                <a:bodyPr/>
                <a:lstStyle/>
                <a:p>
                  <a:endParaRPr lang="es-ES"/>
                </a:p>
              </p:txBody>
            </p:sp>
          </p:grpSp>
          <p:grpSp>
            <p:nvGrpSpPr>
              <p:cNvPr id="6" name="Groupe 25"/>
              <p:cNvGrpSpPr>
                <a:grpSpLocks/>
              </p:cNvGrpSpPr>
              <p:nvPr/>
            </p:nvGrpSpPr>
            <p:grpSpPr bwMode="auto">
              <a:xfrm>
                <a:off x="6156176" y="692696"/>
                <a:ext cx="2687469" cy="4572000"/>
                <a:chOff x="3605213" y="981075"/>
                <a:chExt cx="2687469" cy="4572000"/>
              </a:xfrm>
            </p:grpSpPr>
            <p:sp>
              <p:nvSpPr>
                <p:cNvPr id="134154" name="Arc 4"/>
                <p:cNvSpPr>
                  <a:spLocks/>
                </p:cNvSpPr>
                <p:nvPr/>
              </p:nvSpPr>
              <p:spPr bwMode="auto">
                <a:xfrm>
                  <a:off x="3605213" y="3190875"/>
                  <a:ext cx="698500" cy="5715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es-ES"/>
                </a:p>
              </p:txBody>
            </p:sp>
            <p:sp>
              <p:nvSpPr>
                <p:cNvPr id="134155" name="Line 5"/>
                <p:cNvSpPr>
                  <a:spLocks noChangeShapeType="1"/>
                </p:cNvSpPr>
                <p:nvPr/>
              </p:nvSpPr>
              <p:spPr bwMode="auto">
                <a:xfrm>
                  <a:off x="3605213" y="3749675"/>
                  <a:ext cx="1587" cy="1778000"/>
                </a:xfrm>
                <a:prstGeom prst="line">
                  <a:avLst/>
                </a:prstGeom>
                <a:noFill/>
                <a:ln w="25400">
                  <a:solidFill>
                    <a:schemeClr val="bg1"/>
                  </a:solidFill>
                  <a:round/>
                  <a:headEnd/>
                  <a:tailEnd/>
                </a:ln>
              </p:spPr>
              <p:txBody>
                <a:bodyPr/>
                <a:lstStyle/>
                <a:p>
                  <a:endParaRPr lang="es-ES"/>
                </a:p>
              </p:txBody>
            </p:sp>
            <p:sp>
              <p:nvSpPr>
                <p:cNvPr id="134156" name="Arc 6"/>
                <p:cNvSpPr>
                  <a:spLocks/>
                </p:cNvSpPr>
                <p:nvPr/>
              </p:nvSpPr>
              <p:spPr bwMode="auto">
                <a:xfrm>
                  <a:off x="4341813" y="1476375"/>
                  <a:ext cx="736600" cy="596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bg1"/>
                  </a:solidFill>
                  <a:round/>
                  <a:headEnd/>
                  <a:tailEnd/>
                </a:ln>
              </p:spPr>
              <p:txBody>
                <a:bodyPr/>
                <a:lstStyle/>
                <a:p>
                  <a:endParaRPr lang="es-ES"/>
                </a:p>
              </p:txBody>
            </p:sp>
            <p:sp>
              <p:nvSpPr>
                <p:cNvPr id="134157" name="Arc 7"/>
                <p:cNvSpPr>
                  <a:spLocks/>
                </p:cNvSpPr>
                <p:nvPr/>
              </p:nvSpPr>
              <p:spPr bwMode="auto">
                <a:xfrm>
                  <a:off x="3884613" y="1717675"/>
                  <a:ext cx="10414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es-ES"/>
                </a:p>
              </p:txBody>
            </p:sp>
            <p:sp>
              <p:nvSpPr>
                <p:cNvPr id="134158" name="Rectangle 8"/>
                <p:cNvSpPr>
                  <a:spLocks noChangeArrowheads="1"/>
                </p:cNvSpPr>
                <p:nvPr/>
              </p:nvSpPr>
              <p:spPr bwMode="auto">
                <a:xfrm>
                  <a:off x="4525963" y="2454275"/>
                  <a:ext cx="384418" cy="487651"/>
                </a:xfrm>
                <a:prstGeom prst="rect">
                  <a:avLst/>
                </a:prstGeom>
                <a:noFill/>
                <a:ln w="9525">
                  <a:solidFill>
                    <a:schemeClr val="bg1"/>
                  </a:solidFill>
                  <a:miter lim="800000"/>
                  <a:headEnd/>
                  <a:tailEnd/>
                </a:ln>
              </p:spPr>
              <p:txBody>
                <a:bodyPr wrap="none" lIns="0" tIns="0" rIns="0" bIns="0">
                  <a:spAutoFit/>
                </a:bodyPr>
                <a:lstStyle/>
                <a:p>
                  <a:r>
                    <a:rPr lang="it-IT" sz="1400" b="1">
                      <a:solidFill>
                        <a:schemeClr val="bg1"/>
                      </a:solidFill>
                      <a:latin typeface="Arial" charset="0"/>
                    </a:rPr>
                    <a:t>R 2</a:t>
                  </a:r>
                  <a:endParaRPr lang="it-IT" sz="1400">
                    <a:solidFill>
                      <a:schemeClr val="bg1"/>
                    </a:solidFill>
                  </a:endParaRPr>
                </a:p>
              </p:txBody>
            </p:sp>
            <p:sp>
              <p:nvSpPr>
                <p:cNvPr id="134159" name="Line 9"/>
                <p:cNvSpPr>
                  <a:spLocks noChangeShapeType="1"/>
                </p:cNvSpPr>
                <p:nvPr/>
              </p:nvSpPr>
              <p:spPr bwMode="auto">
                <a:xfrm flipV="1">
                  <a:off x="4348163" y="981075"/>
                  <a:ext cx="0" cy="4572000"/>
                </a:xfrm>
                <a:prstGeom prst="line">
                  <a:avLst/>
                </a:prstGeom>
                <a:noFill/>
                <a:ln w="76200">
                  <a:solidFill>
                    <a:schemeClr val="bg1"/>
                  </a:solidFill>
                  <a:round/>
                  <a:headEnd/>
                  <a:tailEnd type="triangle" w="med" len="med"/>
                </a:ln>
              </p:spPr>
              <p:txBody>
                <a:bodyPr/>
                <a:lstStyle/>
                <a:p>
                  <a:endParaRPr lang="es-ES"/>
                </a:p>
              </p:txBody>
            </p:sp>
            <p:sp>
              <p:nvSpPr>
                <p:cNvPr id="134160" name="Rectangle 10"/>
                <p:cNvSpPr>
                  <a:spLocks noChangeArrowheads="1"/>
                </p:cNvSpPr>
                <p:nvPr/>
              </p:nvSpPr>
              <p:spPr bwMode="auto">
                <a:xfrm>
                  <a:off x="3687763" y="1285874"/>
                  <a:ext cx="384418" cy="487651"/>
                </a:xfrm>
                <a:prstGeom prst="rect">
                  <a:avLst/>
                </a:prstGeom>
                <a:noFill/>
                <a:ln w="9525">
                  <a:solidFill>
                    <a:schemeClr val="bg1"/>
                  </a:solidFill>
                  <a:miter lim="800000"/>
                  <a:headEnd/>
                  <a:tailEnd/>
                </a:ln>
              </p:spPr>
              <p:txBody>
                <a:bodyPr wrap="none" lIns="0" tIns="0" rIns="0" bIns="0">
                  <a:spAutoFit/>
                </a:bodyPr>
                <a:lstStyle/>
                <a:p>
                  <a:r>
                    <a:rPr lang="it-IT" sz="1400" b="1">
                      <a:solidFill>
                        <a:schemeClr val="bg1"/>
                      </a:solidFill>
                      <a:latin typeface="Arial" charset="0"/>
                    </a:rPr>
                    <a:t>R 1</a:t>
                  </a:r>
                  <a:endParaRPr lang="it-IT" sz="1400">
                    <a:solidFill>
                      <a:schemeClr val="bg1"/>
                    </a:solidFill>
                  </a:endParaRPr>
                </a:p>
              </p:txBody>
            </p:sp>
            <p:sp>
              <p:nvSpPr>
                <p:cNvPr id="134161" name="Line 11"/>
                <p:cNvSpPr>
                  <a:spLocks noChangeShapeType="1"/>
                </p:cNvSpPr>
                <p:nvPr/>
              </p:nvSpPr>
              <p:spPr bwMode="auto">
                <a:xfrm flipV="1">
                  <a:off x="4805363" y="3038475"/>
                  <a:ext cx="0" cy="2438400"/>
                </a:xfrm>
                <a:prstGeom prst="line">
                  <a:avLst/>
                </a:prstGeom>
                <a:noFill/>
                <a:ln w="9525">
                  <a:solidFill>
                    <a:schemeClr val="bg1"/>
                  </a:solidFill>
                  <a:round/>
                  <a:headEnd/>
                  <a:tailEnd type="triangle" w="lg" len="med"/>
                </a:ln>
              </p:spPr>
              <p:txBody>
                <a:bodyPr/>
                <a:lstStyle/>
                <a:p>
                  <a:endParaRPr lang="es-ES"/>
                </a:p>
              </p:txBody>
            </p:sp>
            <p:sp>
              <p:nvSpPr>
                <p:cNvPr id="134162" name="Line 12"/>
                <p:cNvSpPr>
                  <a:spLocks noChangeShapeType="1"/>
                </p:cNvSpPr>
                <p:nvPr/>
              </p:nvSpPr>
              <p:spPr bwMode="auto">
                <a:xfrm flipV="1">
                  <a:off x="3814763" y="3952875"/>
                  <a:ext cx="0" cy="1447800"/>
                </a:xfrm>
                <a:prstGeom prst="line">
                  <a:avLst/>
                </a:prstGeom>
                <a:noFill/>
                <a:ln w="9525">
                  <a:solidFill>
                    <a:schemeClr val="bg1"/>
                  </a:solidFill>
                  <a:round/>
                  <a:headEnd/>
                  <a:tailEnd type="triangle" w="med" len="med"/>
                </a:ln>
              </p:spPr>
              <p:txBody>
                <a:bodyPr/>
                <a:lstStyle/>
                <a:p>
                  <a:endParaRPr lang="es-ES"/>
                </a:p>
              </p:txBody>
            </p:sp>
            <p:sp>
              <p:nvSpPr>
                <p:cNvPr id="134163" name="Line 13"/>
                <p:cNvSpPr>
                  <a:spLocks noChangeShapeType="1"/>
                </p:cNvSpPr>
                <p:nvPr/>
              </p:nvSpPr>
              <p:spPr bwMode="auto">
                <a:xfrm>
                  <a:off x="5078413" y="2035175"/>
                  <a:ext cx="1587" cy="3454400"/>
                </a:xfrm>
                <a:prstGeom prst="line">
                  <a:avLst/>
                </a:prstGeom>
                <a:noFill/>
                <a:ln w="25400">
                  <a:solidFill>
                    <a:schemeClr val="bg1"/>
                  </a:solidFill>
                  <a:round/>
                  <a:headEnd/>
                  <a:tailEnd/>
                </a:ln>
              </p:spPr>
              <p:txBody>
                <a:bodyPr/>
                <a:lstStyle/>
                <a:p>
                  <a:endParaRPr lang="es-ES"/>
                </a:p>
              </p:txBody>
            </p:sp>
            <p:sp>
              <p:nvSpPr>
                <p:cNvPr id="134164" name="Line 14"/>
                <p:cNvSpPr>
                  <a:spLocks noChangeShapeType="1"/>
                </p:cNvSpPr>
                <p:nvPr/>
              </p:nvSpPr>
              <p:spPr bwMode="auto">
                <a:xfrm>
                  <a:off x="5313363" y="3114675"/>
                  <a:ext cx="685800" cy="914400"/>
                </a:xfrm>
                <a:prstGeom prst="line">
                  <a:avLst/>
                </a:prstGeom>
                <a:noFill/>
                <a:ln w="9525">
                  <a:solidFill>
                    <a:schemeClr val="bg1"/>
                  </a:solidFill>
                  <a:round/>
                  <a:headEnd/>
                  <a:tailEnd type="triangle" w="med" len="med"/>
                </a:ln>
              </p:spPr>
              <p:txBody>
                <a:bodyPr/>
                <a:lstStyle/>
                <a:p>
                  <a:endParaRPr lang="es-ES"/>
                </a:p>
              </p:txBody>
            </p:sp>
            <p:sp>
              <p:nvSpPr>
                <p:cNvPr id="134165" name="Rectangle 15"/>
                <p:cNvSpPr>
                  <a:spLocks noChangeArrowheads="1"/>
                </p:cNvSpPr>
                <p:nvPr/>
              </p:nvSpPr>
              <p:spPr bwMode="auto">
                <a:xfrm>
                  <a:off x="5872163" y="3495675"/>
                  <a:ext cx="384418" cy="487651"/>
                </a:xfrm>
                <a:prstGeom prst="rect">
                  <a:avLst/>
                </a:prstGeom>
                <a:noFill/>
                <a:ln w="9525">
                  <a:solidFill>
                    <a:schemeClr val="bg1"/>
                  </a:solidFill>
                  <a:miter lim="800000"/>
                  <a:headEnd/>
                  <a:tailEnd/>
                </a:ln>
              </p:spPr>
              <p:txBody>
                <a:bodyPr wrap="none" lIns="0" tIns="0" rIns="0" bIns="0">
                  <a:spAutoFit/>
                </a:bodyPr>
                <a:lstStyle/>
                <a:p>
                  <a:r>
                    <a:rPr lang="it-IT" sz="1400" b="1">
                      <a:solidFill>
                        <a:schemeClr val="bg1"/>
                      </a:solidFill>
                      <a:latin typeface="Arial" charset="0"/>
                    </a:rPr>
                    <a:t>R 3</a:t>
                  </a:r>
                  <a:endParaRPr lang="it-IT" sz="1400">
                    <a:solidFill>
                      <a:schemeClr val="bg1"/>
                    </a:solidFill>
                  </a:endParaRPr>
                </a:p>
              </p:txBody>
            </p:sp>
            <p:sp>
              <p:nvSpPr>
                <p:cNvPr id="134166" name="Oval 17"/>
                <p:cNvSpPr>
                  <a:spLocks noChangeArrowheads="1"/>
                </p:cNvSpPr>
                <p:nvPr/>
              </p:nvSpPr>
              <p:spPr bwMode="auto">
                <a:xfrm>
                  <a:off x="6127582" y="4321179"/>
                  <a:ext cx="165100" cy="165100"/>
                </a:xfrm>
                <a:prstGeom prst="ellipse">
                  <a:avLst/>
                </a:prstGeom>
                <a:solidFill>
                  <a:schemeClr val="accent2"/>
                </a:solidFill>
                <a:ln w="38100">
                  <a:solidFill>
                    <a:srgbClr val="FF0000"/>
                  </a:solidFill>
                  <a:round/>
                  <a:headEnd/>
                  <a:tailEnd/>
                </a:ln>
              </p:spPr>
              <p:txBody>
                <a:bodyPr/>
                <a:lstStyle/>
                <a:p>
                  <a:pPr eaLnBrk="0" hangingPunct="0">
                    <a:spcBef>
                      <a:spcPct val="50000"/>
                    </a:spcBef>
                  </a:pPr>
                  <a:endParaRPr lang="fr-FR" sz="2400">
                    <a:solidFill>
                      <a:schemeClr val="bg1"/>
                    </a:solidFill>
                  </a:endParaRPr>
                </a:p>
              </p:txBody>
            </p:sp>
            <p:sp>
              <p:nvSpPr>
                <p:cNvPr id="134167" name="Freeform 25"/>
                <p:cNvSpPr>
                  <a:spLocks/>
                </p:cNvSpPr>
                <p:nvPr/>
              </p:nvSpPr>
              <p:spPr bwMode="auto">
                <a:xfrm>
                  <a:off x="5084762" y="3365501"/>
                  <a:ext cx="1038225" cy="1044965"/>
                </a:xfrm>
                <a:custGeom>
                  <a:avLst/>
                  <a:gdLst>
                    <a:gd name="T0" fmla="*/ 0 w 654"/>
                    <a:gd name="T1" fmla="*/ 2147483647 h 823"/>
                    <a:gd name="T2" fmla="*/ 2147483647 w 654"/>
                    <a:gd name="T3" fmla="*/ 2147483647 h 823"/>
                    <a:gd name="T4" fmla="*/ 2147483647 w 654"/>
                    <a:gd name="T5" fmla="*/ 2147483647 h 823"/>
                    <a:gd name="T6" fmla="*/ 2147483647 w 654"/>
                    <a:gd name="T7" fmla="*/ 2147483647 h 823"/>
                    <a:gd name="T8" fmla="*/ 2147483647 w 654"/>
                    <a:gd name="T9" fmla="*/ 2147483647 h 823"/>
                    <a:gd name="T10" fmla="*/ 2147483647 w 654"/>
                    <a:gd name="T11" fmla="*/ 2147483647 h 823"/>
                    <a:gd name="T12" fmla="*/ 2147483647 w 654"/>
                    <a:gd name="T13" fmla="*/ 2147483647 h 823"/>
                    <a:gd name="T14" fmla="*/ 2147483647 w 654"/>
                    <a:gd name="T15" fmla="*/ 2147483647 h 823"/>
                    <a:gd name="T16" fmla="*/ 2147483647 w 654"/>
                    <a:gd name="T17" fmla="*/ 2147483647 h 823"/>
                    <a:gd name="T18" fmla="*/ 2147483647 w 654"/>
                    <a:gd name="T19" fmla="*/ 2147483647 h 823"/>
                    <a:gd name="T20" fmla="*/ 2147483647 w 654"/>
                    <a:gd name="T21" fmla="*/ 2147483647 h 823"/>
                    <a:gd name="T22" fmla="*/ 2147483647 w 654"/>
                    <a:gd name="T23" fmla="*/ 2147483647 h 823"/>
                    <a:gd name="T24" fmla="*/ 2147483647 w 654"/>
                    <a:gd name="T25" fmla="*/ 2147483647 h 823"/>
                    <a:gd name="T26" fmla="*/ 2147483647 w 654"/>
                    <a:gd name="T27" fmla="*/ 2147483647 h 823"/>
                    <a:gd name="T28" fmla="*/ 2147483647 w 654"/>
                    <a:gd name="T29" fmla="*/ 2147483647 h 823"/>
                    <a:gd name="T30" fmla="*/ 2147483647 w 654"/>
                    <a:gd name="T31" fmla="*/ 2147483647 h 823"/>
                    <a:gd name="T32" fmla="*/ 2147483647 w 654"/>
                    <a:gd name="T33" fmla="*/ 2147483647 h 8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4"/>
                    <a:gd name="T52" fmla="*/ 0 h 823"/>
                    <a:gd name="T53" fmla="*/ 654 w 654"/>
                    <a:gd name="T54" fmla="*/ 823 h 8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4" h="823">
                      <a:moveTo>
                        <a:pt x="0" y="1"/>
                      </a:moveTo>
                      <a:cubicBezTo>
                        <a:pt x="24" y="4"/>
                        <a:pt x="52" y="0"/>
                        <a:pt x="72" y="13"/>
                      </a:cubicBezTo>
                      <a:cubicBezTo>
                        <a:pt x="117" y="43"/>
                        <a:pt x="65" y="23"/>
                        <a:pt x="108" y="37"/>
                      </a:cubicBezTo>
                      <a:cubicBezTo>
                        <a:pt x="112" y="43"/>
                        <a:pt x="115" y="50"/>
                        <a:pt x="120" y="55"/>
                      </a:cubicBezTo>
                      <a:cubicBezTo>
                        <a:pt x="125" y="60"/>
                        <a:pt x="133" y="61"/>
                        <a:pt x="138" y="67"/>
                      </a:cubicBezTo>
                      <a:cubicBezTo>
                        <a:pt x="142" y="72"/>
                        <a:pt x="140" y="80"/>
                        <a:pt x="144" y="85"/>
                      </a:cubicBezTo>
                      <a:cubicBezTo>
                        <a:pt x="149" y="92"/>
                        <a:pt x="156" y="97"/>
                        <a:pt x="162" y="103"/>
                      </a:cubicBezTo>
                      <a:cubicBezTo>
                        <a:pt x="190" y="188"/>
                        <a:pt x="178" y="294"/>
                        <a:pt x="150" y="379"/>
                      </a:cubicBezTo>
                      <a:cubicBezTo>
                        <a:pt x="151" y="386"/>
                        <a:pt x="166" y="475"/>
                        <a:pt x="174" y="481"/>
                      </a:cubicBezTo>
                      <a:cubicBezTo>
                        <a:pt x="204" y="502"/>
                        <a:pt x="271" y="501"/>
                        <a:pt x="300" y="511"/>
                      </a:cubicBezTo>
                      <a:cubicBezTo>
                        <a:pt x="327" y="520"/>
                        <a:pt x="351" y="534"/>
                        <a:pt x="378" y="541"/>
                      </a:cubicBezTo>
                      <a:cubicBezTo>
                        <a:pt x="394" y="552"/>
                        <a:pt x="432" y="565"/>
                        <a:pt x="432" y="565"/>
                      </a:cubicBezTo>
                      <a:cubicBezTo>
                        <a:pt x="439" y="585"/>
                        <a:pt x="449" y="599"/>
                        <a:pt x="456" y="619"/>
                      </a:cubicBezTo>
                      <a:cubicBezTo>
                        <a:pt x="461" y="667"/>
                        <a:pt x="465" y="695"/>
                        <a:pt x="480" y="739"/>
                      </a:cubicBezTo>
                      <a:cubicBezTo>
                        <a:pt x="483" y="747"/>
                        <a:pt x="480" y="758"/>
                        <a:pt x="486" y="763"/>
                      </a:cubicBezTo>
                      <a:cubicBezTo>
                        <a:pt x="494" y="770"/>
                        <a:pt x="506" y="767"/>
                        <a:pt x="516" y="769"/>
                      </a:cubicBezTo>
                      <a:cubicBezTo>
                        <a:pt x="569" y="804"/>
                        <a:pt x="590" y="823"/>
                        <a:pt x="654" y="823"/>
                      </a:cubicBezTo>
                    </a:path>
                  </a:pathLst>
                </a:custGeom>
                <a:noFill/>
                <a:ln w="76200" cap="flat" cmpd="sng">
                  <a:solidFill>
                    <a:srgbClr val="FF0000"/>
                  </a:solidFill>
                  <a:prstDash val="solid"/>
                  <a:round/>
                  <a:headEnd/>
                  <a:tailEnd/>
                </a:ln>
              </p:spPr>
              <p:txBody>
                <a:bodyPr>
                  <a:spAutoFit/>
                </a:bodyPr>
                <a:lstStyle/>
                <a:p>
                  <a:endParaRPr lang="es-ES"/>
                </a:p>
              </p:txBody>
            </p:sp>
          </p:grpSp>
        </p:grpSp>
        <p:cxnSp>
          <p:nvCxnSpPr>
            <p:cNvPr id="134150" name="Connecteur droit 70"/>
            <p:cNvCxnSpPr>
              <a:cxnSpLocks noChangeShapeType="1"/>
            </p:cNvCxnSpPr>
            <p:nvPr/>
          </p:nvCxnSpPr>
          <p:spPr bwMode="auto">
            <a:xfrm flipH="1">
              <a:off x="3491880" y="5517232"/>
              <a:ext cx="72008" cy="504056"/>
            </a:xfrm>
            <a:prstGeom prst="line">
              <a:avLst/>
            </a:prstGeom>
            <a:noFill/>
            <a:ln w="76200" algn="ctr">
              <a:solidFill>
                <a:srgbClr val="FFFF00"/>
              </a:solidFill>
              <a:round/>
              <a:headEnd/>
              <a:tailEnd/>
            </a:ln>
          </p:spPr>
        </p:cxnSp>
        <p:cxnSp>
          <p:nvCxnSpPr>
            <p:cNvPr id="134151" name="Connecteur droit 71"/>
            <p:cNvCxnSpPr>
              <a:cxnSpLocks noChangeShapeType="1"/>
            </p:cNvCxnSpPr>
            <p:nvPr/>
          </p:nvCxnSpPr>
          <p:spPr bwMode="auto">
            <a:xfrm flipH="1">
              <a:off x="1331640" y="4653136"/>
              <a:ext cx="72008" cy="504056"/>
            </a:xfrm>
            <a:prstGeom prst="line">
              <a:avLst/>
            </a:prstGeom>
            <a:noFill/>
            <a:ln w="76200" algn="ctr">
              <a:solidFill>
                <a:srgbClr val="FFFF00"/>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ZoneTexte 3"/>
          <p:cNvSpPr txBox="1">
            <a:spLocks noChangeArrowheads="1"/>
          </p:cNvSpPr>
          <p:nvPr/>
        </p:nvSpPr>
        <p:spPr bwMode="auto">
          <a:xfrm>
            <a:off x="0" y="0"/>
            <a:ext cx="9144000" cy="7478970"/>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s-ES_tradnl" sz="4000" b="1" dirty="0">
                <a:solidFill>
                  <a:schemeClr val="bg1"/>
                </a:solidFill>
              </a:rPr>
              <a:t>3 	</a:t>
            </a:r>
          </a:p>
          <a:p>
            <a:pPr eaLnBrk="0" hangingPunct="0">
              <a:spcBef>
                <a:spcPct val="50000"/>
              </a:spcBef>
            </a:pPr>
            <a:r>
              <a:rPr lang="es-ES_tradnl" sz="4000" b="1" dirty="0">
                <a:solidFill>
                  <a:schemeClr val="bg1"/>
                </a:solidFill>
              </a:rPr>
              <a:t> 	</a:t>
            </a:r>
            <a:r>
              <a:rPr lang="es-ES_tradnl" sz="4000" b="1" dirty="0">
                <a:solidFill>
                  <a:srgbClr val="FFC000"/>
                </a:solidFill>
              </a:rPr>
              <a:t>Las controversias </a:t>
            </a:r>
            <a:r>
              <a:rPr lang="es-ES_tradnl" sz="4000" b="1" dirty="0">
                <a:solidFill>
                  <a:schemeClr val="bg1"/>
                </a:solidFill>
              </a:rPr>
              <a:t>nacionales y internacionales se explican por la </a:t>
            </a:r>
            <a:r>
              <a:rPr lang="es-ES_tradnl" sz="4000" b="1" dirty="0">
                <a:solidFill>
                  <a:srgbClr val="FFFF00"/>
                </a:solidFill>
              </a:rPr>
              <a:t>diferencia  de conceptos </a:t>
            </a:r>
            <a:r>
              <a:rPr lang="es-ES_tradnl" sz="4000" b="1" dirty="0" err="1">
                <a:solidFill>
                  <a:schemeClr val="bg1"/>
                </a:solidFill>
              </a:rPr>
              <a:t>hemodinámicos</a:t>
            </a:r>
            <a:r>
              <a:rPr lang="es-ES_tradnl" sz="4000" b="1" dirty="0">
                <a:solidFill>
                  <a:schemeClr val="bg1"/>
                </a:solidFill>
              </a:rPr>
              <a:t> 	-en  gran parte debida a una </a:t>
            </a:r>
            <a:r>
              <a:rPr lang="es-ES_tradnl" sz="4000" b="1" dirty="0">
                <a:solidFill>
                  <a:srgbClr val="FFFF00"/>
                </a:solidFill>
              </a:rPr>
              <a:t>utilización  distinta del </a:t>
            </a:r>
            <a:r>
              <a:rPr lang="es-ES_tradnl" sz="4000" b="1" dirty="0" err="1">
                <a:solidFill>
                  <a:srgbClr val="FFFF00"/>
                </a:solidFill>
              </a:rPr>
              <a:t>EcoDoppler</a:t>
            </a:r>
            <a:r>
              <a:rPr lang="es-ES_tradnl" sz="4000" b="1" dirty="0">
                <a:solidFill>
                  <a:srgbClr val="FFFF00"/>
                </a:solidFill>
              </a:rPr>
              <a:t> </a:t>
            </a:r>
            <a:r>
              <a:rPr lang="es-ES_tradnl" sz="4000" b="1" dirty="0">
                <a:solidFill>
                  <a:schemeClr val="bg1"/>
                </a:solidFill>
              </a:rPr>
              <a:t>		-</a:t>
            </a:r>
            <a:r>
              <a:rPr lang="es-ES_tradnl" sz="4000" b="1" dirty="0">
                <a:solidFill>
                  <a:srgbClr val="FFFF00"/>
                </a:solidFill>
              </a:rPr>
              <a:t>particularmente</a:t>
            </a:r>
            <a:r>
              <a:rPr lang="es-ES_tradnl" sz="4000" b="1" dirty="0">
                <a:solidFill>
                  <a:schemeClr val="bg1"/>
                </a:solidFill>
              </a:rPr>
              <a:t> en los países </a:t>
            </a:r>
            <a:r>
              <a:rPr lang="es-ES_tradnl" sz="4000" b="1" dirty="0">
                <a:solidFill>
                  <a:srgbClr val="FFFF00"/>
                </a:solidFill>
              </a:rPr>
              <a:t>anglosajones </a:t>
            </a:r>
            <a:r>
              <a:rPr lang="es-ES_tradnl" sz="4000" b="1" dirty="0">
                <a:solidFill>
                  <a:schemeClr val="bg1"/>
                </a:solidFill>
              </a:rPr>
              <a:t>donde esta técnica es practicada  no por médicos sino </a:t>
            </a:r>
            <a:r>
              <a:rPr lang="es-ES_tradnl" sz="4000" b="1" dirty="0" smtClean="0">
                <a:solidFill>
                  <a:schemeClr val="bg1"/>
                </a:solidFill>
              </a:rPr>
              <a:t>solamente por </a:t>
            </a:r>
            <a:r>
              <a:rPr lang="es-ES_tradnl" sz="4000" b="1" dirty="0">
                <a:solidFill>
                  <a:schemeClr val="bg1"/>
                </a:solidFill>
              </a:rPr>
              <a:t>técnicos.   </a:t>
            </a:r>
            <a:endParaRPr lang="es-ES_tradnl" sz="4000" b="1" dirty="0" smtClean="0">
              <a:solidFill>
                <a:schemeClr val="bg1"/>
              </a:solidFill>
            </a:endParaRPr>
          </a:p>
          <a:p>
            <a:pPr eaLnBrk="0" hangingPunct="0">
              <a:spcBef>
                <a:spcPct val="50000"/>
              </a:spcBef>
            </a:pPr>
            <a:endParaRPr lang="fr-FR" sz="40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ZoneTexte 3"/>
          <p:cNvSpPr txBox="1">
            <a:spLocks noChangeArrowheads="1"/>
          </p:cNvSpPr>
          <p:nvPr/>
        </p:nvSpPr>
        <p:spPr bwMode="auto">
          <a:xfrm>
            <a:off x="0" y="0"/>
            <a:ext cx="9144000" cy="76279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400" b="1" u="sng" dirty="0">
                <a:solidFill>
                  <a:srgbClr val="FFFF00"/>
                </a:solidFill>
              </a:rPr>
              <a:t>29 </a:t>
            </a:r>
            <a:r>
              <a:rPr lang="es-ES_tradnl" sz="4400" b="1" dirty="0">
                <a:solidFill>
                  <a:srgbClr val="FFFF00"/>
                </a:solidFill>
              </a:rPr>
              <a:t>la Presión Residual PR 			</a:t>
            </a:r>
            <a:r>
              <a:rPr lang="es-ES_tradnl" sz="3600" b="1" dirty="0">
                <a:solidFill>
                  <a:schemeClr val="bg1"/>
                </a:solidFill>
              </a:rPr>
              <a:t>	-Presión Motriz:  p + (1/2) </a:t>
            </a:r>
            <a:r>
              <a:rPr lang="el-GR" sz="3600" b="1" dirty="0">
                <a:solidFill>
                  <a:schemeClr val="bg1"/>
                </a:solidFill>
              </a:rPr>
              <a:t>ῤ</a:t>
            </a:r>
            <a:r>
              <a:rPr lang="es-ES_tradnl" sz="3600" b="1" dirty="0">
                <a:solidFill>
                  <a:schemeClr val="bg1"/>
                </a:solidFill>
              </a:rPr>
              <a:t>v</a:t>
            </a:r>
            <a:r>
              <a:rPr lang="es-ES_tradnl" sz="3600" b="1" baseline="30000" dirty="0">
                <a:solidFill>
                  <a:schemeClr val="bg1"/>
                </a:solidFill>
              </a:rPr>
              <a:t>2</a:t>
            </a:r>
            <a:r>
              <a:rPr lang="es-ES_tradnl" sz="3600" b="1" dirty="0">
                <a:solidFill>
                  <a:schemeClr val="bg1"/>
                </a:solidFill>
              </a:rPr>
              <a:t> 			- que </a:t>
            </a:r>
            <a:r>
              <a:rPr lang="es-ES_tradnl" sz="3600" b="1" dirty="0">
                <a:solidFill>
                  <a:srgbClr val="FFFF00"/>
                </a:solidFill>
              </a:rPr>
              <a:t>resulta de la Presión Arterial PA </a:t>
            </a:r>
            <a:r>
              <a:rPr lang="es-ES_tradnl" sz="3600" b="1" dirty="0">
                <a:solidFill>
                  <a:schemeClr val="bg1"/>
                </a:solidFill>
              </a:rPr>
              <a:t>	-disminuida por la						- perdida de carga (presión) a través las 	-</a:t>
            </a:r>
            <a:r>
              <a:rPr lang="es-ES_tradnl" sz="3600" b="1" dirty="0">
                <a:solidFill>
                  <a:srgbClr val="FFFF00"/>
                </a:solidFill>
              </a:rPr>
              <a:t>resistencias micro-circulatorias RMC</a:t>
            </a:r>
            <a:r>
              <a:rPr lang="es-ES_tradnl" sz="3600" b="1" dirty="0">
                <a:solidFill>
                  <a:schemeClr val="bg1"/>
                </a:solidFill>
              </a:rPr>
              <a:t>. 			Su valor es mucho menor que el arterial : aproximadamente 15, versus 100  </a:t>
            </a:r>
            <a:r>
              <a:rPr lang="es-ES_tradnl" sz="3600" b="1" dirty="0" err="1">
                <a:solidFill>
                  <a:schemeClr val="bg1"/>
                </a:solidFill>
              </a:rPr>
              <a:t>mmHg</a:t>
            </a:r>
            <a:r>
              <a:rPr lang="es-ES_tradnl" sz="3600" b="1" dirty="0">
                <a:solidFill>
                  <a:schemeClr val="bg1"/>
                </a:solidFill>
              </a:rPr>
              <a:t> . </a:t>
            </a:r>
          </a:p>
          <a:p>
            <a:pPr eaLnBrk="0" hangingPunct="0">
              <a:spcBef>
                <a:spcPct val="50000"/>
              </a:spcBef>
            </a:pPr>
            <a:endParaRPr lang="es-ES_tradnl" sz="3600" b="1" dirty="0">
              <a:solidFill>
                <a:schemeClr val="bg1"/>
              </a:solidFill>
            </a:endParaRPr>
          </a:p>
          <a:p>
            <a:pPr eaLnBrk="0" hangingPunct="0">
              <a:spcBef>
                <a:spcPct val="50000"/>
              </a:spcBef>
            </a:pPr>
            <a:endParaRPr lang="fr-FR" sz="3600" b="1" dirty="0">
              <a:solidFill>
                <a:schemeClr val="bg1"/>
              </a:solidFill>
            </a:endParaRPr>
          </a:p>
          <a:p>
            <a:pPr eaLnBrk="0" hangingPunct="0">
              <a:spcBef>
                <a:spcPct val="50000"/>
              </a:spcBef>
            </a:pPr>
            <a:endParaRPr lang="fr-FR" sz="3600" dirty="0">
              <a:solidFill>
                <a:schemeClr val="bg1"/>
              </a:solidFill>
            </a:endParaRPr>
          </a:p>
        </p:txBody>
      </p:sp>
      <p:pic>
        <p:nvPicPr>
          <p:cNvPr id="135170" name="Picture 4" descr="File:StarlingEquation.svg"/>
          <p:cNvPicPr>
            <a:picLocks noChangeAspect="1" noChangeArrowheads="1"/>
          </p:cNvPicPr>
          <p:nvPr/>
        </p:nvPicPr>
        <p:blipFill>
          <a:blip r:embed="rId2" cstate="print"/>
          <a:srcRect/>
          <a:stretch>
            <a:fillRect/>
          </a:stretch>
        </p:blipFill>
        <p:spPr bwMode="auto">
          <a:xfrm>
            <a:off x="2484438" y="4830763"/>
            <a:ext cx="4464050" cy="2027237"/>
          </a:xfrm>
          <a:prstGeom prst="rect">
            <a:avLst/>
          </a:prstGeom>
          <a:noFill/>
          <a:ln w="9525">
            <a:noFill/>
            <a:miter lim="800000"/>
            <a:headEnd/>
            <a:tailEnd/>
          </a:ln>
        </p:spPr>
      </p:pic>
      <p:sp>
        <p:nvSpPr>
          <p:cNvPr id="135171" name="ZoneTexte 4"/>
          <p:cNvSpPr txBox="1">
            <a:spLocks noChangeArrowheads="1"/>
          </p:cNvSpPr>
          <p:nvPr/>
        </p:nvSpPr>
        <p:spPr bwMode="auto">
          <a:xfrm>
            <a:off x="2411413" y="5395913"/>
            <a:ext cx="1008062" cy="554037"/>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PA</a:t>
            </a:r>
          </a:p>
        </p:txBody>
      </p:sp>
      <p:sp>
        <p:nvSpPr>
          <p:cNvPr id="135172" name="ZoneTexte 5"/>
          <p:cNvSpPr txBox="1">
            <a:spLocks noChangeArrowheads="1"/>
          </p:cNvSpPr>
          <p:nvPr/>
        </p:nvSpPr>
        <p:spPr bwMode="auto">
          <a:xfrm>
            <a:off x="5651500" y="5538788"/>
            <a:ext cx="1008063" cy="554037"/>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PR</a:t>
            </a:r>
          </a:p>
        </p:txBody>
      </p:sp>
      <p:sp>
        <p:nvSpPr>
          <p:cNvPr id="135173" name="ZoneTexte 6"/>
          <p:cNvSpPr txBox="1">
            <a:spLocks noChangeArrowheads="1"/>
          </p:cNvSpPr>
          <p:nvPr/>
        </p:nvSpPr>
        <p:spPr bwMode="auto">
          <a:xfrm>
            <a:off x="3563938" y="5516563"/>
            <a:ext cx="1512887" cy="554037"/>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RMC</a:t>
            </a:r>
          </a:p>
        </p:txBody>
      </p:sp>
      <p:sp>
        <p:nvSpPr>
          <p:cNvPr id="135174" name="Flèche droite 8"/>
          <p:cNvSpPr>
            <a:spLocks noChangeArrowheads="1"/>
          </p:cNvSpPr>
          <p:nvPr/>
        </p:nvSpPr>
        <p:spPr bwMode="auto">
          <a:xfrm>
            <a:off x="3276600" y="5949950"/>
            <a:ext cx="2159000" cy="503238"/>
          </a:xfrm>
          <a:prstGeom prst="rightArrow">
            <a:avLst>
              <a:gd name="adj1" fmla="val 50000"/>
              <a:gd name="adj2" fmla="val 50053"/>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ZoneTexte 3"/>
          <p:cNvSpPr txBox="1">
            <a:spLocks noChangeArrowheads="1"/>
          </p:cNvSpPr>
          <p:nvPr/>
        </p:nvSpPr>
        <p:spPr bwMode="auto">
          <a:xfrm>
            <a:off x="34925" y="0"/>
            <a:ext cx="9109075" cy="662305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30 </a:t>
            </a:r>
            <a:r>
              <a:rPr lang="es-ES_tradnl" sz="3600" b="1" dirty="0">
                <a:solidFill>
                  <a:srgbClr val="FFFF00"/>
                </a:solidFill>
              </a:rPr>
              <a:t>El Efecto </a:t>
            </a:r>
            <a:r>
              <a:rPr lang="es-ES_tradnl" sz="3600" b="1" dirty="0" err="1">
                <a:solidFill>
                  <a:srgbClr val="FFFF00"/>
                </a:solidFill>
              </a:rPr>
              <a:t>Venturi</a:t>
            </a:r>
            <a:r>
              <a:rPr lang="es-ES_tradnl" b="1" dirty="0">
                <a:solidFill>
                  <a:schemeClr val="bg1"/>
                </a:solidFill>
              </a:rPr>
              <a:t> : efecto </a:t>
            </a:r>
            <a:r>
              <a:rPr lang="es-ES_tradnl" b="1" dirty="0" err="1">
                <a:solidFill>
                  <a:srgbClr val="FFFF00"/>
                </a:solidFill>
              </a:rPr>
              <a:t>aspirativo</a:t>
            </a:r>
            <a:r>
              <a:rPr lang="es-ES_tradnl" b="1" dirty="0">
                <a:solidFill>
                  <a:srgbClr val="FFFF00"/>
                </a:solidFill>
              </a:rPr>
              <a:t> de la caída de la presión  estática </a:t>
            </a:r>
            <a:r>
              <a:rPr lang="es-ES_tradnl" b="1" dirty="0">
                <a:solidFill>
                  <a:schemeClr val="bg1"/>
                </a:solidFill>
              </a:rPr>
              <a:t>por alta velocidad de flujo de acuerdo con la  Ley de </a:t>
            </a:r>
            <a:r>
              <a:rPr lang="es-ES_tradnl" b="1" dirty="0" err="1">
                <a:solidFill>
                  <a:schemeClr val="bg1"/>
                </a:solidFill>
              </a:rPr>
              <a:t>Bernouilli</a:t>
            </a:r>
            <a:r>
              <a:rPr lang="es-ES_tradnl" b="1" dirty="0">
                <a:solidFill>
                  <a:schemeClr val="bg1"/>
                </a:solidFill>
              </a:rPr>
              <a:t>, 				</a:t>
            </a:r>
            <a:r>
              <a:rPr lang="es-ES_tradnl" b="1" dirty="0">
                <a:solidFill>
                  <a:srgbClr val="FFFF00"/>
                </a:solidFill>
              </a:rPr>
              <a:t>En práctica, esta situación no existe </a:t>
            </a:r>
            <a:r>
              <a:rPr lang="es-ES_tradnl" b="1" dirty="0">
                <a:solidFill>
                  <a:schemeClr val="bg1"/>
                </a:solidFill>
              </a:rPr>
              <a:t>en el sistema venoso por sus bajas velocidades. </a:t>
            </a:r>
          </a:p>
          <a:p>
            <a:pPr eaLnBrk="0" hangingPunct="0">
              <a:spcBef>
                <a:spcPct val="50000"/>
              </a:spcBef>
            </a:pPr>
            <a:r>
              <a:rPr lang="es-ES_tradnl" sz="1800" b="1" dirty="0">
                <a:solidFill>
                  <a:schemeClr val="bg1"/>
                </a:solidFill>
              </a:rPr>
              <a:t>Por ejemplo, por una Presión total Pt = 100mmHg, y una alta velocidad v = 100cm/s la perdida de Presión estática es solamente  = 4mmHG = 4% . 	    		        Por Pt = 50 </a:t>
            </a:r>
            <a:r>
              <a:rPr lang="es-ES_tradnl" sz="1800" b="1" dirty="0" err="1">
                <a:solidFill>
                  <a:schemeClr val="bg1"/>
                </a:solidFill>
              </a:rPr>
              <a:t>mmHg</a:t>
            </a:r>
            <a:r>
              <a:rPr lang="es-ES_tradnl" sz="1800" b="1" dirty="0">
                <a:solidFill>
                  <a:schemeClr val="bg1"/>
                </a:solidFill>
              </a:rPr>
              <a:t> v= 100cm/s = Perdida p = 4 </a:t>
            </a:r>
            <a:r>
              <a:rPr lang="es-ES_tradnl" sz="1800" b="1" dirty="0" err="1">
                <a:solidFill>
                  <a:schemeClr val="bg1"/>
                </a:solidFill>
              </a:rPr>
              <a:t>mmHG</a:t>
            </a:r>
            <a:r>
              <a:rPr lang="es-ES_tradnl" sz="1800" b="1" dirty="0">
                <a:solidFill>
                  <a:schemeClr val="bg1"/>
                </a:solidFill>
              </a:rPr>
              <a:t> = 8%			 </a:t>
            </a:r>
            <a:r>
              <a:rPr lang="es-ES_tradnl" sz="2800" b="1" dirty="0">
                <a:solidFill>
                  <a:srgbClr val="FFFF00"/>
                </a:solidFill>
              </a:rPr>
              <a:t>excepto </a:t>
            </a:r>
            <a:r>
              <a:rPr lang="es-ES_tradnl" sz="2800" b="1" dirty="0" err="1">
                <a:solidFill>
                  <a:srgbClr val="FFFF00"/>
                </a:solidFill>
              </a:rPr>
              <a:t>Pitot</a:t>
            </a:r>
            <a:r>
              <a:rPr lang="es-ES_tradnl" sz="2800" b="1" dirty="0">
                <a:solidFill>
                  <a:srgbClr val="FFFF00"/>
                </a:solidFill>
              </a:rPr>
              <a:t> que explique  la existencia de flujos sistólicos de las </a:t>
            </a:r>
            <a:r>
              <a:rPr lang="es-ES_tradnl" sz="2800" b="1" dirty="0" err="1">
                <a:solidFill>
                  <a:srgbClr val="FFFF00"/>
                </a:solidFill>
              </a:rPr>
              <a:t>perforantes</a:t>
            </a:r>
            <a:r>
              <a:rPr lang="es-ES_tradnl" sz="2800" b="1" dirty="0">
                <a:solidFill>
                  <a:srgbClr val="FFFF00"/>
                </a:solidFill>
              </a:rPr>
              <a:t> según su dirección respecto al flujo</a:t>
            </a:r>
          </a:p>
          <a:p>
            <a:pPr eaLnBrk="0" hangingPunct="0">
              <a:spcBef>
                <a:spcPct val="50000"/>
              </a:spcBef>
            </a:pPr>
            <a:endParaRPr lang="es-ES_tradnl" sz="1800" b="1" dirty="0">
              <a:solidFill>
                <a:schemeClr val="bg1"/>
              </a:solidFill>
            </a:endParaRPr>
          </a:p>
          <a:p>
            <a:pPr eaLnBrk="0" hangingPunct="0">
              <a:spcBef>
                <a:spcPct val="50000"/>
              </a:spcBef>
            </a:pPr>
            <a:endParaRPr lang="es-ES_tradnl" sz="1800" b="1" dirty="0">
              <a:solidFill>
                <a:schemeClr val="bg1"/>
              </a:solidFill>
            </a:endParaRPr>
          </a:p>
          <a:p>
            <a:pPr eaLnBrk="0" hangingPunct="0">
              <a:spcBef>
                <a:spcPct val="50000"/>
              </a:spcBef>
            </a:pPr>
            <a:endParaRPr lang="es-ES_tradnl" sz="1800" b="1" dirty="0">
              <a:solidFill>
                <a:schemeClr val="bg1"/>
              </a:solidFill>
            </a:endParaRPr>
          </a:p>
          <a:p>
            <a:pPr eaLnBrk="0" hangingPunct="0">
              <a:spcBef>
                <a:spcPct val="50000"/>
              </a:spcBef>
            </a:pPr>
            <a:r>
              <a:rPr lang="es-ES_tradnl" sz="1800" b="1" dirty="0">
                <a:solidFill>
                  <a:schemeClr val="bg1"/>
                </a:solidFill>
              </a:rPr>
              <a:t>  </a:t>
            </a:r>
            <a:endParaRPr lang="fr-FR" sz="1800" b="1" dirty="0">
              <a:solidFill>
                <a:schemeClr val="bg1"/>
              </a:solidFill>
            </a:endParaRPr>
          </a:p>
          <a:p>
            <a:pPr eaLnBrk="0" hangingPunct="0">
              <a:spcBef>
                <a:spcPct val="50000"/>
              </a:spcBef>
            </a:pPr>
            <a:endParaRPr lang="fr-FR" dirty="0">
              <a:solidFill>
                <a:schemeClr val="bg1"/>
              </a:solidFill>
            </a:endParaRPr>
          </a:p>
        </p:txBody>
      </p:sp>
      <p:grpSp>
        <p:nvGrpSpPr>
          <p:cNvPr id="2" name="Groupe 38"/>
          <p:cNvGrpSpPr>
            <a:grpSpLocks/>
          </p:cNvGrpSpPr>
          <p:nvPr/>
        </p:nvGrpSpPr>
        <p:grpSpPr bwMode="auto">
          <a:xfrm>
            <a:off x="107950" y="4365625"/>
            <a:ext cx="5832475" cy="2376488"/>
            <a:chOff x="1403648" y="3933056"/>
            <a:chExt cx="5832648" cy="2376264"/>
          </a:xfrm>
        </p:grpSpPr>
        <p:sp>
          <p:nvSpPr>
            <p:cNvPr id="136200" name="Rectangle 37"/>
            <p:cNvSpPr>
              <a:spLocks noChangeArrowheads="1"/>
            </p:cNvSpPr>
            <p:nvPr/>
          </p:nvSpPr>
          <p:spPr bwMode="auto">
            <a:xfrm>
              <a:off x="1403648" y="3933056"/>
              <a:ext cx="5832648" cy="2376264"/>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01" name="Rectangle 2"/>
            <p:cNvSpPr>
              <a:spLocks noChangeArrowheads="1"/>
            </p:cNvSpPr>
            <p:nvPr/>
          </p:nvSpPr>
          <p:spPr bwMode="auto">
            <a:xfrm>
              <a:off x="1691680" y="5301208"/>
              <a:ext cx="5184576" cy="792000"/>
            </a:xfrm>
            <a:prstGeom prst="rect">
              <a:avLst/>
            </a:prstGeom>
            <a:solidFill>
              <a:srgbClr val="3399FF"/>
            </a:solidFill>
            <a:ln w="9525" algn="ctr">
              <a:noFill/>
              <a:round/>
              <a:headEnd/>
              <a:tailEnd/>
            </a:ln>
          </p:spPr>
          <p:txBody>
            <a:bodyPr>
              <a:spAutoFit/>
            </a:bodyPr>
            <a:lstStyle/>
            <a:p>
              <a:pPr eaLnBrk="0" hangingPunct="0">
                <a:spcBef>
                  <a:spcPct val="50000"/>
                </a:spcBef>
              </a:pPr>
              <a:endParaRPr lang="fr-FR"/>
            </a:p>
          </p:txBody>
        </p:sp>
        <p:grpSp>
          <p:nvGrpSpPr>
            <p:cNvPr id="3" name="Groupe 16"/>
            <p:cNvGrpSpPr>
              <a:grpSpLocks/>
            </p:cNvGrpSpPr>
            <p:nvPr/>
          </p:nvGrpSpPr>
          <p:grpSpPr bwMode="auto">
            <a:xfrm>
              <a:off x="3131840" y="4149080"/>
              <a:ext cx="722518" cy="1656184"/>
              <a:chOff x="3131840" y="4149080"/>
              <a:chExt cx="722518" cy="1656184"/>
            </a:xfrm>
          </p:grpSpPr>
          <p:sp>
            <p:nvSpPr>
              <p:cNvPr id="136216" name="Rectangle 12"/>
              <p:cNvSpPr>
                <a:spLocks noChangeArrowheads="1"/>
              </p:cNvSpPr>
              <p:nvPr/>
            </p:nvSpPr>
            <p:spPr bwMode="auto">
              <a:xfrm rot="5400000">
                <a:off x="3419872" y="5384249"/>
                <a:ext cx="144016" cy="55399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17" name="Forme libre 13"/>
              <p:cNvSpPr>
                <a:spLocks/>
              </p:cNvSpPr>
              <p:nvPr/>
            </p:nvSpPr>
            <p:spPr bwMode="auto">
              <a:xfrm>
                <a:off x="3189427" y="4564685"/>
                <a:ext cx="664931" cy="1168571"/>
              </a:xfrm>
              <a:custGeom>
                <a:avLst/>
                <a:gdLst>
                  <a:gd name="T0" fmla="*/ 541325 w 664931"/>
                  <a:gd name="T1" fmla="*/ 0 h 1168571"/>
                  <a:gd name="T2" fmla="*/ 651053 w 664931"/>
                  <a:gd name="T3" fmla="*/ 7315 h 1168571"/>
                  <a:gd name="T4" fmla="*/ 662493 w 664931"/>
                  <a:gd name="T5" fmla="*/ 1168571 h 1168571"/>
                  <a:gd name="T6" fmla="*/ 0 w 664931"/>
                  <a:gd name="T7" fmla="*/ 1155801 h 1168571"/>
                  <a:gd name="T8" fmla="*/ 14421 w 664931"/>
                  <a:gd name="T9" fmla="*/ 1096563 h 1168571"/>
                  <a:gd name="T10" fmla="*/ 0 w 664931"/>
                  <a:gd name="T11" fmla="*/ 1053389 h 1168571"/>
                  <a:gd name="T12" fmla="*/ 518477 w 664931"/>
                  <a:gd name="T13" fmla="*/ 1024555 h 1168571"/>
                  <a:gd name="T14" fmla="*/ 541325 w 664931"/>
                  <a:gd name="T15" fmla="*/ 0 h 1168571"/>
                  <a:gd name="T16" fmla="*/ 0 60000 65536"/>
                  <a:gd name="T17" fmla="*/ 0 60000 65536"/>
                  <a:gd name="T18" fmla="*/ 0 60000 65536"/>
                  <a:gd name="T19" fmla="*/ 0 60000 65536"/>
                  <a:gd name="T20" fmla="*/ 0 60000 65536"/>
                  <a:gd name="T21" fmla="*/ 0 60000 65536"/>
                  <a:gd name="T22" fmla="*/ 0 60000 65536"/>
                  <a:gd name="T23" fmla="*/ 0 60000 65536"/>
                  <a:gd name="T24" fmla="*/ 0 w 664931"/>
                  <a:gd name="T25" fmla="*/ 0 h 1168571"/>
                  <a:gd name="T26" fmla="*/ 664931 w 664931"/>
                  <a:gd name="T27" fmla="*/ 1168571 h 1168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931" h="1168571">
                    <a:moveTo>
                      <a:pt x="541325" y="0"/>
                    </a:moveTo>
                    <a:lnTo>
                      <a:pt x="651053" y="7315"/>
                    </a:lnTo>
                    <a:cubicBezTo>
                      <a:pt x="648615" y="382829"/>
                      <a:pt x="664931" y="793057"/>
                      <a:pt x="662493" y="1168571"/>
                    </a:cubicBezTo>
                    <a:lnTo>
                      <a:pt x="0" y="1155801"/>
                    </a:lnTo>
                    <a:lnTo>
                      <a:pt x="14421" y="1096563"/>
                    </a:lnTo>
                    <a:lnTo>
                      <a:pt x="0" y="1053389"/>
                    </a:lnTo>
                    <a:lnTo>
                      <a:pt x="518477" y="1024555"/>
                    </a:lnTo>
                    <a:lnTo>
                      <a:pt x="541325"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18" name="Rectangle à coins arrondis 14"/>
              <p:cNvSpPr>
                <a:spLocks noChangeArrowheads="1"/>
              </p:cNvSpPr>
              <p:nvPr/>
            </p:nvSpPr>
            <p:spPr bwMode="auto">
              <a:xfrm>
                <a:off x="3131840" y="5517232"/>
                <a:ext cx="144016" cy="288032"/>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19" name="Rectangle à coins arrondis 15"/>
              <p:cNvSpPr>
                <a:spLocks noChangeArrowheads="1"/>
              </p:cNvSpPr>
              <p:nvPr/>
            </p:nvSpPr>
            <p:spPr bwMode="auto">
              <a:xfrm>
                <a:off x="3735790" y="4149080"/>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grpSp>
        <p:grpSp>
          <p:nvGrpSpPr>
            <p:cNvPr id="4" name="Groupe 17"/>
            <p:cNvGrpSpPr>
              <a:grpSpLocks/>
            </p:cNvGrpSpPr>
            <p:nvPr/>
          </p:nvGrpSpPr>
          <p:grpSpPr bwMode="auto">
            <a:xfrm flipH="1">
              <a:off x="4788024" y="4525828"/>
              <a:ext cx="722518" cy="1279436"/>
              <a:chOff x="3131840" y="4525828"/>
              <a:chExt cx="722518" cy="1279436"/>
            </a:xfrm>
          </p:grpSpPr>
          <p:sp>
            <p:nvSpPr>
              <p:cNvPr id="136212" name="Rectangle 18"/>
              <p:cNvSpPr>
                <a:spLocks noChangeArrowheads="1"/>
              </p:cNvSpPr>
              <p:nvPr/>
            </p:nvSpPr>
            <p:spPr bwMode="auto">
              <a:xfrm rot="5400000">
                <a:off x="3419872" y="5384249"/>
                <a:ext cx="144016" cy="55399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13" name="Forme libre 19"/>
              <p:cNvSpPr>
                <a:spLocks/>
              </p:cNvSpPr>
              <p:nvPr/>
            </p:nvSpPr>
            <p:spPr bwMode="auto">
              <a:xfrm>
                <a:off x="3189427" y="4564685"/>
                <a:ext cx="664931" cy="1168571"/>
              </a:xfrm>
              <a:custGeom>
                <a:avLst/>
                <a:gdLst>
                  <a:gd name="T0" fmla="*/ 541325 w 664931"/>
                  <a:gd name="T1" fmla="*/ 0 h 1168571"/>
                  <a:gd name="T2" fmla="*/ 651053 w 664931"/>
                  <a:gd name="T3" fmla="*/ 7315 h 1168571"/>
                  <a:gd name="T4" fmla="*/ 662493 w 664931"/>
                  <a:gd name="T5" fmla="*/ 1168571 h 1168571"/>
                  <a:gd name="T6" fmla="*/ 0 w 664931"/>
                  <a:gd name="T7" fmla="*/ 1155801 h 1168571"/>
                  <a:gd name="T8" fmla="*/ 14421 w 664931"/>
                  <a:gd name="T9" fmla="*/ 1096563 h 1168571"/>
                  <a:gd name="T10" fmla="*/ 0 w 664931"/>
                  <a:gd name="T11" fmla="*/ 1053389 h 1168571"/>
                  <a:gd name="T12" fmla="*/ 518477 w 664931"/>
                  <a:gd name="T13" fmla="*/ 1024555 h 1168571"/>
                  <a:gd name="T14" fmla="*/ 541325 w 664931"/>
                  <a:gd name="T15" fmla="*/ 0 h 1168571"/>
                  <a:gd name="T16" fmla="*/ 0 60000 65536"/>
                  <a:gd name="T17" fmla="*/ 0 60000 65536"/>
                  <a:gd name="T18" fmla="*/ 0 60000 65536"/>
                  <a:gd name="T19" fmla="*/ 0 60000 65536"/>
                  <a:gd name="T20" fmla="*/ 0 60000 65536"/>
                  <a:gd name="T21" fmla="*/ 0 60000 65536"/>
                  <a:gd name="T22" fmla="*/ 0 60000 65536"/>
                  <a:gd name="T23" fmla="*/ 0 60000 65536"/>
                  <a:gd name="T24" fmla="*/ 0 w 664931"/>
                  <a:gd name="T25" fmla="*/ 0 h 1168571"/>
                  <a:gd name="T26" fmla="*/ 664931 w 664931"/>
                  <a:gd name="T27" fmla="*/ 1168571 h 1168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931" h="1168571">
                    <a:moveTo>
                      <a:pt x="541325" y="0"/>
                    </a:moveTo>
                    <a:lnTo>
                      <a:pt x="651053" y="7315"/>
                    </a:lnTo>
                    <a:cubicBezTo>
                      <a:pt x="648615" y="382829"/>
                      <a:pt x="664931" y="793057"/>
                      <a:pt x="662493" y="1168571"/>
                    </a:cubicBezTo>
                    <a:lnTo>
                      <a:pt x="0" y="1155801"/>
                    </a:lnTo>
                    <a:lnTo>
                      <a:pt x="14421" y="1096563"/>
                    </a:lnTo>
                    <a:lnTo>
                      <a:pt x="0" y="1053389"/>
                    </a:lnTo>
                    <a:lnTo>
                      <a:pt x="518477" y="1024555"/>
                    </a:lnTo>
                    <a:lnTo>
                      <a:pt x="541325"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14" name="Rectangle à coins arrondis 20"/>
              <p:cNvSpPr>
                <a:spLocks noChangeArrowheads="1"/>
              </p:cNvSpPr>
              <p:nvPr/>
            </p:nvSpPr>
            <p:spPr bwMode="auto">
              <a:xfrm>
                <a:off x="3131840" y="5517232"/>
                <a:ext cx="144016" cy="288032"/>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15" name="Rectangle à coins arrondis 21"/>
              <p:cNvSpPr>
                <a:spLocks noChangeArrowheads="1"/>
              </p:cNvSpPr>
              <p:nvPr/>
            </p:nvSpPr>
            <p:spPr bwMode="auto">
              <a:xfrm>
                <a:off x="3735790" y="4525828"/>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grpSp>
        <p:sp>
          <p:nvSpPr>
            <p:cNvPr id="136204" name="Forme libre 24"/>
            <p:cNvSpPr>
              <a:spLocks/>
            </p:cNvSpPr>
            <p:nvPr/>
          </p:nvSpPr>
          <p:spPr bwMode="auto">
            <a:xfrm flipH="1">
              <a:off x="4281530" y="4564685"/>
              <a:ext cx="146454" cy="1168571"/>
            </a:xfrm>
            <a:custGeom>
              <a:avLst/>
              <a:gdLst>
                <a:gd name="T0" fmla="*/ 22848 w 146454"/>
                <a:gd name="T1" fmla="*/ 0 h 1168571"/>
                <a:gd name="T2" fmla="*/ 132576 w 146454"/>
                <a:gd name="T3" fmla="*/ 7315 h 1168571"/>
                <a:gd name="T4" fmla="*/ 144016 w 146454"/>
                <a:gd name="T5" fmla="*/ 1168571 h 1168571"/>
                <a:gd name="T6" fmla="*/ 0 w 146454"/>
                <a:gd name="T7" fmla="*/ 1024555 h 1168571"/>
                <a:gd name="T8" fmla="*/ 22848 w 146454"/>
                <a:gd name="T9" fmla="*/ 0 h 1168571"/>
                <a:gd name="T10" fmla="*/ 0 60000 65536"/>
                <a:gd name="T11" fmla="*/ 0 60000 65536"/>
                <a:gd name="T12" fmla="*/ 0 60000 65536"/>
                <a:gd name="T13" fmla="*/ 0 60000 65536"/>
                <a:gd name="T14" fmla="*/ 0 60000 65536"/>
                <a:gd name="T15" fmla="*/ 0 w 146454"/>
                <a:gd name="T16" fmla="*/ 0 h 1168571"/>
                <a:gd name="T17" fmla="*/ 146454 w 146454"/>
                <a:gd name="T18" fmla="*/ 1168571 h 1168571"/>
              </a:gdLst>
              <a:ahLst/>
              <a:cxnLst>
                <a:cxn ang="T10">
                  <a:pos x="T0" y="T1"/>
                </a:cxn>
                <a:cxn ang="T11">
                  <a:pos x="T2" y="T3"/>
                </a:cxn>
                <a:cxn ang="T12">
                  <a:pos x="T4" y="T5"/>
                </a:cxn>
                <a:cxn ang="T13">
                  <a:pos x="T6" y="T7"/>
                </a:cxn>
                <a:cxn ang="T14">
                  <a:pos x="T8" y="T9"/>
                </a:cxn>
              </a:cxnLst>
              <a:rect l="T15" t="T16" r="T17" b="T18"/>
              <a:pathLst>
                <a:path w="146454" h="1168571">
                  <a:moveTo>
                    <a:pt x="22848" y="0"/>
                  </a:moveTo>
                  <a:lnTo>
                    <a:pt x="132576" y="7315"/>
                  </a:lnTo>
                  <a:cubicBezTo>
                    <a:pt x="130138" y="382829"/>
                    <a:pt x="146454" y="793057"/>
                    <a:pt x="144016" y="1168571"/>
                  </a:cubicBezTo>
                  <a:lnTo>
                    <a:pt x="0" y="1024555"/>
                  </a:lnTo>
                  <a:lnTo>
                    <a:pt x="22848"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05" name="Rectangle à coins arrondis 26"/>
            <p:cNvSpPr>
              <a:spLocks noChangeArrowheads="1"/>
            </p:cNvSpPr>
            <p:nvPr/>
          </p:nvSpPr>
          <p:spPr bwMode="auto">
            <a:xfrm flipH="1">
              <a:off x="4291991" y="4381812"/>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sp>
          <p:nvSpPr>
            <p:cNvPr id="136206" name="Rectangle à coins arrondis 27"/>
            <p:cNvSpPr>
              <a:spLocks noChangeArrowheads="1"/>
            </p:cNvSpPr>
            <p:nvPr/>
          </p:nvSpPr>
          <p:spPr bwMode="auto">
            <a:xfrm>
              <a:off x="4206627" y="5348833"/>
              <a:ext cx="288032" cy="580787"/>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07" name="Flèche droite 28"/>
            <p:cNvSpPr>
              <a:spLocks noChangeArrowheads="1"/>
            </p:cNvSpPr>
            <p:nvPr/>
          </p:nvSpPr>
          <p:spPr bwMode="auto">
            <a:xfrm>
              <a:off x="2411760" y="5805264"/>
              <a:ext cx="3816424" cy="216024"/>
            </a:xfrm>
            <a:prstGeom prst="rightArrow">
              <a:avLst>
                <a:gd name="adj1" fmla="val 50000"/>
                <a:gd name="adj2" fmla="val 49974"/>
              </a:avLst>
            </a:prstGeom>
            <a:solidFill>
              <a:srgbClr val="00B0F0"/>
            </a:solidFill>
            <a:ln w="28575" algn="ctr">
              <a:solidFill>
                <a:srgbClr val="FF0000"/>
              </a:solidFill>
              <a:round/>
              <a:headEnd/>
              <a:tailEnd/>
            </a:ln>
          </p:spPr>
          <p:txBody>
            <a:bodyPr>
              <a:spAutoFit/>
            </a:bodyPr>
            <a:lstStyle/>
            <a:p>
              <a:pPr eaLnBrk="0" hangingPunct="0">
                <a:spcBef>
                  <a:spcPct val="50000"/>
                </a:spcBef>
              </a:pPr>
              <a:endParaRPr lang="fr-FR"/>
            </a:p>
          </p:txBody>
        </p:sp>
        <p:sp>
          <p:nvSpPr>
            <p:cNvPr id="136208" name="ZoneTexte 30"/>
            <p:cNvSpPr txBox="1">
              <a:spLocks noChangeArrowheads="1"/>
            </p:cNvSpPr>
            <p:nvPr/>
          </p:nvSpPr>
          <p:spPr bwMode="auto">
            <a:xfrm>
              <a:off x="1691680" y="5445224"/>
              <a:ext cx="1008112" cy="576064"/>
            </a:xfrm>
            <a:prstGeom prst="rect">
              <a:avLst/>
            </a:prstGeom>
            <a:noFill/>
            <a:ln w="9525">
              <a:noFill/>
              <a:miter lim="800000"/>
              <a:headEnd/>
              <a:tailEnd/>
            </a:ln>
          </p:spPr>
          <p:txBody>
            <a:bodyPr>
              <a:spAutoFit/>
            </a:bodyPr>
            <a:lstStyle/>
            <a:p>
              <a:pPr eaLnBrk="0" hangingPunct="0">
                <a:spcBef>
                  <a:spcPct val="50000"/>
                </a:spcBef>
              </a:pPr>
              <a:r>
                <a:rPr lang="fr-FR" b="1">
                  <a:solidFill>
                    <a:schemeClr val="tx2"/>
                  </a:solidFill>
                </a:rPr>
                <a:t>P 1</a:t>
              </a:r>
            </a:p>
          </p:txBody>
        </p:sp>
        <p:sp>
          <p:nvSpPr>
            <p:cNvPr id="136209" name="ZoneTexte 31"/>
            <p:cNvSpPr txBox="1">
              <a:spLocks noChangeArrowheads="1"/>
            </p:cNvSpPr>
            <p:nvPr/>
          </p:nvSpPr>
          <p:spPr bwMode="auto">
            <a:xfrm>
              <a:off x="6228184" y="5445224"/>
              <a:ext cx="1008112" cy="576064"/>
            </a:xfrm>
            <a:prstGeom prst="rect">
              <a:avLst/>
            </a:prstGeom>
            <a:noFill/>
            <a:ln w="9525">
              <a:noFill/>
              <a:miter lim="800000"/>
              <a:headEnd/>
              <a:tailEnd/>
            </a:ln>
          </p:spPr>
          <p:txBody>
            <a:bodyPr>
              <a:spAutoFit/>
            </a:bodyPr>
            <a:lstStyle/>
            <a:p>
              <a:pPr eaLnBrk="0" hangingPunct="0">
                <a:spcBef>
                  <a:spcPct val="50000"/>
                </a:spcBef>
              </a:pPr>
              <a:r>
                <a:rPr lang="fr-FR" b="1">
                  <a:solidFill>
                    <a:schemeClr val="tx2"/>
                  </a:solidFill>
                </a:rPr>
                <a:t>P 2</a:t>
              </a:r>
            </a:p>
          </p:txBody>
        </p:sp>
        <p:sp>
          <p:nvSpPr>
            <p:cNvPr id="136210" name="ZoneTexte 32"/>
            <p:cNvSpPr txBox="1">
              <a:spLocks noChangeArrowheads="1"/>
            </p:cNvSpPr>
            <p:nvPr/>
          </p:nvSpPr>
          <p:spPr bwMode="auto">
            <a:xfrm>
              <a:off x="4067944" y="5373216"/>
              <a:ext cx="1008112" cy="576064"/>
            </a:xfrm>
            <a:prstGeom prst="rect">
              <a:avLst/>
            </a:prstGeom>
            <a:noFill/>
            <a:ln w="9525">
              <a:noFill/>
              <a:miter lim="800000"/>
              <a:headEnd/>
              <a:tailEnd/>
            </a:ln>
          </p:spPr>
          <p:txBody>
            <a:bodyPr>
              <a:spAutoFit/>
            </a:bodyPr>
            <a:lstStyle/>
            <a:p>
              <a:pPr eaLnBrk="0" hangingPunct="0">
                <a:spcBef>
                  <a:spcPct val="50000"/>
                </a:spcBef>
              </a:pPr>
              <a:r>
                <a:rPr lang="fr-FR" b="1">
                  <a:solidFill>
                    <a:schemeClr val="tx2"/>
                  </a:solidFill>
                </a:rPr>
                <a:t>V</a:t>
              </a:r>
            </a:p>
          </p:txBody>
        </p:sp>
        <p:cxnSp>
          <p:nvCxnSpPr>
            <p:cNvPr id="136211" name="Connecteur droit avec flèche 35"/>
            <p:cNvCxnSpPr>
              <a:cxnSpLocks noChangeShapeType="1"/>
            </p:cNvCxnSpPr>
            <p:nvPr/>
          </p:nvCxnSpPr>
          <p:spPr bwMode="auto">
            <a:xfrm>
              <a:off x="3419872" y="4437112"/>
              <a:ext cx="1872208" cy="720080"/>
            </a:xfrm>
            <a:prstGeom prst="straightConnector1">
              <a:avLst/>
            </a:prstGeom>
            <a:noFill/>
            <a:ln w="76200" algn="ctr">
              <a:solidFill>
                <a:srgbClr val="FF3300"/>
              </a:solidFill>
              <a:round/>
              <a:headEnd/>
              <a:tailEnd type="arrow" w="med" len="med"/>
            </a:ln>
          </p:spPr>
        </p:cxnSp>
      </p:grpSp>
      <p:sp>
        <p:nvSpPr>
          <p:cNvPr id="136195" name="ZoneTexte 39"/>
          <p:cNvSpPr txBox="1">
            <a:spLocks noChangeArrowheads="1"/>
          </p:cNvSpPr>
          <p:nvPr/>
        </p:nvSpPr>
        <p:spPr bwMode="auto">
          <a:xfrm>
            <a:off x="6011863" y="5157788"/>
            <a:ext cx="2881312" cy="460375"/>
          </a:xfrm>
          <a:prstGeom prst="rect">
            <a:avLst/>
          </a:prstGeom>
          <a:solidFill>
            <a:schemeClr val="bg1"/>
          </a:solidFill>
          <a:ln w="9525">
            <a:noFill/>
            <a:miter lim="800000"/>
            <a:headEnd/>
            <a:tailEnd/>
          </a:ln>
        </p:spPr>
        <p:txBody>
          <a:bodyPr>
            <a:spAutoFit/>
          </a:bodyPr>
          <a:lstStyle/>
          <a:p>
            <a:pPr eaLnBrk="0" hangingPunct="0">
              <a:spcBef>
                <a:spcPct val="50000"/>
              </a:spcBef>
            </a:pPr>
            <a:r>
              <a:rPr lang="fr-FR" sz="2400">
                <a:solidFill>
                  <a:schemeClr val="tx2"/>
                </a:solidFill>
              </a:rPr>
              <a:t>A:</a:t>
            </a:r>
            <a:r>
              <a:rPr lang="fr-FR" sz="2400">
                <a:solidFill>
                  <a:srgbClr val="FF3300"/>
                </a:solidFill>
              </a:rPr>
              <a:t> (p +</a:t>
            </a:r>
            <a:r>
              <a:rPr lang="es-ES_tradnl" sz="2000" b="1">
                <a:solidFill>
                  <a:srgbClr val="FF3300"/>
                </a:solidFill>
              </a:rPr>
              <a:t>(1/2) </a:t>
            </a:r>
            <a:r>
              <a:rPr lang="fr-FR" sz="2000" b="1">
                <a:solidFill>
                  <a:srgbClr val="FF3300"/>
                </a:solidFill>
              </a:rPr>
              <a:t>ṗ</a:t>
            </a:r>
            <a:r>
              <a:rPr lang="es-ES_tradnl" sz="2000" b="1">
                <a:solidFill>
                  <a:srgbClr val="FF3300"/>
                </a:solidFill>
              </a:rPr>
              <a:t>v</a:t>
            </a:r>
            <a:r>
              <a:rPr lang="es-ES_tradnl" sz="2000" b="1" baseline="30000">
                <a:solidFill>
                  <a:srgbClr val="FF3300"/>
                </a:solidFill>
              </a:rPr>
              <a:t>2) </a:t>
            </a:r>
            <a:r>
              <a:rPr lang="fr-FR" sz="2400">
                <a:solidFill>
                  <a:srgbClr val="FF3300"/>
                </a:solidFill>
              </a:rPr>
              <a:t> + </a:t>
            </a:r>
            <a:r>
              <a:rPr lang="el-GR" sz="2000" b="1">
                <a:solidFill>
                  <a:srgbClr val="FF3300"/>
                </a:solidFill>
              </a:rPr>
              <a:t>ῤ</a:t>
            </a:r>
            <a:r>
              <a:rPr lang="es-ES_tradnl" sz="2000" b="1">
                <a:solidFill>
                  <a:srgbClr val="FF3300"/>
                </a:solidFill>
              </a:rPr>
              <a:t>gh</a:t>
            </a:r>
            <a:r>
              <a:rPr lang="fr-FR" sz="2400">
                <a:solidFill>
                  <a:schemeClr val="tx2"/>
                </a:solidFill>
              </a:rPr>
              <a:t> </a:t>
            </a:r>
          </a:p>
        </p:txBody>
      </p:sp>
      <p:sp>
        <p:nvSpPr>
          <p:cNvPr id="136196" name="ZoneTexte 41"/>
          <p:cNvSpPr txBox="1">
            <a:spLocks noChangeArrowheads="1"/>
          </p:cNvSpPr>
          <p:nvPr/>
        </p:nvSpPr>
        <p:spPr bwMode="auto">
          <a:xfrm>
            <a:off x="6011863" y="5703888"/>
            <a:ext cx="2881312" cy="461962"/>
          </a:xfrm>
          <a:prstGeom prst="rect">
            <a:avLst/>
          </a:prstGeom>
          <a:solidFill>
            <a:schemeClr val="bg1"/>
          </a:solidFill>
          <a:ln w="9525">
            <a:noFill/>
            <a:miter lim="800000"/>
            <a:headEnd/>
            <a:tailEnd/>
          </a:ln>
        </p:spPr>
        <p:txBody>
          <a:bodyPr>
            <a:spAutoFit/>
          </a:bodyPr>
          <a:lstStyle/>
          <a:p>
            <a:pPr eaLnBrk="0" hangingPunct="0">
              <a:spcBef>
                <a:spcPct val="50000"/>
              </a:spcBef>
            </a:pPr>
            <a:r>
              <a:rPr lang="fr-FR" sz="2400">
                <a:solidFill>
                  <a:schemeClr val="tx2"/>
                </a:solidFill>
              </a:rPr>
              <a:t>B:</a:t>
            </a:r>
            <a:r>
              <a:rPr lang="fr-FR" sz="2400">
                <a:solidFill>
                  <a:srgbClr val="FF3300"/>
                </a:solidFill>
              </a:rPr>
              <a:t> p +</a:t>
            </a:r>
            <a:r>
              <a:rPr lang="es-ES_tradnl" sz="2000" b="1" baseline="30000">
                <a:solidFill>
                  <a:srgbClr val="FF3300"/>
                </a:solidFill>
              </a:rPr>
              <a:t> </a:t>
            </a:r>
            <a:r>
              <a:rPr lang="el-GR" sz="2000" b="1">
                <a:solidFill>
                  <a:srgbClr val="FF3300"/>
                </a:solidFill>
              </a:rPr>
              <a:t>ῤ</a:t>
            </a:r>
            <a:r>
              <a:rPr lang="es-ES_tradnl" sz="2000" b="1">
                <a:solidFill>
                  <a:srgbClr val="FF3300"/>
                </a:solidFill>
              </a:rPr>
              <a:t>gh</a:t>
            </a:r>
            <a:r>
              <a:rPr lang="fr-FR" sz="2400">
                <a:solidFill>
                  <a:schemeClr val="tx2"/>
                </a:solidFill>
              </a:rPr>
              <a:t> </a:t>
            </a:r>
          </a:p>
        </p:txBody>
      </p:sp>
      <p:sp>
        <p:nvSpPr>
          <p:cNvPr id="136197" name="ZoneTexte 42"/>
          <p:cNvSpPr txBox="1">
            <a:spLocks noChangeArrowheads="1"/>
          </p:cNvSpPr>
          <p:nvPr/>
        </p:nvSpPr>
        <p:spPr bwMode="auto">
          <a:xfrm>
            <a:off x="6011863" y="6280150"/>
            <a:ext cx="2881312" cy="461963"/>
          </a:xfrm>
          <a:prstGeom prst="rect">
            <a:avLst/>
          </a:prstGeom>
          <a:solidFill>
            <a:schemeClr val="bg1"/>
          </a:solidFill>
          <a:ln w="9525">
            <a:noFill/>
            <a:miter lim="800000"/>
            <a:headEnd/>
            <a:tailEnd/>
          </a:ln>
        </p:spPr>
        <p:txBody>
          <a:bodyPr>
            <a:spAutoFit/>
          </a:bodyPr>
          <a:lstStyle/>
          <a:p>
            <a:pPr eaLnBrk="0" hangingPunct="0">
              <a:spcBef>
                <a:spcPct val="50000"/>
              </a:spcBef>
            </a:pPr>
            <a:r>
              <a:rPr lang="fr-FR" sz="2400">
                <a:solidFill>
                  <a:schemeClr val="tx2"/>
                </a:solidFill>
              </a:rPr>
              <a:t>C:</a:t>
            </a:r>
            <a:r>
              <a:rPr lang="fr-FR" sz="2400">
                <a:solidFill>
                  <a:srgbClr val="FF3300"/>
                </a:solidFill>
              </a:rPr>
              <a:t> (p - </a:t>
            </a:r>
            <a:r>
              <a:rPr lang="es-ES_tradnl" sz="2000" b="1">
                <a:solidFill>
                  <a:srgbClr val="FF3300"/>
                </a:solidFill>
              </a:rPr>
              <a:t>(1/2) </a:t>
            </a:r>
            <a:r>
              <a:rPr lang="fr-FR" sz="2000" b="1">
                <a:solidFill>
                  <a:srgbClr val="FF3300"/>
                </a:solidFill>
              </a:rPr>
              <a:t>ṗ</a:t>
            </a:r>
            <a:r>
              <a:rPr lang="es-ES_tradnl" sz="2000" b="1">
                <a:solidFill>
                  <a:srgbClr val="FF3300"/>
                </a:solidFill>
              </a:rPr>
              <a:t>v</a:t>
            </a:r>
            <a:r>
              <a:rPr lang="es-ES_tradnl" sz="2000" b="1" baseline="30000">
                <a:solidFill>
                  <a:srgbClr val="FF3300"/>
                </a:solidFill>
              </a:rPr>
              <a:t>2) </a:t>
            </a:r>
            <a:r>
              <a:rPr lang="fr-FR" sz="2400">
                <a:solidFill>
                  <a:srgbClr val="FF3300"/>
                </a:solidFill>
              </a:rPr>
              <a:t> + </a:t>
            </a:r>
            <a:r>
              <a:rPr lang="el-GR" sz="2000" b="1">
                <a:solidFill>
                  <a:srgbClr val="FF3300"/>
                </a:solidFill>
              </a:rPr>
              <a:t>ῤ</a:t>
            </a:r>
            <a:r>
              <a:rPr lang="es-ES_tradnl" sz="2000" b="1">
                <a:solidFill>
                  <a:srgbClr val="FF3300"/>
                </a:solidFill>
              </a:rPr>
              <a:t>gh</a:t>
            </a:r>
            <a:r>
              <a:rPr lang="fr-FR" sz="2400">
                <a:solidFill>
                  <a:schemeClr val="tx2"/>
                </a:solidFill>
              </a:rPr>
              <a:t> </a:t>
            </a:r>
          </a:p>
        </p:txBody>
      </p:sp>
      <p:sp>
        <p:nvSpPr>
          <p:cNvPr id="136198" name="ZoneTexte 43"/>
          <p:cNvSpPr txBox="1">
            <a:spLocks noChangeArrowheads="1"/>
          </p:cNvSpPr>
          <p:nvPr/>
        </p:nvSpPr>
        <p:spPr bwMode="auto">
          <a:xfrm>
            <a:off x="2339975" y="4479925"/>
            <a:ext cx="2879725" cy="461963"/>
          </a:xfrm>
          <a:prstGeom prst="rect">
            <a:avLst/>
          </a:prstGeom>
          <a:noFill/>
          <a:ln w="9525">
            <a:noFill/>
            <a:miter lim="800000"/>
            <a:headEnd/>
            <a:tailEnd/>
          </a:ln>
        </p:spPr>
        <p:txBody>
          <a:bodyPr>
            <a:spAutoFit/>
          </a:bodyPr>
          <a:lstStyle/>
          <a:p>
            <a:pPr eaLnBrk="0" hangingPunct="0">
              <a:spcBef>
                <a:spcPct val="50000"/>
              </a:spcBef>
            </a:pPr>
            <a:r>
              <a:rPr lang="fr-FR" sz="2400">
                <a:solidFill>
                  <a:schemeClr val="tx2"/>
                </a:solidFill>
              </a:rPr>
              <a:t>A    B     C</a:t>
            </a:r>
          </a:p>
        </p:txBody>
      </p:sp>
      <p:sp>
        <p:nvSpPr>
          <p:cNvPr id="136199" name="ZoneTexte 44"/>
          <p:cNvSpPr txBox="1">
            <a:spLocks noChangeArrowheads="1"/>
          </p:cNvSpPr>
          <p:nvPr/>
        </p:nvSpPr>
        <p:spPr bwMode="auto">
          <a:xfrm>
            <a:off x="5995988" y="4508500"/>
            <a:ext cx="2879725" cy="585788"/>
          </a:xfrm>
          <a:prstGeom prst="rect">
            <a:avLst/>
          </a:prstGeom>
          <a:solidFill>
            <a:schemeClr val="bg1"/>
          </a:solidFill>
          <a:ln w="9525">
            <a:noFill/>
            <a:miter lim="800000"/>
            <a:headEnd/>
            <a:tailEnd/>
          </a:ln>
        </p:spPr>
        <p:txBody>
          <a:bodyPr>
            <a:spAutoFit/>
          </a:bodyPr>
          <a:lstStyle/>
          <a:p>
            <a:pPr eaLnBrk="0" hangingPunct="0">
              <a:spcBef>
                <a:spcPct val="50000"/>
              </a:spcBef>
            </a:pPr>
            <a:r>
              <a:rPr lang="fr-FR" sz="3200">
                <a:solidFill>
                  <a:schemeClr val="tx2"/>
                </a:solidFill>
              </a:rPr>
              <a:t>Tubos de Pitot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ZoneTexte 3"/>
          <p:cNvSpPr txBox="1">
            <a:spLocks noChangeArrowheads="1"/>
          </p:cNvSpPr>
          <p:nvPr/>
        </p:nvSpPr>
        <p:spPr bwMode="auto">
          <a:xfrm>
            <a:off x="0" y="41275"/>
            <a:ext cx="9144000" cy="7178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32 </a:t>
            </a:r>
            <a:r>
              <a:rPr lang="es-ES_tradnl" sz="4000" b="1">
                <a:solidFill>
                  <a:srgbClr val="FFFF00"/>
                </a:solidFill>
              </a:rPr>
              <a:t>Las bajas resistencias R micro-circulatorias aumentan  el flujo Q y la presión residual PR </a:t>
            </a:r>
            <a:r>
              <a:rPr lang="es-ES_tradnl" b="1">
                <a:solidFill>
                  <a:schemeClr val="bg1"/>
                </a:solidFill>
              </a:rPr>
              <a:t>: 					-inflamación,   		                                               	-termorregulación al calor,                                                                                      	-movimientos musculares 					-Fistulas artero venosas</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10"/>
          <p:cNvGrpSpPr>
            <a:grpSpLocks/>
          </p:cNvGrpSpPr>
          <p:nvPr/>
        </p:nvGrpSpPr>
        <p:grpSpPr bwMode="auto">
          <a:xfrm>
            <a:off x="5918200" y="2946400"/>
            <a:ext cx="3225800" cy="3146425"/>
            <a:chOff x="5918662" y="2492896"/>
            <a:chExt cx="3225338" cy="3146286"/>
          </a:xfrm>
        </p:grpSpPr>
        <p:sp>
          <p:nvSpPr>
            <p:cNvPr id="137219" name="Forme libre 2"/>
            <p:cNvSpPr>
              <a:spLocks/>
            </p:cNvSpPr>
            <p:nvPr/>
          </p:nvSpPr>
          <p:spPr bwMode="auto">
            <a:xfrm>
              <a:off x="5918662" y="2626822"/>
              <a:ext cx="2560320" cy="2344189"/>
            </a:xfrm>
            <a:custGeom>
              <a:avLst/>
              <a:gdLst>
                <a:gd name="T0" fmla="*/ 0 w 2560320"/>
                <a:gd name="T1" fmla="*/ 0 h 2344189"/>
                <a:gd name="T2" fmla="*/ 0 w 2560320"/>
                <a:gd name="T3" fmla="*/ 2344189 h 2344189"/>
                <a:gd name="T4" fmla="*/ 2560320 w 2560320"/>
                <a:gd name="T5" fmla="*/ 2344189 h 2344189"/>
                <a:gd name="T6" fmla="*/ 0 60000 65536"/>
                <a:gd name="T7" fmla="*/ 0 60000 65536"/>
                <a:gd name="T8" fmla="*/ 0 60000 65536"/>
                <a:gd name="T9" fmla="*/ 0 w 2560320"/>
                <a:gd name="T10" fmla="*/ 0 h 2344189"/>
                <a:gd name="T11" fmla="*/ 2560320 w 2560320"/>
                <a:gd name="T12" fmla="*/ 2344189 h 2344189"/>
              </a:gdLst>
              <a:ahLst/>
              <a:cxnLst>
                <a:cxn ang="T6">
                  <a:pos x="T0" y="T1"/>
                </a:cxn>
                <a:cxn ang="T7">
                  <a:pos x="T2" y="T3"/>
                </a:cxn>
                <a:cxn ang="T8">
                  <a:pos x="T4" y="T5"/>
                </a:cxn>
              </a:cxnLst>
              <a:rect l="T9" t="T10" r="T11" b="T12"/>
              <a:pathLst>
                <a:path w="2560320" h="2344189">
                  <a:moveTo>
                    <a:pt x="0" y="0"/>
                  </a:moveTo>
                  <a:lnTo>
                    <a:pt x="0" y="2344189"/>
                  </a:lnTo>
                  <a:lnTo>
                    <a:pt x="2560320" y="2344189"/>
                  </a:lnTo>
                </a:path>
              </a:pathLst>
            </a:custGeom>
            <a:noFill/>
            <a:ln w="38100" cap="flat" cmpd="sng" algn="ctr">
              <a:solidFill>
                <a:schemeClr val="bg1"/>
              </a:solidFill>
              <a:prstDash val="solid"/>
              <a:round/>
              <a:headEnd type="none" w="med" len="med"/>
              <a:tailEnd type="none" w="med" len="med"/>
            </a:ln>
          </p:spPr>
          <p:txBody>
            <a:bodyPr>
              <a:spAutoFit/>
            </a:bodyPr>
            <a:lstStyle/>
            <a:p>
              <a:endParaRPr lang="es-ES"/>
            </a:p>
          </p:txBody>
        </p:sp>
        <p:cxnSp>
          <p:nvCxnSpPr>
            <p:cNvPr id="137220" name="Connecteur droit 5"/>
            <p:cNvCxnSpPr>
              <a:cxnSpLocks noChangeShapeType="1"/>
            </p:cNvCxnSpPr>
            <p:nvPr/>
          </p:nvCxnSpPr>
          <p:spPr bwMode="auto">
            <a:xfrm flipH="1">
              <a:off x="6012160" y="2852936"/>
              <a:ext cx="2304256" cy="2016224"/>
            </a:xfrm>
            <a:prstGeom prst="line">
              <a:avLst/>
            </a:prstGeom>
            <a:noFill/>
            <a:ln w="38100" algn="ctr">
              <a:solidFill>
                <a:schemeClr val="bg1"/>
              </a:solidFill>
              <a:round/>
              <a:headEnd/>
              <a:tailEnd/>
            </a:ln>
          </p:spPr>
        </p:cxnSp>
        <p:sp>
          <p:nvSpPr>
            <p:cNvPr id="137221" name="ZoneTexte 8"/>
            <p:cNvSpPr txBox="1">
              <a:spLocks noChangeArrowheads="1"/>
            </p:cNvSpPr>
            <p:nvPr/>
          </p:nvSpPr>
          <p:spPr bwMode="auto">
            <a:xfrm>
              <a:off x="8063880" y="5085184"/>
              <a:ext cx="1080120" cy="553998"/>
            </a:xfrm>
            <a:prstGeom prst="rect">
              <a:avLst/>
            </a:prstGeom>
            <a:noFill/>
            <a:ln w="38100">
              <a:noFill/>
              <a:miter lim="800000"/>
              <a:headEnd/>
              <a:tailEnd/>
            </a:ln>
          </p:spPr>
          <p:txBody>
            <a:bodyPr>
              <a:spAutoFit/>
            </a:bodyPr>
            <a:lstStyle/>
            <a:p>
              <a:pPr eaLnBrk="0" hangingPunct="0">
                <a:spcBef>
                  <a:spcPct val="50000"/>
                </a:spcBef>
              </a:pPr>
              <a:r>
                <a:rPr lang="fr-FR">
                  <a:solidFill>
                    <a:schemeClr val="bg1"/>
                  </a:solidFill>
                </a:rPr>
                <a:t>1/R</a:t>
              </a:r>
            </a:p>
          </p:txBody>
        </p:sp>
        <p:sp>
          <p:nvSpPr>
            <p:cNvPr id="137222" name="ZoneTexte 9"/>
            <p:cNvSpPr txBox="1">
              <a:spLocks noChangeArrowheads="1"/>
            </p:cNvSpPr>
            <p:nvPr/>
          </p:nvSpPr>
          <p:spPr bwMode="auto">
            <a:xfrm>
              <a:off x="6012160" y="2492896"/>
              <a:ext cx="1080120" cy="553998"/>
            </a:xfrm>
            <a:prstGeom prst="rect">
              <a:avLst/>
            </a:prstGeom>
            <a:noFill/>
            <a:ln w="38100">
              <a:noFill/>
              <a:miter lim="800000"/>
              <a:headEnd/>
              <a:tailEnd/>
            </a:ln>
          </p:spPr>
          <p:txBody>
            <a:bodyPr>
              <a:spAutoFit/>
            </a:bodyPr>
            <a:lstStyle/>
            <a:p>
              <a:pPr eaLnBrk="0" hangingPunct="0">
                <a:spcBef>
                  <a:spcPct val="50000"/>
                </a:spcBef>
              </a:pPr>
              <a:r>
                <a:rPr lang="fr-FR">
                  <a:solidFill>
                    <a:schemeClr val="bg1"/>
                  </a:solidFill>
                </a:rPr>
                <a:t>PR Q</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ZoneTexte 3"/>
          <p:cNvSpPr txBox="1">
            <a:spLocks noChangeArrowheads="1"/>
          </p:cNvSpPr>
          <p:nvPr/>
        </p:nvSpPr>
        <p:spPr bwMode="auto">
          <a:xfrm>
            <a:off x="0" y="0"/>
            <a:ext cx="9144000" cy="7178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33  </a:t>
            </a:r>
            <a:r>
              <a:rPr lang="es-ES_tradnl" sz="4000" b="1">
                <a:solidFill>
                  <a:srgbClr val="FFFF00"/>
                </a:solidFill>
              </a:rPr>
              <a:t>La Presión Residual PR de la vena tíbial posterior en reposo y post ejercicio se pude medir </a:t>
            </a:r>
            <a:r>
              <a:rPr lang="es-ES_tradnl" sz="4000" b="1">
                <a:solidFill>
                  <a:srgbClr val="FF0000"/>
                </a:solidFill>
              </a:rPr>
              <a:t>con el Döppler</a:t>
            </a:r>
            <a:r>
              <a:rPr lang="es-ES_tradnl" sz="4000" b="1">
                <a:solidFill>
                  <a:schemeClr val="bg1"/>
                </a:solidFill>
              </a:rPr>
              <a:t>. </a:t>
            </a:r>
            <a:endParaRPr lang="es-ES_tradnl" b="1">
              <a:solidFill>
                <a:schemeClr val="bg1"/>
              </a:solidFill>
            </a:endParaRPr>
          </a:p>
          <a:p>
            <a:pPr eaLnBrk="0" hangingPunct="0">
              <a:spcBef>
                <a:spcPct val="50000"/>
              </a:spcBef>
            </a:pPr>
            <a:r>
              <a:rPr lang="es-ES_tradnl" b="1">
                <a:solidFill>
                  <a:schemeClr val="bg1"/>
                </a:solidFill>
              </a:rPr>
              <a:t>Paciente </a:t>
            </a:r>
            <a:r>
              <a:rPr lang="es-ES_tradnl" b="1">
                <a:solidFill>
                  <a:srgbClr val="FF0000"/>
                </a:solidFill>
              </a:rPr>
              <a:t>acostado, </a:t>
            </a:r>
            <a:r>
              <a:rPr lang="es-ES_tradnl" b="1">
                <a:solidFill>
                  <a:schemeClr val="bg1"/>
                </a:solidFill>
              </a:rPr>
              <a:t>se explora como para medir la presión arterial con un manómetro.  </a:t>
            </a:r>
          </a:p>
          <a:p>
            <a:pPr eaLnBrk="0" hangingPunct="0">
              <a:spcBef>
                <a:spcPct val="50000"/>
              </a:spcBef>
            </a:pPr>
            <a:endParaRPr lang="es-ES_tradnl" b="1">
              <a:solidFill>
                <a:schemeClr val="bg1"/>
              </a:solidFill>
            </a:endParaRPr>
          </a:p>
          <a:p>
            <a:pPr eaLnBrk="0" hangingPunct="0">
              <a:spcBef>
                <a:spcPct val="50000"/>
              </a:spcBef>
            </a:pPr>
            <a:r>
              <a:rPr lang="es-ES_tradnl"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2"/>
          <p:cNvGrpSpPr>
            <a:grpSpLocks/>
          </p:cNvGrpSpPr>
          <p:nvPr/>
        </p:nvGrpSpPr>
        <p:grpSpPr bwMode="auto">
          <a:xfrm rot="4682583" flipH="1">
            <a:off x="3735388" y="2813050"/>
            <a:ext cx="1149350" cy="3101975"/>
            <a:chOff x="7760041" y="2622490"/>
            <a:chExt cx="420743" cy="908542"/>
          </a:xfrm>
        </p:grpSpPr>
        <p:sp>
          <p:nvSpPr>
            <p:cNvPr id="138278" name="Oval 21"/>
            <p:cNvSpPr>
              <a:spLocks noChangeArrowheads="1"/>
            </p:cNvSpPr>
            <p:nvPr/>
          </p:nvSpPr>
          <p:spPr bwMode="auto">
            <a:xfrm rot="20220000" flipH="1">
              <a:off x="7760041" y="2622490"/>
              <a:ext cx="184217" cy="561298"/>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79" name="Oval 23"/>
            <p:cNvSpPr>
              <a:spLocks noChangeArrowheads="1"/>
            </p:cNvSpPr>
            <p:nvPr/>
          </p:nvSpPr>
          <p:spPr bwMode="auto">
            <a:xfrm>
              <a:off x="7866933" y="3119572"/>
              <a:ext cx="161474" cy="37578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80" name="Oval 24"/>
            <p:cNvSpPr>
              <a:spLocks noChangeArrowheads="1"/>
            </p:cNvSpPr>
            <p:nvPr/>
          </p:nvSpPr>
          <p:spPr bwMode="auto">
            <a:xfrm>
              <a:off x="7898773" y="3457302"/>
              <a:ext cx="282011" cy="73730"/>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8281" name="Oval 32"/>
            <p:cNvSpPr>
              <a:spLocks noChangeArrowheads="1"/>
            </p:cNvSpPr>
            <p:nvPr/>
          </p:nvSpPr>
          <p:spPr bwMode="auto">
            <a:xfrm>
              <a:off x="7944258" y="3060113"/>
              <a:ext cx="75051" cy="9751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grpSp>
        <p:nvGrpSpPr>
          <p:cNvPr id="3" name="Groupe 8"/>
          <p:cNvGrpSpPr>
            <a:grpSpLocks/>
          </p:cNvGrpSpPr>
          <p:nvPr/>
        </p:nvGrpSpPr>
        <p:grpSpPr bwMode="auto">
          <a:xfrm>
            <a:off x="2868613" y="4090988"/>
            <a:ext cx="6096000" cy="1858962"/>
            <a:chOff x="6660109" y="5301208"/>
            <a:chExt cx="1847356" cy="743948"/>
          </a:xfrm>
        </p:grpSpPr>
        <p:sp>
          <p:nvSpPr>
            <p:cNvPr id="138257" name="Oval 19"/>
            <p:cNvSpPr>
              <a:spLocks noChangeArrowheads="1"/>
            </p:cNvSpPr>
            <p:nvPr/>
          </p:nvSpPr>
          <p:spPr bwMode="auto">
            <a:xfrm rot="5691369">
              <a:off x="8229078" y="5519836"/>
              <a:ext cx="254720" cy="3020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58" name="Rectangle 26"/>
            <p:cNvSpPr>
              <a:spLocks noChangeArrowheads="1"/>
            </p:cNvSpPr>
            <p:nvPr/>
          </p:nvSpPr>
          <p:spPr bwMode="auto">
            <a:xfrm rot="5691369">
              <a:off x="8071832" y="5553345"/>
              <a:ext cx="134183" cy="214054"/>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8259" name="Oval 28"/>
            <p:cNvSpPr>
              <a:spLocks noChangeArrowheads="1"/>
            </p:cNvSpPr>
            <p:nvPr/>
          </p:nvSpPr>
          <p:spPr bwMode="auto">
            <a:xfrm rot="5691369">
              <a:off x="7997993" y="5399268"/>
              <a:ext cx="168297" cy="14508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8260" name="Oval 29"/>
            <p:cNvSpPr>
              <a:spLocks noChangeArrowheads="1"/>
            </p:cNvSpPr>
            <p:nvPr/>
          </p:nvSpPr>
          <p:spPr bwMode="auto">
            <a:xfrm rot="5400000">
              <a:off x="7851535" y="5190025"/>
              <a:ext cx="129634" cy="35200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nvGrpSpPr>
            <p:cNvPr id="4" name="Groupe 66"/>
            <p:cNvGrpSpPr>
              <a:grpSpLocks/>
            </p:cNvGrpSpPr>
            <p:nvPr/>
          </p:nvGrpSpPr>
          <p:grpSpPr bwMode="auto">
            <a:xfrm rot="670607">
              <a:off x="6660109" y="5675120"/>
              <a:ext cx="922303" cy="370036"/>
              <a:chOff x="6660109" y="5672889"/>
              <a:chExt cx="922303" cy="370036"/>
            </a:xfrm>
          </p:grpSpPr>
          <p:sp>
            <p:nvSpPr>
              <p:cNvPr id="138274" name="Oval 21"/>
              <p:cNvSpPr>
                <a:spLocks noChangeArrowheads="1"/>
              </p:cNvSpPr>
              <p:nvPr/>
            </p:nvSpPr>
            <p:spPr bwMode="auto">
              <a:xfrm rot="4311369" flipH="1">
                <a:off x="7209654" y="5484349"/>
                <a:ext cx="184217" cy="561298"/>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75" name="Oval 23"/>
              <p:cNvSpPr>
                <a:spLocks noChangeArrowheads="1"/>
              </p:cNvSpPr>
              <p:nvPr/>
            </p:nvSpPr>
            <p:spPr bwMode="auto">
              <a:xfrm rot="5691369">
                <a:off x="6810066" y="5638056"/>
                <a:ext cx="161474" cy="37578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6" name="Oval 24"/>
              <p:cNvSpPr>
                <a:spLocks noChangeArrowheads="1"/>
              </p:cNvSpPr>
              <p:nvPr/>
            </p:nvSpPr>
            <p:spPr bwMode="auto">
              <a:xfrm rot="5691369">
                <a:off x="6555968" y="5865055"/>
                <a:ext cx="282011" cy="73730"/>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8277" name="Oval 32"/>
              <p:cNvSpPr>
                <a:spLocks noChangeArrowheads="1"/>
              </p:cNvSpPr>
              <p:nvPr/>
            </p:nvSpPr>
            <p:spPr bwMode="auto">
              <a:xfrm rot="5691369">
                <a:off x="7048272" y="5827995"/>
                <a:ext cx="75051" cy="9751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grpSp>
          <p:nvGrpSpPr>
            <p:cNvPr id="5" name="Groupe 68"/>
            <p:cNvGrpSpPr>
              <a:grpSpLocks/>
            </p:cNvGrpSpPr>
            <p:nvPr/>
          </p:nvGrpSpPr>
          <p:grpSpPr bwMode="auto">
            <a:xfrm rot="715005">
              <a:off x="7422005" y="5656259"/>
              <a:ext cx="679870" cy="294622"/>
              <a:chOff x="7422005" y="5755222"/>
              <a:chExt cx="679870" cy="294622"/>
            </a:xfrm>
          </p:grpSpPr>
          <p:sp>
            <p:nvSpPr>
              <p:cNvPr id="138270" name="Oval 27"/>
              <p:cNvSpPr>
                <a:spLocks noChangeArrowheads="1"/>
              </p:cNvSpPr>
              <p:nvPr/>
            </p:nvSpPr>
            <p:spPr bwMode="auto">
              <a:xfrm rot="5691369">
                <a:off x="7944049" y="5767967"/>
                <a:ext cx="170571" cy="14508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8271" name="Oval 30"/>
              <p:cNvSpPr>
                <a:spLocks noChangeArrowheads="1"/>
              </p:cNvSpPr>
              <p:nvPr/>
            </p:nvSpPr>
            <p:spPr bwMode="auto">
              <a:xfrm rot="3291369" flipH="1">
                <a:off x="7843142" y="5759140"/>
                <a:ext cx="127360" cy="349622"/>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2" name="Oval 34"/>
              <p:cNvSpPr>
                <a:spLocks noChangeArrowheads="1"/>
              </p:cNvSpPr>
              <p:nvPr/>
            </p:nvSpPr>
            <p:spPr bwMode="auto">
              <a:xfrm rot="5691369">
                <a:off x="7669173" y="5841440"/>
                <a:ext cx="90971" cy="3258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3" name="Oval 36"/>
              <p:cNvSpPr>
                <a:spLocks noChangeArrowheads="1"/>
              </p:cNvSpPr>
              <p:nvPr/>
            </p:nvSpPr>
            <p:spPr bwMode="auto">
              <a:xfrm rot="5691369">
                <a:off x="7490518" y="5870282"/>
                <a:ext cx="31840" cy="168865"/>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grpSp>
        <p:sp>
          <p:nvSpPr>
            <p:cNvPr id="138263" name="Oval 37"/>
            <p:cNvSpPr>
              <a:spLocks noChangeArrowheads="1"/>
            </p:cNvSpPr>
            <p:nvPr/>
          </p:nvSpPr>
          <p:spPr bwMode="auto">
            <a:xfrm rot="5691369">
              <a:off x="8322593" y="5646865"/>
              <a:ext cx="75051" cy="73730"/>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8264" name="Oval 38"/>
            <p:cNvSpPr>
              <a:spLocks noChangeArrowheads="1"/>
            </p:cNvSpPr>
            <p:nvPr/>
          </p:nvSpPr>
          <p:spPr bwMode="auto">
            <a:xfrm rot="5691369">
              <a:off x="7542075" y="5301603"/>
              <a:ext cx="420743" cy="6564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8" name="Ellipse 17"/>
            <p:cNvSpPr/>
            <p:nvPr/>
          </p:nvSpPr>
          <p:spPr>
            <a:xfrm rot="5691369">
              <a:off x="7498372" y="5458518"/>
              <a:ext cx="277631" cy="317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9" name="Pentagone régulier 18"/>
            <p:cNvSpPr/>
            <p:nvPr/>
          </p:nvSpPr>
          <p:spPr>
            <a:xfrm rot="5691369">
              <a:off x="7716478" y="5430264"/>
              <a:ext cx="397069" cy="39689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20" name="Cœur 19"/>
            <p:cNvSpPr/>
            <p:nvPr/>
          </p:nvSpPr>
          <p:spPr>
            <a:xfrm rot="5691369">
              <a:off x="7814143" y="5529337"/>
              <a:ext cx="198852" cy="23813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8268" name="Oval 33"/>
            <p:cNvSpPr>
              <a:spLocks noChangeArrowheads="1"/>
            </p:cNvSpPr>
            <p:nvPr/>
          </p:nvSpPr>
          <p:spPr bwMode="auto">
            <a:xfrm rot="15908631" flipV="1">
              <a:off x="7574349" y="5268368"/>
              <a:ext cx="93246" cy="33059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23" name="Forme libre 22"/>
            <p:cNvSpPr/>
            <p:nvPr/>
          </p:nvSpPr>
          <p:spPr>
            <a:xfrm rot="15908631" flipV="1">
              <a:off x="7236753" y="5296933"/>
              <a:ext cx="130239" cy="99391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0 w 569733"/>
                <a:gd name="connsiteY0" fmla="*/ 1915886 h 2094734"/>
                <a:gd name="connsiteX1" fmla="*/ 504418 w 569733"/>
                <a:gd name="connsiteY1" fmla="*/ 1908466 h 2094734"/>
                <a:gd name="connsiteX2" fmla="*/ 391886 w 569733"/>
                <a:gd name="connsiteY2" fmla="*/ 798286 h 2094734"/>
                <a:gd name="connsiteX3" fmla="*/ 449943 w 569733"/>
                <a:gd name="connsiteY3" fmla="*/ 0 h 2094734"/>
                <a:gd name="connsiteX0" fmla="*/ 184491 w 249804"/>
                <a:gd name="connsiteY0" fmla="*/ 1908466 h 1908467"/>
                <a:gd name="connsiteX1" fmla="*/ 71959 w 249804"/>
                <a:gd name="connsiteY1" fmla="*/ 798286 h 1908467"/>
                <a:gd name="connsiteX2" fmla="*/ 130016 w 249804"/>
                <a:gd name="connsiteY2" fmla="*/ 0 h 1908467"/>
              </a:gdLst>
              <a:ahLst/>
              <a:cxnLst>
                <a:cxn ang="0">
                  <a:pos x="connsiteX0" y="connsiteY0"/>
                </a:cxn>
                <a:cxn ang="0">
                  <a:pos x="connsiteX1" y="connsiteY1"/>
                </a:cxn>
                <a:cxn ang="0">
                  <a:pos x="connsiteX2" y="connsiteY2"/>
                </a:cxn>
              </a:cxnLst>
              <a:rect l="l" t="t" r="r" b="b"/>
              <a:pathLst>
                <a:path w="249804" h="1908467">
                  <a:moveTo>
                    <a:pt x="184491" y="1908466"/>
                  </a:moveTo>
                  <a:cubicBezTo>
                    <a:pt x="249805" y="1722199"/>
                    <a:pt x="-1" y="1112047"/>
                    <a:pt x="71959" y="798286"/>
                  </a:cubicBezTo>
                  <a:cubicBezTo>
                    <a:pt x="130016" y="568477"/>
                    <a:pt x="130016" y="284238"/>
                    <a:pt x="130016" y="0"/>
                  </a:cubicBezTo>
                </a:path>
              </a:pathLst>
            </a:cu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8244" name="ZoneTexte 32"/>
          <p:cNvSpPr txBox="1">
            <a:spLocks noChangeArrowheads="1"/>
          </p:cNvSpPr>
          <p:nvPr/>
        </p:nvSpPr>
        <p:spPr bwMode="auto">
          <a:xfrm>
            <a:off x="3203575" y="3306763"/>
            <a:ext cx="5940425" cy="554037"/>
          </a:xfrm>
          <a:prstGeom prst="rect">
            <a:avLst/>
          </a:prstGeom>
          <a:solidFill>
            <a:schemeClr val="bg1"/>
          </a:solidFill>
          <a:ln w="9525">
            <a:noFill/>
            <a:miter lim="800000"/>
            <a:headEnd/>
            <a:tailEnd/>
          </a:ln>
        </p:spPr>
        <p:txBody>
          <a:bodyPr>
            <a:spAutoFit/>
          </a:bodyPr>
          <a:lstStyle/>
          <a:p>
            <a:pPr eaLnBrk="0" hangingPunct="0">
              <a:spcBef>
                <a:spcPct val="50000"/>
              </a:spcBef>
            </a:pPr>
            <a:r>
              <a:rPr lang="fr-FR">
                <a:solidFill>
                  <a:srgbClr val="FF3300"/>
                </a:solidFill>
              </a:rPr>
              <a:t>PR = (p +</a:t>
            </a:r>
            <a:r>
              <a:rPr lang="es-ES_tradnl" sz="2800" b="1">
                <a:solidFill>
                  <a:srgbClr val="FF3300"/>
                </a:solidFill>
              </a:rPr>
              <a:t>(1/2) </a:t>
            </a:r>
            <a:r>
              <a:rPr lang="fr-FR" sz="2800" b="1">
                <a:solidFill>
                  <a:srgbClr val="FF3300"/>
                </a:solidFill>
              </a:rPr>
              <a:t>ṗ</a:t>
            </a:r>
            <a:r>
              <a:rPr lang="es-ES_tradnl" sz="2800" b="1">
                <a:solidFill>
                  <a:srgbClr val="FF3300"/>
                </a:solidFill>
              </a:rPr>
              <a:t>v</a:t>
            </a:r>
            <a:r>
              <a:rPr lang="es-ES_tradnl" sz="2800" b="1" baseline="30000">
                <a:solidFill>
                  <a:srgbClr val="FF3300"/>
                </a:solidFill>
              </a:rPr>
              <a:t>2) </a:t>
            </a:r>
            <a:r>
              <a:rPr lang="fr-FR">
                <a:solidFill>
                  <a:srgbClr val="FF3300"/>
                </a:solidFill>
              </a:rPr>
              <a:t> + 0 mmHg </a:t>
            </a:r>
            <a:r>
              <a:rPr lang="el-GR" sz="2800" b="1">
                <a:solidFill>
                  <a:srgbClr val="FF3300"/>
                </a:solidFill>
              </a:rPr>
              <a:t>ῤ</a:t>
            </a:r>
            <a:r>
              <a:rPr lang="es-ES_tradnl" sz="2800" b="1">
                <a:solidFill>
                  <a:srgbClr val="FF3300"/>
                </a:solidFill>
              </a:rPr>
              <a:t>gh </a:t>
            </a:r>
            <a:endParaRPr lang="fr-FR">
              <a:solidFill>
                <a:srgbClr val="FF3300"/>
              </a:solidFill>
            </a:endParaRPr>
          </a:p>
        </p:txBody>
      </p:sp>
      <p:grpSp>
        <p:nvGrpSpPr>
          <p:cNvPr id="6" name="Groupe 35"/>
          <p:cNvGrpSpPr>
            <a:grpSpLocks/>
          </p:cNvGrpSpPr>
          <p:nvPr/>
        </p:nvGrpSpPr>
        <p:grpSpPr bwMode="auto">
          <a:xfrm>
            <a:off x="3132138" y="4797425"/>
            <a:ext cx="2359025" cy="1457325"/>
            <a:chOff x="339725" y="3771900"/>
            <a:chExt cx="1136650" cy="669925"/>
          </a:xfrm>
        </p:grpSpPr>
        <p:sp>
          <p:nvSpPr>
            <p:cNvPr id="138250" name="Rectangle 5"/>
            <p:cNvSpPr>
              <a:spLocks noChangeArrowheads="1"/>
            </p:cNvSpPr>
            <p:nvPr/>
          </p:nvSpPr>
          <p:spPr bwMode="auto">
            <a:xfrm>
              <a:off x="395288" y="3789363"/>
              <a:ext cx="288925" cy="360362"/>
            </a:xfrm>
            <a:prstGeom prst="rect">
              <a:avLst/>
            </a:prstGeom>
            <a:solidFill>
              <a:schemeClr val="accent1"/>
            </a:solidFill>
            <a:ln w="9525">
              <a:solidFill>
                <a:schemeClr val="tx1"/>
              </a:solidFill>
              <a:miter lim="800000"/>
              <a:headEnd/>
              <a:tailEnd/>
            </a:ln>
          </p:spPr>
          <p:txBody>
            <a:bodyPr wrap="none" anchor="ctr"/>
            <a:lstStyle/>
            <a:p>
              <a:pPr eaLnBrk="0" hangingPunct="0">
                <a:spcBef>
                  <a:spcPct val="50000"/>
                </a:spcBef>
              </a:pPr>
              <a:endParaRPr lang="fr-FR">
                <a:solidFill>
                  <a:schemeClr val="tx1"/>
                </a:solidFill>
              </a:endParaRPr>
            </a:p>
          </p:txBody>
        </p:sp>
        <p:grpSp>
          <p:nvGrpSpPr>
            <p:cNvPr id="7" name="Group 6"/>
            <p:cNvGrpSpPr>
              <a:grpSpLocks/>
            </p:cNvGrpSpPr>
            <p:nvPr/>
          </p:nvGrpSpPr>
          <p:grpSpPr bwMode="auto">
            <a:xfrm>
              <a:off x="339725" y="3771900"/>
              <a:ext cx="360363" cy="360363"/>
              <a:chOff x="2492" y="2638"/>
              <a:chExt cx="318" cy="318"/>
            </a:xfrm>
          </p:grpSpPr>
          <p:sp>
            <p:nvSpPr>
              <p:cNvPr id="138254" name="Oval 7"/>
              <p:cNvSpPr>
                <a:spLocks noChangeArrowheads="1"/>
              </p:cNvSpPr>
              <p:nvPr/>
            </p:nvSpPr>
            <p:spPr bwMode="auto">
              <a:xfrm>
                <a:off x="2517" y="2659"/>
                <a:ext cx="272" cy="272"/>
              </a:xfrm>
              <a:prstGeom prst="ellipse">
                <a:avLst/>
              </a:prstGeom>
              <a:solidFill>
                <a:schemeClr val="bg1"/>
              </a:solidFill>
              <a:ln w="9525">
                <a:solidFill>
                  <a:schemeClr val="tx1"/>
                </a:solidFill>
                <a:prstDash val="lgDash"/>
                <a:round/>
                <a:headEnd/>
                <a:tailEnd/>
              </a:ln>
            </p:spPr>
            <p:txBody>
              <a:bodyPr wrap="none" anchor="ctr"/>
              <a:lstStyle/>
              <a:p>
                <a:pPr eaLnBrk="0" hangingPunct="0">
                  <a:spcBef>
                    <a:spcPct val="50000"/>
                  </a:spcBef>
                </a:pPr>
                <a:endParaRPr lang="fr-FR">
                  <a:solidFill>
                    <a:schemeClr val="tx1"/>
                  </a:solidFill>
                </a:endParaRPr>
              </a:p>
            </p:txBody>
          </p:sp>
          <p:sp>
            <p:nvSpPr>
              <p:cNvPr id="138255" name="Line 8"/>
              <p:cNvSpPr>
                <a:spLocks noChangeShapeType="1"/>
              </p:cNvSpPr>
              <p:nvPr/>
            </p:nvSpPr>
            <p:spPr bwMode="auto">
              <a:xfrm flipV="1">
                <a:off x="2653" y="2704"/>
                <a:ext cx="46" cy="91"/>
              </a:xfrm>
              <a:prstGeom prst="line">
                <a:avLst/>
              </a:prstGeom>
              <a:noFill/>
              <a:ln w="9525">
                <a:solidFill>
                  <a:schemeClr val="tx1"/>
                </a:solidFill>
                <a:round/>
                <a:headEnd type="oval" w="med" len="med"/>
                <a:tailEnd type="triangle" w="med" len="med"/>
              </a:ln>
            </p:spPr>
            <p:txBody>
              <a:bodyPr/>
              <a:lstStyle/>
              <a:p>
                <a:endParaRPr lang="es-ES"/>
              </a:p>
            </p:txBody>
          </p:sp>
          <p:sp>
            <p:nvSpPr>
              <p:cNvPr id="138256" name="Oval 9"/>
              <p:cNvSpPr>
                <a:spLocks noChangeArrowheads="1"/>
              </p:cNvSpPr>
              <p:nvPr/>
            </p:nvSpPr>
            <p:spPr bwMode="auto">
              <a:xfrm>
                <a:off x="2492" y="2638"/>
                <a:ext cx="318" cy="318"/>
              </a:xfrm>
              <a:prstGeom prst="ellipse">
                <a:avLst/>
              </a:prstGeom>
              <a:noFill/>
              <a:ln w="9525">
                <a:solidFill>
                  <a:schemeClr val="tx1"/>
                </a:solidFill>
                <a:round/>
                <a:headEnd/>
                <a:tailEnd/>
              </a:ln>
            </p:spPr>
            <p:txBody>
              <a:bodyPr wrap="none" anchor="ctr"/>
              <a:lstStyle/>
              <a:p>
                <a:pPr eaLnBrk="0" hangingPunct="0">
                  <a:spcBef>
                    <a:spcPct val="50000"/>
                  </a:spcBef>
                </a:pPr>
                <a:endParaRPr lang="fr-FR">
                  <a:solidFill>
                    <a:schemeClr val="tx1"/>
                  </a:solidFill>
                </a:endParaRPr>
              </a:p>
            </p:txBody>
          </p:sp>
        </p:grpSp>
        <p:sp>
          <p:nvSpPr>
            <p:cNvPr id="138252" name="Freeform 10"/>
            <p:cNvSpPr>
              <a:spLocks/>
            </p:cNvSpPr>
            <p:nvPr/>
          </p:nvSpPr>
          <p:spPr bwMode="auto">
            <a:xfrm>
              <a:off x="600075" y="4149725"/>
              <a:ext cx="515938" cy="252413"/>
            </a:xfrm>
            <a:custGeom>
              <a:avLst/>
              <a:gdLst>
                <a:gd name="T0" fmla="*/ 2147483647 w 325"/>
                <a:gd name="T1" fmla="*/ 0 h 159"/>
                <a:gd name="T2" fmla="*/ 2147483647 w 325"/>
                <a:gd name="T3" fmla="*/ 2147483647 h 159"/>
                <a:gd name="T4" fmla="*/ 2147483647 w 325"/>
                <a:gd name="T5" fmla="*/ 2147483647 h 159"/>
                <a:gd name="T6" fmla="*/ 0 60000 65536"/>
                <a:gd name="T7" fmla="*/ 0 60000 65536"/>
                <a:gd name="T8" fmla="*/ 0 60000 65536"/>
                <a:gd name="T9" fmla="*/ 0 w 325"/>
                <a:gd name="T10" fmla="*/ 0 h 159"/>
                <a:gd name="T11" fmla="*/ 325 w 325"/>
                <a:gd name="T12" fmla="*/ 159 h 159"/>
              </a:gdLst>
              <a:ahLst/>
              <a:cxnLst>
                <a:cxn ang="T6">
                  <a:pos x="T0" y="T1"/>
                </a:cxn>
                <a:cxn ang="T7">
                  <a:pos x="T2" y="T3"/>
                </a:cxn>
                <a:cxn ang="T8">
                  <a:pos x="T4" y="T5"/>
                </a:cxn>
              </a:cxnLst>
              <a:rect l="T9" t="T10" r="T11" b="T12"/>
              <a:pathLst>
                <a:path w="325" h="159">
                  <a:moveTo>
                    <a:pt x="7" y="0"/>
                  </a:moveTo>
                  <a:cubicBezTo>
                    <a:pt x="3" y="56"/>
                    <a:pt x="0" y="113"/>
                    <a:pt x="53" y="136"/>
                  </a:cubicBezTo>
                  <a:cubicBezTo>
                    <a:pt x="106" y="159"/>
                    <a:pt x="215" y="147"/>
                    <a:pt x="325" y="136"/>
                  </a:cubicBezTo>
                </a:path>
              </a:pathLst>
            </a:custGeom>
            <a:noFill/>
            <a:ln w="9525">
              <a:solidFill>
                <a:schemeClr val="tx1"/>
              </a:solidFill>
              <a:round/>
              <a:headEnd/>
              <a:tailEnd/>
            </a:ln>
          </p:spPr>
          <p:txBody>
            <a:bodyPr/>
            <a:lstStyle/>
            <a:p>
              <a:endParaRPr lang="es-ES"/>
            </a:p>
          </p:txBody>
        </p:sp>
        <p:sp>
          <p:nvSpPr>
            <p:cNvPr id="138253" name="Oval 11"/>
            <p:cNvSpPr>
              <a:spLocks noChangeArrowheads="1"/>
            </p:cNvSpPr>
            <p:nvPr/>
          </p:nvSpPr>
          <p:spPr bwMode="auto">
            <a:xfrm>
              <a:off x="1042988" y="4298950"/>
              <a:ext cx="433387" cy="142875"/>
            </a:xfrm>
            <a:prstGeom prst="ellipse">
              <a:avLst/>
            </a:prstGeom>
            <a:solidFill>
              <a:schemeClr val="accent1"/>
            </a:solidFill>
            <a:ln w="9525">
              <a:solidFill>
                <a:schemeClr val="tx1"/>
              </a:solidFill>
              <a:round/>
              <a:headEnd/>
              <a:tailEnd/>
            </a:ln>
          </p:spPr>
          <p:txBody>
            <a:bodyPr wrap="none" anchor="ctr"/>
            <a:lstStyle/>
            <a:p>
              <a:pPr eaLnBrk="0" hangingPunct="0">
                <a:spcBef>
                  <a:spcPct val="50000"/>
                </a:spcBef>
              </a:pPr>
              <a:endParaRPr lang="fr-FR">
                <a:solidFill>
                  <a:schemeClr val="tx1"/>
                </a:solidFill>
              </a:endParaRPr>
            </a:p>
          </p:txBody>
        </p:sp>
      </p:grpSp>
      <p:sp>
        <p:nvSpPr>
          <p:cNvPr id="138246" name="Rectangle 52"/>
          <p:cNvSpPr>
            <a:spLocks noChangeArrowheads="1"/>
          </p:cNvSpPr>
          <p:nvPr/>
        </p:nvSpPr>
        <p:spPr bwMode="auto">
          <a:xfrm>
            <a:off x="1778000" y="3357563"/>
            <a:ext cx="1366838" cy="792162"/>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8247" name="Forme libre 53"/>
          <p:cNvSpPr>
            <a:spLocks/>
          </p:cNvSpPr>
          <p:nvPr/>
        </p:nvSpPr>
        <p:spPr bwMode="auto">
          <a:xfrm>
            <a:off x="1849438" y="3616325"/>
            <a:ext cx="1123950" cy="319088"/>
          </a:xfrm>
          <a:custGeom>
            <a:avLst/>
            <a:gdLst>
              <a:gd name="T0" fmla="*/ 0 w 1124262"/>
              <a:gd name="T1" fmla="*/ 286014 h 319790"/>
              <a:gd name="T2" fmla="*/ 209514 w 1124262"/>
              <a:gd name="T3" fmla="*/ 271220 h 319790"/>
              <a:gd name="T4" fmla="*/ 269373 w 1124262"/>
              <a:gd name="T5" fmla="*/ 19725 h 319790"/>
              <a:gd name="T6" fmla="*/ 463921 w 1124262"/>
              <a:gd name="T7" fmla="*/ 152870 h 319790"/>
              <a:gd name="T8" fmla="*/ 583644 w 1124262"/>
              <a:gd name="T9" fmla="*/ 286014 h 319790"/>
              <a:gd name="T10" fmla="*/ 748260 w 1124262"/>
              <a:gd name="T11" fmla="*/ 226839 h 319790"/>
              <a:gd name="T12" fmla="*/ 838051 w 1124262"/>
              <a:gd name="T13" fmla="*/ 108488 h 319790"/>
              <a:gd name="T14" fmla="*/ 912876 w 1124262"/>
              <a:gd name="T15" fmla="*/ 64107 h 319790"/>
              <a:gd name="T16" fmla="*/ 1122390 w 1124262"/>
              <a:gd name="T17" fmla="*/ 315602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38248" name="Rectangle 54"/>
          <p:cNvSpPr>
            <a:spLocks noChangeArrowheads="1"/>
          </p:cNvSpPr>
          <p:nvPr/>
        </p:nvSpPr>
        <p:spPr bwMode="auto">
          <a:xfrm rot="1417157">
            <a:off x="2251075" y="4895850"/>
            <a:ext cx="936625" cy="276225"/>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sp>
        <p:nvSpPr>
          <p:cNvPr id="138249" name="Forme libre 55"/>
          <p:cNvSpPr>
            <a:spLocks/>
          </p:cNvSpPr>
          <p:nvPr/>
        </p:nvSpPr>
        <p:spPr bwMode="auto">
          <a:xfrm>
            <a:off x="1760538" y="4130675"/>
            <a:ext cx="676275" cy="704850"/>
          </a:xfrm>
          <a:custGeom>
            <a:avLst/>
            <a:gdLst>
              <a:gd name="T0" fmla="*/ 387051 w 677057"/>
              <a:gd name="T1" fmla="*/ 706412 h 704538"/>
              <a:gd name="T2" fmla="*/ 655011 w 677057"/>
              <a:gd name="T3" fmla="*/ 556113 h 704538"/>
              <a:gd name="T4" fmla="*/ 491258 w 677057"/>
              <a:gd name="T5" fmla="*/ 345692 h 704538"/>
              <a:gd name="T6" fmla="*/ 267958 w 677057"/>
              <a:gd name="T7" fmla="*/ 345692 h 704538"/>
              <a:gd name="T8" fmla="*/ 0 w 677057"/>
              <a:gd name="T9" fmla="*/ 0 h 704538"/>
              <a:gd name="T10" fmla="*/ 0 60000 65536"/>
              <a:gd name="T11" fmla="*/ 0 60000 65536"/>
              <a:gd name="T12" fmla="*/ 0 60000 65536"/>
              <a:gd name="T13" fmla="*/ 0 60000 65536"/>
              <a:gd name="T14" fmla="*/ 0 60000 65536"/>
              <a:gd name="T15" fmla="*/ 0 w 677057"/>
              <a:gd name="T16" fmla="*/ 0 h 704538"/>
              <a:gd name="T17" fmla="*/ 677057 w 677057"/>
              <a:gd name="T18" fmla="*/ 704538 h 704538"/>
            </a:gdLst>
            <a:ahLst/>
            <a:cxnLst>
              <a:cxn ang="T10">
                <a:pos x="T0" y="T1"/>
              </a:cxn>
              <a:cxn ang="T11">
                <a:pos x="T2" y="T3"/>
              </a:cxn>
              <a:cxn ang="T12">
                <a:pos x="T4" y="T5"/>
              </a:cxn>
              <a:cxn ang="T13">
                <a:pos x="T6" y="T7"/>
              </a:cxn>
              <a:cxn ang="T14">
                <a:pos x="T8" y="T9"/>
              </a:cxn>
            </a:cxnLst>
            <a:rect l="T15" t="T16" r="T17" b="T18"/>
            <a:pathLst>
              <a:path w="677057" h="704538">
                <a:moveTo>
                  <a:pt x="389745" y="704538"/>
                </a:moveTo>
                <a:cubicBezTo>
                  <a:pt x="515912" y="659568"/>
                  <a:pt x="642080" y="614598"/>
                  <a:pt x="659568" y="554637"/>
                </a:cubicBezTo>
                <a:cubicBezTo>
                  <a:pt x="677057" y="494676"/>
                  <a:pt x="559634" y="379751"/>
                  <a:pt x="494676" y="344774"/>
                </a:cubicBezTo>
                <a:cubicBezTo>
                  <a:pt x="429719" y="309797"/>
                  <a:pt x="352269" y="402236"/>
                  <a:pt x="269823" y="344774"/>
                </a:cubicBezTo>
                <a:cubicBezTo>
                  <a:pt x="187377" y="287312"/>
                  <a:pt x="93688" y="143656"/>
                  <a:pt x="0" y="0"/>
                </a:cubicBezTo>
              </a:path>
            </a:pathLst>
          </a:custGeom>
          <a:noFill/>
          <a:ln w="38100" cap="flat" cmpd="sng" algn="ctr">
            <a:solidFill>
              <a:srgbClr val="FF3300"/>
            </a:solidFill>
            <a:prstDash val="solid"/>
            <a:round/>
            <a:headEnd type="none" w="med" len="med"/>
            <a:tailEnd type="none" w="med" len="med"/>
          </a:ln>
        </p:spPr>
        <p:txBody>
          <a:bodyPr>
            <a:spAutoFit/>
          </a:bodyPr>
          <a:lstStyle/>
          <a:p>
            <a:endParaRPr lang="es-E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ZoneTexte 3"/>
          <p:cNvSpPr txBox="1">
            <a:spLocks noChangeArrowheads="1"/>
          </p:cNvSpPr>
          <p:nvPr/>
        </p:nvSpPr>
        <p:spPr bwMode="auto">
          <a:xfrm>
            <a:off x="34925" y="-26988"/>
            <a:ext cx="9109075" cy="68278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33 </a:t>
            </a:r>
            <a:r>
              <a:rPr lang="es-ES_tradnl" sz="4000" b="1">
                <a:solidFill>
                  <a:srgbClr val="FFFF00"/>
                </a:solidFill>
              </a:rPr>
              <a:t>Las altas resistencias  incrementan la presión venosa</a:t>
            </a:r>
            <a:r>
              <a:rPr lang="es-ES_tradnl" sz="3200" b="1">
                <a:solidFill>
                  <a:schemeClr val="bg1"/>
                </a:solidFill>
              </a:rPr>
              <a:t> </a:t>
            </a:r>
            <a:r>
              <a:rPr lang="es-ES_tradnl" sz="3200" b="1">
                <a:solidFill>
                  <a:srgbClr val="FF0000"/>
                </a:solidFill>
              </a:rPr>
              <a:t>hasta superar los obstáculo</a:t>
            </a:r>
            <a:r>
              <a:rPr lang="es-ES_tradnl" sz="3200" b="1">
                <a:solidFill>
                  <a:srgbClr val="FF3300"/>
                </a:solidFill>
              </a:rPr>
              <a:t>s</a:t>
            </a:r>
            <a:r>
              <a:rPr lang="es-ES_tradnl" sz="3200" b="1">
                <a:solidFill>
                  <a:schemeClr val="bg1"/>
                </a:solidFill>
              </a:rPr>
              <a:t> por acumulación </a:t>
            </a:r>
            <a:r>
              <a:rPr lang="es-ES_tradnl" b="1">
                <a:solidFill>
                  <a:schemeClr val="bg1"/>
                </a:solidFill>
              </a:rPr>
              <a:t>de la </a:t>
            </a:r>
            <a:r>
              <a:rPr lang="es-ES_tradnl" b="1">
                <a:solidFill>
                  <a:srgbClr val="FFFF00"/>
                </a:solidFill>
              </a:rPr>
              <a:t>Presión Residual </a:t>
            </a:r>
            <a:r>
              <a:rPr lang="es-ES_tradnl" b="1">
                <a:solidFill>
                  <a:schemeClr val="bg1"/>
                </a:solidFill>
              </a:rPr>
              <a:t> con la </a:t>
            </a:r>
            <a:r>
              <a:rPr lang="es-ES_tradnl" b="1">
                <a:solidFill>
                  <a:srgbClr val="FFFF00"/>
                </a:solidFill>
              </a:rPr>
              <a:t>Presión de la  bombas válvulo-musculares al ejercicio: posible </a:t>
            </a:r>
            <a:r>
              <a:rPr lang="es-ES_tradnl" b="1">
                <a:solidFill>
                  <a:srgbClr val="FF0000"/>
                </a:solidFill>
              </a:rPr>
              <a:t>claudicación venosa</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r>
              <a:rPr lang="es-ES_tradnl" b="1">
                <a:solidFill>
                  <a:schemeClr val="bg1"/>
                </a:solidFill>
              </a:rPr>
              <a:t> </a:t>
            </a:r>
            <a:endParaRPr lang="fr-FR" b="1">
              <a:solidFill>
                <a:schemeClr val="bg1"/>
              </a:solidFill>
            </a:endParaRPr>
          </a:p>
          <a:p>
            <a:pPr eaLnBrk="0" hangingPunct="0">
              <a:spcBef>
                <a:spcPct val="50000"/>
              </a:spcBef>
            </a:pPr>
            <a:r>
              <a:rPr lang="es-ES_tradnl" b="1">
                <a:solidFill>
                  <a:schemeClr val="bg1"/>
                </a:solidFill>
              </a:rPr>
              <a:t>.    </a:t>
            </a:r>
            <a:endParaRPr lang="fr-FR" b="1">
              <a:solidFill>
                <a:schemeClr val="bg1"/>
              </a:solidFill>
            </a:endParaRPr>
          </a:p>
          <a:p>
            <a:pPr eaLnBrk="0" hangingPunct="0">
              <a:spcBef>
                <a:spcPct val="50000"/>
              </a:spcBef>
            </a:pPr>
            <a:endParaRPr lang="fr-FR">
              <a:solidFill>
                <a:schemeClr val="bg1"/>
              </a:solidFill>
            </a:endParaRPr>
          </a:p>
        </p:txBody>
      </p:sp>
      <p:grpSp>
        <p:nvGrpSpPr>
          <p:cNvPr id="2" name="Groupe 182"/>
          <p:cNvGrpSpPr>
            <a:grpSpLocks/>
          </p:cNvGrpSpPr>
          <p:nvPr/>
        </p:nvGrpSpPr>
        <p:grpSpPr bwMode="auto">
          <a:xfrm>
            <a:off x="-323850" y="4292600"/>
            <a:ext cx="6767513" cy="2565400"/>
            <a:chOff x="-324544" y="764704"/>
            <a:chExt cx="9793088" cy="6093297"/>
          </a:xfrm>
        </p:grpSpPr>
        <p:sp>
          <p:nvSpPr>
            <p:cNvPr id="139267" name="Rectangle 4"/>
            <p:cNvSpPr>
              <a:spLocks noChangeArrowheads="1"/>
            </p:cNvSpPr>
            <p:nvPr/>
          </p:nvSpPr>
          <p:spPr bwMode="auto">
            <a:xfrm>
              <a:off x="5229481" y="808063"/>
              <a:ext cx="1555016"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68" name="Rectangle 2"/>
            <p:cNvSpPr>
              <a:spLocks noChangeArrowheads="1"/>
            </p:cNvSpPr>
            <p:nvPr/>
          </p:nvSpPr>
          <p:spPr bwMode="auto">
            <a:xfrm>
              <a:off x="1443062" y="764705"/>
              <a:ext cx="2768898" cy="6074705"/>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69" name="Rectangle 3"/>
            <p:cNvSpPr>
              <a:spLocks noChangeArrowheads="1"/>
            </p:cNvSpPr>
            <p:nvPr/>
          </p:nvSpPr>
          <p:spPr bwMode="auto">
            <a:xfrm>
              <a:off x="4076370" y="789474"/>
              <a:ext cx="1258905"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0" name="Rectangle 4"/>
            <p:cNvSpPr>
              <a:spLocks noChangeArrowheads="1"/>
            </p:cNvSpPr>
            <p:nvPr/>
          </p:nvSpPr>
          <p:spPr bwMode="auto">
            <a:xfrm>
              <a:off x="6460679" y="789474"/>
              <a:ext cx="1555016"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1" name="Rectangle 5"/>
            <p:cNvSpPr>
              <a:spLocks noChangeArrowheads="1"/>
            </p:cNvSpPr>
            <p:nvPr/>
          </p:nvSpPr>
          <p:spPr bwMode="auto">
            <a:xfrm>
              <a:off x="8031280" y="789474"/>
              <a:ext cx="1255442"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2" name="Rectangle 6"/>
            <p:cNvSpPr>
              <a:spLocks noChangeArrowheads="1"/>
            </p:cNvSpPr>
            <p:nvPr/>
          </p:nvSpPr>
          <p:spPr bwMode="auto">
            <a:xfrm>
              <a:off x="110906" y="789474"/>
              <a:ext cx="1255442"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1" name="Rectangle 13"/>
            <p:cNvSpPr>
              <a:spLocks noChangeArrowheads="1"/>
            </p:cNvSpPr>
            <p:nvPr/>
          </p:nvSpPr>
          <p:spPr bwMode="auto">
            <a:xfrm>
              <a:off x="1377703" y="6024699"/>
              <a:ext cx="1401310" cy="497720"/>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a:solidFill>
                    <a:schemeClr val="bg1"/>
                  </a:solidFill>
                  <a:cs typeface="+mn-cs"/>
                </a:rPr>
                <a:t> </a:t>
              </a:r>
              <a:r>
                <a:rPr lang="fr-FR" sz="900" b="1" dirty="0" err="1">
                  <a:solidFill>
                    <a:schemeClr val="bg1"/>
                  </a:solidFill>
                  <a:cs typeface="+mn-cs"/>
                </a:rPr>
                <a:t>Partenza</a:t>
              </a:r>
              <a:endParaRPr lang="fr-FR" sz="900" b="1" dirty="0">
                <a:solidFill>
                  <a:schemeClr val="bg1"/>
                </a:solidFill>
                <a:cs typeface="+mn-cs"/>
              </a:endParaRPr>
            </a:p>
            <a:p>
              <a:pPr defTabSz="585788" eaLnBrk="0" hangingPunct="0">
                <a:spcBef>
                  <a:spcPct val="50000"/>
                </a:spcBef>
                <a:defRPr/>
              </a:pPr>
              <a:endParaRPr lang="fr-FR" sz="900" b="1" dirty="0">
                <a:solidFill>
                  <a:schemeClr val="bg1"/>
                </a:solidFill>
                <a:cs typeface="+mn-cs"/>
              </a:endParaRPr>
            </a:p>
          </p:txBody>
        </p:sp>
        <p:sp>
          <p:nvSpPr>
            <p:cNvPr id="12" name="Rectangle 14"/>
            <p:cNvSpPr>
              <a:spLocks noChangeArrowheads="1"/>
            </p:cNvSpPr>
            <p:nvPr/>
          </p:nvSpPr>
          <p:spPr bwMode="auto">
            <a:xfrm>
              <a:off x="8051153" y="6379135"/>
              <a:ext cx="1417391" cy="248860"/>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err="1">
                  <a:solidFill>
                    <a:schemeClr val="bg1"/>
                  </a:solidFill>
                  <a:cs typeface="+mn-cs"/>
                </a:rPr>
                <a:t>Declive</a:t>
              </a:r>
              <a:endParaRPr lang="fr-FR" sz="900" b="1" dirty="0">
                <a:solidFill>
                  <a:schemeClr val="bg1"/>
                </a:solidFill>
                <a:cs typeface="+mn-cs"/>
              </a:endParaRPr>
            </a:p>
          </p:txBody>
        </p:sp>
        <p:sp>
          <p:nvSpPr>
            <p:cNvPr id="13" name="Rectangle 15"/>
            <p:cNvSpPr>
              <a:spLocks noChangeArrowheads="1"/>
            </p:cNvSpPr>
            <p:nvPr/>
          </p:nvSpPr>
          <p:spPr bwMode="auto">
            <a:xfrm>
              <a:off x="6613088" y="6024699"/>
              <a:ext cx="728222" cy="252629"/>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spcBef>
                  <a:spcPct val="50000"/>
                </a:spcBef>
                <a:defRPr/>
              </a:pPr>
              <a:r>
                <a:rPr lang="fr-FR" sz="900" b="1" dirty="0" err="1">
                  <a:solidFill>
                    <a:schemeClr val="bg1"/>
                  </a:solidFill>
                  <a:cs typeface="+mn-cs"/>
                </a:rPr>
                <a:t>Acostado</a:t>
              </a:r>
              <a:endParaRPr lang="fr-FR" sz="900" b="1" dirty="0">
                <a:solidFill>
                  <a:schemeClr val="bg1"/>
                </a:solidFill>
                <a:cs typeface="+mn-cs"/>
              </a:endParaRPr>
            </a:p>
          </p:txBody>
        </p:sp>
        <p:sp>
          <p:nvSpPr>
            <p:cNvPr id="14" name="Rectangle 16"/>
            <p:cNvSpPr>
              <a:spLocks noChangeArrowheads="1"/>
            </p:cNvSpPr>
            <p:nvPr/>
          </p:nvSpPr>
          <p:spPr bwMode="auto">
            <a:xfrm>
              <a:off x="2652665" y="6017157"/>
              <a:ext cx="1465632" cy="252629"/>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fr-FR" sz="900" b="1" dirty="0">
                  <a:solidFill>
                    <a:schemeClr val="bg1"/>
                  </a:solidFill>
                  <a:cs typeface="+mn-cs"/>
                </a:rPr>
                <a:t>Marcha</a:t>
              </a:r>
            </a:p>
          </p:txBody>
        </p:sp>
        <p:grpSp>
          <p:nvGrpSpPr>
            <p:cNvPr id="3" name="Group 18"/>
            <p:cNvGrpSpPr>
              <a:grpSpLocks/>
            </p:cNvGrpSpPr>
            <p:nvPr/>
          </p:nvGrpSpPr>
          <p:grpSpPr bwMode="auto">
            <a:xfrm>
              <a:off x="259829" y="3788620"/>
              <a:ext cx="881407" cy="1963214"/>
              <a:chOff x="926" y="2352"/>
              <a:chExt cx="452" cy="783"/>
            </a:xfrm>
          </p:grpSpPr>
          <p:sp>
            <p:nvSpPr>
              <p:cNvPr id="139425" name="Oval 19"/>
              <p:cNvSpPr>
                <a:spLocks noChangeArrowheads="1"/>
              </p:cNvSpPr>
              <p:nvPr/>
            </p:nvSpPr>
            <p:spPr bwMode="auto">
              <a:xfrm>
                <a:off x="1097" y="2352"/>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6"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7"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8" name="Oval 22"/>
              <p:cNvSpPr>
                <a:spLocks noChangeArrowheads="1"/>
              </p:cNvSpPr>
              <p:nvPr/>
            </p:nvSpPr>
            <p:spPr bwMode="auto">
              <a:xfrm>
                <a:off x="1005"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9"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0"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1"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2" name="Rectangle 26"/>
              <p:cNvSpPr>
                <a:spLocks noChangeArrowheads="1"/>
              </p:cNvSpPr>
              <p:nvPr/>
            </p:nvSpPr>
            <p:spPr bwMode="auto">
              <a:xfrm>
                <a:off x="1127" y="2479"/>
                <a:ext cx="49" cy="7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9433"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4"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5"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6"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7"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8"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9"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40" name="Oval 34"/>
              <p:cNvSpPr>
                <a:spLocks noChangeArrowheads="1"/>
              </p:cNvSpPr>
              <p:nvPr/>
            </p:nvSpPr>
            <p:spPr bwMode="auto">
              <a:xfrm>
                <a:off x="1289"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41"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2"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3"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4"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grpSp>
          <p:nvGrpSpPr>
            <p:cNvPr id="4" name="Group 39"/>
            <p:cNvGrpSpPr>
              <a:grpSpLocks/>
            </p:cNvGrpSpPr>
            <p:nvPr/>
          </p:nvGrpSpPr>
          <p:grpSpPr bwMode="auto">
            <a:xfrm>
              <a:off x="1728262" y="3972672"/>
              <a:ext cx="803483" cy="1734545"/>
              <a:chOff x="2248" y="2427"/>
              <a:chExt cx="413" cy="692"/>
            </a:xfrm>
          </p:grpSpPr>
          <p:sp>
            <p:nvSpPr>
              <p:cNvPr id="139405"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2" name="Oval 41"/>
              <p:cNvSpPr>
                <a:spLocks noChangeArrowheads="1"/>
              </p:cNvSpPr>
              <p:nvPr/>
            </p:nvSpPr>
            <p:spPr bwMode="auto">
              <a:xfrm rot="18600000">
                <a:off x="2452" y="2602"/>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9407" name="Oval 42"/>
              <p:cNvSpPr>
                <a:spLocks noChangeArrowheads="1"/>
              </p:cNvSpPr>
              <p:nvPr/>
            </p:nvSpPr>
            <p:spPr bwMode="auto">
              <a:xfrm>
                <a:off x="2484" y="2662"/>
                <a:ext cx="121" cy="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408"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5" name="Oval 44"/>
              <p:cNvSpPr>
                <a:spLocks noChangeArrowheads="1"/>
              </p:cNvSpPr>
              <p:nvPr/>
            </p:nvSpPr>
            <p:spPr bwMode="auto">
              <a:xfrm rot="1740000" flipH="1">
                <a:off x="2378" y="2775"/>
                <a:ext cx="70" cy="20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410" name="Oval 45"/>
              <p:cNvSpPr>
                <a:spLocks noChangeArrowheads="1"/>
              </p:cNvSpPr>
              <p:nvPr/>
            </p:nvSpPr>
            <p:spPr bwMode="auto">
              <a:xfrm rot="3120000">
                <a:off x="2287" y="2928"/>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47" name="Oval 46"/>
              <p:cNvSpPr>
                <a:spLocks noChangeArrowheads="1"/>
              </p:cNvSpPr>
              <p:nvPr/>
            </p:nvSpPr>
            <p:spPr bwMode="auto">
              <a:xfrm rot="3120000">
                <a:off x="2233" y="3052"/>
                <a:ext cx="104"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9412" name="Oval 47"/>
              <p:cNvSpPr>
                <a:spLocks noChangeArrowheads="1"/>
              </p:cNvSpPr>
              <p:nvPr/>
            </p:nvSpPr>
            <p:spPr bwMode="auto">
              <a:xfrm rot="3120000">
                <a:off x="2370" y="2945"/>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13" name="Oval 48"/>
              <p:cNvSpPr>
                <a:spLocks noChangeArrowheads="1"/>
              </p:cNvSpPr>
              <p:nvPr/>
            </p:nvSpPr>
            <p:spPr bwMode="auto">
              <a:xfrm>
                <a:off x="2358" y="2427"/>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50" name="Oval 49"/>
              <p:cNvSpPr>
                <a:spLocks noChangeArrowheads="1"/>
              </p:cNvSpPr>
              <p:nvPr/>
            </p:nvSpPr>
            <p:spPr bwMode="auto">
              <a:xfrm>
                <a:off x="2333" y="2584"/>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415" name="Rectangle 50"/>
              <p:cNvSpPr>
                <a:spLocks noChangeArrowheads="1"/>
              </p:cNvSpPr>
              <p:nvPr/>
            </p:nvSpPr>
            <p:spPr bwMode="auto">
              <a:xfrm>
                <a:off x="2388" y="2544"/>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52" name="Oval 51"/>
              <p:cNvSpPr>
                <a:spLocks noChangeArrowheads="1"/>
              </p:cNvSpPr>
              <p:nvPr/>
            </p:nvSpPr>
            <p:spPr bwMode="auto">
              <a:xfrm rot="20220000" flipH="1">
                <a:off x="2361" y="2787"/>
                <a:ext cx="78"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417" name="Oval 52"/>
              <p:cNvSpPr>
                <a:spLocks noChangeArrowheads="1"/>
              </p:cNvSpPr>
              <p:nvPr/>
            </p:nvSpPr>
            <p:spPr bwMode="auto">
              <a:xfrm>
                <a:off x="2405" y="2972"/>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54" name="Oval 53"/>
              <p:cNvSpPr>
                <a:spLocks noChangeArrowheads="1"/>
              </p:cNvSpPr>
              <p:nvPr/>
            </p:nvSpPr>
            <p:spPr bwMode="auto">
              <a:xfrm>
                <a:off x="2426" y="3088"/>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9419" name="Oval 54"/>
              <p:cNvSpPr>
                <a:spLocks noChangeArrowheads="1"/>
              </p:cNvSpPr>
              <p:nvPr/>
            </p:nvSpPr>
            <p:spPr bwMode="auto">
              <a:xfrm>
                <a:off x="2435" y="2958"/>
                <a:ext cx="26"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20" name="Oval 55"/>
              <p:cNvSpPr>
                <a:spLocks noChangeArrowheads="1"/>
              </p:cNvSpPr>
              <p:nvPr/>
            </p:nvSpPr>
            <p:spPr bwMode="auto">
              <a:xfrm>
                <a:off x="2325" y="2604"/>
                <a:ext cx="61"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21" name="Oval 56"/>
              <p:cNvSpPr>
                <a:spLocks noChangeArrowheads="1"/>
              </p:cNvSpPr>
              <p:nvPr/>
            </p:nvSpPr>
            <p:spPr bwMode="auto">
              <a:xfrm rot="2400000">
                <a:off x="2293" y="2607"/>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2" name="Oval 57"/>
              <p:cNvSpPr>
                <a:spLocks noChangeArrowheads="1"/>
              </p:cNvSpPr>
              <p:nvPr/>
            </p:nvSpPr>
            <p:spPr bwMode="auto">
              <a:xfrm>
                <a:off x="2261" y="2704"/>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3"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424"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5" name="Group 60"/>
            <p:cNvGrpSpPr>
              <a:grpSpLocks/>
            </p:cNvGrpSpPr>
            <p:nvPr/>
          </p:nvGrpSpPr>
          <p:grpSpPr bwMode="auto">
            <a:xfrm>
              <a:off x="8192323" y="3745861"/>
              <a:ext cx="761922" cy="1834936"/>
              <a:chOff x="4427" y="2335"/>
              <a:chExt cx="390" cy="732"/>
            </a:xfrm>
          </p:grpSpPr>
          <p:sp>
            <p:nvSpPr>
              <p:cNvPr id="121"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9386" name="Oval 62"/>
              <p:cNvSpPr>
                <a:spLocks noChangeArrowheads="1"/>
              </p:cNvSpPr>
              <p:nvPr/>
            </p:nvSpPr>
            <p:spPr bwMode="auto">
              <a:xfrm>
                <a:off x="4579" y="2954"/>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23" name="Oval 63"/>
              <p:cNvSpPr>
                <a:spLocks noChangeArrowheads="1"/>
              </p:cNvSpPr>
              <p:nvPr/>
            </p:nvSpPr>
            <p:spPr bwMode="auto">
              <a:xfrm>
                <a:off x="4551" y="2669"/>
                <a:ext cx="155" cy="241"/>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388" name="Rectangle 64"/>
              <p:cNvSpPr>
                <a:spLocks noChangeArrowheads="1"/>
              </p:cNvSpPr>
              <p:nvPr/>
            </p:nvSpPr>
            <p:spPr bwMode="auto">
              <a:xfrm>
                <a:off x="4609" y="2898"/>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25" name="Oval 65"/>
              <p:cNvSpPr>
                <a:spLocks noChangeArrowheads="1"/>
              </p:cNvSpPr>
              <p:nvPr/>
            </p:nvSpPr>
            <p:spPr bwMode="auto">
              <a:xfrm rot="11460000">
                <a:off x="4632" y="2510"/>
                <a:ext cx="72"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390" name="Oval 66"/>
              <p:cNvSpPr>
                <a:spLocks noChangeArrowheads="1"/>
              </p:cNvSpPr>
              <p:nvPr/>
            </p:nvSpPr>
            <p:spPr bwMode="auto">
              <a:xfrm rot="-720000">
                <a:off x="4642" y="2393"/>
                <a:ext cx="61"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27" name="Oval 67"/>
              <p:cNvSpPr>
                <a:spLocks noChangeArrowheads="1"/>
              </p:cNvSpPr>
              <p:nvPr/>
            </p:nvSpPr>
            <p:spPr bwMode="auto">
              <a:xfrm rot="4680000">
                <a:off x="4506" y="2375"/>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9392" name="Oval 68"/>
              <p:cNvSpPr>
                <a:spLocks noChangeArrowheads="1"/>
              </p:cNvSpPr>
              <p:nvPr/>
            </p:nvSpPr>
            <p:spPr bwMode="auto">
              <a:xfrm rot="-720000">
                <a:off x="4687" y="2513"/>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93" name="Oval 69"/>
              <p:cNvSpPr>
                <a:spLocks noChangeArrowheads="1"/>
              </p:cNvSpPr>
              <p:nvPr/>
            </p:nvSpPr>
            <p:spPr bwMode="auto">
              <a:xfrm>
                <a:off x="4657" y="2833"/>
                <a:ext cx="69" cy="6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4" name="Oval 70"/>
              <p:cNvSpPr>
                <a:spLocks noChangeArrowheads="1"/>
              </p:cNvSpPr>
              <p:nvPr/>
            </p:nvSpPr>
            <p:spPr bwMode="auto">
              <a:xfrm>
                <a:off x="4522" y="2829"/>
                <a:ext cx="62" cy="5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95" name="Oval 71"/>
              <p:cNvSpPr>
                <a:spLocks noChangeArrowheads="1"/>
              </p:cNvSpPr>
              <p:nvPr/>
            </p:nvSpPr>
            <p:spPr bwMode="auto">
              <a:xfrm rot="2400000">
                <a:off x="4490" y="2832"/>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6" name="Oval 72"/>
              <p:cNvSpPr>
                <a:spLocks noChangeArrowheads="1"/>
              </p:cNvSpPr>
              <p:nvPr/>
            </p:nvSpPr>
            <p:spPr bwMode="auto">
              <a:xfrm rot="19200000" flipH="1">
                <a:off x="4706" y="2841"/>
                <a:ext cx="48" cy="12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7" name="Oval 73"/>
              <p:cNvSpPr>
                <a:spLocks noChangeArrowheads="1"/>
              </p:cNvSpPr>
              <p:nvPr/>
            </p:nvSpPr>
            <p:spPr bwMode="auto">
              <a:xfrm>
                <a:off x="4458" y="2928"/>
                <a:ext cx="35"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8" name="Oval 74"/>
              <p:cNvSpPr>
                <a:spLocks noChangeArrowheads="1"/>
              </p:cNvSpPr>
              <p:nvPr/>
            </p:nvSpPr>
            <p:spPr bwMode="auto">
              <a:xfrm>
                <a:off x="4752" y="2937"/>
                <a:ext cx="34" cy="12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0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7"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402" name="Oval 78"/>
              <p:cNvSpPr>
                <a:spLocks noChangeArrowheads="1"/>
              </p:cNvSpPr>
              <p:nvPr/>
            </p:nvSpPr>
            <p:spPr bwMode="auto">
              <a:xfrm rot="720000" flipH="1">
                <a:off x="4542" y="2401"/>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03" name="Oval 79"/>
              <p:cNvSpPr>
                <a:spLocks noChangeArrowheads="1"/>
              </p:cNvSpPr>
              <p:nvPr/>
            </p:nvSpPr>
            <p:spPr bwMode="auto">
              <a:xfrm rot="720000" flipH="1">
                <a:off x="4531" y="2521"/>
                <a:ext cx="27" cy="3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0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6" name="Group 81"/>
            <p:cNvGrpSpPr>
              <a:grpSpLocks/>
            </p:cNvGrpSpPr>
            <p:nvPr/>
          </p:nvGrpSpPr>
          <p:grpSpPr bwMode="auto">
            <a:xfrm>
              <a:off x="6569774" y="4928250"/>
              <a:ext cx="1366265" cy="472213"/>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13938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8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sp>
            <p:nvSpPr>
              <p:cNvPr id="13936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6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9" name="Oval 90"/>
              <p:cNvSpPr>
                <a:spLocks noChangeArrowheads="1"/>
              </p:cNvSpPr>
              <p:nvPr/>
            </p:nvSpPr>
            <p:spPr bwMode="auto">
              <a:xfrm rot="-2280000">
                <a:off x="4115" y="2815"/>
                <a:ext cx="27" cy="37"/>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70" name="Oval 91"/>
              <p:cNvSpPr>
                <a:spLocks noChangeArrowheads="1"/>
              </p:cNvSpPr>
              <p:nvPr/>
            </p:nvSpPr>
            <p:spPr bwMode="auto">
              <a:xfrm>
                <a:off x="3594" y="2761"/>
                <a:ext cx="112" cy="99"/>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7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7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sz="1100"/>
              </a:p>
            </p:txBody>
          </p:sp>
          <p:sp>
            <p:nvSpPr>
              <p:cNvPr id="13937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7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7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7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7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nvGrpSpPr>
              <p:cNvPr id="8" name="Group 99"/>
              <p:cNvGrpSpPr>
                <a:grpSpLocks/>
              </p:cNvGrpSpPr>
              <p:nvPr/>
            </p:nvGrpSpPr>
            <p:grpSpPr bwMode="auto">
              <a:xfrm>
                <a:off x="3806" y="2833"/>
                <a:ext cx="272" cy="69"/>
                <a:chOff x="3806" y="2833"/>
                <a:chExt cx="272" cy="69"/>
              </a:xfrm>
            </p:grpSpPr>
            <p:sp>
              <p:nvSpPr>
                <p:cNvPr id="13938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81"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82"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sp>
            <p:nvSpPr>
              <p:cNvPr id="13937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9" name="Group 104"/>
            <p:cNvGrpSpPr>
              <a:grpSpLocks/>
            </p:cNvGrpSpPr>
            <p:nvPr/>
          </p:nvGrpSpPr>
          <p:grpSpPr bwMode="auto">
            <a:xfrm>
              <a:off x="2990631" y="3922476"/>
              <a:ext cx="805213" cy="1734545"/>
              <a:chOff x="1595" y="2389"/>
              <a:chExt cx="414" cy="692"/>
            </a:xfrm>
          </p:grpSpPr>
          <p:sp>
            <p:nvSpPr>
              <p:cNvPr id="139343"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0" name="Oval 106"/>
              <p:cNvSpPr>
                <a:spLocks noChangeArrowheads="1"/>
              </p:cNvSpPr>
              <p:nvPr/>
            </p:nvSpPr>
            <p:spPr bwMode="auto">
              <a:xfrm rot="18600000">
                <a:off x="1800" y="2562"/>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9345" name="Oval 107"/>
              <p:cNvSpPr>
                <a:spLocks noChangeArrowheads="1"/>
              </p:cNvSpPr>
              <p:nvPr/>
            </p:nvSpPr>
            <p:spPr bwMode="auto">
              <a:xfrm>
                <a:off x="1831" y="2624"/>
                <a:ext cx="121" cy="3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46"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3" name="Oval 109"/>
              <p:cNvSpPr>
                <a:spLocks noChangeArrowheads="1"/>
              </p:cNvSpPr>
              <p:nvPr/>
            </p:nvSpPr>
            <p:spPr bwMode="auto">
              <a:xfrm rot="1740000" flipH="1">
                <a:off x="1725" y="2736"/>
                <a:ext cx="71" cy="20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348" name="Oval 110"/>
              <p:cNvSpPr>
                <a:spLocks noChangeArrowheads="1"/>
              </p:cNvSpPr>
              <p:nvPr/>
            </p:nvSpPr>
            <p:spPr bwMode="auto">
              <a:xfrm rot="3120000">
                <a:off x="1634" y="2889"/>
                <a:ext cx="61" cy="14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85" name="Oval 111"/>
              <p:cNvSpPr>
                <a:spLocks noChangeArrowheads="1"/>
              </p:cNvSpPr>
              <p:nvPr/>
            </p:nvSpPr>
            <p:spPr bwMode="auto">
              <a:xfrm rot="3120000">
                <a:off x="1580" y="3014"/>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9350" name="Oval 112"/>
              <p:cNvSpPr>
                <a:spLocks noChangeArrowheads="1"/>
              </p:cNvSpPr>
              <p:nvPr/>
            </p:nvSpPr>
            <p:spPr bwMode="auto">
              <a:xfrm rot="3120000">
                <a:off x="1717" y="2906"/>
                <a:ext cx="28"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1" name="Oval 113"/>
              <p:cNvSpPr>
                <a:spLocks noChangeArrowheads="1"/>
              </p:cNvSpPr>
              <p:nvPr/>
            </p:nvSpPr>
            <p:spPr bwMode="auto">
              <a:xfrm>
                <a:off x="1705" y="2389"/>
                <a:ext cx="96" cy="11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8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353" name="Rectangle 115"/>
              <p:cNvSpPr>
                <a:spLocks noChangeArrowheads="1"/>
              </p:cNvSpPr>
              <p:nvPr/>
            </p:nvSpPr>
            <p:spPr bwMode="auto">
              <a:xfrm>
                <a:off x="1735" y="2505"/>
                <a:ext cx="34"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90" name="Oval 116"/>
              <p:cNvSpPr>
                <a:spLocks noChangeArrowheads="1"/>
              </p:cNvSpPr>
              <p:nvPr/>
            </p:nvSpPr>
            <p:spPr bwMode="auto">
              <a:xfrm rot="20220000" flipH="1">
                <a:off x="1709" y="2748"/>
                <a:ext cx="76"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355" name="Oval 117"/>
              <p:cNvSpPr>
                <a:spLocks noChangeArrowheads="1"/>
              </p:cNvSpPr>
              <p:nvPr/>
            </p:nvSpPr>
            <p:spPr bwMode="auto">
              <a:xfrm>
                <a:off x="1752" y="2933"/>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9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9357" name="Oval 119"/>
              <p:cNvSpPr>
                <a:spLocks noChangeArrowheads="1"/>
              </p:cNvSpPr>
              <p:nvPr/>
            </p:nvSpPr>
            <p:spPr bwMode="auto">
              <a:xfrm>
                <a:off x="1782" y="2920"/>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8" name="Oval 120"/>
              <p:cNvSpPr>
                <a:spLocks noChangeArrowheads="1"/>
              </p:cNvSpPr>
              <p:nvPr/>
            </p:nvSpPr>
            <p:spPr bwMode="auto">
              <a:xfrm>
                <a:off x="1673" y="2565"/>
                <a:ext cx="60"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9" name="Oval 121"/>
              <p:cNvSpPr>
                <a:spLocks noChangeArrowheads="1"/>
              </p:cNvSpPr>
              <p:nvPr/>
            </p:nvSpPr>
            <p:spPr bwMode="auto">
              <a:xfrm rot="2400000">
                <a:off x="1641" y="2569"/>
                <a:ext cx="47"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60" name="Oval 122"/>
              <p:cNvSpPr>
                <a:spLocks noChangeArrowheads="1"/>
              </p:cNvSpPr>
              <p:nvPr/>
            </p:nvSpPr>
            <p:spPr bwMode="auto">
              <a:xfrm>
                <a:off x="1608" y="2665"/>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61"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362"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10" name="Group 125"/>
            <p:cNvGrpSpPr>
              <a:grpSpLocks/>
            </p:cNvGrpSpPr>
            <p:nvPr/>
          </p:nvGrpSpPr>
          <p:grpSpPr bwMode="auto">
            <a:xfrm>
              <a:off x="4301484" y="3788620"/>
              <a:ext cx="806946" cy="1939045"/>
              <a:chOff x="3000" y="2352"/>
              <a:chExt cx="414" cy="773"/>
            </a:xfrm>
          </p:grpSpPr>
          <p:sp>
            <p:nvSpPr>
              <p:cNvPr id="139323" name="Oval 126"/>
              <p:cNvSpPr>
                <a:spLocks noChangeArrowheads="1"/>
              </p:cNvSpPr>
              <p:nvPr/>
            </p:nvSpPr>
            <p:spPr bwMode="auto">
              <a:xfrm>
                <a:off x="3156" y="2352"/>
                <a:ext cx="103" cy="125"/>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4" name="Oval 127"/>
              <p:cNvSpPr>
                <a:spLocks noChangeArrowheads="1"/>
              </p:cNvSpPr>
              <p:nvPr/>
            </p:nvSpPr>
            <p:spPr bwMode="auto">
              <a:xfrm rot="1380000">
                <a:off x="3102" y="2748"/>
                <a:ext cx="83" cy="2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5"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6" name="Oval 129"/>
              <p:cNvSpPr>
                <a:spLocks noChangeArrowheads="1"/>
              </p:cNvSpPr>
              <p:nvPr/>
            </p:nvSpPr>
            <p:spPr bwMode="auto">
              <a:xfrm>
                <a:off x="3071" y="2955"/>
                <a:ext cx="66"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27" name="Oval 130"/>
              <p:cNvSpPr>
                <a:spLocks noChangeArrowheads="1"/>
              </p:cNvSpPr>
              <p:nvPr/>
            </p:nvSpPr>
            <p:spPr bwMode="auto">
              <a:xfrm>
                <a:off x="3287" y="2955"/>
                <a:ext cx="65"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28" name="Oval 131"/>
              <p:cNvSpPr>
                <a:spLocks noChangeArrowheads="1"/>
              </p:cNvSpPr>
              <p:nvPr/>
            </p:nvSpPr>
            <p:spPr bwMode="auto">
              <a:xfrm>
                <a:off x="3301" y="3095"/>
                <a:ext cx="113" cy="30"/>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29" name="Oval 132"/>
              <p:cNvSpPr>
                <a:spLocks noChangeArrowheads="1"/>
              </p:cNvSpPr>
              <p:nvPr/>
            </p:nvSpPr>
            <p:spPr bwMode="auto">
              <a:xfrm>
                <a:off x="3000" y="3085"/>
                <a:ext cx="11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0" name="Rectangle 133"/>
              <p:cNvSpPr>
                <a:spLocks noChangeArrowheads="1"/>
              </p:cNvSpPr>
              <p:nvPr/>
            </p:nvSpPr>
            <p:spPr bwMode="auto">
              <a:xfrm>
                <a:off x="3184" y="2477"/>
                <a:ext cx="45" cy="69"/>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9331" name="Oval 134"/>
              <p:cNvSpPr>
                <a:spLocks noChangeArrowheads="1"/>
              </p:cNvSpPr>
              <p:nvPr/>
            </p:nvSpPr>
            <p:spPr bwMode="auto">
              <a:xfrm>
                <a:off x="3253" y="2531"/>
                <a:ext cx="68"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2" name="Oval 135"/>
              <p:cNvSpPr>
                <a:spLocks noChangeArrowheads="1"/>
              </p:cNvSpPr>
              <p:nvPr/>
            </p:nvSpPr>
            <p:spPr bwMode="auto">
              <a:xfrm>
                <a:off x="3103" y="2521"/>
                <a:ext cx="67"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3" name="Oval 136"/>
              <p:cNvSpPr>
                <a:spLocks noChangeArrowheads="1"/>
              </p:cNvSpPr>
              <p:nvPr/>
            </p:nvSpPr>
            <p:spPr bwMode="auto">
              <a:xfrm rot="2400000">
                <a:off x="3069" y="2525"/>
                <a:ext cx="52"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4" name="Oval 137"/>
              <p:cNvSpPr>
                <a:spLocks noChangeArrowheads="1"/>
              </p:cNvSpPr>
              <p:nvPr/>
            </p:nvSpPr>
            <p:spPr bwMode="auto">
              <a:xfrm rot="19200000" flipH="1">
                <a:off x="3302" y="2536"/>
                <a:ext cx="52" cy="14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5" name="Oval 138"/>
              <p:cNvSpPr>
                <a:spLocks noChangeArrowheads="1"/>
              </p:cNvSpPr>
              <p:nvPr/>
            </p:nvSpPr>
            <p:spPr bwMode="auto">
              <a:xfrm>
                <a:off x="3075" y="2939"/>
                <a:ext cx="30"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6" name="Oval 139"/>
              <p:cNvSpPr>
                <a:spLocks noChangeArrowheads="1"/>
              </p:cNvSpPr>
              <p:nvPr/>
            </p:nvSpPr>
            <p:spPr bwMode="auto">
              <a:xfrm>
                <a:off x="3319" y="2929"/>
                <a:ext cx="29"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7" name="Oval 140"/>
              <p:cNvSpPr>
                <a:spLocks noChangeArrowheads="1"/>
              </p:cNvSpPr>
              <p:nvPr/>
            </p:nvSpPr>
            <p:spPr bwMode="auto">
              <a:xfrm>
                <a:off x="3034" y="2634"/>
                <a:ext cx="37"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8" name="Oval 141"/>
              <p:cNvSpPr>
                <a:spLocks noChangeArrowheads="1"/>
              </p:cNvSpPr>
              <p:nvPr/>
            </p:nvSpPr>
            <p:spPr bwMode="auto">
              <a:xfrm>
                <a:off x="3333" y="2618"/>
                <a:ext cx="37" cy="13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9"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0"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1"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2" name="Oval 145"/>
              <p:cNvSpPr>
                <a:spLocks noChangeArrowheads="1"/>
              </p:cNvSpPr>
              <p:nvPr/>
            </p:nvSpPr>
            <p:spPr bwMode="auto">
              <a:xfrm>
                <a:off x="3127" y="2546"/>
                <a:ext cx="170" cy="27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sp>
          <p:nvSpPr>
            <p:cNvPr id="139283" name="Rectangle 146"/>
            <p:cNvSpPr>
              <a:spLocks noChangeArrowheads="1"/>
            </p:cNvSpPr>
            <p:nvPr/>
          </p:nvSpPr>
          <p:spPr bwMode="auto">
            <a:xfrm>
              <a:off x="2581963" y="3244225"/>
              <a:ext cx="1105152" cy="579864"/>
            </a:xfrm>
            <a:prstGeom prst="rect">
              <a:avLst/>
            </a:prstGeom>
            <a:solidFill>
              <a:schemeClr val="bg1"/>
            </a:solidFill>
            <a:ln w="50799">
              <a:solidFill>
                <a:srgbClr val="CC3300"/>
              </a:solidFill>
              <a:miter lim="800000"/>
              <a:headEnd/>
              <a:tailEnd/>
            </a:ln>
          </p:spPr>
          <p:txBody>
            <a:bodyPr wrap="none" lIns="73025" tIns="36512" rIns="73025" bIns="36512">
              <a:spAutoFit/>
            </a:bodyPr>
            <a:lstStyle/>
            <a:p>
              <a:pPr defTabSz="585788" eaLnBrk="0" hangingPunct="0">
                <a:spcBef>
                  <a:spcPct val="50000"/>
                </a:spcBef>
              </a:pPr>
              <a:r>
                <a:rPr lang="fr-FR" sz="1600" b="1">
                  <a:solidFill>
                    <a:srgbClr val="FF0000"/>
                  </a:solidFill>
                </a:rPr>
                <a:t>Normal</a:t>
              </a:r>
            </a:p>
          </p:txBody>
        </p:sp>
        <p:grpSp>
          <p:nvGrpSpPr>
            <p:cNvPr id="15" name="Group 147"/>
            <p:cNvGrpSpPr>
              <a:grpSpLocks/>
            </p:cNvGrpSpPr>
            <p:nvPr/>
          </p:nvGrpSpPr>
          <p:grpSpPr bwMode="auto">
            <a:xfrm>
              <a:off x="149004" y="1685973"/>
              <a:ext cx="8986213" cy="4692380"/>
              <a:chOff x="864" y="1920"/>
              <a:chExt cx="4098" cy="1872"/>
            </a:xfrm>
          </p:grpSpPr>
          <p:sp>
            <p:nvSpPr>
              <p:cNvPr id="139314" name="Line 148"/>
              <p:cNvSpPr>
                <a:spLocks noChangeShapeType="1"/>
              </p:cNvSpPr>
              <p:nvPr/>
            </p:nvSpPr>
            <p:spPr bwMode="auto">
              <a:xfrm>
                <a:off x="864" y="1920"/>
                <a:ext cx="528" cy="0"/>
              </a:xfrm>
              <a:prstGeom prst="line">
                <a:avLst/>
              </a:prstGeom>
              <a:noFill/>
              <a:ln w="57150">
                <a:solidFill>
                  <a:srgbClr val="FF0066"/>
                </a:solidFill>
                <a:round/>
                <a:headEnd/>
                <a:tailEnd/>
              </a:ln>
            </p:spPr>
            <p:txBody>
              <a:bodyPr wrap="none" anchor="ctr"/>
              <a:lstStyle/>
              <a:p>
                <a:endParaRPr lang="es-ES"/>
              </a:p>
            </p:txBody>
          </p:sp>
          <p:sp>
            <p:nvSpPr>
              <p:cNvPr id="139315" name="Line 149"/>
              <p:cNvSpPr>
                <a:spLocks noChangeShapeType="1"/>
              </p:cNvSpPr>
              <p:nvPr/>
            </p:nvSpPr>
            <p:spPr bwMode="auto">
              <a:xfrm>
                <a:off x="1392" y="1920"/>
                <a:ext cx="528" cy="864"/>
              </a:xfrm>
              <a:prstGeom prst="line">
                <a:avLst/>
              </a:prstGeom>
              <a:noFill/>
              <a:ln w="57150">
                <a:solidFill>
                  <a:srgbClr val="FF0066"/>
                </a:solidFill>
                <a:round/>
                <a:headEnd/>
                <a:tailEnd/>
              </a:ln>
            </p:spPr>
            <p:txBody>
              <a:bodyPr wrap="none" anchor="ctr"/>
              <a:lstStyle/>
              <a:p>
                <a:endParaRPr lang="es-ES"/>
              </a:p>
            </p:txBody>
          </p:sp>
          <p:sp>
            <p:nvSpPr>
              <p:cNvPr id="139316" name="Line 150"/>
              <p:cNvSpPr>
                <a:spLocks noChangeShapeType="1"/>
              </p:cNvSpPr>
              <p:nvPr/>
            </p:nvSpPr>
            <p:spPr bwMode="auto">
              <a:xfrm>
                <a:off x="1920" y="2784"/>
                <a:ext cx="768" cy="0"/>
              </a:xfrm>
              <a:prstGeom prst="line">
                <a:avLst/>
              </a:prstGeom>
              <a:noFill/>
              <a:ln w="57150">
                <a:solidFill>
                  <a:srgbClr val="FF0066"/>
                </a:solidFill>
                <a:round/>
                <a:headEnd/>
                <a:tailEnd/>
              </a:ln>
            </p:spPr>
            <p:txBody>
              <a:bodyPr wrap="none" anchor="ctr"/>
              <a:lstStyle/>
              <a:p>
                <a:endParaRPr lang="es-ES"/>
              </a:p>
            </p:txBody>
          </p:sp>
          <p:sp>
            <p:nvSpPr>
              <p:cNvPr id="139317" name="Line 151"/>
              <p:cNvSpPr>
                <a:spLocks noChangeShapeType="1"/>
              </p:cNvSpPr>
              <p:nvPr/>
            </p:nvSpPr>
            <p:spPr bwMode="auto">
              <a:xfrm flipV="1">
                <a:off x="2688" y="1968"/>
                <a:ext cx="336" cy="816"/>
              </a:xfrm>
              <a:prstGeom prst="line">
                <a:avLst/>
              </a:prstGeom>
              <a:noFill/>
              <a:ln w="57150">
                <a:solidFill>
                  <a:srgbClr val="FF0066"/>
                </a:solidFill>
                <a:round/>
                <a:headEnd/>
                <a:tailEnd/>
              </a:ln>
            </p:spPr>
            <p:txBody>
              <a:bodyPr wrap="none" anchor="ctr"/>
              <a:lstStyle/>
              <a:p>
                <a:endParaRPr lang="es-ES"/>
              </a:p>
            </p:txBody>
          </p:sp>
          <p:sp>
            <p:nvSpPr>
              <p:cNvPr id="139318" name="Line 152"/>
              <p:cNvSpPr>
                <a:spLocks noChangeShapeType="1"/>
              </p:cNvSpPr>
              <p:nvPr/>
            </p:nvSpPr>
            <p:spPr bwMode="auto">
              <a:xfrm>
                <a:off x="3024" y="1968"/>
                <a:ext cx="192" cy="0"/>
              </a:xfrm>
              <a:prstGeom prst="line">
                <a:avLst/>
              </a:prstGeom>
              <a:noFill/>
              <a:ln w="57150">
                <a:solidFill>
                  <a:srgbClr val="FF0066"/>
                </a:solidFill>
                <a:round/>
                <a:headEnd/>
                <a:tailEnd/>
              </a:ln>
            </p:spPr>
            <p:txBody>
              <a:bodyPr wrap="none" anchor="ctr"/>
              <a:lstStyle/>
              <a:p>
                <a:endParaRPr lang="es-ES"/>
              </a:p>
            </p:txBody>
          </p:sp>
          <p:sp>
            <p:nvSpPr>
              <p:cNvPr id="139319" name="Line 153"/>
              <p:cNvSpPr>
                <a:spLocks noChangeShapeType="1"/>
              </p:cNvSpPr>
              <p:nvPr/>
            </p:nvSpPr>
            <p:spPr bwMode="auto">
              <a:xfrm>
                <a:off x="3216" y="1968"/>
                <a:ext cx="3" cy="473"/>
              </a:xfrm>
              <a:prstGeom prst="line">
                <a:avLst/>
              </a:prstGeom>
              <a:noFill/>
              <a:ln w="57150">
                <a:solidFill>
                  <a:srgbClr val="FF0066"/>
                </a:solidFill>
                <a:round/>
                <a:headEnd/>
                <a:tailEnd/>
              </a:ln>
            </p:spPr>
            <p:txBody>
              <a:bodyPr wrap="none" anchor="ctr"/>
              <a:lstStyle/>
              <a:p>
                <a:endParaRPr lang="es-ES"/>
              </a:p>
            </p:txBody>
          </p:sp>
          <p:sp>
            <p:nvSpPr>
              <p:cNvPr id="139320" name="Line 154"/>
              <p:cNvSpPr>
                <a:spLocks noChangeShapeType="1"/>
              </p:cNvSpPr>
              <p:nvPr/>
            </p:nvSpPr>
            <p:spPr bwMode="auto">
              <a:xfrm>
                <a:off x="3762" y="3456"/>
                <a:ext cx="720" cy="0"/>
              </a:xfrm>
              <a:prstGeom prst="line">
                <a:avLst/>
              </a:prstGeom>
              <a:noFill/>
              <a:ln w="57150">
                <a:solidFill>
                  <a:srgbClr val="FF0066"/>
                </a:solidFill>
                <a:round/>
                <a:headEnd/>
                <a:tailEnd/>
              </a:ln>
            </p:spPr>
            <p:txBody>
              <a:bodyPr wrap="none" anchor="ctr"/>
              <a:lstStyle/>
              <a:p>
                <a:endParaRPr lang="es-ES"/>
              </a:p>
            </p:txBody>
          </p:sp>
          <p:sp>
            <p:nvSpPr>
              <p:cNvPr id="139321" name="Line 155"/>
              <p:cNvSpPr>
                <a:spLocks noChangeShapeType="1"/>
              </p:cNvSpPr>
              <p:nvPr/>
            </p:nvSpPr>
            <p:spPr bwMode="auto">
              <a:xfrm>
                <a:off x="4482" y="3456"/>
                <a:ext cx="48" cy="336"/>
              </a:xfrm>
              <a:prstGeom prst="line">
                <a:avLst/>
              </a:prstGeom>
              <a:noFill/>
              <a:ln w="57150">
                <a:solidFill>
                  <a:srgbClr val="FF0066"/>
                </a:solidFill>
                <a:round/>
                <a:headEnd/>
                <a:tailEnd/>
              </a:ln>
            </p:spPr>
            <p:txBody>
              <a:bodyPr wrap="none" anchor="ctr"/>
              <a:lstStyle/>
              <a:p>
                <a:endParaRPr lang="es-ES"/>
              </a:p>
            </p:txBody>
          </p:sp>
          <p:sp>
            <p:nvSpPr>
              <p:cNvPr id="139322" name="Line 156"/>
              <p:cNvSpPr>
                <a:spLocks noChangeShapeType="1"/>
              </p:cNvSpPr>
              <p:nvPr/>
            </p:nvSpPr>
            <p:spPr bwMode="auto">
              <a:xfrm>
                <a:off x="4530" y="3792"/>
                <a:ext cx="432" cy="0"/>
              </a:xfrm>
              <a:prstGeom prst="line">
                <a:avLst/>
              </a:prstGeom>
              <a:noFill/>
              <a:ln w="57150">
                <a:solidFill>
                  <a:srgbClr val="FF0066"/>
                </a:solidFill>
                <a:round/>
                <a:headEnd/>
                <a:tailEnd/>
              </a:ln>
            </p:spPr>
            <p:txBody>
              <a:bodyPr wrap="none" anchor="ctr"/>
              <a:lstStyle/>
              <a:p>
                <a:endParaRPr lang="es-ES"/>
              </a:p>
            </p:txBody>
          </p:sp>
        </p:grpSp>
        <p:sp>
          <p:nvSpPr>
            <p:cNvPr id="23" name="Rectangle 157"/>
            <p:cNvSpPr>
              <a:spLocks noChangeArrowheads="1"/>
            </p:cNvSpPr>
            <p:nvPr/>
          </p:nvSpPr>
          <p:spPr bwMode="auto">
            <a:xfrm>
              <a:off x="4148162" y="6017157"/>
              <a:ext cx="1263476" cy="497720"/>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fr-FR" sz="900" b="1" dirty="0">
                  <a:solidFill>
                    <a:schemeClr val="bg1"/>
                  </a:solidFill>
                  <a:cs typeface="+mn-cs"/>
                </a:rPr>
                <a:t>Paro </a:t>
              </a:r>
            </a:p>
            <a:p>
              <a:pPr algn="ctr" defTabSz="585788" eaLnBrk="0" hangingPunct="0">
                <a:spcBef>
                  <a:spcPct val="50000"/>
                </a:spcBef>
                <a:defRPr/>
              </a:pPr>
              <a:endParaRPr lang="fr-FR" sz="900" b="1" dirty="0">
                <a:solidFill>
                  <a:schemeClr val="bg1"/>
                </a:solidFill>
                <a:cs typeface="+mn-cs"/>
              </a:endParaRPr>
            </a:p>
          </p:txBody>
        </p:sp>
        <p:sp>
          <p:nvSpPr>
            <p:cNvPr id="24" name="Rectangle 159"/>
            <p:cNvSpPr>
              <a:spLocks noChangeArrowheads="1"/>
            </p:cNvSpPr>
            <p:nvPr/>
          </p:nvSpPr>
          <p:spPr bwMode="auto">
            <a:xfrm>
              <a:off x="75174" y="6017157"/>
              <a:ext cx="1716031" cy="252629"/>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a:solidFill>
                    <a:schemeClr val="bg1"/>
                  </a:solidFill>
                  <a:cs typeface="+mn-cs"/>
                </a:rPr>
                <a:t>   Paro</a:t>
              </a:r>
              <a:endParaRPr lang="fr-FR" sz="900" b="1" dirty="0">
                <a:solidFill>
                  <a:srgbClr val="FF0000"/>
                </a:solidFill>
                <a:cs typeface="+mn-cs"/>
              </a:endParaRPr>
            </a:p>
          </p:txBody>
        </p:sp>
        <p:sp>
          <p:nvSpPr>
            <p:cNvPr id="25" name="Rectangle 159"/>
            <p:cNvSpPr>
              <a:spLocks noChangeArrowheads="1"/>
            </p:cNvSpPr>
            <p:nvPr/>
          </p:nvSpPr>
          <p:spPr bwMode="auto">
            <a:xfrm>
              <a:off x="-248736" y="1473578"/>
              <a:ext cx="1263477" cy="26771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90</a:t>
              </a:r>
            </a:p>
          </p:txBody>
        </p:sp>
        <p:sp>
          <p:nvSpPr>
            <p:cNvPr id="26" name="Rectangle 159"/>
            <p:cNvSpPr>
              <a:spLocks noChangeArrowheads="1"/>
            </p:cNvSpPr>
            <p:nvPr/>
          </p:nvSpPr>
          <p:spPr bwMode="auto">
            <a:xfrm>
              <a:off x="-257925" y="3298550"/>
              <a:ext cx="1263477" cy="27148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30</a:t>
              </a:r>
            </a:p>
          </p:txBody>
        </p:sp>
        <p:sp>
          <p:nvSpPr>
            <p:cNvPr id="27" name="Rectangle 159"/>
            <p:cNvSpPr>
              <a:spLocks noChangeArrowheads="1"/>
            </p:cNvSpPr>
            <p:nvPr/>
          </p:nvSpPr>
          <p:spPr bwMode="auto">
            <a:xfrm>
              <a:off x="-301572" y="5232872"/>
              <a:ext cx="1263476" cy="267712"/>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15</a:t>
              </a:r>
            </a:p>
          </p:txBody>
        </p:sp>
        <p:sp>
          <p:nvSpPr>
            <p:cNvPr id="28" name="Rectangle 159"/>
            <p:cNvSpPr>
              <a:spLocks noChangeArrowheads="1"/>
            </p:cNvSpPr>
            <p:nvPr/>
          </p:nvSpPr>
          <p:spPr bwMode="auto">
            <a:xfrm>
              <a:off x="-324544" y="6348971"/>
              <a:ext cx="1263476" cy="27148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- 40</a:t>
              </a:r>
            </a:p>
          </p:txBody>
        </p:sp>
        <p:sp>
          <p:nvSpPr>
            <p:cNvPr id="139291" name="Line 153"/>
            <p:cNvSpPr>
              <a:spLocks noChangeShapeType="1"/>
            </p:cNvSpPr>
            <p:nvPr/>
          </p:nvSpPr>
          <p:spPr bwMode="auto">
            <a:xfrm rot="5400000" flipH="1">
              <a:off x="5924492" y="2356172"/>
              <a:ext cx="0" cy="1269782"/>
            </a:xfrm>
            <a:prstGeom prst="line">
              <a:avLst/>
            </a:prstGeom>
            <a:noFill/>
            <a:ln w="57150">
              <a:solidFill>
                <a:srgbClr val="FF0066"/>
              </a:solidFill>
              <a:round/>
              <a:headEnd/>
              <a:tailEnd/>
            </a:ln>
          </p:spPr>
          <p:txBody>
            <a:bodyPr wrap="none" anchor="ctr"/>
            <a:lstStyle/>
            <a:p>
              <a:endParaRPr lang="es-ES"/>
            </a:p>
          </p:txBody>
        </p:sp>
        <p:sp>
          <p:nvSpPr>
            <p:cNvPr id="139292" name="Line 153"/>
            <p:cNvSpPr>
              <a:spLocks noChangeShapeType="1"/>
            </p:cNvSpPr>
            <p:nvPr/>
          </p:nvSpPr>
          <p:spPr bwMode="auto">
            <a:xfrm rot="10800000">
              <a:off x="6559383" y="2991063"/>
              <a:ext cx="0" cy="2587873"/>
            </a:xfrm>
            <a:prstGeom prst="line">
              <a:avLst/>
            </a:prstGeom>
            <a:noFill/>
            <a:ln w="57150">
              <a:solidFill>
                <a:srgbClr val="FF0066"/>
              </a:solidFill>
              <a:round/>
              <a:headEnd/>
              <a:tailEnd/>
            </a:ln>
          </p:spPr>
          <p:txBody>
            <a:bodyPr wrap="none" anchor="ctr"/>
            <a:lstStyle/>
            <a:p>
              <a:endParaRPr lang="es-ES"/>
            </a:p>
          </p:txBody>
        </p:sp>
        <p:grpSp>
          <p:nvGrpSpPr>
            <p:cNvPr id="16" name="Groupe 170"/>
            <p:cNvGrpSpPr>
              <a:grpSpLocks/>
            </p:cNvGrpSpPr>
            <p:nvPr/>
          </p:nvGrpSpPr>
          <p:grpSpPr bwMode="auto">
            <a:xfrm>
              <a:off x="5561957" y="4240383"/>
              <a:ext cx="760045" cy="1517071"/>
              <a:chOff x="4386845" y="980029"/>
              <a:chExt cx="2318755" cy="3896771"/>
            </a:xfrm>
          </p:grpSpPr>
          <p:sp>
            <p:nvSpPr>
              <p:cNvPr id="35" name="Rectangle 34"/>
              <p:cNvSpPr/>
              <p:nvPr/>
            </p:nvSpPr>
            <p:spPr>
              <a:xfrm>
                <a:off x="4643108" y="3965186"/>
                <a:ext cx="1072286" cy="9104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sz="1100"/>
              </a:p>
            </p:txBody>
          </p:sp>
          <p:grpSp>
            <p:nvGrpSpPr>
              <p:cNvPr id="17" name="Groupe 24"/>
              <p:cNvGrpSpPr>
                <a:grpSpLocks/>
              </p:cNvGrpSpPr>
              <p:nvPr/>
            </p:nvGrpSpPr>
            <p:grpSpPr bwMode="auto">
              <a:xfrm>
                <a:off x="4386845" y="980029"/>
                <a:ext cx="2318755" cy="3820571"/>
                <a:chOff x="4806055" y="2161602"/>
                <a:chExt cx="941945" cy="1808880"/>
              </a:xfrm>
            </p:grpSpPr>
            <p:sp>
              <p:nvSpPr>
                <p:cNvPr id="139301"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302"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39" name="Oval 114"/>
                <p:cNvSpPr>
                  <a:spLocks noChangeArrowheads="1"/>
                </p:cNvSpPr>
                <p:nvPr/>
              </p:nvSpPr>
              <p:spPr bwMode="auto">
                <a:xfrm>
                  <a:off x="4853216" y="2685352"/>
                  <a:ext cx="512464" cy="84832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304"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sz="1100"/>
                </a:p>
              </p:txBody>
            </p:sp>
            <p:sp>
              <p:nvSpPr>
                <p:cNvPr id="41" name="Oval 116"/>
                <p:cNvSpPr>
                  <a:spLocks noChangeArrowheads="1"/>
                </p:cNvSpPr>
                <p:nvPr/>
              </p:nvSpPr>
              <p:spPr bwMode="auto">
                <a:xfrm rot="16200000" flipH="1">
                  <a:off x="5039428" y="3203601"/>
                  <a:ext cx="339331" cy="540934"/>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ext uri="{AF507438-7753-43E0-B8FC-AC1667EBCBE1}"/>
                </a:extLst>
              </p:spPr>
              <p:txBody>
                <a:bodyPr wrap="none" anchor="ctr"/>
                <a:lstStyle/>
                <a:p>
                  <a:pPr eaLnBrk="0" hangingPunct="0">
                    <a:spcBef>
                      <a:spcPct val="50000"/>
                    </a:spcBef>
                    <a:defRPr/>
                  </a:pPr>
                  <a:endParaRPr lang="en-US" sz="1100">
                    <a:cs typeface="+mn-cs"/>
                  </a:endParaRPr>
                </a:p>
              </p:txBody>
            </p:sp>
            <p:sp>
              <p:nvSpPr>
                <p:cNvPr id="139306"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43" name="Oval 118"/>
                <p:cNvSpPr>
                  <a:spLocks noChangeArrowheads="1"/>
                </p:cNvSpPr>
                <p:nvPr/>
              </p:nvSpPr>
              <p:spPr bwMode="auto">
                <a:xfrm>
                  <a:off x="5402690" y="3873011"/>
                  <a:ext cx="344490" cy="96295"/>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extLst>
              </p:spPr>
              <p:txBody>
                <a:bodyPr wrap="none" anchor="ctr"/>
                <a:lstStyle/>
                <a:p>
                  <a:pPr eaLnBrk="0" hangingPunct="0">
                    <a:spcBef>
                      <a:spcPct val="50000"/>
                    </a:spcBef>
                    <a:defRPr/>
                  </a:pPr>
                  <a:endParaRPr lang="en-US" sz="1100">
                    <a:cs typeface="+mn-cs"/>
                  </a:endParaRPr>
                </a:p>
              </p:txBody>
            </p:sp>
            <p:sp>
              <p:nvSpPr>
                <p:cNvPr id="139308"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09"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nvGrpSpPr>
                <p:cNvPr id="18" name="Groupe 247"/>
                <p:cNvGrpSpPr>
                  <a:grpSpLocks/>
                </p:cNvGrpSpPr>
                <p:nvPr/>
              </p:nvGrpSpPr>
              <p:grpSpPr bwMode="auto">
                <a:xfrm rot="-2445572">
                  <a:off x="4806055" y="2749825"/>
                  <a:ext cx="286594" cy="647435"/>
                  <a:chOff x="4657023" y="2741375"/>
                  <a:chExt cx="213984" cy="792962"/>
                </a:xfrm>
              </p:grpSpPr>
              <p:sp>
                <p:nvSpPr>
                  <p:cNvPr id="139312"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13"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grpSp>
            <p:sp>
              <p:nvSpPr>
                <p:cNvPr id="139311"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sp>
          <p:nvSpPr>
            <p:cNvPr id="32" name="Rectangle 15"/>
            <p:cNvSpPr>
              <a:spLocks noChangeArrowheads="1"/>
            </p:cNvSpPr>
            <p:nvPr/>
          </p:nvSpPr>
          <p:spPr bwMode="auto">
            <a:xfrm>
              <a:off x="5588523" y="6024699"/>
              <a:ext cx="659305" cy="252629"/>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algn="ctr" defTabSz="585788" eaLnBrk="0" hangingPunct="0">
                <a:spcBef>
                  <a:spcPct val="50000"/>
                </a:spcBef>
                <a:defRPr/>
              </a:pPr>
              <a:r>
                <a:rPr lang="fr-FR" sz="900" b="1" dirty="0" err="1">
                  <a:solidFill>
                    <a:schemeClr val="bg1"/>
                  </a:solidFill>
                  <a:cs typeface="+mn-cs"/>
                </a:rPr>
                <a:t>Sentado</a:t>
              </a:r>
              <a:endParaRPr lang="fr-FR" sz="900" b="1" dirty="0">
                <a:solidFill>
                  <a:schemeClr val="bg1"/>
                </a:solidFill>
                <a:cs typeface="+mn-cs"/>
              </a:endParaRPr>
            </a:p>
          </p:txBody>
        </p:sp>
        <p:sp>
          <p:nvSpPr>
            <p:cNvPr id="33" name="Forme libre 32"/>
            <p:cNvSpPr/>
            <p:nvPr/>
          </p:nvSpPr>
          <p:spPr>
            <a:xfrm>
              <a:off x="194630" y="1594237"/>
              <a:ext cx="8796091" cy="4724569"/>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032354">
                  <a:moveTo>
                    <a:pt x="0" y="29980"/>
                  </a:moveTo>
                  <a:lnTo>
                    <a:pt x="1004341" y="0"/>
                  </a:lnTo>
                  <a:lnTo>
                    <a:pt x="1720121" y="810718"/>
                  </a:lnTo>
                  <a:lnTo>
                    <a:pt x="3942413" y="794479"/>
                  </a:lnTo>
                  <a:lnTo>
                    <a:pt x="4227226" y="119921"/>
                  </a:lnTo>
                  <a:lnTo>
                    <a:pt x="4766872" y="104931"/>
                  </a:lnTo>
                  <a:lnTo>
                    <a:pt x="4736891" y="1109272"/>
                  </a:lnTo>
                  <a:lnTo>
                    <a:pt x="5906124" y="1124262"/>
                  </a:lnTo>
                  <a:lnTo>
                    <a:pt x="5906124" y="3297836"/>
                  </a:lnTo>
                  <a:lnTo>
                    <a:pt x="7270229" y="3267856"/>
                  </a:lnTo>
                  <a:lnTo>
                    <a:pt x="7390151" y="4032354"/>
                  </a:lnTo>
                  <a:lnTo>
                    <a:pt x="8064708" y="4032354"/>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9296" name="Rectangle 146"/>
            <p:cNvSpPr>
              <a:spLocks noChangeArrowheads="1"/>
            </p:cNvSpPr>
            <p:nvPr/>
          </p:nvSpPr>
          <p:spPr bwMode="auto">
            <a:xfrm>
              <a:off x="2201489" y="1882620"/>
              <a:ext cx="1290391" cy="538268"/>
            </a:xfrm>
            <a:prstGeom prst="rect">
              <a:avLst/>
            </a:prstGeom>
            <a:solidFill>
              <a:schemeClr val="tx1"/>
            </a:solidFill>
            <a:ln w="50799">
              <a:noFill/>
              <a:miter lim="800000"/>
              <a:headEnd/>
              <a:tailEnd/>
            </a:ln>
          </p:spPr>
          <p:txBody>
            <a:bodyPr lIns="73025" tIns="36512" rIns="73025" bIns="36512">
              <a:spAutoFit/>
            </a:bodyPr>
            <a:lstStyle/>
            <a:p>
              <a:pPr algn="ctr" defTabSz="585788" eaLnBrk="0" hangingPunct="0">
                <a:spcBef>
                  <a:spcPct val="50000"/>
                </a:spcBef>
              </a:pPr>
              <a:r>
                <a:rPr lang="fr-FR" sz="1200" b="1">
                  <a:solidFill>
                    <a:srgbClr val="00B050"/>
                  </a:solidFill>
                </a:rPr>
                <a:t>Incompetenza </a:t>
              </a:r>
            </a:p>
            <a:p>
              <a:pPr algn="ctr" defTabSz="585788" eaLnBrk="0" hangingPunct="0">
                <a:spcBef>
                  <a:spcPct val="50000"/>
                </a:spcBef>
              </a:pPr>
              <a:r>
                <a:rPr lang="fr-FR" sz="1200" b="1">
                  <a:solidFill>
                    <a:srgbClr val="00B050"/>
                  </a:solidFill>
                </a:rPr>
                <a:t> valvular</a:t>
              </a:r>
            </a:p>
          </p:txBody>
        </p:sp>
        <p:sp>
          <p:nvSpPr>
            <p:cNvPr id="181" name="Forme libre 180"/>
            <p:cNvSpPr/>
            <p:nvPr/>
          </p:nvSpPr>
          <p:spPr>
            <a:xfrm>
              <a:off x="346247" y="764704"/>
              <a:ext cx="8798387" cy="5154418"/>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398908 h 4401282"/>
                <a:gd name="connsiteX1" fmla="*/ 1004341 w 8064708"/>
                <a:gd name="connsiteY1" fmla="*/ 368928 h 4401282"/>
                <a:gd name="connsiteX2" fmla="*/ 1694793 w 8064708"/>
                <a:gd name="connsiteY2" fmla="*/ 0 h 4401282"/>
                <a:gd name="connsiteX3" fmla="*/ 3942413 w 8064708"/>
                <a:gd name="connsiteY3" fmla="*/ 1163407 h 4401282"/>
                <a:gd name="connsiteX4" fmla="*/ 4227226 w 8064708"/>
                <a:gd name="connsiteY4" fmla="*/ 488849 h 4401282"/>
                <a:gd name="connsiteX5" fmla="*/ 4766872 w 8064708"/>
                <a:gd name="connsiteY5" fmla="*/ 473859 h 4401282"/>
                <a:gd name="connsiteX6" fmla="*/ 4736891 w 8064708"/>
                <a:gd name="connsiteY6" fmla="*/ 1478200 h 4401282"/>
                <a:gd name="connsiteX7" fmla="*/ 5906124 w 8064708"/>
                <a:gd name="connsiteY7" fmla="*/ 1493190 h 4401282"/>
                <a:gd name="connsiteX8" fmla="*/ 5906124 w 8064708"/>
                <a:gd name="connsiteY8" fmla="*/ 3666764 h 4401282"/>
                <a:gd name="connsiteX9" fmla="*/ 7270229 w 8064708"/>
                <a:gd name="connsiteY9" fmla="*/ 3636784 h 4401282"/>
                <a:gd name="connsiteX10" fmla="*/ 7390151 w 8064708"/>
                <a:gd name="connsiteY10" fmla="*/ 4401282 h 4401282"/>
                <a:gd name="connsiteX11" fmla="*/ 8064708 w 8064708"/>
                <a:gd name="connsiteY11" fmla="*/ 4401282 h 4401282"/>
                <a:gd name="connsiteX0" fmla="*/ 0 w 8064708"/>
                <a:gd name="connsiteY0" fmla="*/ 398908 h 4401282"/>
                <a:gd name="connsiteX1" fmla="*/ 1004341 w 8064708"/>
                <a:gd name="connsiteY1" fmla="*/ 368928 h 4401282"/>
                <a:gd name="connsiteX2" fmla="*/ 1694793 w 8064708"/>
                <a:gd name="connsiteY2" fmla="*/ 0 h 4401282"/>
                <a:gd name="connsiteX3" fmla="*/ 3807241 w 8064708"/>
                <a:gd name="connsiteY3" fmla="*/ 61488 h 4401282"/>
                <a:gd name="connsiteX4" fmla="*/ 4227226 w 8064708"/>
                <a:gd name="connsiteY4" fmla="*/ 488849 h 4401282"/>
                <a:gd name="connsiteX5" fmla="*/ 4766872 w 8064708"/>
                <a:gd name="connsiteY5" fmla="*/ 473859 h 4401282"/>
                <a:gd name="connsiteX6" fmla="*/ 4736891 w 8064708"/>
                <a:gd name="connsiteY6" fmla="*/ 1478200 h 4401282"/>
                <a:gd name="connsiteX7" fmla="*/ 5906124 w 8064708"/>
                <a:gd name="connsiteY7" fmla="*/ 1493190 h 4401282"/>
                <a:gd name="connsiteX8" fmla="*/ 5906124 w 8064708"/>
                <a:gd name="connsiteY8" fmla="*/ 3666764 h 4401282"/>
                <a:gd name="connsiteX9" fmla="*/ 7270229 w 8064708"/>
                <a:gd name="connsiteY9" fmla="*/ 3636784 h 4401282"/>
                <a:gd name="connsiteX10" fmla="*/ 7390151 w 8064708"/>
                <a:gd name="connsiteY10" fmla="*/ 4401282 h 4401282"/>
                <a:gd name="connsiteX11" fmla="*/ 8064708 w 8064708"/>
                <a:gd name="connsiteY11" fmla="*/ 4401282 h 440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401282">
                  <a:moveTo>
                    <a:pt x="0" y="398908"/>
                  </a:moveTo>
                  <a:lnTo>
                    <a:pt x="1004341" y="368928"/>
                  </a:lnTo>
                  <a:lnTo>
                    <a:pt x="1694793" y="0"/>
                  </a:lnTo>
                  <a:lnTo>
                    <a:pt x="3807241" y="61488"/>
                  </a:lnTo>
                  <a:lnTo>
                    <a:pt x="4227226" y="488849"/>
                  </a:lnTo>
                  <a:lnTo>
                    <a:pt x="4766872" y="473859"/>
                  </a:lnTo>
                  <a:lnTo>
                    <a:pt x="4736891" y="1478200"/>
                  </a:lnTo>
                  <a:lnTo>
                    <a:pt x="5906124" y="1493190"/>
                  </a:lnTo>
                  <a:lnTo>
                    <a:pt x="5906124" y="3666764"/>
                  </a:lnTo>
                  <a:lnTo>
                    <a:pt x="7270229" y="3636784"/>
                  </a:lnTo>
                  <a:lnTo>
                    <a:pt x="7390151" y="4401282"/>
                  </a:lnTo>
                  <a:lnTo>
                    <a:pt x="8064708" y="4401282"/>
                  </a:ln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9298" name="Rectangle 146"/>
            <p:cNvSpPr>
              <a:spLocks noChangeArrowheads="1"/>
            </p:cNvSpPr>
            <p:nvPr/>
          </p:nvSpPr>
          <p:spPr bwMode="auto">
            <a:xfrm>
              <a:off x="1907705" y="836710"/>
              <a:ext cx="2560113" cy="906341"/>
            </a:xfrm>
            <a:prstGeom prst="rect">
              <a:avLst/>
            </a:prstGeom>
            <a:solidFill>
              <a:schemeClr val="tx1"/>
            </a:solidFill>
            <a:ln w="50799">
              <a:noFill/>
              <a:miter lim="800000"/>
              <a:headEnd/>
              <a:tailEnd/>
            </a:ln>
          </p:spPr>
          <p:txBody>
            <a:bodyPr lIns="73025" tIns="36512" rIns="73025" bIns="36512">
              <a:spAutoFit/>
            </a:bodyPr>
            <a:lstStyle/>
            <a:p>
              <a:pPr algn="ctr" defTabSz="585788" eaLnBrk="0" hangingPunct="0">
                <a:spcBef>
                  <a:spcPct val="50000"/>
                </a:spcBef>
              </a:pPr>
              <a:r>
                <a:rPr lang="fr-FR" sz="2000" b="1">
                  <a:solidFill>
                    <a:schemeClr val="bg1"/>
                  </a:solidFill>
                </a:rPr>
                <a:t>OBSTACULO</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ZoneTexte 3"/>
          <p:cNvSpPr txBox="1">
            <a:spLocks noChangeArrowheads="1"/>
          </p:cNvSpPr>
          <p:nvPr/>
        </p:nvSpPr>
        <p:spPr bwMode="auto">
          <a:xfrm>
            <a:off x="-36513" y="0"/>
            <a:ext cx="9180513" cy="7231063"/>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s-ES_tradnl" sz="3600" b="1" dirty="0">
                <a:solidFill>
                  <a:srgbClr val="FFFF00"/>
                </a:solidFill>
              </a:rPr>
              <a:t>El  obstáculo </a:t>
            </a:r>
            <a:r>
              <a:rPr lang="es-ES_tradnl" sz="3600" b="1" dirty="0">
                <a:solidFill>
                  <a:schemeClr val="bg1"/>
                </a:solidFill>
              </a:rPr>
              <a:t>puede ser una </a:t>
            </a:r>
            <a:r>
              <a:rPr lang="es-ES_tradnl" sz="3600" b="1" dirty="0">
                <a:solidFill>
                  <a:srgbClr val="FFFF00"/>
                </a:solidFill>
              </a:rPr>
              <a:t>insuficiencia cardiaca derecha con un reflujo tricúspide </a:t>
            </a:r>
            <a:r>
              <a:rPr lang="es-ES_tradnl" sz="3600" b="1" dirty="0">
                <a:solidFill>
                  <a:schemeClr val="bg1"/>
                </a:solidFill>
              </a:rPr>
              <a:t>que se puede transmitir hacia las venas femorales y safenas a veces confundido con una FAV</a:t>
            </a:r>
          </a:p>
          <a:p>
            <a:pPr marL="514350" indent="-514350" eaLnBrk="0" hangingPunct="0">
              <a:spcBef>
                <a:spcPct val="50000"/>
              </a:spcBef>
            </a:pPr>
            <a:endParaRPr lang="fr-FR" b="1" dirty="0">
              <a:solidFill>
                <a:schemeClr val="bg1"/>
              </a:solidFill>
            </a:endParaRPr>
          </a:p>
          <a:p>
            <a:pPr marL="514350" indent="-514350" eaLnBrk="0" hangingPunct="0">
              <a:spcBef>
                <a:spcPct val="50000"/>
              </a:spcBef>
            </a:pPr>
            <a:r>
              <a:rPr lang="es-ES_tradnl" sz="3600" b="1" dirty="0">
                <a:solidFill>
                  <a:schemeClr val="bg1"/>
                </a:solidFill>
              </a:rPr>
              <a:t>Cuando el obstáculo está al nivel </a:t>
            </a:r>
            <a:r>
              <a:rPr lang="es-ES_tradnl" sz="3600" b="1" dirty="0" err="1">
                <a:solidFill>
                  <a:srgbClr val="FFFF00"/>
                </a:solidFill>
              </a:rPr>
              <a:t>ilio</a:t>
            </a:r>
            <a:r>
              <a:rPr lang="es-ES_tradnl" sz="3600" b="1" dirty="0">
                <a:solidFill>
                  <a:srgbClr val="FFFF00"/>
                </a:solidFill>
              </a:rPr>
              <a:t>-cavo,</a:t>
            </a:r>
            <a:r>
              <a:rPr lang="es-ES_tradnl" sz="3600" b="1" dirty="0">
                <a:solidFill>
                  <a:schemeClr val="bg1"/>
                </a:solidFill>
              </a:rPr>
              <a:t> 	el </a:t>
            </a:r>
            <a:r>
              <a:rPr lang="es-ES_tradnl" sz="3600" b="1" dirty="0" err="1">
                <a:solidFill>
                  <a:schemeClr val="bg1"/>
                </a:solidFill>
              </a:rPr>
              <a:t>Döppler</a:t>
            </a:r>
            <a:r>
              <a:rPr lang="es-ES_tradnl" sz="3600" b="1" dirty="0">
                <a:solidFill>
                  <a:schemeClr val="bg1"/>
                </a:solidFill>
              </a:rPr>
              <a:t> muestra una </a:t>
            </a:r>
            <a:r>
              <a:rPr lang="es-ES_tradnl" sz="3600" b="1" dirty="0">
                <a:solidFill>
                  <a:srgbClr val="FFFF00"/>
                </a:solidFill>
              </a:rPr>
              <a:t>curva  	</a:t>
            </a:r>
            <a:r>
              <a:rPr lang="es-ES_tradnl" sz="3600" b="1" dirty="0" err="1">
                <a:solidFill>
                  <a:srgbClr val="FFFF00"/>
                </a:solidFill>
              </a:rPr>
              <a:t>demodulada</a:t>
            </a:r>
            <a:r>
              <a:rPr lang="es-ES_tradnl" sz="3600" b="1" dirty="0">
                <a:solidFill>
                  <a:schemeClr val="bg1"/>
                </a:solidFill>
              </a:rPr>
              <a:t>,  (ritmo cardiaco y 	respiratorio), </a:t>
            </a:r>
            <a:r>
              <a:rPr lang="es-ES_tradnl" sz="3600" b="1" dirty="0">
                <a:solidFill>
                  <a:srgbClr val="FFFF00"/>
                </a:solidFill>
              </a:rPr>
              <a:t>a veces solamente después 	el  ejercicio.</a:t>
            </a:r>
          </a:p>
          <a:p>
            <a:pPr marL="514350" indent="-514350" eaLnBrk="0" hangingPunct="0">
              <a:spcBef>
                <a:spcPct val="50000"/>
              </a:spcBef>
            </a:pPr>
            <a:r>
              <a:rPr lang="es-ES_tradnl" b="1" dirty="0">
                <a:solidFill>
                  <a:srgbClr val="FFFF00"/>
                </a:solidFill>
              </a:rPr>
              <a:t>                                     </a:t>
            </a:r>
            <a:r>
              <a:rPr lang="es-ES_tradnl" b="1" dirty="0">
                <a:solidFill>
                  <a:schemeClr val="bg1"/>
                </a:solidFill>
              </a:rPr>
              <a:t>		</a:t>
            </a:r>
            <a:endParaRPr lang="fr-FR"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ZoneTexte 3"/>
          <p:cNvSpPr txBox="1">
            <a:spLocks noChangeArrowheads="1"/>
          </p:cNvSpPr>
          <p:nvPr/>
        </p:nvSpPr>
        <p:spPr bwMode="auto">
          <a:xfrm>
            <a:off x="0" y="0"/>
            <a:ext cx="8893175" cy="679926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35 </a:t>
            </a:r>
            <a:r>
              <a:rPr lang="es-ES_tradnl" sz="3600" b="1" dirty="0">
                <a:solidFill>
                  <a:srgbClr val="FFFF00"/>
                </a:solidFill>
              </a:rPr>
              <a:t>La ecuación de </a:t>
            </a:r>
            <a:r>
              <a:rPr lang="es-ES_tradnl" sz="3600" b="1" dirty="0" err="1">
                <a:solidFill>
                  <a:srgbClr val="FFFF00"/>
                </a:solidFill>
              </a:rPr>
              <a:t>Poiseuille</a:t>
            </a:r>
            <a:r>
              <a:rPr lang="es-ES_tradnl" sz="3600" b="1" dirty="0">
                <a:solidFill>
                  <a:srgbClr val="FFFF00"/>
                </a:solidFill>
              </a:rPr>
              <a:t>, el calibre de los vasos , las estenosis, el Número de Reynolds y Turbulencias</a:t>
            </a:r>
            <a:r>
              <a:rPr lang="es-ES_tradnl" b="1" dirty="0">
                <a:solidFill>
                  <a:schemeClr val="bg1"/>
                </a:solidFill>
              </a:rPr>
              <a:t>.							La ecuación de </a:t>
            </a:r>
            <a:r>
              <a:rPr lang="es-ES_tradnl" b="1" dirty="0" err="1">
                <a:solidFill>
                  <a:schemeClr val="bg1"/>
                </a:solidFill>
              </a:rPr>
              <a:t>Poiseuille</a:t>
            </a:r>
            <a:r>
              <a:rPr lang="es-ES_tradnl" b="1" dirty="0">
                <a:solidFill>
                  <a:schemeClr val="bg1"/>
                </a:solidFill>
              </a:rPr>
              <a:t> se aplica a los fluidos Newtonianos, es decir con viscosidad. </a:t>
            </a:r>
          </a:p>
          <a:p>
            <a:pPr algn="ctr" eaLnBrk="0" hangingPunct="0">
              <a:spcBef>
                <a:spcPct val="50000"/>
              </a:spcBef>
            </a:pPr>
            <a:r>
              <a:rPr lang="en-US" b="1" dirty="0" err="1">
                <a:solidFill>
                  <a:srgbClr val="FFFF00"/>
                </a:solidFill>
              </a:rPr>
              <a:t>dP</a:t>
            </a:r>
            <a:r>
              <a:rPr lang="en-US" b="1" dirty="0">
                <a:solidFill>
                  <a:srgbClr val="FFFF00"/>
                </a:solidFill>
              </a:rPr>
              <a:t>= </a:t>
            </a:r>
            <a:r>
              <a:rPr lang="en-US" sz="3200" b="1" dirty="0">
                <a:solidFill>
                  <a:srgbClr val="FFFF00"/>
                </a:solidFill>
              </a:rPr>
              <a:t>P1-P2 =  Q.8L</a:t>
            </a:r>
            <a:r>
              <a:rPr lang="fr-FR" sz="3200" b="1" dirty="0">
                <a:solidFill>
                  <a:srgbClr val="FFFF00"/>
                </a:solidFill>
              </a:rPr>
              <a:t>μ</a:t>
            </a:r>
            <a:r>
              <a:rPr lang="en-US" sz="3200" b="1" dirty="0">
                <a:solidFill>
                  <a:srgbClr val="FFFF00"/>
                </a:solidFill>
              </a:rPr>
              <a:t>/</a:t>
            </a:r>
            <a:r>
              <a:rPr lang="fr-FR" sz="3200" b="1" dirty="0">
                <a:solidFill>
                  <a:srgbClr val="FFFF00"/>
                </a:solidFill>
              </a:rPr>
              <a:t>π</a:t>
            </a:r>
            <a:r>
              <a:rPr lang="en-US" sz="3200" b="1" dirty="0">
                <a:solidFill>
                  <a:srgbClr val="FFFF00"/>
                </a:solidFill>
              </a:rPr>
              <a:t>r</a:t>
            </a:r>
            <a:r>
              <a:rPr lang="en-US" sz="3200" b="1" baseline="30000" dirty="0">
                <a:solidFill>
                  <a:srgbClr val="FFFF00"/>
                </a:solidFill>
              </a:rPr>
              <a:t>4</a:t>
            </a:r>
            <a:r>
              <a:rPr lang="en-US" sz="3200" b="1" dirty="0">
                <a:solidFill>
                  <a:srgbClr val="FFFF00"/>
                </a:solidFill>
              </a:rPr>
              <a:t>    </a:t>
            </a:r>
            <a:endParaRPr lang="es-ES_tradnl" b="1" dirty="0">
              <a:solidFill>
                <a:schemeClr val="bg1"/>
              </a:solidFill>
            </a:endParaRPr>
          </a:p>
          <a:p>
            <a:pPr eaLnBrk="0" hangingPunct="0">
              <a:spcBef>
                <a:spcPct val="50000"/>
              </a:spcBef>
            </a:pPr>
            <a:r>
              <a:rPr lang="es-ES_tradnl" b="1" dirty="0">
                <a:solidFill>
                  <a:schemeClr val="bg1"/>
                </a:solidFill>
              </a:rPr>
              <a:t>Es una resistencia al flujo responsable de una  perdida de presión (carga ) debida à la resistencia según la viscosidad </a:t>
            </a:r>
            <a:r>
              <a:rPr lang="fr-FR" sz="2800" dirty="0">
                <a:solidFill>
                  <a:srgbClr val="FFFF00"/>
                </a:solidFill>
              </a:rPr>
              <a:t>μ</a:t>
            </a:r>
            <a:r>
              <a:rPr lang="es-ES_tradnl" b="1" dirty="0">
                <a:solidFill>
                  <a:schemeClr val="bg1"/>
                </a:solidFill>
              </a:rPr>
              <a:t>, el caudal </a:t>
            </a:r>
            <a:r>
              <a:rPr lang="es-ES_tradnl" b="1" dirty="0">
                <a:solidFill>
                  <a:srgbClr val="FFFF00"/>
                </a:solidFill>
              </a:rPr>
              <a:t>Q</a:t>
            </a:r>
            <a:r>
              <a:rPr lang="es-ES_tradnl" b="1" dirty="0">
                <a:solidFill>
                  <a:schemeClr val="bg1"/>
                </a:solidFill>
              </a:rPr>
              <a:t>, la longitud </a:t>
            </a:r>
            <a:r>
              <a:rPr lang="es-ES_tradnl" b="1" dirty="0">
                <a:solidFill>
                  <a:srgbClr val="FFFF00"/>
                </a:solidFill>
              </a:rPr>
              <a:t>L</a:t>
            </a:r>
            <a:r>
              <a:rPr lang="es-ES_tradnl" b="1" dirty="0">
                <a:solidFill>
                  <a:schemeClr val="bg1"/>
                </a:solidFill>
              </a:rPr>
              <a:t>, y principalmente al calibre (Radio  a la cuarta potencia </a:t>
            </a:r>
            <a:r>
              <a:rPr lang="en-US" sz="4400" dirty="0">
                <a:solidFill>
                  <a:srgbClr val="FFFF00"/>
                </a:solidFill>
              </a:rPr>
              <a:t>r</a:t>
            </a:r>
            <a:r>
              <a:rPr lang="en-US" sz="4400" baseline="30000" dirty="0">
                <a:solidFill>
                  <a:srgbClr val="FFFF00"/>
                </a:solidFill>
              </a:rPr>
              <a:t>4</a:t>
            </a:r>
            <a:r>
              <a:rPr lang="es-ES_tradnl" b="1" dirty="0">
                <a:solidFill>
                  <a:schemeClr val="bg1"/>
                </a:solidFill>
              </a:rPr>
              <a:t> ).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ZoneTexte 4"/>
          <p:cNvSpPr txBox="1">
            <a:spLocks noChangeArrowheads="1"/>
          </p:cNvSpPr>
          <p:nvPr/>
        </p:nvSpPr>
        <p:spPr bwMode="auto">
          <a:xfrm>
            <a:off x="0" y="0"/>
            <a:ext cx="9144000" cy="6705600"/>
          </a:xfrm>
          <a:prstGeom prst="rect">
            <a:avLst/>
          </a:prstGeom>
          <a:solidFill>
            <a:schemeClr val="accent2"/>
          </a:solidFill>
          <a:ln w="9525">
            <a:noFill/>
            <a:miter lim="800000"/>
            <a:headEnd/>
            <a:tailEnd/>
          </a:ln>
        </p:spPr>
        <p:txBody>
          <a:bodyPr>
            <a:spAutoFit/>
          </a:bodyPr>
          <a:lstStyle/>
          <a:p>
            <a:pPr eaLnBrk="0" hangingPunct="0">
              <a:spcBef>
                <a:spcPct val="50000"/>
              </a:spcBef>
            </a:pPr>
            <a:r>
              <a:rPr lang="en-US" sz="4400" dirty="0">
                <a:solidFill>
                  <a:srgbClr val="FFFF00"/>
                </a:solidFill>
              </a:rPr>
              <a:t>Como </a:t>
            </a:r>
            <a:r>
              <a:rPr lang="en-US" sz="4400" dirty="0" err="1">
                <a:solidFill>
                  <a:srgbClr val="FFFF00"/>
                </a:solidFill>
              </a:rPr>
              <a:t>medir</a:t>
            </a:r>
            <a:r>
              <a:rPr lang="en-US" sz="4400" dirty="0">
                <a:solidFill>
                  <a:srgbClr val="FFFF00"/>
                </a:solidFill>
              </a:rPr>
              <a:t> la </a:t>
            </a:r>
            <a:r>
              <a:rPr lang="en-US" sz="4400" dirty="0" err="1">
                <a:solidFill>
                  <a:srgbClr val="FFFF00"/>
                </a:solidFill>
              </a:rPr>
              <a:t>ecuacion</a:t>
            </a:r>
            <a:r>
              <a:rPr lang="en-US" sz="4400" dirty="0">
                <a:solidFill>
                  <a:srgbClr val="FFFF00"/>
                </a:solidFill>
              </a:rPr>
              <a:t> de </a:t>
            </a:r>
            <a:r>
              <a:rPr lang="en-US" sz="4400" dirty="0" err="1">
                <a:solidFill>
                  <a:srgbClr val="FFFF00"/>
                </a:solidFill>
              </a:rPr>
              <a:t>Poiseuille</a:t>
            </a:r>
            <a:r>
              <a:rPr lang="en-US" sz="4400" dirty="0">
                <a:solidFill>
                  <a:srgbClr val="FFFF00"/>
                </a:solidFill>
              </a:rPr>
              <a:t>:  </a:t>
            </a:r>
          </a:p>
          <a:p>
            <a:pPr eaLnBrk="0" hangingPunct="0">
              <a:spcBef>
                <a:spcPct val="50000"/>
              </a:spcBef>
            </a:pPr>
            <a:r>
              <a:rPr lang="en-US" dirty="0" err="1">
                <a:solidFill>
                  <a:schemeClr val="bg1"/>
                </a:solidFill>
              </a:rPr>
              <a:t>Gradiente</a:t>
            </a:r>
            <a:r>
              <a:rPr lang="en-US" dirty="0">
                <a:solidFill>
                  <a:schemeClr val="bg1"/>
                </a:solidFill>
              </a:rPr>
              <a:t> de </a:t>
            </a:r>
            <a:r>
              <a:rPr lang="en-US" dirty="0" err="1">
                <a:solidFill>
                  <a:schemeClr val="bg1"/>
                </a:solidFill>
              </a:rPr>
              <a:t>Presion</a:t>
            </a:r>
            <a:r>
              <a:rPr lang="en-US" dirty="0">
                <a:solidFill>
                  <a:schemeClr val="bg1"/>
                </a:solidFill>
              </a:rPr>
              <a:t> o </a:t>
            </a:r>
            <a:r>
              <a:rPr lang="en-US" dirty="0" err="1">
                <a:solidFill>
                  <a:schemeClr val="bg1"/>
                </a:solidFill>
              </a:rPr>
              <a:t>Perdida</a:t>
            </a:r>
            <a:r>
              <a:rPr lang="en-US" dirty="0">
                <a:solidFill>
                  <a:schemeClr val="bg1"/>
                </a:solidFill>
              </a:rPr>
              <a:t> de </a:t>
            </a:r>
            <a:r>
              <a:rPr lang="en-US" dirty="0" err="1">
                <a:solidFill>
                  <a:schemeClr val="bg1"/>
                </a:solidFill>
              </a:rPr>
              <a:t>Carga</a:t>
            </a:r>
            <a:r>
              <a:rPr lang="en-US" dirty="0">
                <a:solidFill>
                  <a:schemeClr val="bg1"/>
                </a:solidFill>
              </a:rPr>
              <a:t> y Resistencia al </a:t>
            </a:r>
            <a:r>
              <a:rPr lang="en-US" dirty="0" err="1">
                <a:solidFill>
                  <a:schemeClr val="bg1"/>
                </a:solidFill>
              </a:rPr>
              <a:t>flujo</a:t>
            </a:r>
            <a:r>
              <a:rPr lang="en-US" dirty="0">
                <a:solidFill>
                  <a:schemeClr val="bg1"/>
                </a:solidFill>
              </a:rPr>
              <a:t> = P1-P2 </a:t>
            </a:r>
          </a:p>
          <a:p>
            <a:pPr algn="ctr" eaLnBrk="0" hangingPunct="0">
              <a:spcBef>
                <a:spcPct val="50000"/>
              </a:spcBef>
            </a:pPr>
            <a:r>
              <a:rPr lang="en-US" dirty="0">
                <a:solidFill>
                  <a:schemeClr val="bg1"/>
                </a:solidFill>
              </a:rPr>
              <a:t> </a:t>
            </a:r>
            <a:r>
              <a:rPr lang="en-US" sz="4000" dirty="0">
                <a:solidFill>
                  <a:srgbClr val="FFFF00"/>
                </a:solidFill>
              </a:rPr>
              <a:t>P1-P2 =  Q.8L</a:t>
            </a:r>
            <a:r>
              <a:rPr lang="fr-FR" sz="4000" dirty="0">
                <a:solidFill>
                  <a:srgbClr val="FFFF00"/>
                </a:solidFill>
              </a:rPr>
              <a:t>μ</a:t>
            </a:r>
            <a:r>
              <a:rPr lang="en-US" sz="4000" dirty="0">
                <a:solidFill>
                  <a:srgbClr val="FFFF00"/>
                </a:solidFill>
              </a:rPr>
              <a:t>/</a:t>
            </a:r>
            <a:r>
              <a:rPr lang="fr-FR" sz="4000" dirty="0">
                <a:solidFill>
                  <a:srgbClr val="FFFF00"/>
                </a:solidFill>
              </a:rPr>
              <a:t>π</a:t>
            </a:r>
            <a:r>
              <a:rPr lang="en-US" sz="4000" dirty="0">
                <a:solidFill>
                  <a:srgbClr val="FFFF00"/>
                </a:solidFill>
              </a:rPr>
              <a:t>r</a:t>
            </a:r>
            <a:r>
              <a:rPr lang="en-US" sz="4000" baseline="30000" dirty="0">
                <a:solidFill>
                  <a:srgbClr val="FFFF00"/>
                </a:solidFill>
              </a:rPr>
              <a:t>4</a:t>
            </a:r>
            <a:r>
              <a:rPr lang="en-US" sz="4000" dirty="0">
                <a:solidFill>
                  <a:srgbClr val="FFFF00"/>
                </a:solidFill>
              </a:rPr>
              <a:t>    </a:t>
            </a:r>
            <a:endParaRPr lang="fr-FR" dirty="0">
              <a:solidFill>
                <a:srgbClr val="FFFF00"/>
              </a:solidFill>
            </a:endParaRPr>
          </a:p>
          <a:p>
            <a:pPr eaLnBrk="0" hangingPunct="0">
              <a:spcBef>
                <a:spcPct val="50000"/>
              </a:spcBef>
            </a:pPr>
            <a:r>
              <a:rPr lang="fr-FR" dirty="0">
                <a:solidFill>
                  <a:schemeClr val="bg1"/>
                </a:solidFill>
              </a:rPr>
              <a:t>P1-P2= gradient de </a:t>
            </a:r>
            <a:r>
              <a:rPr lang="fr-FR" dirty="0" err="1">
                <a:solidFill>
                  <a:schemeClr val="bg1"/>
                </a:solidFill>
              </a:rPr>
              <a:t>presion</a:t>
            </a:r>
            <a:r>
              <a:rPr lang="fr-FR" dirty="0">
                <a:solidFill>
                  <a:schemeClr val="bg1"/>
                </a:solidFill>
              </a:rPr>
              <a:t>= Pa (Pascal) </a:t>
            </a:r>
          </a:p>
          <a:p>
            <a:pPr eaLnBrk="0" hangingPunct="0">
              <a:spcBef>
                <a:spcPct val="50000"/>
              </a:spcBef>
            </a:pPr>
            <a:r>
              <a:rPr lang="fr-FR" dirty="0">
                <a:solidFill>
                  <a:schemeClr val="bg1"/>
                </a:solidFill>
              </a:rPr>
              <a:t>1Pa = 1/98,0638 cmH²O = 0,76/ 98,0638 </a:t>
            </a:r>
            <a:r>
              <a:rPr lang="fr-FR" dirty="0" err="1">
                <a:solidFill>
                  <a:schemeClr val="bg1"/>
                </a:solidFill>
              </a:rPr>
              <a:t>mmHg</a:t>
            </a:r>
            <a:endParaRPr lang="fr-FR" dirty="0">
              <a:solidFill>
                <a:schemeClr val="bg1"/>
              </a:solidFill>
            </a:endParaRPr>
          </a:p>
          <a:p>
            <a:pPr eaLnBrk="0" hangingPunct="0">
              <a:spcBef>
                <a:spcPct val="50000"/>
              </a:spcBef>
            </a:pPr>
            <a:r>
              <a:rPr lang="en-US" dirty="0">
                <a:solidFill>
                  <a:schemeClr val="bg1"/>
                </a:solidFill>
              </a:rPr>
              <a:t>Q=Caudal: m</a:t>
            </a:r>
            <a:r>
              <a:rPr lang="en-US" baseline="30000" dirty="0">
                <a:solidFill>
                  <a:schemeClr val="bg1"/>
                </a:solidFill>
              </a:rPr>
              <a:t>3</a:t>
            </a:r>
            <a:r>
              <a:rPr lang="en-US" dirty="0">
                <a:solidFill>
                  <a:schemeClr val="bg1"/>
                </a:solidFill>
              </a:rPr>
              <a:t>/s</a:t>
            </a:r>
            <a:r>
              <a:rPr lang="en-US" baseline="30000" dirty="0">
                <a:solidFill>
                  <a:schemeClr val="bg1"/>
                </a:solidFill>
              </a:rPr>
              <a:t> </a:t>
            </a:r>
            <a:r>
              <a:rPr lang="en-US" dirty="0">
                <a:solidFill>
                  <a:schemeClr val="bg1"/>
                </a:solidFill>
              </a:rPr>
              <a:t>   L=</a:t>
            </a:r>
            <a:r>
              <a:rPr lang="en-US" dirty="0" err="1">
                <a:solidFill>
                  <a:schemeClr val="bg1"/>
                </a:solidFill>
              </a:rPr>
              <a:t>Longitud</a:t>
            </a:r>
            <a:r>
              <a:rPr lang="en-US" dirty="0">
                <a:solidFill>
                  <a:schemeClr val="bg1"/>
                </a:solidFill>
              </a:rPr>
              <a:t> en metros    r=radio en metros    </a:t>
            </a:r>
            <a:r>
              <a:rPr lang="fr-FR" dirty="0">
                <a:solidFill>
                  <a:schemeClr val="bg1"/>
                </a:solidFill>
              </a:rPr>
              <a:t>μ</a:t>
            </a:r>
            <a:r>
              <a:rPr lang="en-US" dirty="0">
                <a:solidFill>
                  <a:schemeClr val="bg1"/>
                </a:solidFill>
              </a:rPr>
              <a:t>=</a:t>
            </a:r>
            <a:r>
              <a:rPr lang="en-US" dirty="0" err="1">
                <a:solidFill>
                  <a:schemeClr val="bg1"/>
                </a:solidFill>
              </a:rPr>
              <a:t>Viscosidad</a:t>
            </a:r>
            <a:r>
              <a:rPr lang="en-US" dirty="0">
                <a:solidFill>
                  <a:schemeClr val="bg1"/>
                </a:solidFill>
              </a:rPr>
              <a:t>  </a:t>
            </a:r>
            <a:r>
              <a:rPr lang="en-US" dirty="0" err="1">
                <a:solidFill>
                  <a:schemeClr val="bg1"/>
                </a:solidFill>
              </a:rPr>
              <a:t>sangre</a:t>
            </a:r>
            <a:r>
              <a:rPr lang="en-US" dirty="0">
                <a:solidFill>
                  <a:schemeClr val="bg1"/>
                </a:solidFill>
              </a:rPr>
              <a:t> = 6.10</a:t>
            </a:r>
            <a:r>
              <a:rPr lang="en-US" baseline="30000" dirty="0">
                <a:solidFill>
                  <a:schemeClr val="bg1"/>
                </a:solidFill>
              </a:rPr>
              <a:t>-3</a:t>
            </a:r>
            <a:endParaRPr lang="fr-FR" dirty="0">
              <a:solidFill>
                <a:schemeClr val="bg1"/>
              </a:solidFill>
            </a:endParaRPr>
          </a:p>
          <a:p>
            <a:pPr eaLnBrk="0" hangingPunct="0">
              <a:spcBef>
                <a:spcPct val="50000"/>
              </a:spcBef>
            </a:pPr>
            <a:r>
              <a:rPr lang="en-US" dirty="0">
                <a:solidFill>
                  <a:schemeClr val="bg1"/>
                </a:solidFill>
              </a:rPr>
              <a:t> </a:t>
            </a:r>
            <a:endParaRPr lang="fr-FR"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ZoneTexte 3"/>
          <p:cNvSpPr txBox="1">
            <a:spLocks noChangeArrowheads="1"/>
          </p:cNvSpPr>
          <p:nvPr/>
        </p:nvSpPr>
        <p:spPr bwMode="auto">
          <a:xfrm>
            <a:off x="-71438" y="0"/>
            <a:ext cx="9323388" cy="6951663"/>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n-US" b="1">
                <a:solidFill>
                  <a:schemeClr val="bg1"/>
                </a:solidFill>
              </a:rPr>
              <a:t> </a:t>
            </a:r>
            <a:r>
              <a:rPr lang="en-US" b="1">
                <a:solidFill>
                  <a:srgbClr val="FFFF00"/>
                </a:solidFill>
              </a:rPr>
              <a:t>d</a:t>
            </a:r>
            <a:r>
              <a:rPr lang="es-ES_tradnl" b="1">
                <a:solidFill>
                  <a:srgbClr val="FFFF00"/>
                </a:solidFill>
              </a:rPr>
              <a:t>P = 8 L </a:t>
            </a:r>
            <a:r>
              <a:rPr lang="fr-FR" b="1">
                <a:solidFill>
                  <a:srgbClr val="FFFF00"/>
                </a:solidFill>
              </a:rPr>
              <a:t>μ</a:t>
            </a:r>
            <a:r>
              <a:rPr lang="es-ES_tradnl" b="1">
                <a:solidFill>
                  <a:srgbClr val="FFFF00"/>
                </a:solidFill>
              </a:rPr>
              <a:t> Q/ </a:t>
            </a:r>
            <a:r>
              <a:rPr lang="en-US" b="1">
                <a:solidFill>
                  <a:srgbClr val="FFFF00"/>
                </a:solidFill>
              </a:rPr>
              <a:t>π</a:t>
            </a:r>
            <a:r>
              <a:rPr lang="es-ES_tradnl" b="1">
                <a:solidFill>
                  <a:srgbClr val="FFFF00"/>
                </a:solidFill>
              </a:rPr>
              <a:t> r</a:t>
            </a:r>
            <a:r>
              <a:rPr lang="es-ES_tradnl" b="1" baseline="30000">
                <a:solidFill>
                  <a:srgbClr val="FFFF00"/>
                </a:solidFill>
              </a:rPr>
              <a:t>4</a:t>
            </a:r>
            <a:r>
              <a:rPr lang="es-ES_tradnl" b="1">
                <a:solidFill>
                  <a:srgbClr val="FFFF00"/>
                </a:solidFill>
              </a:rPr>
              <a:t>.  </a:t>
            </a:r>
          </a:p>
          <a:p>
            <a:pPr eaLnBrk="0" hangingPunct="0">
              <a:spcBef>
                <a:spcPct val="50000"/>
              </a:spcBef>
            </a:pPr>
            <a:r>
              <a:rPr lang="es-ES_tradnl" b="1">
                <a:solidFill>
                  <a:schemeClr val="bg1"/>
                </a:solidFill>
              </a:rPr>
              <a:t>La pérdida de carga se incrementa exponencialmente con el calibre 1/ r</a:t>
            </a:r>
            <a:r>
              <a:rPr lang="es-ES_tradnl" sz="3200" b="1" baseline="30000">
                <a:solidFill>
                  <a:srgbClr val="FFFF00"/>
                </a:solidFill>
              </a:rPr>
              <a:t>4</a:t>
            </a:r>
            <a:r>
              <a:rPr lang="es-ES_tradnl" b="1">
                <a:solidFill>
                  <a:schemeClr val="bg1"/>
                </a:solidFill>
              </a:rPr>
              <a:t>. </a:t>
            </a:r>
          </a:p>
          <a:p>
            <a:pPr eaLnBrk="0" hangingPunct="0">
              <a:spcBef>
                <a:spcPct val="50000"/>
              </a:spcBef>
            </a:pPr>
            <a:r>
              <a:rPr lang="es-ES_tradnl" b="1">
                <a:solidFill>
                  <a:srgbClr val="FFFF00"/>
                </a:solidFill>
              </a:rPr>
              <a:t>Su mayor interés se encuentra en </a:t>
            </a:r>
            <a:r>
              <a:rPr lang="es-ES_tradnl" sz="3600" b="1">
                <a:solidFill>
                  <a:srgbClr val="FF0000"/>
                </a:solidFill>
              </a:rPr>
              <a:t>la evaluación hemodinámica de las estenosis  </a:t>
            </a:r>
            <a:r>
              <a:rPr lang="es-ES_tradnl" b="1">
                <a:solidFill>
                  <a:srgbClr val="FFFF00"/>
                </a:solidFill>
              </a:rPr>
              <a:t>y medición del tamaño  los by-pass y stents adecuados al caudal.</a:t>
            </a:r>
          </a:p>
          <a:p>
            <a:pPr eaLnBrk="0" hangingPunct="0">
              <a:spcBef>
                <a:spcPct val="50000"/>
              </a:spcBef>
            </a:pPr>
            <a:endParaRPr lang="es-ES_tradnl" b="1">
              <a:solidFill>
                <a:srgbClr val="FFFF00"/>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10"/>
          <p:cNvGrpSpPr>
            <a:grpSpLocks/>
          </p:cNvGrpSpPr>
          <p:nvPr/>
        </p:nvGrpSpPr>
        <p:grpSpPr bwMode="auto">
          <a:xfrm>
            <a:off x="5159375" y="3789363"/>
            <a:ext cx="4081463" cy="2728912"/>
            <a:chOff x="8172352" y="2060848"/>
            <a:chExt cx="2817278" cy="1921063"/>
          </a:xfrm>
        </p:grpSpPr>
        <p:pic>
          <p:nvPicPr>
            <p:cNvPr id="143405" name="Image 2" descr="https://calculis.net/_graphe_f_2.php?expression=1/pow(x,4)&amp;x1=-4&amp;x2=4&amp;z=1&amp;o=1"/>
            <p:cNvPicPr>
              <a:picLocks noChangeAspect="1" noChangeArrowheads="1"/>
            </p:cNvPicPr>
            <p:nvPr/>
          </p:nvPicPr>
          <p:blipFill>
            <a:blip r:embed="rId2" cstate="print"/>
            <a:srcRect l="45454" b="44962"/>
            <a:stretch>
              <a:fillRect/>
            </a:stretch>
          </p:blipFill>
          <p:spPr bwMode="auto">
            <a:xfrm>
              <a:off x="8244408" y="2060848"/>
              <a:ext cx="2304256" cy="1893052"/>
            </a:xfrm>
            <a:prstGeom prst="rect">
              <a:avLst/>
            </a:prstGeom>
            <a:noFill/>
            <a:ln w="9525">
              <a:noFill/>
              <a:miter lim="800000"/>
              <a:headEnd/>
              <a:tailEnd/>
            </a:ln>
          </p:spPr>
        </p:pic>
        <p:sp>
          <p:nvSpPr>
            <p:cNvPr id="143406" name="ZoneTexte 4"/>
            <p:cNvSpPr txBox="1">
              <a:spLocks noChangeArrowheads="1"/>
            </p:cNvSpPr>
            <p:nvPr/>
          </p:nvSpPr>
          <p:spPr bwMode="auto">
            <a:xfrm>
              <a:off x="8172352" y="2146712"/>
              <a:ext cx="549535" cy="307777"/>
            </a:xfrm>
            <a:prstGeom prst="rect">
              <a:avLst/>
            </a:prstGeom>
            <a:noFill/>
            <a:ln w="9525">
              <a:noFill/>
              <a:miter lim="800000"/>
              <a:headEnd/>
              <a:tailEnd/>
            </a:ln>
          </p:spPr>
          <p:txBody>
            <a:bodyPr>
              <a:spAutoFit/>
            </a:bodyPr>
            <a:lstStyle/>
            <a:p>
              <a:pPr eaLnBrk="0" hangingPunct="0"/>
              <a:r>
                <a:rPr lang="fr-FR" sz="1400" b="1">
                  <a:solidFill>
                    <a:schemeClr val="tx1"/>
                  </a:solidFill>
                  <a:latin typeface="Arial" charset="0"/>
                  <a:ea typeface="ＭＳ Ｐゴシック" pitchFamily="34" charset="-128"/>
                </a:rPr>
                <a:t>DP</a:t>
              </a:r>
            </a:p>
          </p:txBody>
        </p:sp>
        <p:sp>
          <p:nvSpPr>
            <p:cNvPr id="143407" name="ZoneTexte 5"/>
            <p:cNvSpPr txBox="1">
              <a:spLocks noChangeArrowheads="1"/>
            </p:cNvSpPr>
            <p:nvPr/>
          </p:nvSpPr>
          <p:spPr bwMode="auto">
            <a:xfrm>
              <a:off x="8881110" y="2214338"/>
              <a:ext cx="212234" cy="461665"/>
            </a:xfrm>
            <a:prstGeom prst="rect">
              <a:avLst/>
            </a:prstGeom>
            <a:noFill/>
            <a:ln w="9525">
              <a:noFill/>
              <a:miter lim="800000"/>
              <a:headEnd/>
              <a:tailEnd/>
            </a:ln>
          </p:spPr>
          <p:txBody>
            <a:bodyPr>
              <a:spAutoFit/>
            </a:bodyPr>
            <a:lstStyle/>
            <a:p>
              <a:pPr eaLnBrk="0" hangingPunct="0"/>
              <a:r>
                <a:rPr lang="fr-FR" sz="2400">
                  <a:solidFill>
                    <a:schemeClr val="tx1"/>
                  </a:solidFill>
                  <a:latin typeface="Arial" charset="0"/>
                  <a:ea typeface="ＭＳ Ｐゴシック" pitchFamily="34" charset="-128"/>
                </a:rPr>
                <a:t>r</a:t>
              </a:r>
            </a:p>
          </p:txBody>
        </p:sp>
        <p:sp>
          <p:nvSpPr>
            <p:cNvPr id="143408" name="ZoneTexte 6"/>
            <p:cNvSpPr txBox="1">
              <a:spLocks noChangeArrowheads="1"/>
            </p:cNvSpPr>
            <p:nvPr/>
          </p:nvSpPr>
          <p:spPr bwMode="auto">
            <a:xfrm>
              <a:off x="9006177" y="2239920"/>
              <a:ext cx="212234" cy="307777"/>
            </a:xfrm>
            <a:prstGeom prst="rect">
              <a:avLst/>
            </a:prstGeom>
            <a:noFill/>
            <a:ln w="9525">
              <a:noFill/>
              <a:miter lim="800000"/>
              <a:headEnd/>
              <a:tailEnd/>
            </a:ln>
          </p:spPr>
          <p:txBody>
            <a:bodyPr>
              <a:spAutoFit/>
            </a:bodyPr>
            <a:lstStyle/>
            <a:p>
              <a:pPr eaLnBrk="0" hangingPunct="0"/>
              <a:r>
                <a:rPr lang="fr-FR" sz="1400">
                  <a:solidFill>
                    <a:schemeClr val="tx1"/>
                  </a:solidFill>
                  <a:latin typeface="Arial" charset="0"/>
                  <a:ea typeface="ＭＳ Ｐゴシック" pitchFamily="34" charset="-128"/>
                </a:rPr>
                <a:t>4</a:t>
              </a:r>
              <a:endParaRPr lang="fr-FR" sz="2400">
                <a:solidFill>
                  <a:schemeClr val="tx1"/>
                </a:solidFill>
                <a:latin typeface="Arial" charset="0"/>
                <a:ea typeface="ＭＳ Ｐゴシック" pitchFamily="34" charset="-128"/>
              </a:endParaRPr>
            </a:p>
          </p:txBody>
        </p:sp>
        <p:sp>
          <p:nvSpPr>
            <p:cNvPr id="143409" name="ZoneTexte 7"/>
            <p:cNvSpPr txBox="1">
              <a:spLocks noChangeArrowheads="1"/>
            </p:cNvSpPr>
            <p:nvPr/>
          </p:nvSpPr>
          <p:spPr bwMode="auto">
            <a:xfrm>
              <a:off x="10102796" y="3721889"/>
              <a:ext cx="886834" cy="260022"/>
            </a:xfrm>
            <a:prstGeom prst="rect">
              <a:avLst/>
            </a:prstGeom>
            <a:noFill/>
            <a:ln w="9525">
              <a:noFill/>
              <a:miter lim="800000"/>
              <a:headEnd/>
              <a:tailEnd/>
            </a:ln>
          </p:spPr>
          <p:txBody>
            <a:bodyPr>
              <a:spAutoFit/>
            </a:bodyPr>
            <a:lstStyle/>
            <a:p>
              <a:pPr eaLnBrk="0" hangingPunct="0"/>
              <a:r>
                <a:rPr lang="fr-FR" sz="1800" b="1">
                  <a:solidFill>
                    <a:schemeClr val="tx1"/>
                  </a:solidFill>
                  <a:latin typeface="Arial" charset="0"/>
                  <a:ea typeface="ＭＳ Ｐゴシック" pitchFamily="34" charset="-128"/>
                </a:rPr>
                <a:t>r,Q,L</a:t>
              </a:r>
            </a:p>
          </p:txBody>
        </p:sp>
        <p:cxnSp>
          <p:nvCxnSpPr>
            <p:cNvPr id="9" name="Connecteur droit 8"/>
            <p:cNvCxnSpPr/>
            <p:nvPr/>
          </p:nvCxnSpPr>
          <p:spPr>
            <a:xfrm flipV="1">
              <a:off x="8456162" y="2265359"/>
              <a:ext cx="1911059" cy="15355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3411" name="ZoneTexte 10"/>
            <p:cNvSpPr txBox="1">
              <a:spLocks noChangeArrowheads="1"/>
            </p:cNvSpPr>
            <p:nvPr/>
          </p:nvSpPr>
          <p:spPr bwMode="auto">
            <a:xfrm>
              <a:off x="9911698" y="2112011"/>
              <a:ext cx="780718" cy="338554"/>
            </a:xfrm>
            <a:prstGeom prst="rect">
              <a:avLst/>
            </a:prstGeom>
            <a:noFill/>
            <a:ln w="9525">
              <a:noFill/>
              <a:miter lim="800000"/>
              <a:headEnd/>
              <a:tailEnd/>
            </a:ln>
          </p:spPr>
          <p:txBody>
            <a:bodyPr>
              <a:spAutoFit/>
            </a:bodyPr>
            <a:lstStyle/>
            <a:p>
              <a:pPr eaLnBrk="0" hangingPunct="0"/>
              <a:r>
                <a:rPr lang="fr-FR" sz="1600" b="1">
                  <a:solidFill>
                    <a:schemeClr val="tx1"/>
                  </a:solidFill>
                  <a:latin typeface="Arial" charset="0"/>
                  <a:ea typeface="ＭＳ Ｐゴシック" pitchFamily="34" charset="-128"/>
                </a:rPr>
                <a:t>Q, L</a:t>
              </a:r>
            </a:p>
          </p:txBody>
        </p:sp>
      </p:grpSp>
      <p:grpSp>
        <p:nvGrpSpPr>
          <p:cNvPr id="3" name="Groupe 11"/>
          <p:cNvGrpSpPr>
            <a:grpSpLocks/>
          </p:cNvGrpSpPr>
          <p:nvPr/>
        </p:nvGrpSpPr>
        <p:grpSpPr bwMode="auto">
          <a:xfrm>
            <a:off x="0" y="5084763"/>
            <a:ext cx="4716463" cy="1008062"/>
            <a:chOff x="467544" y="2924944"/>
            <a:chExt cx="7855289" cy="2016224"/>
          </a:xfrm>
        </p:grpSpPr>
        <p:sp>
          <p:nvSpPr>
            <p:cNvPr id="143374"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grpSp>
          <p:nvGrpSpPr>
            <p:cNvPr id="4" name="Groupe 35"/>
            <p:cNvGrpSpPr>
              <a:grpSpLocks/>
            </p:cNvGrpSpPr>
            <p:nvPr/>
          </p:nvGrpSpPr>
          <p:grpSpPr bwMode="auto">
            <a:xfrm>
              <a:off x="611560" y="2996952"/>
              <a:ext cx="2526697" cy="1897688"/>
              <a:chOff x="467544" y="3789040"/>
              <a:chExt cx="2526697" cy="1897688"/>
            </a:xfrm>
          </p:grpSpPr>
          <p:sp>
            <p:nvSpPr>
              <p:cNvPr id="143396"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7"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8"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9"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0"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1"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2"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3"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4"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nvGrpSpPr>
            <p:cNvPr id="5" name="Groupe 45"/>
            <p:cNvGrpSpPr>
              <a:grpSpLocks/>
            </p:cNvGrpSpPr>
            <p:nvPr/>
          </p:nvGrpSpPr>
          <p:grpSpPr bwMode="auto">
            <a:xfrm>
              <a:off x="2627784" y="3428999"/>
              <a:ext cx="3816424" cy="1080121"/>
              <a:chOff x="467544" y="3789040"/>
              <a:chExt cx="2526697" cy="1897688"/>
            </a:xfrm>
          </p:grpSpPr>
          <p:sp>
            <p:nvSpPr>
              <p:cNvPr id="143387"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8"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9"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0"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1"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2"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3"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4"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5"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nvGrpSpPr>
            <p:cNvPr id="6" name="Groupe 55"/>
            <p:cNvGrpSpPr>
              <a:grpSpLocks/>
            </p:cNvGrpSpPr>
            <p:nvPr/>
          </p:nvGrpSpPr>
          <p:grpSpPr bwMode="auto">
            <a:xfrm>
              <a:off x="5796136" y="2971472"/>
              <a:ext cx="2526697" cy="1897688"/>
              <a:chOff x="467544" y="3789040"/>
              <a:chExt cx="2526697" cy="1897688"/>
            </a:xfrm>
          </p:grpSpPr>
          <p:sp>
            <p:nvSpPr>
              <p:cNvPr id="143378"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79"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0"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1"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2"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3"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4"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5"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6"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grpSp>
        <p:nvGrpSpPr>
          <p:cNvPr id="7" name="Groupe 49"/>
          <p:cNvGrpSpPr>
            <a:grpSpLocks/>
          </p:cNvGrpSpPr>
          <p:nvPr/>
        </p:nvGrpSpPr>
        <p:grpSpPr bwMode="auto">
          <a:xfrm>
            <a:off x="463550" y="3716338"/>
            <a:ext cx="3963988" cy="1436687"/>
            <a:chOff x="463376" y="2708920"/>
            <a:chExt cx="6774408" cy="2444328"/>
          </a:xfrm>
        </p:grpSpPr>
        <p:sp>
          <p:nvSpPr>
            <p:cNvPr id="143371" name="Freeform 5"/>
            <p:cNvSpPr>
              <a:spLocks/>
            </p:cNvSpPr>
            <p:nvPr/>
          </p:nvSpPr>
          <p:spPr bwMode="auto">
            <a:xfrm>
              <a:off x="463376" y="3702273"/>
              <a:ext cx="762000" cy="1450975"/>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solidFill>
              <a:srgbClr val="800000"/>
            </a:solidFill>
            <a:ln w="76200" cmpd="sng">
              <a:solidFill>
                <a:schemeClr val="bg1"/>
              </a:solidFill>
              <a:round/>
              <a:headEnd/>
              <a:tailEnd/>
            </a:ln>
          </p:spPr>
          <p:txBody>
            <a:bodyPr wrap="none" anchor="ctr"/>
            <a:lstStyle/>
            <a:p>
              <a:endParaRPr lang="es-ES"/>
            </a:p>
          </p:txBody>
        </p:sp>
        <p:sp>
          <p:nvSpPr>
            <p:cNvPr id="143372" name="Freeform 6"/>
            <p:cNvSpPr>
              <a:spLocks/>
            </p:cNvSpPr>
            <p:nvPr/>
          </p:nvSpPr>
          <p:spPr bwMode="auto">
            <a:xfrm>
              <a:off x="5840784" y="4437112"/>
              <a:ext cx="1397000" cy="420687"/>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solidFill>
              <a:srgbClr val="800000"/>
            </a:solidFill>
            <a:ln w="76200" cap="flat" cmpd="sng">
              <a:solidFill>
                <a:schemeClr val="bg1"/>
              </a:solidFill>
              <a:prstDash val="solid"/>
              <a:round/>
              <a:headEnd/>
              <a:tailEnd/>
            </a:ln>
          </p:spPr>
          <p:txBody>
            <a:bodyPr wrap="none" anchor="ctr"/>
            <a:lstStyle/>
            <a:p>
              <a:endParaRPr lang="es-ES"/>
            </a:p>
          </p:txBody>
        </p:sp>
        <p:sp>
          <p:nvSpPr>
            <p:cNvPr id="143373" name="Freeform 7"/>
            <p:cNvSpPr>
              <a:spLocks/>
            </p:cNvSpPr>
            <p:nvPr/>
          </p:nvSpPr>
          <p:spPr bwMode="auto">
            <a:xfrm>
              <a:off x="3347864" y="2708920"/>
              <a:ext cx="1306512" cy="1917700"/>
            </a:xfrm>
            <a:custGeom>
              <a:avLst/>
              <a:gdLst>
                <a:gd name="T0" fmla="*/ 0 w 823"/>
                <a:gd name="T1" fmla="*/ 2147483647 h 2283"/>
                <a:gd name="T2" fmla="*/ 2147483647 w 823"/>
                <a:gd name="T3" fmla="*/ 0 h 2283"/>
                <a:gd name="T4" fmla="*/ 2147483647 w 823"/>
                <a:gd name="T5" fmla="*/ 2147483647 h 2283"/>
                <a:gd name="T6" fmla="*/ 2147483647 w 823"/>
                <a:gd name="T7" fmla="*/ 2147483647 h 2283"/>
                <a:gd name="T8" fmla="*/ 2147483647 w 823"/>
                <a:gd name="T9" fmla="*/ 2147483647 h 2283"/>
                <a:gd name="T10" fmla="*/ 0 60000 65536"/>
                <a:gd name="T11" fmla="*/ 0 60000 65536"/>
                <a:gd name="T12" fmla="*/ 0 60000 65536"/>
                <a:gd name="T13" fmla="*/ 0 60000 65536"/>
                <a:gd name="T14" fmla="*/ 0 60000 65536"/>
                <a:gd name="T15" fmla="*/ 0 w 823"/>
                <a:gd name="T16" fmla="*/ 0 h 2283"/>
                <a:gd name="T17" fmla="*/ 823 w 823"/>
                <a:gd name="T18" fmla="*/ 2283 h 2283"/>
              </a:gdLst>
              <a:ahLst/>
              <a:cxnLst>
                <a:cxn ang="T10">
                  <a:pos x="T0" y="T1"/>
                </a:cxn>
                <a:cxn ang="T11">
                  <a:pos x="T2" y="T3"/>
                </a:cxn>
                <a:cxn ang="T12">
                  <a:pos x="T4" y="T5"/>
                </a:cxn>
                <a:cxn ang="T13">
                  <a:pos x="T6" y="T7"/>
                </a:cxn>
                <a:cxn ang="T14">
                  <a:pos x="T8" y="T9"/>
                </a:cxn>
              </a:cxnLst>
              <a:rect l="T15" t="T16" r="T17" b="T18"/>
              <a:pathLst>
                <a:path w="823" h="2283">
                  <a:moveTo>
                    <a:pt x="0" y="1962"/>
                  </a:moveTo>
                  <a:cubicBezTo>
                    <a:pt x="37" y="1635"/>
                    <a:pt x="178" y="0"/>
                    <a:pt x="231" y="0"/>
                  </a:cubicBezTo>
                  <a:cubicBezTo>
                    <a:pt x="284" y="0"/>
                    <a:pt x="253" y="1641"/>
                    <a:pt x="320" y="1962"/>
                  </a:cubicBezTo>
                  <a:cubicBezTo>
                    <a:pt x="387" y="2283"/>
                    <a:pt x="549" y="1924"/>
                    <a:pt x="633" y="1924"/>
                  </a:cubicBezTo>
                  <a:cubicBezTo>
                    <a:pt x="717" y="1924"/>
                    <a:pt x="784" y="1954"/>
                    <a:pt x="823" y="1962"/>
                  </a:cubicBezTo>
                </a:path>
              </a:pathLst>
            </a:custGeom>
            <a:solidFill>
              <a:srgbClr val="800000"/>
            </a:solidFill>
            <a:ln w="76200" cmpd="sng">
              <a:solidFill>
                <a:schemeClr val="bg1"/>
              </a:solidFill>
              <a:round/>
              <a:headEnd/>
              <a:tailEnd/>
            </a:ln>
          </p:spPr>
          <p:txBody>
            <a:bodyPr wrap="none" anchor="ctr"/>
            <a:lstStyle/>
            <a:p>
              <a:endParaRPr lang="es-ES"/>
            </a:p>
          </p:txBody>
        </p:sp>
      </p:grpSp>
      <p:sp>
        <p:nvSpPr>
          <p:cNvPr id="143365" name="ZoneTexte 50"/>
          <p:cNvSpPr txBox="1">
            <a:spLocks noChangeArrowheads="1"/>
          </p:cNvSpPr>
          <p:nvPr/>
        </p:nvSpPr>
        <p:spPr bwMode="auto">
          <a:xfrm>
            <a:off x="395288" y="6092825"/>
            <a:ext cx="1008062" cy="576263"/>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P 1</a:t>
            </a:r>
          </a:p>
        </p:txBody>
      </p:sp>
      <p:sp>
        <p:nvSpPr>
          <p:cNvPr id="143366" name="ZoneTexte 51"/>
          <p:cNvSpPr txBox="1">
            <a:spLocks noChangeArrowheads="1"/>
          </p:cNvSpPr>
          <p:nvPr/>
        </p:nvSpPr>
        <p:spPr bwMode="auto">
          <a:xfrm>
            <a:off x="3492500" y="6092825"/>
            <a:ext cx="1008063" cy="576263"/>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P 2</a:t>
            </a:r>
          </a:p>
        </p:txBody>
      </p:sp>
      <p:sp>
        <p:nvSpPr>
          <p:cNvPr id="143367" name="ZoneTexte 52"/>
          <p:cNvSpPr txBox="1">
            <a:spLocks noChangeArrowheads="1"/>
          </p:cNvSpPr>
          <p:nvPr/>
        </p:nvSpPr>
        <p:spPr bwMode="auto">
          <a:xfrm>
            <a:off x="2124075" y="4797425"/>
            <a:ext cx="1008063" cy="576263"/>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V</a:t>
            </a:r>
          </a:p>
        </p:txBody>
      </p:sp>
      <p:cxnSp>
        <p:nvCxnSpPr>
          <p:cNvPr id="143368" name="Connecteur droit avec flèche 54"/>
          <p:cNvCxnSpPr>
            <a:cxnSpLocks noChangeShapeType="1"/>
          </p:cNvCxnSpPr>
          <p:nvPr/>
        </p:nvCxnSpPr>
        <p:spPr bwMode="auto">
          <a:xfrm>
            <a:off x="1692275" y="6021388"/>
            <a:ext cx="1439863" cy="0"/>
          </a:xfrm>
          <a:prstGeom prst="straightConnector1">
            <a:avLst/>
          </a:prstGeom>
          <a:noFill/>
          <a:ln w="28575" algn="ctr">
            <a:solidFill>
              <a:schemeClr val="bg1"/>
            </a:solidFill>
            <a:prstDash val="sysDash"/>
            <a:round/>
            <a:headEnd type="triangle" w="med" len="med"/>
            <a:tailEnd type="triangle" w="med" len="med"/>
          </a:ln>
        </p:spPr>
      </p:cxnSp>
      <p:sp>
        <p:nvSpPr>
          <p:cNvPr id="143369" name="ZoneTexte 58"/>
          <p:cNvSpPr txBox="1">
            <a:spLocks noChangeArrowheads="1"/>
          </p:cNvSpPr>
          <p:nvPr/>
        </p:nvSpPr>
        <p:spPr bwMode="auto">
          <a:xfrm>
            <a:off x="2124075" y="6021388"/>
            <a:ext cx="1008063" cy="576262"/>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L</a:t>
            </a:r>
          </a:p>
        </p:txBody>
      </p:sp>
      <p:sp>
        <p:nvSpPr>
          <p:cNvPr id="143370" name="ZoneTexte 60"/>
          <p:cNvSpPr txBox="1">
            <a:spLocks noChangeArrowheads="1"/>
          </p:cNvSpPr>
          <p:nvPr/>
        </p:nvSpPr>
        <p:spPr bwMode="auto">
          <a:xfrm>
            <a:off x="2124075" y="5445125"/>
            <a:ext cx="1008063" cy="576263"/>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ZoneTexte 3"/>
          <p:cNvSpPr txBox="1">
            <a:spLocks noChangeArrowheads="1"/>
          </p:cNvSpPr>
          <p:nvPr/>
        </p:nvSpPr>
        <p:spPr bwMode="auto">
          <a:xfrm>
            <a:off x="34925" y="44450"/>
            <a:ext cx="9109075" cy="685958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36 </a:t>
            </a:r>
            <a:r>
              <a:rPr lang="en-US" b="1" dirty="0">
                <a:solidFill>
                  <a:schemeClr val="bg1"/>
                </a:solidFill>
              </a:rPr>
              <a:t> </a:t>
            </a:r>
            <a:r>
              <a:rPr lang="en-US" b="1" dirty="0">
                <a:solidFill>
                  <a:srgbClr val="FFFF00"/>
                </a:solidFill>
              </a:rPr>
              <a:t> </a:t>
            </a:r>
            <a:r>
              <a:rPr lang="en-US" sz="3600" b="1" dirty="0" err="1">
                <a:solidFill>
                  <a:srgbClr val="FFFF00"/>
                </a:solidFill>
              </a:rPr>
              <a:t>Ej</a:t>
            </a:r>
            <a:r>
              <a:rPr lang="es-ES_tradnl" sz="3600" b="1" dirty="0" err="1">
                <a:solidFill>
                  <a:srgbClr val="FFFF00"/>
                </a:solidFill>
              </a:rPr>
              <a:t>emplo</a:t>
            </a:r>
            <a:r>
              <a:rPr lang="es-ES_tradnl" sz="3600" b="1" dirty="0">
                <a:solidFill>
                  <a:srgbClr val="FFFF00"/>
                </a:solidFill>
              </a:rPr>
              <a:t> de medición de Estenosis</a:t>
            </a:r>
            <a:endParaRPr lang="fr-FR" b="1" dirty="0">
              <a:solidFill>
                <a:srgbClr val="FFFF00"/>
              </a:solidFill>
            </a:endParaRPr>
          </a:p>
          <a:p>
            <a:pPr eaLnBrk="0" hangingPunct="0">
              <a:spcBef>
                <a:spcPct val="50000"/>
              </a:spcBef>
            </a:pPr>
            <a:r>
              <a:rPr lang="es-ES_tradnl" b="1" dirty="0">
                <a:solidFill>
                  <a:schemeClr val="bg1"/>
                </a:solidFill>
              </a:rPr>
              <a:t>Caudal  120ml/</a:t>
            </a:r>
            <a:r>
              <a:rPr lang="es-ES_tradnl" b="1" dirty="0" err="1">
                <a:solidFill>
                  <a:schemeClr val="bg1"/>
                </a:solidFill>
              </a:rPr>
              <a:t>mn</a:t>
            </a:r>
            <a:r>
              <a:rPr lang="es-ES_tradnl" b="1" dirty="0">
                <a:solidFill>
                  <a:schemeClr val="bg1"/>
                </a:solidFill>
              </a:rPr>
              <a:t>, Longitud L= 1 cm y  Diminución linear del </a:t>
            </a:r>
            <a:r>
              <a:rPr lang="es-ES_tradnl" b="1" dirty="0">
                <a:solidFill>
                  <a:srgbClr val="FFFF00"/>
                </a:solidFill>
              </a:rPr>
              <a:t>radio r : 8, 4, 2, 1  mm</a:t>
            </a:r>
            <a:endParaRPr lang="fr-FR" b="1" dirty="0">
              <a:solidFill>
                <a:srgbClr val="FFFF00"/>
              </a:solidFill>
            </a:endParaRPr>
          </a:p>
          <a:p>
            <a:pPr eaLnBrk="0" hangingPunct="0">
              <a:spcBef>
                <a:spcPct val="50000"/>
              </a:spcBef>
            </a:pPr>
            <a:r>
              <a:rPr lang="es-ES_tradnl" b="1" dirty="0">
                <a:solidFill>
                  <a:schemeClr val="bg1"/>
                </a:solidFill>
              </a:rPr>
              <a:t> Perdida de carga:						</a:t>
            </a:r>
            <a:endParaRPr lang="fr-FR" b="1" dirty="0">
              <a:solidFill>
                <a:schemeClr val="bg1"/>
              </a:solidFill>
            </a:endParaRPr>
          </a:p>
          <a:p>
            <a:pPr eaLnBrk="0" hangingPunct="0">
              <a:spcBef>
                <a:spcPct val="50000"/>
              </a:spcBef>
            </a:pPr>
            <a:r>
              <a:rPr lang="es-ES_tradnl" b="1" dirty="0">
                <a:solidFill>
                  <a:schemeClr val="bg1"/>
                </a:solidFill>
              </a:rPr>
              <a:t>	</a:t>
            </a:r>
            <a:r>
              <a:rPr lang="es-ES_tradnl" b="1" dirty="0">
                <a:solidFill>
                  <a:srgbClr val="FFFF00"/>
                </a:solidFill>
              </a:rPr>
              <a:t>Incremento exponencial con 1/</a:t>
            </a:r>
            <a:r>
              <a:rPr lang="en-US" sz="3200" dirty="0">
                <a:solidFill>
                  <a:srgbClr val="FFFF00"/>
                </a:solidFill>
              </a:rPr>
              <a:t> r</a:t>
            </a:r>
            <a:r>
              <a:rPr lang="en-US" sz="3200" baseline="30000" dirty="0">
                <a:solidFill>
                  <a:srgbClr val="FFFF00"/>
                </a:solidFill>
              </a:rPr>
              <a:t>4  					</a:t>
            </a:r>
            <a:r>
              <a:rPr lang="es-ES_tradnl" b="1" dirty="0">
                <a:solidFill>
                  <a:srgbClr val="FFFF00"/>
                </a:solidFill>
              </a:rPr>
              <a:t>	</a:t>
            </a:r>
            <a:r>
              <a:rPr lang="es-ES_tradnl" b="1" dirty="0" err="1">
                <a:solidFill>
                  <a:srgbClr val="FFFF00"/>
                </a:solidFill>
              </a:rPr>
              <a:t>dP</a:t>
            </a:r>
            <a:r>
              <a:rPr lang="es-ES_tradnl" b="1" dirty="0">
                <a:solidFill>
                  <a:srgbClr val="FFFF00"/>
                </a:solidFill>
              </a:rPr>
              <a:t> = 0,05 , 0,08 , 1,30 y 20,7 </a:t>
            </a:r>
            <a:r>
              <a:rPr lang="es-ES_tradnl" b="1" dirty="0" err="1">
                <a:solidFill>
                  <a:srgbClr val="FFFF00"/>
                </a:solidFill>
              </a:rPr>
              <a:t>mmHg</a:t>
            </a:r>
            <a:r>
              <a:rPr lang="es-ES_tradnl" b="1" dirty="0">
                <a:solidFill>
                  <a:srgbClr val="FFFF00"/>
                </a:solidFill>
              </a:rPr>
              <a:t>. </a:t>
            </a:r>
            <a:endParaRPr lang="fr-FR" b="1" dirty="0">
              <a:solidFill>
                <a:srgbClr val="FFFF00"/>
              </a:solidFill>
            </a:endParaRPr>
          </a:p>
          <a:p>
            <a:pPr eaLnBrk="0" hangingPunct="0">
              <a:spcBef>
                <a:spcPct val="50000"/>
              </a:spcBef>
            </a:pPr>
            <a:r>
              <a:rPr lang="es-ES_tradnl" b="1" dirty="0">
                <a:solidFill>
                  <a:schemeClr val="bg1"/>
                </a:solidFill>
              </a:rPr>
              <a:t>	Incremento lineal con la Longitud L y el Caudal</a:t>
            </a:r>
            <a:endParaRPr lang="fr-FR" b="1" dirty="0">
              <a:solidFill>
                <a:schemeClr val="bg1"/>
              </a:solidFill>
            </a:endParaRPr>
          </a:p>
          <a:p>
            <a:pPr eaLnBrk="0" hangingPunct="0">
              <a:spcBef>
                <a:spcPct val="50000"/>
              </a:spcBef>
            </a:pPr>
            <a:r>
              <a:rPr lang="es-ES_tradnl" b="1" dirty="0">
                <a:solidFill>
                  <a:schemeClr val="bg1"/>
                </a:solidFill>
              </a:rPr>
              <a:t>Así, </a:t>
            </a:r>
            <a:r>
              <a:rPr lang="es-ES_tradnl" b="1" dirty="0">
                <a:solidFill>
                  <a:srgbClr val="FFFF00"/>
                </a:solidFill>
              </a:rPr>
              <a:t>una estenosis de 75% es 16 veces más significativa que estenosis de  50%	</a:t>
            </a:r>
            <a:endParaRPr lang="fr-FR" b="1" dirty="0">
              <a:solidFill>
                <a:srgbClr val="FFFF00"/>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0"/>
          <p:cNvGrpSpPr>
            <a:grpSpLocks/>
          </p:cNvGrpSpPr>
          <p:nvPr/>
        </p:nvGrpSpPr>
        <p:grpSpPr bwMode="auto">
          <a:xfrm>
            <a:off x="6516688" y="5318125"/>
            <a:ext cx="2808287" cy="1539875"/>
            <a:chOff x="7998065" y="2009684"/>
            <a:chExt cx="3528391" cy="2149192"/>
          </a:xfrm>
        </p:grpSpPr>
        <p:pic>
          <p:nvPicPr>
            <p:cNvPr id="144387" name="Image 2" descr="https://calculis.net/_graphe_f_2.php?expression=1/pow(x,4)&amp;x1=-4&amp;x2=4&amp;z=1&amp;o=1"/>
            <p:cNvPicPr>
              <a:picLocks noChangeAspect="1" noChangeArrowheads="1"/>
            </p:cNvPicPr>
            <p:nvPr/>
          </p:nvPicPr>
          <p:blipFill>
            <a:blip r:embed="rId2" cstate="print"/>
            <a:srcRect l="45454" b="44962"/>
            <a:stretch>
              <a:fillRect/>
            </a:stretch>
          </p:blipFill>
          <p:spPr bwMode="auto">
            <a:xfrm>
              <a:off x="8244408" y="2060848"/>
              <a:ext cx="2304256" cy="1893052"/>
            </a:xfrm>
            <a:prstGeom prst="rect">
              <a:avLst/>
            </a:prstGeom>
            <a:noFill/>
            <a:ln w="9525">
              <a:noFill/>
              <a:miter lim="800000"/>
              <a:headEnd/>
              <a:tailEnd/>
            </a:ln>
          </p:spPr>
        </p:pic>
        <p:sp>
          <p:nvSpPr>
            <p:cNvPr id="144388" name="ZoneTexte 4"/>
            <p:cNvSpPr txBox="1">
              <a:spLocks noChangeArrowheads="1"/>
            </p:cNvSpPr>
            <p:nvPr/>
          </p:nvSpPr>
          <p:spPr bwMode="auto">
            <a:xfrm>
              <a:off x="7998065" y="2009684"/>
              <a:ext cx="549535" cy="307777"/>
            </a:xfrm>
            <a:prstGeom prst="rect">
              <a:avLst/>
            </a:prstGeom>
            <a:noFill/>
            <a:ln w="9525">
              <a:noFill/>
              <a:miter lim="800000"/>
              <a:headEnd/>
              <a:tailEnd/>
            </a:ln>
          </p:spPr>
          <p:txBody>
            <a:bodyPr>
              <a:spAutoFit/>
            </a:bodyPr>
            <a:lstStyle/>
            <a:p>
              <a:pPr eaLnBrk="0" hangingPunct="0"/>
              <a:r>
                <a:rPr lang="fr-FR" sz="1400" b="1">
                  <a:solidFill>
                    <a:schemeClr val="tx1"/>
                  </a:solidFill>
                  <a:latin typeface="Arial" charset="0"/>
                  <a:ea typeface="ＭＳ Ｐゴシック" pitchFamily="34" charset="-128"/>
                </a:rPr>
                <a:t>DP</a:t>
              </a:r>
            </a:p>
          </p:txBody>
        </p:sp>
        <p:sp>
          <p:nvSpPr>
            <p:cNvPr id="144389" name="ZoneTexte 5"/>
            <p:cNvSpPr txBox="1">
              <a:spLocks noChangeArrowheads="1"/>
            </p:cNvSpPr>
            <p:nvPr/>
          </p:nvSpPr>
          <p:spPr bwMode="auto">
            <a:xfrm>
              <a:off x="8881110" y="2214338"/>
              <a:ext cx="212234" cy="461665"/>
            </a:xfrm>
            <a:prstGeom prst="rect">
              <a:avLst/>
            </a:prstGeom>
            <a:noFill/>
            <a:ln w="9525">
              <a:noFill/>
              <a:miter lim="800000"/>
              <a:headEnd/>
              <a:tailEnd/>
            </a:ln>
          </p:spPr>
          <p:txBody>
            <a:bodyPr>
              <a:spAutoFit/>
            </a:bodyPr>
            <a:lstStyle/>
            <a:p>
              <a:pPr eaLnBrk="0" hangingPunct="0"/>
              <a:r>
                <a:rPr lang="fr-FR" sz="2400">
                  <a:solidFill>
                    <a:schemeClr val="tx1"/>
                  </a:solidFill>
                  <a:latin typeface="Arial" charset="0"/>
                  <a:ea typeface="ＭＳ Ｐゴシック" pitchFamily="34" charset="-128"/>
                </a:rPr>
                <a:t>r</a:t>
              </a:r>
            </a:p>
          </p:txBody>
        </p:sp>
        <p:sp>
          <p:nvSpPr>
            <p:cNvPr id="144390" name="ZoneTexte 6"/>
            <p:cNvSpPr txBox="1">
              <a:spLocks noChangeArrowheads="1"/>
            </p:cNvSpPr>
            <p:nvPr/>
          </p:nvSpPr>
          <p:spPr bwMode="auto">
            <a:xfrm>
              <a:off x="9006177" y="2239920"/>
              <a:ext cx="212234" cy="307777"/>
            </a:xfrm>
            <a:prstGeom prst="rect">
              <a:avLst/>
            </a:prstGeom>
            <a:noFill/>
            <a:ln w="9525">
              <a:noFill/>
              <a:miter lim="800000"/>
              <a:headEnd/>
              <a:tailEnd/>
            </a:ln>
          </p:spPr>
          <p:txBody>
            <a:bodyPr>
              <a:spAutoFit/>
            </a:bodyPr>
            <a:lstStyle/>
            <a:p>
              <a:pPr eaLnBrk="0" hangingPunct="0"/>
              <a:r>
                <a:rPr lang="fr-FR" sz="1400">
                  <a:solidFill>
                    <a:schemeClr val="tx1"/>
                  </a:solidFill>
                  <a:latin typeface="Arial" charset="0"/>
                  <a:ea typeface="ＭＳ Ｐゴシック" pitchFamily="34" charset="-128"/>
                </a:rPr>
                <a:t>4</a:t>
              </a:r>
              <a:endParaRPr lang="fr-FR" sz="2400">
                <a:solidFill>
                  <a:schemeClr val="tx1"/>
                </a:solidFill>
                <a:latin typeface="Arial" charset="0"/>
                <a:ea typeface="ＭＳ Ｐゴシック" pitchFamily="34" charset="-128"/>
              </a:endParaRPr>
            </a:p>
          </p:txBody>
        </p:sp>
        <p:sp>
          <p:nvSpPr>
            <p:cNvPr id="144391" name="ZoneTexte 7"/>
            <p:cNvSpPr txBox="1">
              <a:spLocks noChangeArrowheads="1"/>
            </p:cNvSpPr>
            <p:nvPr/>
          </p:nvSpPr>
          <p:spPr bwMode="auto">
            <a:xfrm>
              <a:off x="10639622" y="3643617"/>
              <a:ext cx="886834" cy="515259"/>
            </a:xfrm>
            <a:prstGeom prst="rect">
              <a:avLst/>
            </a:prstGeom>
            <a:noFill/>
            <a:ln w="9525">
              <a:noFill/>
              <a:miter lim="800000"/>
              <a:headEnd/>
              <a:tailEnd/>
            </a:ln>
          </p:spPr>
          <p:txBody>
            <a:bodyPr>
              <a:spAutoFit/>
            </a:bodyPr>
            <a:lstStyle/>
            <a:p>
              <a:pPr eaLnBrk="0" hangingPunct="0"/>
              <a:r>
                <a:rPr lang="fr-FR" sz="1800" b="1">
                  <a:solidFill>
                    <a:schemeClr val="tx1"/>
                  </a:solidFill>
                  <a:latin typeface="Arial" charset="0"/>
                  <a:ea typeface="ＭＳ Ｐゴシック" pitchFamily="34" charset="-128"/>
                </a:rPr>
                <a:t>r,Q,L</a:t>
              </a:r>
            </a:p>
          </p:txBody>
        </p:sp>
        <p:cxnSp>
          <p:nvCxnSpPr>
            <p:cNvPr id="9" name="Connecteur droit 8"/>
            <p:cNvCxnSpPr/>
            <p:nvPr/>
          </p:nvCxnSpPr>
          <p:spPr>
            <a:xfrm flipV="1">
              <a:off x="8456816" y="2264486"/>
              <a:ext cx="1910797" cy="15354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4393" name="ZoneTexte 10"/>
            <p:cNvSpPr txBox="1">
              <a:spLocks noChangeArrowheads="1"/>
            </p:cNvSpPr>
            <p:nvPr/>
          </p:nvSpPr>
          <p:spPr bwMode="auto">
            <a:xfrm>
              <a:off x="10457707" y="2112011"/>
              <a:ext cx="780718" cy="338554"/>
            </a:xfrm>
            <a:prstGeom prst="rect">
              <a:avLst/>
            </a:prstGeom>
            <a:noFill/>
            <a:ln w="9525">
              <a:noFill/>
              <a:miter lim="800000"/>
              <a:headEnd/>
              <a:tailEnd/>
            </a:ln>
          </p:spPr>
          <p:txBody>
            <a:bodyPr>
              <a:spAutoFit/>
            </a:bodyPr>
            <a:lstStyle/>
            <a:p>
              <a:pPr eaLnBrk="0" hangingPunct="0"/>
              <a:r>
                <a:rPr lang="fr-FR" sz="1600" b="1">
                  <a:solidFill>
                    <a:schemeClr val="tx1"/>
                  </a:solidFill>
                  <a:latin typeface="Arial" charset="0"/>
                  <a:ea typeface="ＭＳ Ｐゴシック" pitchFamily="34" charset="-128"/>
                </a:rPr>
                <a:t>Q, L</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ZoneTexte 3"/>
          <p:cNvSpPr txBox="1">
            <a:spLocks noChangeArrowheads="1"/>
          </p:cNvSpPr>
          <p:nvPr/>
        </p:nvSpPr>
        <p:spPr bwMode="auto">
          <a:xfrm>
            <a:off x="107950" y="-26988"/>
            <a:ext cx="8891588" cy="7712076"/>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pPr>
            <a:r>
              <a:rPr lang="es-ES_tradnl" sz="4000" b="1">
                <a:solidFill>
                  <a:schemeClr val="bg1"/>
                </a:solidFill>
              </a:rPr>
              <a:t>4 </a:t>
            </a:r>
            <a:r>
              <a:rPr lang="es-ES_tradnl" sz="4000" b="1">
                <a:solidFill>
                  <a:srgbClr val="FFFF00"/>
                </a:solidFill>
              </a:rPr>
              <a:t>La semiología clínica es imprescindible  </a:t>
            </a:r>
            <a:r>
              <a:rPr lang="es-ES_tradnl" sz="4000" b="1">
                <a:solidFill>
                  <a:schemeClr val="bg1"/>
                </a:solidFill>
              </a:rPr>
              <a:t>porque puede reconocer unos síntomas y signos importantes.</a:t>
            </a:r>
          </a:p>
          <a:p>
            <a:pPr marL="742950" indent="-742950" eaLnBrk="0" hangingPunct="0">
              <a:spcBef>
                <a:spcPct val="50000"/>
              </a:spcBef>
            </a:pPr>
            <a:r>
              <a:rPr lang="es-ES_tradnl" sz="4000" b="1">
                <a:solidFill>
                  <a:srgbClr val="FFC000"/>
                </a:solidFill>
              </a:rPr>
              <a:t>Sin embargo tiene que  ser </a:t>
            </a:r>
            <a:r>
              <a:rPr lang="es-ES_tradnl" sz="4000" b="1">
                <a:solidFill>
                  <a:srgbClr val="FFFF00"/>
                </a:solidFill>
              </a:rPr>
              <a:t>completada por exámenes biológicos y instrumentales. </a:t>
            </a:r>
          </a:p>
          <a:p>
            <a:pPr marL="742950" indent="-742950" eaLnBrk="0" hangingPunct="0">
              <a:spcBef>
                <a:spcPct val="50000"/>
              </a:spcBef>
            </a:pPr>
            <a:r>
              <a:rPr lang="es-ES_tradnl" sz="4000" b="1">
                <a:solidFill>
                  <a:schemeClr val="bg1"/>
                </a:solidFill>
              </a:rPr>
              <a:t>	De hecho, a veces la clínica puede ser anodina, pero  enmascarar una patología severa y vice y versa.    </a:t>
            </a:r>
            <a:endParaRPr lang="fr-FR" sz="4000" b="1">
              <a:solidFill>
                <a:schemeClr val="bg1"/>
              </a:solidFill>
            </a:endParaRPr>
          </a:p>
          <a:p>
            <a:pPr marL="742950" indent="-742950" eaLnBrk="0" hangingPunct="0">
              <a:spcBef>
                <a:spcPct val="50000"/>
              </a:spcBef>
            </a:pPr>
            <a:endParaRPr lang="fr-FR" sz="400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ZoneTexte 3"/>
          <p:cNvSpPr txBox="1">
            <a:spLocks noChangeArrowheads="1"/>
          </p:cNvSpPr>
          <p:nvPr/>
        </p:nvSpPr>
        <p:spPr bwMode="auto">
          <a:xfrm>
            <a:off x="0" y="0"/>
            <a:ext cx="9144000" cy="72548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37 </a:t>
            </a:r>
            <a:r>
              <a:rPr lang="es-ES_tradnl" b="1" dirty="0">
                <a:solidFill>
                  <a:srgbClr val="FFFF00"/>
                </a:solidFill>
              </a:rPr>
              <a:t>El  </a:t>
            </a:r>
            <a:r>
              <a:rPr lang="es-ES_tradnl" sz="4000" b="1" dirty="0">
                <a:solidFill>
                  <a:srgbClr val="FFFF00"/>
                </a:solidFill>
              </a:rPr>
              <a:t>número “sin dimensiones” de Reynolds (Re)</a:t>
            </a:r>
          </a:p>
          <a:p>
            <a:pPr eaLnBrk="0" hangingPunct="0">
              <a:spcBef>
                <a:spcPct val="50000"/>
              </a:spcBef>
            </a:pPr>
            <a:r>
              <a:rPr lang="es-ES_tradnl" sz="4000" b="1" dirty="0">
                <a:solidFill>
                  <a:srgbClr val="FFFF00"/>
                </a:solidFill>
              </a:rPr>
              <a:t>	 </a:t>
            </a:r>
            <a:r>
              <a:rPr lang="es-ES_tradnl" b="1" dirty="0">
                <a:solidFill>
                  <a:schemeClr val="bg1"/>
                </a:solidFill>
              </a:rPr>
              <a:t>varia con la </a:t>
            </a:r>
            <a:r>
              <a:rPr lang="es-ES_tradnl" b="1" dirty="0">
                <a:solidFill>
                  <a:srgbClr val="FFFF00"/>
                </a:solidFill>
              </a:rPr>
              <a:t>Velocidad (V),</a:t>
            </a:r>
            <a:r>
              <a:rPr lang="es-ES_tradnl" b="1" dirty="0">
                <a:solidFill>
                  <a:schemeClr val="bg1"/>
                </a:solidFill>
              </a:rPr>
              <a:t> la  longitud (</a:t>
            </a:r>
            <a:r>
              <a:rPr lang="es-ES_tradnl" b="1" dirty="0">
                <a:solidFill>
                  <a:srgbClr val="FFFF00"/>
                </a:solidFill>
              </a:rPr>
              <a:t>L)</a:t>
            </a:r>
            <a:r>
              <a:rPr lang="es-ES_tradnl" b="1" dirty="0">
                <a:solidFill>
                  <a:schemeClr val="bg1"/>
                </a:solidFill>
              </a:rPr>
              <a:t>, y </a:t>
            </a:r>
            <a:r>
              <a:rPr lang="es-ES_tradnl" b="1" dirty="0">
                <a:solidFill>
                  <a:srgbClr val="FFFF00"/>
                </a:solidFill>
              </a:rPr>
              <a:t>la viscosidad cinemática v  . Re = VL/v </a:t>
            </a:r>
            <a:r>
              <a:rPr lang="es-ES_tradnl" b="1" dirty="0">
                <a:solidFill>
                  <a:schemeClr val="bg1"/>
                </a:solidFill>
              </a:rPr>
              <a:t>. </a:t>
            </a:r>
          </a:p>
          <a:p>
            <a:pPr eaLnBrk="0" hangingPunct="0">
              <a:spcBef>
                <a:spcPct val="50000"/>
              </a:spcBef>
            </a:pPr>
            <a:r>
              <a:rPr lang="es-ES_tradnl" b="1" dirty="0">
                <a:solidFill>
                  <a:schemeClr val="bg1"/>
                </a:solidFill>
              </a:rPr>
              <a:t>Cuando en la sangre </a:t>
            </a:r>
            <a:r>
              <a:rPr lang="es-ES_tradnl" b="1" dirty="0">
                <a:solidFill>
                  <a:srgbClr val="FFFF00"/>
                </a:solidFill>
              </a:rPr>
              <a:t>supera</a:t>
            </a:r>
            <a:r>
              <a:rPr lang="es-ES_tradnl" b="1" dirty="0">
                <a:solidFill>
                  <a:schemeClr val="bg1"/>
                </a:solidFill>
              </a:rPr>
              <a:t> los </a:t>
            </a:r>
            <a:r>
              <a:rPr lang="es-ES_tradnl" b="1" dirty="0">
                <a:solidFill>
                  <a:srgbClr val="FFFF00"/>
                </a:solidFill>
              </a:rPr>
              <a:t>2500</a:t>
            </a:r>
            <a:r>
              <a:rPr lang="es-ES_tradnl" b="1" dirty="0">
                <a:solidFill>
                  <a:schemeClr val="bg1"/>
                </a:solidFill>
              </a:rPr>
              <a:t>, el régimen </a:t>
            </a:r>
            <a:r>
              <a:rPr lang="es-ES_tradnl" b="1" dirty="0">
                <a:solidFill>
                  <a:srgbClr val="FF0000"/>
                </a:solidFill>
              </a:rPr>
              <a:t>laminar pasa turbulento. </a:t>
            </a:r>
          </a:p>
          <a:p>
            <a:pPr eaLnBrk="0" hangingPunct="0">
              <a:spcBef>
                <a:spcPct val="50000"/>
              </a:spcBef>
            </a:pPr>
            <a:endParaRPr lang="es-ES_tradnl" b="1" dirty="0">
              <a:solidFill>
                <a:srgbClr val="FF0000"/>
              </a:solidFill>
            </a:endParaRPr>
          </a:p>
          <a:p>
            <a:pPr eaLnBrk="0" hangingPunct="0">
              <a:spcBef>
                <a:spcPct val="50000"/>
              </a:spcBef>
            </a:pPr>
            <a:endParaRPr lang="es-ES_tradnl" b="1" dirty="0">
              <a:solidFill>
                <a:srgbClr val="FF0000"/>
              </a:solidFill>
            </a:endParaRPr>
          </a:p>
          <a:p>
            <a:pPr eaLnBrk="0" hangingPunct="0">
              <a:spcBef>
                <a:spcPct val="50000"/>
              </a:spcBef>
            </a:pPr>
            <a:endParaRPr lang="fr-FR" b="1" dirty="0">
              <a:solidFill>
                <a:srgbClr val="FF0000"/>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39750" y="4149725"/>
            <a:ext cx="7696200" cy="2133600"/>
            <a:chOff x="467544" y="2852936"/>
            <a:chExt cx="7696200" cy="2134344"/>
          </a:xfrm>
        </p:grpSpPr>
        <p:sp>
          <p:nvSpPr>
            <p:cNvPr id="145411"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sp>
          <p:nvSpPr>
            <p:cNvPr id="145412" name="AutoShape 8"/>
            <p:cNvSpPr>
              <a:spLocks noChangeArrowheads="1"/>
            </p:cNvSpPr>
            <p:nvPr/>
          </p:nvSpPr>
          <p:spPr bwMode="auto">
            <a:xfrm flipV="1">
              <a:off x="6444208" y="2852936"/>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3" name="AutoShape 9"/>
            <p:cNvSpPr>
              <a:spLocks noChangeArrowheads="1"/>
            </p:cNvSpPr>
            <p:nvPr/>
          </p:nvSpPr>
          <p:spPr bwMode="auto">
            <a:xfrm>
              <a:off x="3347864" y="3717032"/>
              <a:ext cx="4608512" cy="288032"/>
            </a:xfrm>
            <a:prstGeom prst="rightArrow">
              <a:avLst>
                <a:gd name="adj1" fmla="val 50000"/>
                <a:gd name="adj2" fmla="val 31666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4" name="AutoShape 10"/>
            <p:cNvSpPr>
              <a:spLocks noChangeArrowheads="1"/>
            </p:cNvSpPr>
            <p:nvPr/>
          </p:nvSpPr>
          <p:spPr bwMode="auto">
            <a:xfrm>
              <a:off x="6444208" y="4149080"/>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5" name="AutoShape 24"/>
            <p:cNvSpPr>
              <a:spLocks noChangeArrowheads="1"/>
            </p:cNvSpPr>
            <p:nvPr/>
          </p:nvSpPr>
          <p:spPr bwMode="auto">
            <a:xfrm>
              <a:off x="3491880"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6" name="AutoShape 25"/>
            <p:cNvSpPr>
              <a:spLocks noChangeArrowheads="1"/>
            </p:cNvSpPr>
            <p:nvPr/>
          </p:nvSpPr>
          <p:spPr bwMode="auto">
            <a:xfrm>
              <a:off x="500404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7" name="AutoShape 26"/>
            <p:cNvSpPr>
              <a:spLocks noChangeArrowheads="1"/>
            </p:cNvSpPr>
            <p:nvPr/>
          </p:nvSpPr>
          <p:spPr bwMode="auto">
            <a:xfrm>
              <a:off x="392392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8" name="AutoShape 27"/>
            <p:cNvSpPr>
              <a:spLocks noChangeArrowheads="1"/>
            </p:cNvSpPr>
            <p:nvPr/>
          </p:nvSpPr>
          <p:spPr bwMode="auto">
            <a:xfrm>
              <a:off x="5004048"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9" name="Text Box 29"/>
            <p:cNvSpPr txBox="1">
              <a:spLocks noChangeArrowheads="1"/>
            </p:cNvSpPr>
            <p:nvPr/>
          </p:nvSpPr>
          <p:spPr bwMode="auto">
            <a:xfrm>
              <a:off x="3429000" y="4221088"/>
              <a:ext cx="2305050" cy="457200"/>
            </a:xfrm>
            <a:prstGeom prst="rect">
              <a:avLst/>
            </a:prstGeom>
            <a:noFill/>
            <a:ln w="9525">
              <a:noFill/>
              <a:miter lim="800000"/>
              <a:headEnd/>
              <a:tailEnd/>
            </a:ln>
          </p:spPr>
          <p:txBody>
            <a:bodyPr wrap="none">
              <a:spAutoFit/>
            </a:bodyPr>
            <a:lstStyle/>
            <a:p>
              <a:pPr eaLnBrk="0" hangingPunct="0">
                <a:spcBef>
                  <a:spcPct val="50000"/>
                </a:spcBef>
              </a:pPr>
              <a:r>
                <a:rPr lang="fr-FR" sz="2400">
                  <a:solidFill>
                    <a:schemeClr val="bg1"/>
                  </a:solidFill>
                </a:rPr>
                <a:t>Régime turbulent</a:t>
              </a:r>
              <a:endParaRPr lang="fr-FR" sz="2400"/>
            </a:p>
          </p:txBody>
        </p:sp>
        <p:grpSp>
          <p:nvGrpSpPr>
            <p:cNvPr id="3" name="Groupe 35"/>
            <p:cNvGrpSpPr>
              <a:grpSpLocks/>
            </p:cNvGrpSpPr>
            <p:nvPr/>
          </p:nvGrpSpPr>
          <p:grpSpPr bwMode="auto">
            <a:xfrm>
              <a:off x="611560" y="2996952"/>
              <a:ext cx="2526697" cy="1897688"/>
              <a:chOff x="467544" y="3789040"/>
              <a:chExt cx="2526697" cy="1897688"/>
            </a:xfrm>
          </p:grpSpPr>
          <p:sp>
            <p:nvSpPr>
              <p:cNvPr id="145425"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6"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7"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8"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9"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0"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1"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2"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3"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5421" name="Freeform 3"/>
            <p:cNvSpPr>
              <a:spLocks/>
            </p:cNvSpPr>
            <p:nvPr/>
          </p:nvSpPr>
          <p:spPr bwMode="auto">
            <a:xfrm rot="-261743">
              <a:off x="2994753"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45422" name="Freeform 4"/>
            <p:cNvSpPr>
              <a:spLocks/>
            </p:cNvSpPr>
            <p:nvPr/>
          </p:nvSpPr>
          <p:spPr bwMode="auto">
            <a:xfrm rot="-117625" flipH="1" flipV="1">
              <a:off x="3072741"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3300"/>
            </a:solidFill>
            <a:ln w="38100" cmpd="sng">
              <a:solidFill>
                <a:schemeClr val="accent2"/>
              </a:solidFill>
              <a:round/>
              <a:headEnd/>
              <a:tailEnd/>
            </a:ln>
          </p:spPr>
          <p:txBody>
            <a:bodyPr wrap="none" anchor="ctr"/>
            <a:lstStyle/>
            <a:p>
              <a:endParaRPr lang="es-ES"/>
            </a:p>
          </p:txBody>
        </p:sp>
        <p:sp>
          <p:nvSpPr>
            <p:cNvPr id="145423" name="AutoShape 22"/>
            <p:cNvSpPr>
              <a:spLocks noChangeArrowheads="1"/>
            </p:cNvSpPr>
            <p:nvPr/>
          </p:nvSpPr>
          <p:spPr bwMode="auto">
            <a:xfrm flipV="1">
              <a:off x="3995936"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4" name="AutoShape 21"/>
            <p:cNvSpPr>
              <a:spLocks noChangeArrowheads="1"/>
            </p:cNvSpPr>
            <p:nvPr/>
          </p:nvSpPr>
          <p:spPr bwMode="auto">
            <a:xfrm flipV="1">
              <a:off x="3347864"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ZoneTexte 3"/>
          <p:cNvSpPr txBox="1">
            <a:spLocks noChangeArrowheads="1"/>
          </p:cNvSpPr>
          <p:nvPr/>
        </p:nvSpPr>
        <p:spPr bwMode="auto">
          <a:xfrm>
            <a:off x="0" y="0"/>
            <a:ext cx="8893175" cy="74072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38 </a:t>
            </a:r>
            <a:r>
              <a:rPr lang="es-ES_tradnl" sz="4000" b="1">
                <a:solidFill>
                  <a:srgbClr val="FFFF00"/>
                </a:solidFill>
              </a:rPr>
              <a:t>Las turbulencias frenan el flujo con pérdida de carga además de la  Poiseuille.</a:t>
            </a:r>
            <a:endParaRPr lang="fr-FR" b="1">
              <a:solidFill>
                <a:srgbClr val="FFFF00"/>
              </a:solidFill>
            </a:endParaRPr>
          </a:p>
          <a:p>
            <a:pPr eaLnBrk="0" hangingPunct="0">
              <a:spcBef>
                <a:spcPct val="50000"/>
              </a:spcBef>
            </a:pPr>
            <a:r>
              <a:rPr lang="es-ES_tradnl" b="1">
                <a:solidFill>
                  <a:srgbClr val="FFFF00"/>
                </a:solidFill>
              </a:rPr>
              <a:t>Se manifiestan al Doppler por una </a:t>
            </a:r>
            <a:r>
              <a:rPr lang="es-ES_tradnl" b="1">
                <a:solidFill>
                  <a:schemeClr val="bg1"/>
                </a:solidFill>
              </a:rPr>
              <a:t>dispersión del análisis espectral. </a:t>
            </a: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Son la causa de  los ruidos de Korotkoff durante la medición acústica de la presión arterial en el brazo. </a:t>
            </a:r>
            <a:endParaRPr lang="fr-FR" b="1">
              <a:solidFill>
                <a:schemeClr val="bg1"/>
              </a:solidFill>
            </a:endParaRPr>
          </a:p>
          <a:p>
            <a:pPr eaLnBrk="0" hangingPunct="0">
              <a:spcBef>
                <a:spcPct val="50000"/>
              </a:spcBef>
            </a:pPr>
            <a:r>
              <a:rPr lang="es-ES_tradnl" b="1">
                <a:solidFill>
                  <a:schemeClr val="bg1"/>
                </a:solidFill>
              </a:rPr>
              <a:t>Son causa de los Soplos y “thrill” de las estenosis y FAV </a:t>
            </a:r>
            <a:endParaRPr lang="fr-FR" b="1">
              <a:solidFill>
                <a:schemeClr val="bg1"/>
              </a:solidFill>
            </a:endParaRPr>
          </a:p>
          <a:p>
            <a:pPr eaLnBrk="0" hangingPunct="0">
              <a:spcBef>
                <a:spcPct val="50000"/>
              </a:spcBef>
            </a:pPr>
            <a:endParaRPr lang="fr-FR">
              <a:solidFill>
                <a:schemeClr val="bg1"/>
              </a:solidFill>
            </a:endParaRPr>
          </a:p>
        </p:txBody>
      </p:sp>
      <p:pic>
        <p:nvPicPr>
          <p:cNvPr id="146434" name="Picture 2" descr="_ST 005"/>
          <p:cNvPicPr>
            <a:picLocks noChangeAspect="1" noChangeArrowheads="1"/>
          </p:cNvPicPr>
          <p:nvPr/>
        </p:nvPicPr>
        <p:blipFill>
          <a:blip r:embed="rId2" cstate="print"/>
          <a:srcRect l="26219" t="28938" r="35153" b="6653"/>
          <a:stretch>
            <a:fillRect/>
          </a:stretch>
        </p:blipFill>
        <p:spPr bwMode="auto">
          <a:xfrm>
            <a:off x="2987675" y="2636838"/>
            <a:ext cx="1512888" cy="1890712"/>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ZoneTexte 3"/>
          <p:cNvSpPr txBox="1">
            <a:spLocks noChangeArrowheads="1"/>
          </p:cNvSpPr>
          <p:nvPr/>
        </p:nvSpPr>
        <p:spPr bwMode="auto">
          <a:xfrm>
            <a:off x="0" y="0"/>
            <a:ext cx="9144000" cy="7178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La dispersión de la velocidades y presiones contra las paredes : </a:t>
            </a:r>
            <a:r>
              <a:rPr lang="es-ES_tradnl" b="1" dirty="0" err="1">
                <a:solidFill>
                  <a:schemeClr val="bg1"/>
                </a:solidFill>
              </a:rPr>
              <a:t>Shear</a:t>
            </a:r>
            <a:r>
              <a:rPr lang="es-ES_tradnl" b="1" dirty="0">
                <a:solidFill>
                  <a:schemeClr val="bg1"/>
                </a:solidFill>
              </a:rPr>
              <a:t> stress															Producen los </a:t>
            </a:r>
            <a:r>
              <a:rPr lang="es-ES_tradnl" b="1" dirty="0">
                <a:solidFill>
                  <a:srgbClr val="FFFF00"/>
                </a:solidFill>
              </a:rPr>
              <a:t>aneurismas post </a:t>
            </a:r>
            <a:r>
              <a:rPr lang="es-ES_tradnl" b="1" dirty="0" err="1">
                <a:solidFill>
                  <a:srgbClr val="FFFF00"/>
                </a:solidFill>
              </a:rPr>
              <a:t>stenoticos</a:t>
            </a:r>
            <a:endParaRPr lang="fr-FR" b="1" dirty="0">
              <a:solidFill>
                <a:srgbClr val="FFFF00"/>
              </a:solidFill>
            </a:endParaRPr>
          </a:p>
          <a:p>
            <a:pPr eaLnBrk="0" hangingPunct="0">
              <a:spcBef>
                <a:spcPct val="50000"/>
              </a:spcBef>
            </a:pPr>
            <a:r>
              <a:rPr lang="es-ES_tradnl" b="1" dirty="0">
                <a:solidFill>
                  <a:schemeClr val="bg1"/>
                </a:solidFill>
              </a:rPr>
              <a:t>	</a:t>
            </a:r>
            <a:r>
              <a:rPr lang="es-ES_tradnl" b="1" dirty="0">
                <a:solidFill>
                  <a:srgbClr val="FFFF00"/>
                </a:solidFill>
              </a:rPr>
              <a:t>Dilatan los vasos sobrecargados </a:t>
            </a:r>
            <a:r>
              <a:rPr lang="es-ES_tradnl" b="1" dirty="0">
                <a:solidFill>
                  <a:schemeClr val="bg1"/>
                </a:solidFill>
              </a:rPr>
              <a:t>por excesiva velocidad (arterias y venas de las FAV, </a:t>
            </a:r>
            <a:r>
              <a:rPr lang="es-ES_tradnl" b="1" dirty="0" err="1">
                <a:solidFill>
                  <a:schemeClr val="bg1"/>
                </a:solidFill>
              </a:rPr>
              <a:t>Shunts</a:t>
            </a:r>
            <a:r>
              <a:rPr lang="es-ES_tradnl" b="1" dirty="0">
                <a:solidFill>
                  <a:schemeClr val="bg1"/>
                </a:solidFill>
              </a:rPr>
              <a:t> venosos cerrados) hasta que sus  calibres sean tal que se reduzca  la velocidad y se supriman las turbulencias (cuando el Numero de Reynolds &lt; 2500).</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1258888" y="4437063"/>
            <a:ext cx="6781800" cy="2420937"/>
            <a:chOff x="-1044624" y="1196315"/>
            <a:chExt cx="11141436" cy="4548923"/>
          </a:xfrm>
        </p:grpSpPr>
        <p:sp>
          <p:nvSpPr>
            <p:cNvPr id="147463" name="Freeform 2" descr="Grands confettis"/>
            <p:cNvSpPr>
              <a:spLocks/>
            </p:cNvSpPr>
            <p:nvPr/>
          </p:nvSpPr>
          <p:spPr bwMode="auto">
            <a:xfrm>
              <a:off x="-1044624" y="2204951"/>
              <a:ext cx="9937334" cy="3540287"/>
            </a:xfrm>
            <a:custGeom>
              <a:avLst/>
              <a:gdLst>
                <a:gd name="T0" fmla="*/ 0 w 12912"/>
                <a:gd name="T1" fmla="*/ 2147483647 h 17559"/>
                <a:gd name="T2" fmla="*/ 0 w 12912"/>
                <a:gd name="T3" fmla="*/ 2147483647 h 17559"/>
                <a:gd name="T4" fmla="*/ 2147483647 w 12912"/>
                <a:gd name="T5" fmla="*/ 2147483647 h 17559"/>
                <a:gd name="T6" fmla="*/ 2147483647 w 12912"/>
                <a:gd name="T7" fmla="*/ 2147483647 h 17559"/>
                <a:gd name="T8" fmla="*/ 2147483647 w 12912"/>
                <a:gd name="T9" fmla="*/ 2147483647 h 17559"/>
                <a:gd name="T10" fmla="*/ 2147483647 w 12912"/>
                <a:gd name="T11" fmla="*/ 2147483647 h 17559"/>
                <a:gd name="T12" fmla="*/ 2147483647 w 12912"/>
                <a:gd name="T13" fmla="*/ 0 h 17559"/>
                <a:gd name="T14" fmla="*/ 2147483647 w 12912"/>
                <a:gd name="T15" fmla="*/ 2147483647 h 17559"/>
                <a:gd name="T16" fmla="*/ 2147483647 w 12912"/>
                <a:gd name="T17" fmla="*/ 2147483647 h 17559"/>
                <a:gd name="T18" fmla="*/ 2147483647 w 12912"/>
                <a:gd name="T19" fmla="*/ 2147483647 h 17559"/>
                <a:gd name="T20" fmla="*/ 2147483647 w 12912"/>
                <a:gd name="T21" fmla="*/ 2147483647 h 17559"/>
                <a:gd name="T22" fmla="*/ 2147483647 w 12912"/>
                <a:gd name="T23" fmla="*/ 2147483647 h 17559"/>
                <a:gd name="T24" fmla="*/ 2147483647 w 12912"/>
                <a:gd name="T25" fmla="*/ 2147483647 h 17559"/>
                <a:gd name="T26" fmla="*/ 2147483647 w 12912"/>
                <a:gd name="T27" fmla="*/ 2147483647 h 17559"/>
                <a:gd name="T28" fmla="*/ 0 w 12912"/>
                <a:gd name="T29" fmla="*/ 2147483647 h 175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12"/>
                <a:gd name="T46" fmla="*/ 0 h 17559"/>
                <a:gd name="T47" fmla="*/ 12912 w 12912"/>
                <a:gd name="T48" fmla="*/ 17559 h 175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12" h="17559">
                  <a:moveTo>
                    <a:pt x="0" y="13571"/>
                  </a:moveTo>
                  <a:lnTo>
                    <a:pt x="0" y="3571"/>
                  </a:lnTo>
                  <a:lnTo>
                    <a:pt x="3439" y="3571"/>
                  </a:lnTo>
                  <a:cubicBezTo>
                    <a:pt x="3437" y="4290"/>
                    <a:pt x="3434" y="5008"/>
                    <a:pt x="3432" y="5727"/>
                  </a:cubicBezTo>
                  <a:lnTo>
                    <a:pt x="6881" y="5825"/>
                  </a:lnTo>
                  <a:cubicBezTo>
                    <a:pt x="6879" y="5074"/>
                    <a:pt x="6877" y="4322"/>
                    <a:pt x="6875" y="3571"/>
                  </a:cubicBezTo>
                  <a:cubicBezTo>
                    <a:pt x="7233" y="3128"/>
                    <a:pt x="8070" y="0"/>
                    <a:pt x="9076" y="0"/>
                  </a:cubicBezTo>
                  <a:cubicBezTo>
                    <a:pt x="10082" y="0"/>
                    <a:pt x="12280" y="1896"/>
                    <a:pt x="12912" y="3571"/>
                  </a:cubicBezTo>
                  <a:cubicBezTo>
                    <a:pt x="12881" y="6785"/>
                    <a:pt x="12849" y="10000"/>
                    <a:pt x="12818" y="13214"/>
                  </a:cubicBezTo>
                  <a:cubicBezTo>
                    <a:pt x="12235" y="14988"/>
                    <a:pt x="10533" y="17441"/>
                    <a:pt x="9543" y="17500"/>
                  </a:cubicBezTo>
                  <a:cubicBezTo>
                    <a:pt x="8553" y="17559"/>
                    <a:pt x="7294" y="14047"/>
                    <a:pt x="6875" y="13571"/>
                  </a:cubicBezTo>
                  <a:cubicBezTo>
                    <a:pt x="6883" y="12834"/>
                    <a:pt x="6890" y="12097"/>
                    <a:pt x="6898" y="11360"/>
                  </a:cubicBezTo>
                  <a:lnTo>
                    <a:pt x="3368" y="11348"/>
                  </a:lnTo>
                  <a:cubicBezTo>
                    <a:pt x="3370" y="12199"/>
                    <a:pt x="3437" y="12720"/>
                    <a:pt x="3439" y="13571"/>
                  </a:cubicBezTo>
                  <a:lnTo>
                    <a:pt x="0" y="13571"/>
                  </a:lnTo>
                  <a:close/>
                </a:path>
              </a:pathLst>
            </a:custGeom>
            <a:solidFill>
              <a:srgbClr val="66FFFF"/>
            </a:solidFill>
            <a:ln w="9525">
              <a:solidFill>
                <a:schemeClr val="accent2"/>
              </a:solidFill>
              <a:round/>
              <a:headEnd/>
              <a:tailEnd/>
            </a:ln>
          </p:spPr>
          <p:txBody>
            <a:bodyPr wrap="none" anchor="ctr"/>
            <a:lstStyle/>
            <a:p>
              <a:endParaRPr lang="es-ES"/>
            </a:p>
          </p:txBody>
        </p:sp>
        <p:sp>
          <p:nvSpPr>
            <p:cNvPr id="147464" name="AutoShape 8"/>
            <p:cNvSpPr>
              <a:spLocks noChangeArrowheads="1"/>
            </p:cNvSpPr>
            <p:nvPr/>
          </p:nvSpPr>
          <p:spPr bwMode="auto">
            <a:xfrm flipV="1">
              <a:off x="6012160" y="2348880"/>
              <a:ext cx="685800" cy="1198240"/>
            </a:xfrm>
            <a:prstGeom prst="curvedLeftArrow">
              <a:avLst>
                <a:gd name="adj1" fmla="val 24445"/>
                <a:gd name="adj2" fmla="val 48890"/>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5" name="AutoShape 9"/>
            <p:cNvSpPr>
              <a:spLocks noChangeArrowheads="1"/>
            </p:cNvSpPr>
            <p:nvPr/>
          </p:nvSpPr>
          <p:spPr bwMode="auto">
            <a:xfrm>
              <a:off x="1835696" y="3717032"/>
              <a:ext cx="5976664" cy="360040"/>
            </a:xfrm>
            <a:prstGeom prst="rightArrow">
              <a:avLst>
                <a:gd name="adj1" fmla="val 50000"/>
                <a:gd name="adj2" fmla="val 316630"/>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6" name="AutoShape 10"/>
            <p:cNvSpPr>
              <a:spLocks noChangeArrowheads="1"/>
            </p:cNvSpPr>
            <p:nvPr/>
          </p:nvSpPr>
          <p:spPr bwMode="auto">
            <a:xfrm>
              <a:off x="6228184" y="4221088"/>
              <a:ext cx="648072" cy="1224136"/>
            </a:xfrm>
            <a:prstGeom prst="curvedLeftArrow">
              <a:avLst>
                <a:gd name="adj1" fmla="val 24442"/>
                <a:gd name="adj2" fmla="val 48892"/>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7" name="AutoShape 24"/>
            <p:cNvSpPr>
              <a:spLocks noChangeArrowheads="1"/>
            </p:cNvSpPr>
            <p:nvPr/>
          </p:nvSpPr>
          <p:spPr bwMode="auto">
            <a:xfrm>
              <a:off x="1979712"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8" name="AutoShape 25"/>
            <p:cNvSpPr>
              <a:spLocks noChangeArrowheads="1"/>
            </p:cNvSpPr>
            <p:nvPr/>
          </p:nvSpPr>
          <p:spPr bwMode="auto">
            <a:xfrm>
              <a:off x="3491880"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9" name="AutoShape 26"/>
            <p:cNvSpPr>
              <a:spLocks noChangeArrowheads="1"/>
            </p:cNvSpPr>
            <p:nvPr/>
          </p:nvSpPr>
          <p:spPr bwMode="auto">
            <a:xfrm>
              <a:off x="2411760"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0" name="AutoShape 27"/>
            <p:cNvSpPr>
              <a:spLocks noChangeArrowheads="1"/>
            </p:cNvSpPr>
            <p:nvPr/>
          </p:nvSpPr>
          <p:spPr bwMode="auto">
            <a:xfrm>
              <a:off x="3491880"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1" name="Text Box 29"/>
            <p:cNvSpPr txBox="1">
              <a:spLocks noChangeArrowheads="1"/>
            </p:cNvSpPr>
            <p:nvPr/>
          </p:nvSpPr>
          <p:spPr bwMode="auto">
            <a:xfrm>
              <a:off x="4397249" y="1196315"/>
              <a:ext cx="5699563" cy="867483"/>
            </a:xfrm>
            <a:prstGeom prst="rect">
              <a:avLst/>
            </a:prstGeom>
            <a:noFill/>
            <a:ln w="9525">
              <a:noFill/>
              <a:miter lim="800000"/>
              <a:headEnd/>
              <a:tailEnd/>
            </a:ln>
          </p:spPr>
          <p:txBody>
            <a:bodyPr wrap="none">
              <a:spAutoFit/>
            </a:bodyPr>
            <a:lstStyle/>
            <a:p>
              <a:pPr eaLnBrk="0" hangingPunct="0">
                <a:spcBef>
                  <a:spcPct val="50000"/>
                </a:spcBef>
              </a:pPr>
              <a:r>
                <a:rPr lang="fr-FR" sz="2400" b="1">
                  <a:solidFill>
                    <a:srgbClr val="FFFF00"/>
                  </a:solidFill>
                </a:rPr>
                <a:t>Aneurisme post estenosis</a:t>
              </a:r>
            </a:p>
          </p:txBody>
        </p:sp>
        <p:grpSp>
          <p:nvGrpSpPr>
            <p:cNvPr id="3" name="Groupe 35"/>
            <p:cNvGrpSpPr>
              <a:grpSpLocks/>
            </p:cNvGrpSpPr>
            <p:nvPr/>
          </p:nvGrpSpPr>
          <p:grpSpPr bwMode="auto">
            <a:xfrm>
              <a:off x="-900608" y="2996952"/>
              <a:ext cx="2526697" cy="1897688"/>
              <a:chOff x="467544" y="3789040"/>
              <a:chExt cx="2526697" cy="1897688"/>
            </a:xfrm>
          </p:grpSpPr>
          <p:sp>
            <p:nvSpPr>
              <p:cNvPr id="147477"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8"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9"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0"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1"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2"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3"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4"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5"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7473" name="Freeform 3"/>
            <p:cNvSpPr>
              <a:spLocks/>
            </p:cNvSpPr>
            <p:nvPr/>
          </p:nvSpPr>
          <p:spPr bwMode="auto">
            <a:xfrm rot="-261743">
              <a:off x="1482585"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47474" name="Freeform 4"/>
            <p:cNvSpPr>
              <a:spLocks/>
            </p:cNvSpPr>
            <p:nvPr/>
          </p:nvSpPr>
          <p:spPr bwMode="auto">
            <a:xfrm rot="-117625" flipH="1" flipV="1">
              <a:off x="1560573"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chemeClr val="tx2"/>
            </a:solidFill>
            <a:ln w="38100" cmpd="sng">
              <a:solidFill>
                <a:schemeClr val="accent2"/>
              </a:solidFill>
              <a:round/>
              <a:headEnd/>
              <a:tailEnd/>
            </a:ln>
          </p:spPr>
          <p:txBody>
            <a:bodyPr wrap="none" anchor="ctr"/>
            <a:lstStyle/>
            <a:p>
              <a:endParaRPr lang="es-ES"/>
            </a:p>
          </p:txBody>
        </p:sp>
        <p:sp>
          <p:nvSpPr>
            <p:cNvPr id="147475" name="AutoShape 22"/>
            <p:cNvSpPr>
              <a:spLocks noChangeArrowheads="1"/>
            </p:cNvSpPr>
            <p:nvPr/>
          </p:nvSpPr>
          <p:spPr bwMode="auto">
            <a:xfrm flipV="1">
              <a:off x="2483768"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6" name="AutoShape 21"/>
            <p:cNvSpPr>
              <a:spLocks noChangeArrowheads="1"/>
            </p:cNvSpPr>
            <p:nvPr/>
          </p:nvSpPr>
          <p:spPr bwMode="auto">
            <a:xfrm flipV="1">
              <a:off x="1835696"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7459" name="AutoShape 8"/>
          <p:cNvSpPr>
            <a:spLocks noChangeArrowheads="1"/>
          </p:cNvSpPr>
          <p:nvPr/>
        </p:nvSpPr>
        <p:spPr bwMode="auto">
          <a:xfrm flipV="1">
            <a:off x="6134100" y="5084763"/>
            <a:ext cx="417513" cy="638175"/>
          </a:xfrm>
          <a:prstGeom prst="curvedLeftArrow">
            <a:avLst>
              <a:gd name="adj1" fmla="val 24463"/>
              <a:gd name="adj2" fmla="val 48920"/>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0" name="AutoShape 10"/>
          <p:cNvSpPr>
            <a:spLocks noChangeArrowheads="1"/>
          </p:cNvSpPr>
          <p:nvPr/>
        </p:nvSpPr>
        <p:spPr bwMode="auto">
          <a:xfrm>
            <a:off x="6265863" y="6081713"/>
            <a:ext cx="393700" cy="650875"/>
          </a:xfrm>
          <a:prstGeom prst="curvedLeftArrow">
            <a:avLst>
              <a:gd name="adj1" fmla="val 24477"/>
              <a:gd name="adj2" fmla="val 4893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1" name="AutoShape 8"/>
          <p:cNvSpPr>
            <a:spLocks noChangeArrowheads="1"/>
          </p:cNvSpPr>
          <p:nvPr/>
        </p:nvSpPr>
        <p:spPr bwMode="auto">
          <a:xfrm flipV="1">
            <a:off x="5054600" y="5094288"/>
            <a:ext cx="417513" cy="636587"/>
          </a:xfrm>
          <a:prstGeom prst="curvedLeftArrow">
            <a:avLst>
              <a:gd name="adj1" fmla="val 24402"/>
              <a:gd name="adj2" fmla="val 48798"/>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2" name="AutoShape 10"/>
          <p:cNvSpPr>
            <a:spLocks noChangeArrowheads="1"/>
          </p:cNvSpPr>
          <p:nvPr/>
        </p:nvSpPr>
        <p:spPr bwMode="auto">
          <a:xfrm>
            <a:off x="5186363" y="6089650"/>
            <a:ext cx="393700" cy="652463"/>
          </a:xfrm>
          <a:prstGeom prst="curvedLeftArrow">
            <a:avLst>
              <a:gd name="adj1" fmla="val 24537"/>
              <a:gd name="adj2" fmla="val 49058"/>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ZoneTexte 3"/>
          <p:cNvSpPr txBox="1">
            <a:spLocks noChangeArrowheads="1"/>
          </p:cNvSpPr>
          <p:nvPr/>
        </p:nvSpPr>
        <p:spPr bwMode="auto">
          <a:xfrm>
            <a:off x="0" y="0"/>
            <a:ext cx="9144000" cy="676910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dirty="0">
                <a:solidFill>
                  <a:srgbClr val="FFFF00"/>
                </a:solidFill>
              </a:rPr>
              <a:t>En las arterias y venas normales, el calibre está adecuado al caudal y la pérdida de carga es mínima</a:t>
            </a:r>
            <a:r>
              <a:rPr lang="es-ES_tradnl" b="1" dirty="0">
                <a:solidFill>
                  <a:schemeClr val="bg1"/>
                </a:solidFill>
              </a:rPr>
              <a:t>.</a:t>
            </a:r>
          </a:p>
          <a:p>
            <a:pPr eaLnBrk="0" hangingPunct="0">
              <a:spcBef>
                <a:spcPct val="50000"/>
              </a:spcBef>
            </a:pPr>
            <a:endParaRPr lang="es-ES_tradnl" b="1" dirty="0">
              <a:solidFill>
                <a:schemeClr val="bg1"/>
              </a:solidFill>
            </a:endParaRPr>
          </a:p>
          <a:p>
            <a:pPr eaLnBrk="0" hangingPunct="0">
              <a:spcBef>
                <a:spcPct val="50000"/>
              </a:spcBef>
            </a:pPr>
            <a:r>
              <a:rPr lang="es-ES_tradnl" b="1" dirty="0">
                <a:solidFill>
                  <a:schemeClr val="bg1"/>
                </a:solidFill>
              </a:rPr>
              <a:t>  Sus valor es más o menos entre 0,08 y 1 </a:t>
            </a:r>
            <a:r>
              <a:rPr lang="es-ES_tradnl" b="1" dirty="0" err="1">
                <a:solidFill>
                  <a:schemeClr val="bg1"/>
                </a:solidFill>
              </a:rPr>
              <a:t>mmHg</a:t>
            </a:r>
            <a:r>
              <a:rPr lang="es-ES_tradnl" b="1" dirty="0">
                <a:solidFill>
                  <a:schemeClr val="bg1"/>
                </a:solidFill>
              </a:rPr>
              <a:t> sin efecto patológico ni manifestación </a:t>
            </a:r>
            <a:r>
              <a:rPr lang="es-ES_tradnl" b="1" dirty="0" err="1">
                <a:solidFill>
                  <a:schemeClr val="bg1"/>
                </a:solidFill>
              </a:rPr>
              <a:t>Doppler</a:t>
            </a:r>
            <a:r>
              <a:rPr lang="es-ES_tradnl" b="1" dirty="0">
                <a:solidFill>
                  <a:schemeClr val="bg1"/>
                </a:solidFill>
              </a:rPr>
              <a:t> . </a:t>
            </a:r>
          </a:p>
          <a:p>
            <a:pPr eaLnBrk="0" hangingPunct="0">
              <a:spcBef>
                <a:spcPct val="50000"/>
              </a:spcBef>
            </a:pPr>
            <a:r>
              <a:rPr lang="es-ES_tradnl" b="1" dirty="0">
                <a:solidFill>
                  <a:schemeClr val="bg1"/>
                </a:solidFill>
              </a:rPr>
              <a:t>Sin embargo, esta pérdida de carga se convierte </a:t>
            </a:r>
          </a:p>
          <a:p>
            <a:pPr eaLnBrk="0" hangingPunct="0">
              <a:spcBef>
                <a:spcPct val="50000"/>
              </a:spcBef>
            </a:pPr>
            <a:r>
              <a:rPr lang="es-ES_tradnl" b="1" dirty="0">
                <a:solidFill>
                  <a:schemeClr val="bg1"/>
                </a:solidFill>
              </a:rPr>
              <a:t>en </a:t>
            </a:r>
            <a:r>
              <a:rPr lang="es-ES_tradnl" b="1" dirty="0">
                <a:solidFill>
                  <a:srgbClr val="FFFF00"/>
                </a:solidFill>
              </a:rPr>
              <a:t>estrés parietal que tiene que ser compensado biológicamente durante toda la vida</a:t>
            </a:r>
            <a:r>
              <a:rPr lang="es-ES_tradnl" b="1" dirty="0">
                <a:solidFill>
                  <a:schemeClr val="bg1"/>
                </a:solidFill>
              </a:rPr>
              <a:t>.</a:t>
            </a:r>
            <a:endParaRPr lang="fr-FR"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ZoneTexte 3"/>
          <p:cNvSpPr txBox="1">
            <a:spLocks noChangeArrowheads="1"/>
          </p:cNvSpPr>
          <p:nvPr/>
        </p:nvSpPr>
        <p:spPr bwMode="auto">
          <a:xfrm>
            <a:off x="0" y="0"/>
            <a:ext cx="9144000" cy="72481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40 </a:t>
            </a:r>
            <a:r>
              <a:rPr lang="es-ES_tradnl" b="1" dirty="0">
                <a:solidFill>
                  <a:schemeClr val="bg1"/>
                </a:solidFill>
              </a:rPr>
              <a:t>La medición hemodinámica </a:t>
            </a:r>
            <a:r>
              <a:rPr lang="en-US" b="1" dirty="0">
                <a:solidFill>
                  <a:schemeClr val="bg1"/>
                </a:solidFill>
              </a:rPr>
              <a:t>de</a:t>
            </a:r>
          </a:p>
          <a:p>
            <a:pPr algn="ctr" eaLnBrk="0" hangingPunct="0">
              <a:spcBef>
                <a:spcPct val="50000"/>
              </a:spcBef>
            </a:pPr>
            <a:r>
              <a:rPr lang="es-ES_tradnl" b="1" dirty="0">
                <a:solidFill>
                  <a:srgbClr val="FFFF00"/>
                </a:solidFill>
              </a:rPr>
              <a:t>P = 8 L </a:t>
            </a:r>
            <a:r>
              <a:rPr lang="fr-FR" b="1" dirty="0">
                <a:solidFill>
                  <a:srgbClr val="FFFF00"/>
                </a:solidFill>
              </a:rPr>
              <a:t>μ</a:t>
            </a:r>
            <a:r>
              <a:rPr lang="es-ES_tradnl" b="1" dirty="0">
                <a:solidFill>
                  <a:srgbClr val="FFFF00"/>
                </a:solidFill>
              </a:rPr>
              <a:t> Q/ </a:t>
            </a:r>
            <a:r>
              <a:rPr lang="en-US" b="1" dirty="0">
                <a:solidFill>
                  <a:srgbClr val="FFFF00"/>
                </a:solidFill>
              </a:rPr>
              <a:t>π</a:t>
            </a:r>
            <a:r>
              <a:rPr lang="es-ES_tradnl" b="1" dirty="0">
                <a:solidFill>
                  <a:srgbClr val="FFFF00"/>
                </a:solidFill>
              </a:rPr>
              <a:t> r</a:t>
            </a:r>
            <a:r>
              <a:rPr lang="es-ES_tradnl" b="1" baseline="30000" dirty="0">
                <a:solidFill>
                  <a:srgbClr val="FFFF00"/>
                </a:solidFill>
              </a:rPr>
              <a:t>4</a:t>
            </a:r>
            <a:r>
              <a:rPr lang="es-ES_tradnl" b="1" dirty="0">
                <a:solidFill>
                  <a:srgbClr val="FFFF00"/>
                </a:solidFill>
              </a:rPr>
              <a:t> y Re = VL/v</a:t>
            </a:r>
            <a:r>
              <a:rPr lang="es-ES_tradnl" b="1" dirty="0">
                <a:solidFill>
                  <a:schemeClr val="bg1"/>
                </a:solidFill>
              </a:rPr>
              <a:t> </a:t>
            </a:r>
            <a:endParaRPr lang="fr-FR" b="1" dirty="0">
              <a:solidFill>
                <a:schemeClr val="bg1"/>
              </a:solidFill>
            </a:endParaRPr>
          </a:p>
          <a:p>
            <a:pPr eaLnBrk="0" hangingPunct="0">
              <a:spcBef>
                <a:spcPct val="50000"/>
              </a:spcBef>
            </a:pPr>
            <a:r>
              <a:rPr lang="es-ES_tradnl" sz="4000" b="1" dirty="0">
                <a:solidFill>
                  <a:srgbClr val="FF0000"/>
                </a:solidFill>
              </a:rPr>
              <a:t>Solo el eco-</a:t>
            </a:r>
            <a:r>
              <a:rPr lang="es-ES_tradnl" sz="4000" b="1" dirty="0" err="1">
                <a:solidFill>
                  <a:srgbClr val="FF0000"/>
                </a:solidFill>
              </a:rPr>
              <a:t>doppler</a:t>
            </a:r>
            <a:r>
              <a:rPr lang="es-ES_tradnl" sz="4000" b="1" dirty="0">
                <a:solidFill>
                  <a:srgbClr val="FF0000"/>
                </a:solidFill>
              </a:rPr>
              <a:t> </a:t>
            </a:r>
            <a:r>
              <a:rPr lang="es-ES_tradnl" b="1" dirty="0">
                <a:solidFill>
                  <a:schemeClr val="bg1"/>
                </a:solidFill>
              </a:rPr>
              <a:t>puede revelar aproximadamente,  según la condiciones anatómicas,  la Presión, L, r, Q y Turbulencias!  </a:t>
            </a:r>
            <a:r>
              <a:rPr lang="es-ES_tradnl" b="1" dirty="0" smtClean="0">
                <a:solidFill>
                  <a:schemeClr val="bg1"/>
                </a:solidFill>
              </a:rPr>
              <a:t>.</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9"/>
          <p:cNvGrpSpPr>
            <a:grpSpLocks/>
          </p:cNvGrpSpPr>
          <p:nvPr/>
        </p:nvGrpSpPr>
        <p:grpSpPr bwMode="auto">
          <a:xfrm>
            <a:off x="6227763" y="2441401"/>
            <a:ext cx="2452687" cy="4371975"/>
            <a:chOff x="2624132" y="2174610"/>
            <a:chExt cx="2451924" cy="4371436"/>
          </a:xfrm>
        </p:grpSpPr>
        <p:sp>
          <p:nvSpPr>
            <p:cNvPr id="149507" name="Freeform 4"/>
            <p:cNvSpPr>
              <a:spLocks/>
            </p:cNvSpPr>
            <p:nvPr/>
          </p:nvSpPr>
          <p:spPr bwMode="auto">
            <a:xfrm>
              <a:off x="2686043" y="4136509"/>
              <a:ext cx="2390013"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grpSp>
          <p:nvGrpSpPr>
            <p:cNvPr id="3" name="Groupe 18"/>
            <p:cNvGrpSpPr>
              <a:grpSpLocks/>
            </p:cNvGrpSpPr>
            <p:nvPr/>
          </p:nvGrpSpPr>
          <p:grpSpPr bwMode="auto">
            <a:xfrm>
              <a:off x="2624132" y="2174610"/>
              <a:ext cx="1691785" cy="4371436"/>
              <a:chOff x="2624132" y="2174610"/>
              <a:chExt cx="1691785" cy="4371436"/>
            </a:xfrm>
          </p:grpSpPr>
          <p:sp>
            <p:nvSpPr>
              <p:cNvPr id="149509" name="Freeform 2"/>
              <p:cNvSpPr>
                <a:spLocks/>
              </p:cNvSpPr>
              <p:nvPr/>
            </p:nvSpPr>
            <p:spPr bwMode="auto">
              <a:xfrm>
                <a:off x="2686043" y="2183872"/>
                <a:ext cx="1609679" cy="4362174"/>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accent2"/>
                </a:solidFill>
                <a:round/>
                <a:headEnd/>
                <a:tailEnd/>
              </a:ln>
            </p:spPr>
            <p:txBody>
              <a:bodyPr wrap="none" anchor="ctr"/>
              <a:lstStyle/>
              <a:p>
                <a:endParaRPr lang="es-ES"/>
              </a:p>
            </p:txBody>
          </p:sp>
          <p:sp>
            <p:nvSpPr>
              <p:cNvPr id="149510" name="Freeform 3"/>
              <p:cNvSpPr>
                <a:spLocks/>
              </p:cNvSpPr>
              <p:nvPr/>
            </p:nvSpPr>
            <p:spPr bwMode="auto">
              <a:xfrm>
                <a:off x="2686043" y="2988081"/>
                <a:ext cx="1609679" cy="2614835"/>
              </a:xfrm>
              <a:custGeom>
                <a:avLst/>
                <a:gdLst>
                  <a:gd name="T0" fmla="*/ 0 w 1248"/>
                  <a:gd name="T1" fmla="*/ 2147483647 h 1956"/>
                  <a:gd name="T2" fmla="*/ 2147483647 w 1248"/>
                  <a:gd name="T3" fmla="*/ 2147483647 h 1956"/>
                  <a:gd name="T4" fmla="*/ 2147483647 w 1248"/>
                  <a:gd name="T5" fmla="*/ 2147483647 h 1956"/>
                  <a:gd name="T6" fmla="*/ 2147483647 w 1248"/>
                  <a:gd name="T7" fmla="*/ 2147483647 h 1956"/>
                  <a:gd name="T8" fmla="*/ 2147483647 w 1248"/>
                  <a:gd name="T9" fmla="*/ 2147483647 h 1956"/>
                  <a:gd name="T10" fmla="*/ 0 60000 65536"/>
                  <a:gd name="T11" fmla="*/ 0 60000 65536"/>
                  <a:gd name="T12" fmla="*/ 0 60000 65536"/>
                  <a:gd name="T13" fmla="*/ 0 60000 65536"/>
                  <a:gd name="T14" fmla="*/ 0 60000 65536"/>
                  <a:gd name="T15" fmla="*/ 0 w 1248"/>
                  <a:gd name="T16" fmla="*/ 0 h 1956"/>
                  <a:gd name="T17" fmla="*/ 1248 w 1248"/>
                  <a:gd name="T18" fmla="*/ 1956 h 1956"/>
                </a:gdLst>
                <a:ahLst/>
                <a:cxnLst>
                  <a:cxn ang="T10">
                    <a:pos x="T0" y="T1"/>
                  </a:cxn>
                  <a:cxn ang="T11">
                    <a:pos x="T2" y="T3"/>
                  </a:cxn>
                  <a:cxn ang="T12">
                    <a:pos x="T4" y="T5"/>
                  </a:cxn>
                  <a:cxn ang="T13">
                    <a:pos x="T6" y="T7"/>
                  </a:cxn>
                  <a:cxn ang="T14">
                    <a:pos x="T8" y="T9"/>
                  </a:cxn>
                </a:cxnLst>
                <a:rect l="T15" t="T16" r="T17" b="T18"/>
                <a:pathLst>
                  <a:path w="1248" h="1956">
                    <a:moveTo>
                      <a:pt x="0" y="1826"/>
                    </a:moveTo>
                    <a:cubicBezTo>
                      <a:pt x="114" y="1526"/>
                      <a:pt x="519" y="54"/>
                      <a:pt x="683" y="27"/>
                    </a:cubicBezTo>
                    <a:cubicBezTo>
                      <a:pt x="847" y="0"/>
                      <a:pt x="921" y="1374"/>
                      <a:pt x="984" y="1665"/>
                    </a:cubicBezTo>
                    <a:cubicBezTo>
                      <a:pt x="1047" y="1956"/>
                      <a:pt x="1016" y="1745"/>
                      <a:pt x="1060" y="1772"/>
                    </a:cubicBezTo>
                    <a:cubicBezTo>
                      <a:pt x="1104" y="1799"/>
                      <a:pt x="1209" y="1815"/>
                      <a:pt x="1248" y="1826"/>
                    </a:cubicBezTo>
                  </a:path>
                </a:pathLst>
              </a:custGeom>
              <a:noFill/>
              <a:ln w="76200" cap="flat" cmpd="sng">
                <a:solidFill>
                  <a:schemeClr val="bg1"/>
                </a:solidFill>
                <a:prstDash val="solid"/>
                <a:round/>
                <a:headEnd/>
                <a:tailEnd/>
              </a:ln>
            </p:spPr>
            <p:txBody>
              <a:bodyPr wrap="none" anchor="ctr"/>
              <a:lstStyle/>
              <a:p>
                <a:endParaRPr lang="es-ES"/>
              </a:p>
            </p:txBody>
          </p:sp>
          <p:sp>
            <p:nvSpPr>
              <p:cNvPr id="149511" name="Line 7"/>
              <p:cNvSpPr>
                <a:spLocks noChangeShapeType="1"/>
              </p:cNvSpPr>
              <p:nvPr/>
            </p:nvSpPr>
            <p:spPr bwMode="auto">
              <a:xfrm flipH="1">
                <a:off x="3552791" y="3356992"/>
                <a:ext cx="11096" cy="2679671"/>
              </a:xfrm>
              <a:prstGeom prst="line">
                <a:avLst/>
              </a:prstGeom>
              <a:noFill/>
              <a:ln w="28575">
                <a:solidFill>
                  <a:srgbClr val="FFCC00"/>
                </a:solidFill>
                <a:round/>
                <a:headEnd/>
                <a:tailEnd/>
              </a:ln>
            </p:spPr>
            <p:txBody>
              <a:bodyPr wrap="none" anchor="ctr"/>
              <a:lstStyle/>
              <a:p>
                <a:endParaRPr lang="es-ES"/>
              </a:p>
            </p:txBody>
          </p:sp>
          <p:sp>
            <p:nvSpPr>
              <p:cNvPr id="149512" name="Line 8"/>
              <p:cNvSpPr>
                <a:spLocks noChangeShapeType="1"/>
              </p:cNvSpPr>
              <p:nvPr/>
            </p:nvSpPr>
            <p:spPr bwMode="auto">
              <a:xfrm>
                <a:off x="4283968" y="4365104"/>
                <a:ext cx="31949" cy="1599551"/>
              </a:xfrm>
              <a:prstGeom prst="line">
                <a:avLst/>
              </a:prstGeom>
              <a:noFill/>
              <a:ln w="28575">
                <a:solidFill>
                  <a:srgbClr val="FFCC00"/>
                </a:solidFill>
                <a:round/>
                <a:headEnd/>
                <a:tailEnd/>
              </a:ln>
            </p:spPr>
            <p:txBody>
              <a:bodyPr wrap="none" anchor="ctr"/>
              <a:lstStyle/>
              <a:p>
                <a:endParaRPr lang="es-ES"/>
              </a:p>
            </p:txBody>
          </p:sp>
          <p:sp>
            <p:nvSpPr>
              <p:cNvPr id="149513" name="Line 15"/>
              <p:cNvSpPr>
                <a:spLocks noChangeShapeType="1"/>
              </p:cNvSpPr>
              <p:nvPr/>
            </p:nvSpPr>
            <p:spPr bwMode="auto">
              <a:xfrm>
                <a:off x="2624132" y="2174610"/>
                <a:ext cx="0" cy="3936145"/>
              </a:xfrm>
              <a:prstGeom prst="line">
                <a:avLst/>
              </a:prstGeom>
              <a:noFill/>
              <a:ln w="28575">
                <a:solidFill>
                  <a:schemeClr val="bg1"/>
                </a:solidFill>
                <a:round/>
                <a:headEnd/>
                <a:tailEnd/>
              </a:ln>
            </p:spPr>
            <p:txBody>
              <a:bodyPr wrap="none" anchor="ctr"/>
              <a:lstStyle/>
              <a:p>
                <a:endParaRPr lang="es-ES"/>
              </a:p>
            </p:txBody>
          </p:sp>
          <p:sp>
            <p:nvSpPr>
              <p:cNvPr id="149514" name="Line 21"/>
              <p:cNvSpPr>
                <a:spLocks noChangeShapeType="1"/>
              </p:cNvSpPr>
              <p:nvPr/>
            </p:nvSpPr>
            <p:spPr bwMode="auto">
              <a:xfrm>
                <a:off x="2624132" y="5814387"/>
                <a:ext cx="866750"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49515" name="Line 22"/>
              <p:cNvSpPr>
                <a:spLocks noChangeShapeType="1"/>
              </p:cNvSpPr>
              <p:nvPr/>
            </p:nvSpPr>
            <p:spPr bwMode="auto">
              <a:xfrm>
                <a:off x="2624132" y="5962571"/>
                <a:ext cx="1547769"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gr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ZoneTexte 3"/>
          <p:cNvSpPr txBox="1">
            <a:spLocks noChangeArrowheads="1"/>
          </p:cNvSpPr>
          <p:nvPr/>
        </p:nvSpPr>
        <p:spPr bwMode="auto">
          <a:xfrm>
            <a:off x="0" y="0"/>
            <a:ext cx="5795963" cy="70262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41 </a:t>
            </a:r>
            <a:r>
              <a:rPr lang="es-ES_tradnl" sz="4000" b="1" dirty="0">
                <a:solidFill>
                  <a:srgbClr val="FFFF00"/>
                </a:solidFill>
              </a:rPr>
              <a:t>En las arterias: </a:t>
            </a:r>
            <a:r>
              <a:rPr lang="es-ES_tradnl" sz="4000" b="1" dirty="0" err="1">
                <a:solidFill>
                  <a:srgbClr val="FFFF00"/>
                </a:solidFill>
              </a:rPr>
              <a:t>Doppler</a:t>
            </a:r>
            <a:endParaRPr lang="fr-FR" b="1" dirty="0">
              <a:solidFill>
                <a:srgbClr val="FFFF00"/>
              </a:solidFill>
            </a:endParaRPr>
          </a:p>
          <a:p>
            <a:pPr eaLnBrk="0" hangingPunct="0">
              <a:spcBef>
                <a:spcPct val="50000"/>
              </a:spcBef>
            </a:pPr>
            <a:r>
              <a:rPr lang="es-ES_tradnl" b="1" dirty="0">
                <a:solidFill>
                  <a:schemeClr val="bg1"/>
                </a:solidFill>
              </a:rPr>
              <a:t> La perdida di presión (carga) se traduce al por un </a:t>
            </a:r>
            <a:r>
              <a:rPr lang="es-ES_tradnl" b="1" dirty="0">
                <a:solidFill>
                  <a:srgbClr val="FFFF00"/>
                </a:solidFill>
              </a:rPr>
              <a:t>amortización de la velocidad </a:t>
            </a:r>
            <a:r>
              <a:rPr lang="es-ES_tradnl" b="1" dirty="0" err="1">
                <a:solidFill>
                  <a:srgbClr val="FFFF00"/>
                </a:solidFill>
              </a:rPr>
              <a:t>systolica</a:t>
            </a:r>
            <a:r>
              <a:rPr lang="es-ES_tradnl" b="1" dirty="0">
                <a:solidFill>
                  <a:srgbClr val="FFFF00"/>
                </a:solidFill>
              </a:rPr>
              <a:t> con dispersión de espectro por turbulencias </a:t>
            </a:r>
          </a:p>
          <a:p>
            <a:pPr eaLnBrk="0" hangingPunct="0">
              <a:spcBef>
                <a:spcPct val="50000"/>
              </a:spcBef>
            </a:pPr>
            <a:r>
              <a:rPr lang="es-ES_tradnl" b="1" dirty="0">
                <a:solidFill>
                  <a:schemeClr val="bg1"/>
                </a:solidFill>
              </a:rPr>
              <a:t>La amortiguación es debida al </a:t>
            </a:r>
            <a:r>
              <a:rPr lang="es-ES_tradnl" b="1" dirty="0">
                <a:solidFill>
                  <a:srgbClr val="FFFF00"/>
                </a:solidFill>
              </a:rPr>
              <a:t>efecto de frenada progresivo con la velocidad del flujo diastólico con su pico retrasado ( tiempo de </a:t>
            </a:r>
            <a:r>
              <a:rPr lang="es-ES_tradnl" b="1" dirty="0" err="1">
                <a:solidFill>
                  <a:srgbClr val="FFFF00"/>
                </a:solidFill>
              </a:rPr>
              <a:t>peak</a:t>
            </a:r>
            <a:r>
              <a:rPr lang="es-ES_tradnl" b="1" dirty="0">
                <a:solidFill>
                  <a:srgbClr val="FFFF00"/>
                </a:solidFill>
              </a:rPr>
              <a:t> alargado</a:t>
            </a: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2"/>
          <p:cNvGrpSpPr>
            <a:grpSpLocks/>
          </p:cNvGrpSpPr>
          <p:nvPr/>
        </p:nvGrpSpPr>
        <p:grpSpPr bwMode="auto">
          <a:xfrm>
            <a:off x="6227763" y="404813"/>
            <a:ext cx="2452687" cy="4371975"/>
            <a:chOff x="2624132" y="2174610"/>
            <a:chExt cx="2451924" cy="4371436"/>
          </a:xfrm>
        </p:grpSpPr>
        <p:sp>
          <p:nvSpPr>
            <p:cNvPr id="151557" name="Freeform 4"/>
            <p:cNvSpPr>
              <a:spLocks/>
            </p:cNvSpPr>
            <p:nvPr/>
          </p:nvSpPr>
          <p:spPr bwMode="auto">
            <a:xfrm>
              <a:off x="2686043" y="4136509"/>
              <a:ext cx="2390013"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grpSp>
          <p:nvGrpSpPr>
            <p:cNvPr id="3" name="Groupe 18"/>
            <p:cNvGrpSpPr>
              <a:grpSpLocks/>
            </p:cNvGrpSpPr>
            <p:nvPr/>
          </p:nvGrpSpPr>
          <p:grpSpPr bwMode="auto">
            <a:xfrm>
              <a:off x="2624132" y="2174610"/>
              <a:ext cx="1691785" cy="4371436"/>
              <a:chOff x="2624132" y="2174610"/>
              <a:chExt cx="1691785" cy="4371436"/>
            </a:xfrm>
          </p:grpSpPr>
          <p:sp>
            <p:nvSpPr>
              <p:cNvPr id="151559" name="Freeform 2"/>
              <p:cNvSpPr>
                <a:spLocks/>
              </p:cNvSpPr>
              <p:nvPr/>
            </p:nvSpPr>
            <p:spPr bwMode="auto">
              <a:xfrm>
                <a:off x="2686043" y="2183872"/>
                <a:ext cx="1609679" cy="4362174"/>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accent2"/>
                </a:solidFill>
                <a:round/>
                <a:headEnd/>
                <a:tailEnd/>
              </a:ln>
            </p:spPr>
            <p:txBody>
              <a:bodyPr wrap="none" anchor="ctr"/>
              <a:lstStyle/>
              <a:p>
                <a:endParaRPr lang="es-ES"/>
              </a:p>
            </p:txBody>
          </p:sp>
          <p:sp>
            <p:nvSpPr>
              <p:cNvPr id="151560" name="Freeform 3"/>
              <p:cNvSpPr>
                <a:spLocks/>
              </p:cNvSpPr>
              <p:nvPr/>
            </p:nvSpPr>
            <p:spPr bwMode="auto">
              <a:xfrm>
                <a:off x="2686043" y="2988081"/>
                <a:ext cx="1609679" cy="2614835"/>
              </a:xfrm>
              <a:custGeom>
                <a:avLst/>
                <a:gdLst>
                  <a:gd name="T0" fmla="*/ 0 w 1248"/>
                  <a:gd name="T1" fmla="*/ 2147483647 h 1956"/>
                  <a:gd name="T2" fmla="*/ 2147483647 w 1248"/>
                  <a:gd name="T3" fmla="*/ 2147483647 h 1956"/>
                  <a:gd name="T4" fmla="*/ 2147483647 w 1248"/>
                  <a:gd name="T5" fmla="*/ 2147483647 h 1956"/>
                  <a:gd name="T6" fmla="*/ 2147483647 w 1248"/>
                  <a:gd name="T7" fmla="*/ 2147483647 h 1956"/>
                  <a:gd name="T8" fmla="*/ 2147483647 w 1248"/>
                  <a:gd name="T9" fmla="*/ 2147483647 h 1956"/>
                  <a:gd name="T10" fmla="*/ 0 60000 65536"/>
                  <a:gd name="T11" fmla="*/ 0 60000 65536"/>
                  <a:gd name="T12" fmla="*/ 0 60000 65536"/>
                  <a:gd name="T13" fmla="*/ 0 60000 65536"/>
                  <a:gd name="T14" fmla="*/ 0 60000 65536"/>
                  <a:gd name="T15" fmla="*/ 0 w 1248"/>
                  <a:gd name="T16" fmla="*/ 0 h 1956"/>
                  <a:gd name="T17" fmla="*/ 1248 w 1248"/>
                  <a:gd name="T18" fmla="*/ 1956 h 1956"/>
                </a:gdLst>
                <a:ahLst/>
                <a:cxnLst>
                  <a:cxn ang="T10">
                    <a:pos x="T0" y="T1"/>
                  </a:cxn>
                  <a:cxn ang="T11">
                    <a:pos x="T2" y="T3"/>
                  </a:cxn>
                  <a:cxn ang="T12">
                    <a:pos x="T4" y="T5"/>
                  </a:cxn>
                  <a:cxn ang="T13">
                    <a:pos x="T6" y="T7"/>
                  </a:cxn>
                  <a:cxn ang="T14">
                    <a:pos x="T8" y="T9"/>
                  </a:cxn>
                </a:cxnLst>
                <a:rect l="T15" t="T16" r="T17" b="T18"/>
                <a:pathLst>
                  <a:path w="1248" h="1956">
                    <a:moveTo>
                      <a:pt x="0" y="1826"/>
                    </a:moveTo>
                    <a:cubicBezTo>
                      <a:pt x="114" y="1526"/>
                      <a:pt x="519" y="54"/>
                      <a:pt x="683" y="27"/>
                    </a:cubicBezTo>
                    <a:cubicBezTo>
                      <a:pt x="847" y="0"/>
                      <a:pt x="921" y="1374"/>
                      <a:pt x="984" y="1665"/>
                    </a:cubicBezTo>
                    <a:cubicBezTo>
                      <a:pt x="1047" y="1956"/>
                      <a:pt x="1016" y="1745"/>
                      <a:pt x="1060" y="1772"/>
                    </a:cubicBezTo>
                    <a:cubicBezTo>
                      <a:pt x="1104" y="1799"/>
                      <a:pt x="1209" y="1815"/>
                      <a:pt x="1248" y="1826"/>
                    </a:cubicBezTo>
                  </a:path>
                </a:pathLst>
              </a:custGeom>
              <a:noFill/>
              <a:ln w="76200" cap="flat" cmpd="sng">
                <a:solidFill>
                  <a:srgbClr val="FF0000"/>
                </a:solidFill>
                <a:prstDash val="solid"/>
                <a:round/>
                <a:headEnd/>
                <a:tailEnd/>
              </a:ln>
            </p:spPr>
            <p:txBody>
              <a:bodyPr wrap="none" anchor="ctr"/>
              <a:lstStyle/>
              <a:p>
                <a:endParaRPr lang="es-ES"/>
              </a:p>
            </p:txBody>
          </p:sp>
          <p:sp>
            <p:nvSpPr>
              <p:cNvPr id="151561" name="Line 7"/>
              <p:cNvSpPr>
                <a:spLocks noChangeShapeType="1"/>
              </p:cNvSpPr>
              <p:nvPr/>
            </p:nvSpPr>
            <p:spPr bwMode="auto">
              <a:xfrm flipH="1">
                <a:off x="3552791" y="3356992"/>
                <a:ext cx="11096" cy="2679671"/>
              </a:xfrm>
              <a:prstGeom prst="line">
                <a:avLst/>
              </a:prstGeom>
              <a:noFill/>
              <a:ln w="28575">
                <a:solidFill>
                  <a:srgbClr val="FFCC00"/>
                </a:solidFill>
                <a:round/>
                <a:headEnd/>
                <a:tailEnd/>
              </a:ln>
            </p:spPr>
            <p:txBody>
              <a:bodyPr wrap="none" anchor="ctr"/>
              <a:lstStyle/>
              <a:p>
                <a:endParaRPr lang="es-ES"/>
              </a:p>
            </p:txBody>
          </p:sp>
          <p:sp>
            <p:nvSpPr>
              <p:cNvPr id="151562" name="Line 8"/>
              <p:cNvSpPr>
                <a:spLocks noChangeShapeType="1"/>
              </p:cNvSpPr>
              <p:nvPr/>
            </p:nvSpPr>
            <p:spPr bwMode="auto">
              <a:xfrm>
                <a:off x="4283968" y="4365104"/>
                <a:ext cx="31949" cy="1599551"/>
              </a:xfrm>
              <a:prstGeom prst="line">
                <a:avLst/>
              </a:prstGeom>
              <a:noFill/>
              <a:ln w="28575">
                <a:solidFill>
                  <a:srgbClr val="FFCC00"/>
                </a:solidFill>
                <a:round/>
                <a:headEnd/>
                <a:tailEnd/>
              </a:ln>
            </p:spPr>
            <p:txBody>
              <a:bodyPr wrap="none" anchor="ctr"/>
              <a:lstStyle/>
              <a:p>
                <a:endParaRPr lang="es-ES"/>
              </a:p>
            </p:txBody>
          </p:sp>
          <p:sp>
            <p:nvSpPr>
              <p:cNvPr id="151563" name="Line 15"/>
              <p:cNvSpPr>
                <a:spLocks noChangeShapeType="1"/>
              </p:cNvSpPr>
              <p:nvPr/>
            </p:nvSpPr>
            <p:spPr bwMode="auto">
              <a:xfrm>
                <a:off x="2624132" y="2174610"/>
                <a:ext cx="0" cy="3936145"/>
              </a:xfrm>
              <a:prstGeom prst="line">
                <a:avLst/>
              </a:prstGeom>
              <a:noFill/>
              <a:ln w="28575">
                <a:solidFill>
                  <a:schemeClr val="bg1"/>
                </a:solidFill>
                <a:round/>
                <a:headEnd/>
                <a:tailEnd/>
              </a:ln>
            </p:spPr>
            <p:txBody>
              <a:bodyPr wrap="none" anchor="ctr"/>
              <a:lstStyle/>
              <a:p>
                <a:endParaRPr lang="es-ES"/>
              </a:p>
            </p:txBody>
          </p:sp>
          <p:sp>
            <p:nvSpPr>
              <p:cNvPr id="151564" name="Line 21"/>
              <p:cNvSpPr>
                <a:spLocks noChangeShapeType="1"/>
              </p:cNvSpPr>
              <p:nvPr/>
            </p:nvSpPr>
            <p:spPr bwMode="auto">
              <a:xfrm>
                <a:off x="2624132" y="5814387"/>
                <a:ext cx="866750"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51565" name="Line 22"/>
              <p:cNvSpPr>
                <a:spLocks noChangeShapeType="1"/>
              </p:cNvSpPr>
              <p:nvPr/>
            </p:nvSpPr>
            <p:spPr bwMode="auto">
              <a:xfrm>
                <a:off x="2624132" y="5962571"/>
                <a:ext cx="1547769"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51566" name="Line 7"/>
              <p:cNvSpPr>
                <a:spLocks noChangeShapeType="1"/>
              </p:cNvSpPr>
              <p:nvPr/>
            </p:nvSpPr>
            <p:spPr bwMode="auto">
              <a:xfrm flipH="1">
                <a:off x="3056180" y="2390634"/>
                <a:ext cx="0" cy="3615775"/>
              </a:xfrm>
              <a:prstGeom prst="line">
                <a:avLst/>
              </a:prstGeom>
              <a:noFill/>
              <a:ln w="28575">
                <a:solidFill>
                  <a:srgbClr val="FFCC00"/>
                </a:solidFill>
                <a:round/>
                <a:headEnd/>
                <a:tailEnd/>
              </a:ln>
            </p:spPr>
            <p:txBody>
              <a:bodyPr wrap="none" anchor="ctr"/>
              <a:lstStyle/>
              <a:p>
                <a:endParaRPr lang="es-ES"/>
              </a:p>
            </p:txBody>
          </p:sp>
        </p:grpSp>
      </p:grpSp>
      <p:sp>
        <p:nvSpPr>
          <p:cNvPr id="151555" name="Line 21"/>
          <p:cNvSpPr>
            <a:spLocks noChangeShapeType="1"/>
          </p:cNvSpPr>
          <p:nvPr/>
        </p:nvSpPr>
        <p:spPr bwMode="auto">
          <a:xfrm>
            <a:off x="6227763" y="3789363"/>
            <a:ext cx="431800" cy="0"/>
          </a:xfrm>
          <a:prstGeom prst="line">
            <a:avLst/>
          </a:prstGeom>
          <a:noFill/>
          <a:ln w="38100">
            <a:solidFill>
              <a:srgbClr val="FFCC00"/>
            </a:solidFill>
            <a:round/>
            <a:headEnd type="triangle" w="med" len="med"/>
            <a:tailEnd type="triangle" w="med" len="med"/>
          </a:ln>
        </p:spPr>
        <p:txBody>
          <a:bodyPr wrap="none" anchor="ctr"/>
          <a:lstStyle/>
          <a:p>
            <a:endParaRPr lang="es-ES"/>
          </a:p>
        </p:txBody>
      </p:sp>
      <p:pic>
        <p:nvPicPr>
          <p:cNvPr id="151556" name="Picture 2" descr="_ST 005"/>
          <p:cNvPicPr>
            <a:picLocks noChangeAspect="1" noChangeArrowheads="1"/>
          </p:cNvPicPr>
          <p:nvPr/>
        </p:nvPicPr>
        <p:blipFill>
          <a:blip r:embed="rId2" cstate="print"/>
          <a:srcRect l="26219" t="60834" r="35153" b="6653"/>
          <a:stretch>
            <a:fillRect/>
          </a:stretch>
        </p:blipFill>
        <p:spPr bwMode="auto">
          <a:xfrm>
            <a:off x="5805488" y="4508500"/>
            <a:ext cx="3338512" cy="2106613"/>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ZoneTexte 3"/>
          <p:cNvSpPr txBox="1">
            <a:spLocks noChangeArrowheads="1"/>
          </p:cNvSpPr>
          <p:nvPr/>
        </p:nvSpPr>
        <p:spPr bwMode="auto">
          <a:xfrm>
            <a:off x="0" y="0"/>
            <a:ext cx="9144000" cy="69500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41</a:t>
            </a:r>
            <a:r>
              <a:rPr lang="es-ES_tradnl" b="1" dirty="0">
                <a:solidFill>
                  <a:schemeClr val="bg1"/>
                </a:solidFill>
              </a:rPr>
              <a:t>Las arterias</a:t>
            </a:r>
            <a:endParaRPr lang="fr-FR" b="1" dirty="0">
              <a:solidFill>
                <a:schemeClr val="bg1"/>
              </a:solidFill>
            </a:endParaRPr>
          </a:p>
          <a:p>
            <a:pPr eaLnBrk="0" hangingPunct="0">
              <a:spcBef>
                <a:spcPct val="50000"/>
              </a:spcBef>
            </a:pPr>
            <a:r>
              <a:rPr lang="es-ES_tradnl" b="1" dirty="0">
                <a:solidFill>
                  <a:srgbClr val="FFFF00"/>
                </a:solidFill>
              </a:rPr>
              <a:t>La velocidad máxima sola no puede definir la perdida de carga  si no se conoce el calibre y la longitud de una estenosis .</a:t>
            </a:r>
            <a:r>
              <a:rPr lang="en-US" b="1" dirty="0">
                <a:solidFill>
                  <a:srgbClr val="FFFF00"/>
                </a:solidFill>
              </a:rPr>
              <a:t> D</a:t>
            </a:r>
            <a:r>
              <a:rPr lang="es-ES_tradnl" b="1" dirty="0">
                <a:solidFill>
                  <a:srgbClr val="FFFF00"/>
                </a:solidFill>
              </a:rPr>
              <a:t>P = 8 L </a:t>
            </a:r>
            <a:r>
              <a:rPr lang="fr-FR" b="1" dirty="0">
                <a:solidFill>
                  <a:srgbClr val="FFFF00"/>
                </a:solidFill>
              </a:rPr>
              <a:t>μ</a:t>
            </a:r>
            <a:r>
              <a:rPr lang="es-ES_tradnl" b="1" dirty="0">
                <a:solidFill>
                  <a:srgbClr val="FFFF00"/>
                </a:solidFill>
              </a:rPr>
              <a:t> Q/ </a:t>
            </a:r>
            <a:r>
              <a:rPr lang="en-US" b="1" dirty="0">
                <a:solidFill>
                  <a:srgbClr val="FFFF00"/>
                </a:solidFill>
              </a:rPr>
              <a:t>π</a:t>
            </a:r>
            <a:r>
              <a:rPr lang="es-ES_tradnl" b="1" dirty="0">
                <a:solidFill>
                  <a:srgbClr val="FFFF00"/>
                </a:solidFill>
              </a:rPr>
              <a:t> r</a:t>
            </a:r>
            <a:r>
              <a:rPr lang="es-ES_tradnl" b="1" baseline="30000" dirty="0">
                <a:solidFill>
                  <a:srgbClr val="FFFF00"/>
                </a:solidFill>
              </a:rPr>
              <a:t>4</a:t>
            </a:r>
            <a:r>
              <a:rPr lang="es-ES_tradnl" b="1" dirty="0">
                <a:solidFill>
                  <a:srgbClr val="FFFF00"/>
                </a:solidFill>
              </a:rPr>
              <a:t>. </a:t>
            </a:r>
          </a:p>
          <a:p>
            <a:pPr eaLnBrk="0" hangingPunct="0">
              <a:spcBef>
                <a:spcPct val="50000"/>
              </a:spcBef>
            </a:pPr>
            <a:r>
              <a:rPr lang="es-ES_tradnl" b="1" dirty="0">
                <a:solidFill>
                  <a:srgbClr val="FFFF00"/>
                </a:solidFill>
              </a:rPr>
              <a:t>	</a:t>
            </a:r>
            <a:r>
              <a:rPr lang="es-ES_tradnl" b="1" dirty="0">
                <a:solidFill>
                  <a:schemeClr val="bg1"/>
                </a:solidFill>
              </a:rPr>
              <a:t>Esta es una aproximación demasiado errónea en mas de 20% de los casos ( 1 paciente sobre 5!).</a:t>
            </a:r>
          </a:p>
          <a:p>
            <a:pPr eaLnBrk="0" hangingPunct="0">
              <a:spcBef>
                <a:spcPct val="50000"/>
              </a:spcBef>
            </a:pPr>
            <a:r>
              <a:rPr lang="es-ES_tradnl" b="1" dirty="0">
                <a:solidFill>
                  <a:schemeClr val="bg1"/>
                </a:solidFill>
              </a:rPr>
              <a:t> </a:t>
            </a:r>
            <a:r>
              <a:rPr lang="es-ES_tradnl" b="1" dirty="0">
                <a:solidFill>
                  <a:srgbClr val="FFFF00"/>
                </a:solidFill>
              </a:rPr>
              <a:t>El porcentaje de estenosis </a:t>
            </a:r>
            <a:r>
              <a:rPr lang="es-ES_tradnl" b="1" dirty="0">
                <a:solidFill>
                  <a:schemeClr val="bg1"/>
                </a:solidFill>
              </a:rPr>
              <a:t>es también una </a:t>
            </a:r>
            <a:r>
              <a:rPr lang="es-ES_tradnl" b="1" dirty="0">
                <a:solidFill>
                  <a:srgbClr val="FF0000"/>
                </a:solidFill>
              </a:rPr>
              <a:t>aproximación peligrosa</a:t>
            </a:r>
            <a:r>
              <a:rPr lang="es-ES_tradnl" b="1" dirty="0">
                <a:solidFill>
                  <a:schemeClr val="bg1"/>
                </a:solidFill>
              </a:rPr>
              <a:t>, particularmente al nivel de la carótidas. </a:t>
            </a:r>
          </a:p>
          <a:p>
            <a:pPr eaLnBrk="0" hangingPunct="0">
              <a:spcBef>
                <a:spcPct val="50000"/>
              </a:spcBef>
            </a:pPr>
            <a:endParaRPr lang="fr-FR"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ZoneTexte 3"/>
          <p:cNvSpPr txBox="1">
            <a:spLocks noChangeArrowheads="1"/>
          </p:cNvSpPr>
          <p:nvPr/>
        </p:nvSpPr>
        <p:spPr bwMode="auto">
          <a:xfrm>
            <a:off x="0" y="0"/>
            <a:ext cx="9144000" cy="886936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42 Carótidas</a:t>
            </a:r>
            <a:endParaRPr lang="fr-FR" b="1" dirty="0">
              <a:solidFill>
                <a:schemeClr val="bg1"/>
              </a:solidFill>
            </a:endParaRPr>
          </a:p>
          <a:p>
            <a:pPr eaLnBrk="0" hangingPunct="0">
              <a:spcBef>
                <a:spcPct val="50000"/>
              </a:spcBef>
            </a:pPr>
            <a:r>
              <a:rPr lang="es-ES_tradnl" b="1" dirty="0">
                <a:solidFill>
                  <a:schemeClr val="bg1"/>
                </a:solidFill>
              </a:rPr>
              <a:t>El </a:t>
            </a:r>
            <a:r>
              <a:rPr lang="es-ES_tradnl" b="1" dirty="0">
                <a:solidFill>
                  <a:srgbClr val="FFFF00"/>
                </a:solidFill>
              </a:rPr>
              <a:t>NASCET </a:t>
            </a:r>
            <a:r>
              <a:rPr lang="es-ES_tradnl" b="1" dirty="0">
                <a:solidFill>
                  <a:schemeClr val="bg1"/>
                </a:solidFill>
              </a:rPr>
              <a:t>valora la estenosis</a:t>
            </a:r>
            <a:r>
              <a:rPr lang="es-ES_tradnl" b="1" dirty="0">
                <a:solidFill>
                  <a:srgbClr val="FFFF00"/>
                </a:solidFill>
              </a:rPr>
              <a:t> </a:t>
            </a:r>
            <a:r>
              <a:rPr lang="es-ES_tradnl" b="1" dirty="0">
                <a:solidFill>
                  <a:schemeClr val="bg1"/>
                </a:solidFill>
              </a:rPr>
              <a:t>de la carótida interna  (A-B/A) x100, (A = calibre post-bulbar  , B = calibre de la estenosis ) considera la </a:t>
            </a:r>
            <a:r>
              <a:rPr lang="es-ES_tradnl" b="1" dirty="0">
                <a:solidFill>
                  <a:srgbClr val="FFFF00"/>
                </a:solidFill>
              </a:rPr>
              <a:t>estenosis significativa  </a:t>
            </a:r>
            <a:r>
              <a:rPr lang="es-ES_tradnl" b="1" dirty="0">
                <a:solidFill>
                  <a:schemeClr val="bg1"/>
                </a:solidFill>
              </a:rPr>
              <a:t>cuando alcanza </a:t>
            </a:r>
            <a:r>
              <a:rPr lang="es-ES_tradnl" b="1" dirty="0">
                <a:solidFill>
                  <a:srgbClr val="FFFF00"/>
                </a:solidFill>
              </a:rPr>
              <a:t>70%. </a:t>
            </a:r>
            <a:r>
              <a:rPr lang="es-ES_tradnl" sz="3200" b="1" dirty="0">
                <a:solidFill>
                  <a:srgbClr val="FF0000"/>
                </a:solidFill>
              </a:rPr>
              <a:t>Sin embargo su significación no depende del calibre de la carótida interna post bulbar A</a:t>
            </a:r>
            <a:r>
              <a:rPr lang="es-ES_tradnl" b="1" dirty="0">
                <a:solidFill>
                  <a:schemeClr val="bg1"/>
                </a:solidFill>
              </a:rPr>
              <a:t>,  si no del solamente del calibre de la estenosis, su longitud y su caudal</a:t>
            </a:r>
          </a:p>
          <a:p>
            <a:pPr eaLnBrk="0" hangingPunct="0">
              <a:spcBef>
                <a:spcPct val="50000"/>
              </a:spcBef>
            </a:pPr>
            <a:r>
              <a:rPr lang="es-ES_tradnl" b="1" dirty="0">
                <a:solidFill>
                  <a:srgbClr val="FFFF00"/>
                </a:solidFill>
              </a:rPr>
              <a:t>Relación carotidea </a:t>
            </a:r>
          </a:p>
          <a:p>
            <a:pPr eaLnBrk="0" hangingPunct="0">
              <a:spcBef>
                <a:spcPct val="50000"/>
              </a:spcBef>
            </a:pPr>
            <a:r>
              <a:rPr lang="es-ES_tradnl" b="1" dirty="0" err="1">
                <a:solidFill>
                  <a:schemeClr val="bg1"/>
                </a:solidFill>
              </a:rPr>
              <a:t>Relacion</a:t>
            </a:r>
            <a:r>
              <a:rPr lang="es-ES_tradnl" b="1" dirty="0">
                <a:solidFill>
                  <a:schemeClr val="bg1"/>
                </a:solidFill>
              </a:rPr>
              <a:t> de velocidad  =</a:t>
            </a:r>
          </a:p>
          <a:p>
            <a:pPr eaLnBrk="0" hangingPunct="0">
              <a:spcBef>
                <a:spcPct val="50000"/>
              </a:spcBef>
            </a:pPr>
            <a:r>
              <a:rPr lang="es-ES_tradnl" b="1" dirty="0">
                <a:solidFill>
                  <a:schemeClr val="bg1"/>
                </a:solidFill>
              </a:rPr>
              <a:t>Relación </a:t>
            </a:r>
            <a:r>
              <a:rPr lang="es-ES_tradnl" b="1" dirty="0" err="1">
                <a:solidFill>
                  <a:schemeClr val="bg1"/>
                </a:solidFill>
              </a:rPr>
              <a:t>area</a:t>
            </a:r>
            <a:r>
              <a:rPr lang="es-ES_tradnl" b="1" dirty="0">
                <a:solidFill>
                  <a:schemeClr val="bg1"/>
                </a:solidFill>
              </a:rPr>
              <a:t> de calibre</a:t>
            </a: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pic>
        <p:nvPicPr>
          <p:cNvPr id="153602" name="Picture 5" descr="IMG_0112"/>
          <p:cNvPicPr>
            <a:picLocks noChangeAspect="1" noChangeArrowheads="1"/>
          </p:cNvPicPr>
          <p:nvPr/>
        </p:nvPicPr>
        <p:blipFill>
          <a:blip r:embed="rId2" cstate="print"/>
          <a:srcRect/>
          <a:stretch>
            <a:fillRect/>
          </a:stretch>
        </p:blipFill>
        <p:spPr bwMode="auto">
          <a:xfrm>
            <a:off x="4427538" y="4535488"/>
            <a:ext cx="3097212" cy="2322512"/>
          </a:xfrm>
          <a:prstGeom prst="rect">
            <a:avLst/>
          </a:prstGeom>
          <a:noFill/>
          <a:ln w="9525">
            <a:noFill/>
            <a:miter lim="800000"/>
            <a:headEnd/>
            <a:tailEnd/>
          </a:ln>
        </p:spPr>
      </p:pic>
      <p:pic>
        <p:nvPicPr>
          <p:cNvPr id="153603" name="Picture 2" descr="IMG_0103"/>
          <p:cNvPicPr>
            <a:picLocks noChangeAspect="1" noChangeArrowheads="1"/>
          </p:cNvPicPr>
          <p:nvPr/>
        </p:nvPicPr>
        <p:blipFill>
          <a:blip r:embed="rId3" cstate="print"/>
          <a:srcRect l="15128" t="11401" r="21523" b="10687"/>
          <a:stretch>
            <a:fillRect/>
          </a:stretch>
        </p:blipFill>
        <p:spPr bwMode="auto">
          <a:xfrm>
            <a:off x="7164388" y="4437063"/>
            <a:ext cx="1800225" cy="29527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ZoneTexte 3"/>
          <p:cNvSpPr txBox="1">
            <a:spLocks noChangeArrowheads="1"/>
          </p:cNvSpPr>
          <p:nvPr/>
        </p:nvSpPr>
        <p:spPr bwMode="auto">
          <a:xfrm>
            <a:off x="0" y="0"/>
            <a:ext cx="9144000" cy="67087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43 </a:t>
            </a:r>
            <a:r>
              <a:rPr lang="es-ES_tradnl" sz="4000" b="1">
                <a:solidFill>
                  <a:srgbClr val="FFFF00"/>
                </a:solidFill>
              </a:rPr>
              <a:t>Así, el porcentaje puede variar de 43 a 64%  cuando el calibre post bulbar varia 3,5 a 5,5 mm por un calibre de estenosis = 2 mm. </a:t>
            </a: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a:solidFill>
                <a:schemeClr val="bg1"/>
              </a:solidFill>
            </a:endParaRPr>
          </a:p>
        </p:txBody>
      </p:sp>
      <p:grpSp>
        <p:nvGrpSpPr>
          <p:cNvPr id="2" name="Groupe 2"/>
          <p:cNvGrpSpPr>
            <a:grpSpLocks/>
          </p:cNvGrpSpPr>
          <p:nvPr/>
        </p:nvGrpSpPr>
        <p:grpSpPr bwMode="auto">
          <a:xfrm>
            <a:off x="3924300" y="1916113"/>
            <a:ext cx="4968875" cy="4252912"/>
            <a:chOff x="1331963" y="692150"/>
            <a:chExt cx="4679899" cy="3600996"/>
          </a:xfrm>
        </p:grpSpPr>
        <p:sp>
          <p:nvSpPr>
            <p:cNvPr id="154629" name="Text Box 7"/>
            <p:cNvSpPr txBox="1">
              <a:spLocks noChangeArrowheads="1"/>
            </p:cNvSpPr>
            <p:nvPr/>
          </p:nvSpPr>
          <p:spPr bwMode="auto">
            <a:xfrm>
              <a:off x="2771817" y="2780970"/>
              <a:ext cx="2196413" cy="1376416"/>
            </a:xfrm>
            <a:prstGeom prst="rect">
              <a:avLst/>
            </a:prstGeom>
            <a:noFill/>
            <a:ln w="9525">
              <a:solidFill>
                <a:srgbClr val="FF0000"/>
              </a:solidFill>
              <a:miter lim="800000"/>
              <a:headEnd/>
              <a:tailEnd/>
            </a:ln>
          </p:spPr>
          <p:txBody>
            <a:bodyPr>
              <a:spAutoFit/>
            </a:bodyPr>
            <a:lstStyle/>
            <a:p>
              <a:pPr eaLnBrk="0" hangingPunct="0">
                <a:spcBef>
                  <a:spcPct val="50000"/>
                </a:spcBef>
              </a:pPr>
              <a:r>
                <a:rPr lang="fr-FR" sz="2000" b="1">
                  <a:solidFill>
                    <a:schemeClr val="bg1"/>
                  </a:solidFill>
                </a:rPr>
                <a:t>Para la misma Estenosis  2 mm   el % Nascet varia segun el calibre post-bulbar</a:t>
              </a:r>
            </a:p>
          </p:txBody>
        </p:sp>
        <p:grpSp>
          <p:nvGrpSpPr>
            <p:cNvPr id="3" name="Groupe 22"/>
            <p:cNvGrpSpPr>
              <a:grpSpLocks/>
            </p:cNvGrpSpPr>
            <p:nvPr/>
          </p:nvGrpSpPr>
          <p:grpSpPr bwMode="auto">
            <a:xfrm>
              <a:off x="1520825" y="692150"/>
              <a:ext cx="1595438" cy="3600450"/>
              <a:chOff x="1520825" y="692150"/>
              <a:chExt cx="1595438" cy="3600450"/>
            </a:xfrm>
          </p:grpSpPr>
          <p:sp>
            <p:nvSpPr>
              <p:cNvPr id="154642" name="Freeform 10"/>
              <p:cNvSpPr>
                <a:spLocks/>
              </p:cNvSpPr>
              <p:nvPr/>
            </p:nvSpPr>
            <p:spPr bwMode="auto">
              <a:xfrm>
                <a:off x="1531938" y="692150"/>
                <a:ext cx="1584325" cy="3600450"/>
              </a:xfrm>
              <a:custGeom>
                <a:avLst/>
                <a:gdLst>
                  <a:gd name="T0" fmla="*/ 2147483647 w 998"/>
                  <a:gd name="T1" fmla="*/ 2147483647 h 2268"/>
                  <a:gd name="T2" fmla="*/ 2147483647 w 998"/>
                  <a:gd name="T3" fmla="*/ 2147483647 h 2268"/>
                  <a:gd name="T4" fmla="*/ 2147483647 w 998"/>
                  <a:gd name="T5" fmla="*/ 2147483647 h 2268"/>
                  <a:gd name="T6" fmla="*/ 2147483647 w 998"/>
                  <a:gd name="T7" fmla="*/ 2147483647 h 2268"/>
                  <a:gd name="T8" fmla="*/ 2147483647 w 998"/>
                  <a:gd name="T9" fmla="*/ 2147483647 h 2268"/>
                  <a:gd name="T10" fmla="*/ 2147483647 w 998"/>
                  <a:gd name="T11" fmla="*/ 2147483647 h 2268"/>
                  <a:gd name="T12" fmla="*/ 2147483647 w 998"/>
                  <a:gd name="T13" fmla="*/ 2147483647 h 2268"/>
                  <a:gd name="T14" fmla="*/ 2147483647 w 998"/>
                  <a:gd name="T15" fmla="*/ 2147483647 h 2268"/>
                  <a:gd name="T16" fmla="*/ 2147483647 w 998"/>
                  <a:gd name="T17" fmla="*/ 2147483647 h 2268"/>
                  <a:gd name="T18" fmla="*/ 2147483647 w 998"/>
                  <a:gd name="T19" fmla="*/ 2147483647 h 2268"/>
                  <a:gd name="T20" fmla="*/ 2147483647 w 998"/>
                  <a:gd name="T21" fmla="*/ 0 h 2268"/>
                  <a:gd name="T22" fmla="*/ 2147483647 w 998"/>
                  <a:gd name="T23" fmla="*/ 0 h 2268"/>
                  <a:gd name="T24" fmla="*/ 2147483647 w 998"/>
                  <a:gd name="T25" fmla="*/ 2147483647 h 2268"/>
                  <a:gd name="T26" fmla="*/ 2147483647 w 998"/>
                  <a:gd name="T27" fmla="*/ 2147483647 h 2268"/>
                  <a:gd name="T28" fmla="*/ 2147483647 w 998"/>
                  <a:gd name="T29" fmla="*/ 2147483647 h 2268"/>
                  <a:gd name="T30" fmla="*/ 2147483647 w 998"/>
                  <a:gd name="T31" fmla="*/ 2147483647 h 2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8"/>
                  <a:gd name="T49" fmla="*/ 0 h 2268"/>
                  <a:gd name="T50" fmla="*/ 998 w 998"/>
                  <a:gd name="T51" fmla="*/ 2268 h 2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8" h="2268">
                    <a:moveTo>
                      <a:pt x="227" y="46"/>
                    </a:moveTo>
                    <a:lnTo>
                      <a:pt x="211" y="452"/>
                    </a:lnTo>
                    <a:cubicBezTo>
                      <a:pt x="181" y="570"/>
                      <a:pt x="76" y="648"/>
                      <a:pt x="45" y="755"/>
                    </a:cubicBezTo>
                    <a:cubicBezTo>
                      <a:pt x="14" y="862"/>
                      <a:pt x="0" y="949"/>
                      <a:pt x="26" y="1097"/>
                    </a:cubicBezTo>
                    <a:cubicBezTo>
                      <a:pt x="52" y="1245"/>
                      <a:pt x="168" y="1448"/>
                      <a:pt x="201" y="1643"/>
                    </a:cubicBezTo>
                    <a:lnTo>
                      <a:pt x="227" y="2268"/>
                    </a:lnTo>
                    <a:lnTo>
                      <a:pt x="681" y="2268"/>
                    </a:lnTo>
                    <a:lnTo>
                      <a:pt x="670" y="1858"/>
                    </a:lnTo>
                    <a:lnTo>
                      <a:pt x="885" y="1175"/>
                    </a:lnTo>
                    <a:lnTo>
                      <a:pt x="998" y="817"/>
                    </a:lnTo>
                    <a:lnTo>
                      <a:pt x="998" y="0"/>
                    </a:lnTo>
                    <a:lnTo>
                      <a:pt x="771" y="0"/>
                    </a:lnTo>
                    <a:lnTo>
                      <a:pt x="771" y="726"/>
                    </a:lnTo>
                    <a:lnTo>
                      <a:pt x="602" y="1399"/>
                    </a:lnTo>
                    <a:lnTo>
                      <a:pt x="590" y="46"/>
                    </a:lnTo>
                    <a:lnTo>
                      <a:pt x="227" y="46"/>
                    </a:lnTo>
                    <a:close/>
                  </a:path>
                </a:pathLst>
              </a:custGeom>
              <a:solidFill>
                <a:srgbClr val="FF0000"/>
              </a:solidFill>
              <a:ln w="9525">
                <a:solidFill>
                  <a:schemeClr val="tx1"/>
                </a:solidFill>
                <a:round/>
                <a:headEnd/>
                <a:tailEnd/>
              </a:ln>
            </p:spPr>
            <p:txBody>
              <a:bodyPr/>
              <a:lstStyle/>
              <a:p>
                <a:endParaRPr lang="es-ES"/>
              </a:p>
            </p:txBody>
          </p:sp>
          <p:sp>
            <p:nvSpPr>
              <p:cNvPr id="154643" name="Freeform 12"/>
              <p:cNvSpPr>
                <a:spLocks/>
              </p:cNvSpPr>
              <p:nvPr/>
            </p:nvSpPr>
            <p:spPr bwMode="auto">
              <a:xfrm>
                <a:off x="1520825" y="1365250"/>
                <a:ext cx="873125" cy="1835150"/>
              </a:xfrm>
              <a:custGeom>
                <a:avLst/>
                <a:gdLst>
                  <a:gd name="T0" fmla="*/ 2147483647 w 550"/>
                  <a:gd name="T1" fmla="*/ 2147483647 h 1156"/>
                  <a:gd name="T2" fmla="*/ 2147483647 w 550"/>
                  <a:gd name="T3" fmla="*/ 2147483647 h 1156"/>
                  <a:gd name="T4" fmla="*/ 2147483647 w 550"/>
                  <a:gd name="T5" fmla="*/ 2147483647 h 1156"/>
                  <a:gd name="T6" fmla="*/ 2147483647 w 550"/>
                  <a:gd name="T7" fmla="*/ 2147483647 h 1156"/>
                  <a:gd name="T8" fmla="*/ 2147483647 w 550"/>
                  <a:gd name="T9" fmla="*/ 2147483647 h 1156"/>
                  <a:gd name="T10" fmla="*/ 2147483647 w 550"/>
                  <a:gd name="T11" fmla="*/ 2147483647 h 1156"/>
                  <a:gd name="T12" fmla="*/ 2147483647 w 550"/>
                  <a:gd name="T13" fmla="*/ 2147483647 h 1156"/>
                  <a:gd name="T14" fmla="*/ 2147483647 w 550"/>
                  <a:gd name="T15" fmla="*/ 2147483647 h 1156"/>
                  <a:gd name="T16" fmla="*/ 2147483647 w 550"/>
                  <a:gd name="T17" fmla="*/ 2147483647 h 1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0"/>
                  <a:gd name="T28" fmla="*/ 0 h 1156"/>
                  <a:gd name="T29" fmla="*/ 550 w 550"/>
                  <a:gd name="T30" fmla="*/ 1156 h 1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0" h="1156">
                    <a:moveTo>
                      <a:pt x="224" y="30"/>
                    </a:moveTo>
                    <a:cubicBezTo>
                      <a:pt x="154" y="60"/>
                      <a:pt x="71" y="192"/>
                      <a:pt x="38" y="302"/>
                    </a:cubicBezTo>
                    <a:cubicBezTo>
                      <a:pt x="5" y="412"/>
                      <a:pt x="0" y="564"/>
                      <a:pt x="23" y="692"/>
                    </a:cubicBezTo>
                    <a:cubicBezTo>
                      <a:pt x="46" y="820"/>
                      <a:pt x="145" y="1002"/>
                      <a:pt x="178" y="1073"/>
                    </a:cubicBezTo>
                    <a:cubicBezTo>
                      <a:pt x="211" y="1144"/>
                      <a:pt x="170" y="1156"/>
                      <a:pt x="224" y="1119"/>
                    </a:cubicBezTo>
                    <a:cubicBezTo>
                      <a:pt x="278" y="1082"/>
                      <a:pt x="452" y="981"/>
                      <a:pt x="501" y="848"/>
                    </a:cubicBezTo>
                    <a:cubicBezTo>
                      <a:pt x="550" y="715"/>
                      <a:pt x="528" y="442"/>
                      <a:pt x="521" y="321"/>
                    </a:cubicBezTo>
                    <a:cubicBezTo>
                      <a:pt x="514" y="200"/>
                      <a:pt x="507" y="169"/>
                      <a:pt x="458" y="121"/>
                    </a:cubicBezTo>
                    <a:cubicBezTo>
                      <a:pt x="409" y="73"/>
                      <a:pt x="294" y="0"/>
                      <a:pt x="224" y="30"/>
                    </a:cubicBezTo>
                    <a:close/>
                  </a:path>
                </a:pathLst>
              </a:custGeom>
              <a:solidFill>
                <a:schemeClr val="tx2"/>
              </a:solidFill>
              <a:ln w="9525">
                <a:solidFill>
                  <a:schemeClr val="tx1"/>
                </a:solidFill>
                <a:round/>
                <a:headEnd/>
                <a:tailEnd/>
              </a:ln>
            </p:spPr>
            <p:txBody>
              <a:bodyPr/>
              <a:lstStyle/>
              <a:p>
                <a:endParaRPr lang="es-ES"/>
              </a:p>
            </p:txBody>
          </p:sp>
        </p:grpSp>
        <p:sp>
          <p:nvSpPr>
            <p:cNvPr id="154631" name="Text Box 14"/>
            <p:cNvSpPr txBox="1">
              <a:spLocks noChangeArrowheads="1"/>
            </p:cNvSpPr>
            <p:nvPr/>
          </p:nvSpPr>
          <p:spPr bwMode="auto">
            <a:xfrm>
              <a:off x="3332163" y="1700213"/>
              <a:ext cx="879797" cy="625574"/>
            </a:xfrm>
            <a:prstGeom prst="rect">
              <a:avLst/>
            </a:prstGeom>
            <a:noFill/>
            <a:ln w="9525">
              <a:solidFill>
                <a:srgbClr val="FF0000"/>
              </a:solidFill>
              <a:miter lim="800000"/>
              <a:headEnd/>
              <a:tailEnd/>
            </a:ln>
          </p:spPr>
          <p:txBody>
            <a:bodyPr>
              <a:spAutoFit/>
            </a:bodyPr>
            <a:lstStyle/>
            <a:p>
              <a:pPr eaLnBrk="0" hangingPunct="0">
                <a:spcBef>
                  <a:spcPct val="50000"/>
                </a:spcBef>
              </a:pPr>
              <a:r>
                <a:rPr lang="fr-FR" sz="1400" b="1">
                  <a:solidFill>
                    <a:schemeClr val="bg1"/>
                  </a:solidFill>
                </a:rPr>
                <a:t>Calibre estenosis= 2 mm</a:t>
              </a:r>
            </a:p>
          </p:txBody>
        </p:sp>
        <p:sp>
          <p:nvSpPr>
            <p:cNvPr id="154632" name="Line 15"/>
            <p:cNvSpPr>
              <a:spLocks noChangeShapeType="1"/>
            </p:cNvSpPr>
            <p:nvPr/>
          </p:nvSpPr>
          <p:spPr bwMode="auto">
            <a:xfrm flipH="1">
              <a:off x="2468563" y="2060575"/>
              <a:ext cx="792162" cy="144463"/>
            </a:xfrm>
            <a:prstGeom prst="line">
              <a:avLst/>
            </a:prstGeom>
            <a:noFill/>
            <a:ln w="38100">
              <a:solidFill>
                <a:schemeClr val="tx1"/>
              </a:solidFill>
              <a:round/>
              <a:headEnd/>
              <a:tailEnd type="triangle" w="med" len="med"/>
            </a:ln>
          </p:spPr>
          <p:txBody>
            <a:bodyPr/>
            <a:lstStyle/>
            <a:p>
              <a:endParaRPr lang="es-ES"/>
            </a:p>
          </p:txBody>
        </p:sp>
        <p:grpSp>
          <p:nvGrpSpPr>
            <p:cNvPr id="4" name="Groupe 23"/>
            <p:cNvGrpSpPr>
              <a:grpSpLocks/>
            </p:cNvGrpSpPr>
            <p:nvPr/>
          </p:nvGrpSpPr>
          <p:grpSpPr bwMode="auto">
            <a:xfrm>
              <a:off x="4211960" y="692696"/>
              <a:ext cx="1454150" cy="3600450"/>
              <a:chOff x="5997575" y="692150"/>
              <a:chExt cx="1454150" cy="3600450"/>
            </a:xfrm>
          </p:grpSpPr>
          <p:sp>
            <p:nvSpPr>
              <p:cNvPr id="154639" name="Freeform 11"/>
              <p:cNvSpPr>
                <a:spLocks/>
              </p:cNvSpPr>
              <p:nvPr/>
            </p:nvSpPr>
            <p:spPr bwMode="auto">
              <a:xfrm>
                <a:off x="6213475" y="692150"/>
                <a:ext cx="1238250" cy="3600450"/>
              </a:xfrm>
              <a:custGeom>
                <a:avLst/>
                <a:gdLst>
                  <a:gd name="T0" fmla="*/ 2147483647 w 780"/>
                  <a:gd name="T1" fmla="*/ 2147483647 h 2268"/>
                  <a:gd name="T2" fmla="*/ 2147483647 w 780"/>
                  <a:gd name="T3" fmla="*/ 2147483647 h 2268"/>
                  <a:gd name="T4" fmla="*/ 2147483647 w 780"/>
                  <a:gd name="T5" fmla="*/ 2147483647 h 2268"/>
                  <a:gd name="T6" fmla="*/ 2147483647 w 780"/>
                  <a:gd name="T7" fmla="*/ 2147483647 h 2268"/>
                  <a:gd name="T8" fmla="*/ 2147483647 w 780"/>
                  <a:gd name="T9" fmla="*/ 2147483647 h 2268"/>
                  <a:gd name="T10" fmla="*/ 2147483647 w 780"/>
                  <a:gd name="T11" fmla="*/ 2147483647 h 2268"/>
                  <a:gd name="T12" fmla="*/ 2147483647 w 780"/>
                  <a:gd name="T13" fmla="*/ 2147483647 h 2268"/>
                  <a:gd name="T14" fmla="*/ 2147483647 w 780"/>
                  <a:gd name="T15" fmla="*/ 2147483647 h 2268"/>
                  <a:gd name="T16" fmla="*/ 2147483647 w 780"/>
                  <a:gd name="T17" fmla="*/ 2147483647 h 2268"/>
                  <a:gd name="T18" fmla="*/ 0 w 780"/>
                  <a:gd name="T19" fmla="*/ 2147483647 h 2268"/>
                  <a:gd name="T20" fmla="*/ 0 w 780"/>
                  <a:gd name="T21" fmla="*/ 0 h 2268"/>
                  <a:gd name="T22" fmla="*/ 2147483647 w 780"/>
                  <a:gd name="T23" fmla="*/ 0 h 2268"/>
                  <a:gd name="T24" fmla="*/ 2147483647 w 780"/>
                  <a:gd name="T25" fmla="*/ 2147483647 h 2268"/>
                  <a:gd name="T26" fmla="*/ 2147483647 w 780"/>
                  <a:gd name="T27" fmla="*/ 2147483647 h 2268"/>
                  <a:gd name="T28" fmla="*/ 2147483647 w 780"/>
                  <a:gd name="T29" fmla="*/ 2147483647 h 2268"/>
                  <a:gd name="T30" fmla="*/ 2147483647 w 780"/>
                  <a:gd name="T31" fmla="*/ 2147483647 h 2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0"/>
                  <a:gd name="T49" fmla="*/ 0 h 2268"/>
                  <a:gd name="T50" fmla="*/ 780 w 780"/>
                  <a:gd name="T51" fmla="*/ 2268 h 2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0" h="2268">
                    <a:moveTo>
                      <a:pt x="591" y="72"/>
                    </a:moveTo>
                    <a:lnTo>
                      <a:pt x="591" y="609"/>
                    </a:lnTo>
                    <a:cubicBezTo>
                      <a:pt x="614" y="750"/>
                      <a:pt x="697" y="811"/>
                      <a:pt x="728" y="921"/>
                    </a:cubicBezTo>
                    <a:cubicBezTo>
                      <a:pt x="759" y="1031"/>
                      <a:pt x="780" y="1142"/>
                      <a:pt x="777" y="1272"/>
                    </a:cubicBezTo>
                    <a:cubicBezTo>
                      <a:pt x="774" y="1402"/>
                      <a:pt x="723" y="1536"/>
                      <a:pt x="708" y="1702"/>
                    </a:cubicBezTo>
                    <a:lnTo>
                      <a:pt x="689" y="2268"/>
                    </a:lnTo>
                    <a:lnTo>
                      <a:pt x="317" y="2268"/>
                    </a:lnTo>
                    <a:lnTo>
                      <a:pt x="328" y="1858"/>
                    </a:lnTo>
                    <a:lnTo>
                      <a:pt x="113" y="1175"/>
                    </a:lnTo>
                    <a:lnTo>
                      <a:pt x="0" y="817"/>
                    </a:lnTo>
                    <a:lnTo>
                      <a:pt x="0" y="0"/>
                    </a:lnTo>
                    <a:lnTo>
                      <a:pt x="227" y="0"/>
                    </a:lnTo>
                    <a:lnTo>
                      <a:pt x="227" y="726"/>
                    </a:lnTo>
                    <a:lnTo>
                      <a:pt x="396" y="1399"/>
                    </a:lnTo>
                    <a:lnTo>
                      <a:pt x="408" y="46"/>
                    </a:lnTo>
                    <a:lnTo>
                      <a:pt x="591" y="72"/>
                    </a:lnTo>
                    <a:close/>
                  </a:path>
                </a:pathLst>
              </a:custGeom>
              <a:solidFill>
                <a:srgbClr val="FF0000"/>
              </a:solidFill>
              <a:ln w="9525">
                <a:solidFill>
                  <a:schemeClr val="tx1"/>
                </a:solidFill>
                <a:round/>
                <a:headEnd/>
                <a:tailEnd/>
              </a:ln>
            </p:spPr>
            <p:txBody>
              <a:bodyPr/>
              <a:lstStyle/>
              <a:p>
                <a:endParaRPr lang="es-ES"/>
              </a:p>
            </p:txBody>
          </p:sp>
          <p:sp>
            <p:nvSpPr>
              <p:cNvPr id="154640" name="Freeform 13"/>
              <p:cNvSpPr>
                <a:spLocks/>
              </p:cNvSpPr>
              <p:nvPr/>
            </p:nvSpPr>
            <p:spPr bwMode="auto">
              <a:xfrm>
                <a:off x="6945313" y="1770063"/>
                <a:ext cx="501650" cy="1400175"/>
              </a:xfrm>
              <a:custGeom>
                <a:avLst/>
                <a:gdLst>
                  <a:gd name="T0" fmla="*/ 2147483647 w 316"/>
                  <a:gd name="T1" fmla="*/ 2147483647 h 882"/>
                  <a:gd name="T2" fmla="*/ 2147483647 w 316"/>
                  <a:gd name="T3" fmla="*/ 2147483647 h 882"/>
                  <a:gd name="T4" fmla="*/ 2147483647 w 316"/>
                  <a:gd name="T5" fmla="*/ 2147483647 h 882"/>
                  <a:gd name="T6" fmla="*/ 2147483647 w 316"/>
                  <a:gd name="T7" fmla="*/ 2147483647 h 882"/>
                  <a:gd name="T8" fmla="*/ 2147483647 w 316"/>
                  <a:gd name="T9" fmla="*/ 2147483647 h 882"/>
                  <a:gd name="T10" fmla="*/ 2147483647 w 316"/>
                  <a:gd name="T11" fmla="*/ 2147483647 h 882"/>
                  <a:gd name="T12" fmla="*/ 2147483647 w 316"/>
                  <a:gd name="T13" fmla="*/ 2147483647 h 882"/>
                  <a:gd name="T14" fmla="*/ 2147483647 w 316"/>
                  <a:gd name="T15" fmla="*/ 2147483647 h 882"/>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882"/>
                  <a:gd name="T26" fmla="*/ 316 w 316"/>
                  <a:gd name="T27" fmla="*/ 882 h 8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882">
                    <a:moveTo>
                      <a:pt x="247" y="154"/>
                    </a:moveTo>
                    <a:cubicBezTo>
                      <a:pt x="285" y="222"/>
                      <a:pt x="296" y="317"/>
                      <a:pt x="306" y="408"/>
                    </a:cubicBezTo>
                    <a:cubicBezTo>
                      <a:pt x="316" y="499"/>
                      <a:pt x="316" y="623"/>
                      <a:pt x="306" y="701"/>
                    </a:cubicBezTo>
                    <a:cubicBezTo>
                      <a:pt x="296" y="779"/>
                      <a:pt x="292" y="872"/>
                      <a:pt x="247" y="877"/>
                    </a:cubicBezTo>
                    <a:cubicBezTo>
                      <a:pt x="202" y="882"/>
                      <a:pt x="72" y="848"/>
                      <a:pt x="36" y="729"/>
                    </a:cubicBezTo>
                    <a:cubicBezTo>
                      <a:pt x="0" y="610"/>
                      <a:pt x="26" y="285"/>
                      <a:pt x="33" y="164"/>
                    </a:cubicBezTo>
                    <a:cubicBezTo>
                      <a:pt x="40" y="43"/>
                      <a:pt x="43" y="4"/>
                      <a:pt x="79" y="2"/>
                    </a:cubicBezTo>
                    <a:cubicBezTo>
                      <a:pt x="115" y="0"/>
                      <a:pt x="204" y="86"/>
                      <a:pt x="247" y="154"/>
                    </a:cubicBezTo>
                    <a:close/>
                  </a:path>
                </a:pathLst>
              </a:custGeom>
              <a:solidFill>
                <a:schemeClr val="tx2"/>
              </a:solidFill>
              <a:ln w="9525">
                <a:solidFill>
                  <a:schemeClr val="tx1"/>
                </a:solidFill>
                <a:round/>
                <a:headEnd/>
                <a:tailEnd/>
              </a:ln>
            </p:spPr>
            <p:txBody>
              <a:bodyPr/>
              <a:lstStyle/>
              <a:p>
                <a:endParaRPr lang="es-ES"/>
              </a:p>
            </p:txBody>
          </p:sp>
          <p:sp>
            <p:nvSpPr>
              <p:cNvPr id="154641" name="Line 16"/>
              <p:cNvSpPr>
                <a:spLocks noChangeShapeType="1"/>
              </p:cNvSpPr>
              <p:nvPr/>
            </p:nvSpPr>
            <p:spPr bwMode="auto">
              <a:xfrm>
                <a:off x="5997575" y="1916113"/>
                <a:ext cx="863600" cy="433387"/>
              </a:xfrm>
              <a:prstGeom prst="line">
                <a:avLst/>
              </a:prstGeom>
              <a:noFill/>
              <a:ln w="38100">
                <a:solidFill>
                  <a:schemeClr val="tx1"/>
                </a:solidFill>
                <a:round/>
                <a:headEnd/>
                <a:tailEnd type="triangle" w="med" len="med"/>
              </a:ln>
            </p:spPr>
            <p:txBody>
              <a:bodyPr/>
              <a:lstStyle/>
              <a:p>
                <a:endParaRPr lang="es-ES"/>
              </a:p>
            </p:txBody>
          </p:sp>
        </p:grpSp>
        <p:sp>
          <p:nvSpPr>
            <p:cNvPr id="154634" name="Text Box 18"/>
            <p:cNvSpPr txBox="1">
              <a:spLocks noChangeArrowheads="1"/>
            </p:cNvSpPr>
            <p:nvPr/>
          </p:nvSpPr>
          <p:spPr bwMode="auto">
            <a:xfrm>
              <a:off x="3347459" y="764734"/>
              <a:ext cx="1009244" cy="438196"/>
            </a:xfrm>
            <a:prstGeom prst="rect">
              <a:avLst/>
            </a:prstGeom>
            <a:noFill/>
            <a:ln w="9525">
              <a:noFill/>
              <a:miter lim="800000"/>
              <a:headEnd/>
              <a:tailEnd/>
            </a:ln>
          </p:spPr>
          <p:txBody>
            <a:bodyPr>
              <a:spAutoFit/>
            </a:bodyPr>
            <a:lstStyle/>
            <a:p>
              <a:pPr algn="ctr" eaLnBrk="0" hangingPunct="0">
                <a:spcBef>
                  <a:spcPct val="50000"/>
                </a:spcBef>
              </a:pPr>
              <a:r>
                <a:rPr lang="fr-FR" sz="1400" b="1">
                  <a:solidFill>
                    <a:schemeClr val="bg1"/>
                  </a:solidFill>
                </a:rPr>
                <a:t>C.Int post Bulbar </a:t>
              </a:r>
            </a:p>
          </p:txBody>
        </p:sp>
        <p:sp>
          <p:nvSpPr>
            <p:cNvPr id="154635" name="Text Box 20"/>
            <p:cNvSpPr txBox="1">
              <a:spLocks noChangeArrowheads="1"/>
            </p:cNvSpPr>
            <p:nvPr/>
          </p:nvSpPr>
          <p:spPr bwMode="auto">
            <a:xfrm>
              <a:off x="1763688" y="692696"/>
              <a:ext cx="807219" cy="523220"/>
            </a:xfrm>
            <a:prstGeom prst="rect">
              <a:avLst/>
            </a:prstGeom>
            <a:solidFill>
              <a:schemeClr val="bg1"/>
            </a:solidFill>
            <a:ln w="9525">
              <a:noFill/>
              <a:miter lim="800000"/>
              <a:headEnd/>
              <a:tailEnd/>
            </a:ln>
          </p:spPr>
          <p:txBody>
            <a:bodyPr>
              <a:spAutoFit/>
            </a:bodyPr>
            <a:lstStyle/>
            <a:p>
              <a:pPr eaLnBrk="0" hangingPunct="0">
                <a:spcBef>
                  <a:spcPct val="50000"/>
                </a:spcBef>
              </a:pPr>
              <a:r>
                <a:rPr lang="fr-FR" sz="1400" b="1">
                  <a:solidFill>
                    <a:schemeClr val="tx1"/>
                  </a:solidFill>
                </a:rPr>
                <a:t>Dcha = 5,5 mm</a:t>
              </a:r>
            </a:p>
          </p:txBody>
        </p:sp>
        <p:sp>
          <p:nvSpPr>
            <p:cNvPr id="154636" name="Text Box 22"/>
            <p:cNvSpPr txBox="1">
              <a:spLocks noChangeArrowheads="1"/>
            </p:cNvSpPr>
            <p:nvPr/>
          </p:nvSpPr>
          <p:spPr bwMode="auto">
            <a:xfrm>
              <a:off x="4845625" y="835975"/>
              <a:ext cx="879163" cy="438195"/>
            </a:xfrm>
            <a:prstGeom prst="rect">
              <a:avLst/>
            </a:prstGeom>
            <a:solidFill>
              <a:schemeClr val="bg1"/>
            </a:solidFill>
            <a:ln w="9525">
              <a:noFill/>
              <a:miter lim="800000"/>
              <a:headEnd/>
              <a:tailEnd/>
            </a:ln>
          </p:spPr>
          <p:txBody>
            <a:bodyPr>
              <a:spAutoFit/>
            </a:bodyPr>
            <a:lstStyle/>
            <a:p>
              <a:pPr eaLnBrk="0" hangingPunct="0">
                <a:spcBef>
                  <a:spcPct val="50000"/>
                </a:spcBef>
              </a:pPr>
              <a:r>
                <a:rPr lang="fr-FR" sz="1400" b="1">
                  <a:solidFill>
                    <a:schemeClr val="tx1"/>
                  </a:solidFill>
                </a:rPr>
                <a:t>Izq = 3,5 mm</a:t>
              </a:r>
            </a:p>
          </p:txBody>
        </p:sp>
        <p:sp>
          <p:nvSpPr>
            <p:cNvPr id="154637" name="Text Box 28"/>
            <p:cNvSpPr txBox="1">
              <a:spLocks noChangeArrowheads="1"/>
            </p:cNvSpPr>
            <p:nvPr/>
          </p:nvSpPr>
          <p:spPr bwMode="auto">
            <a:xfrm>
              <a:off x="1331963" y="2329716"/>
              <a:ext cx="1007789" cy="523220"/>
            </a:xfrm>
            <a:prstGeom prst="rect">
              <a:avLst/>
            </a:prstGeom>
            <a:solidFill>
              <a:schemeClr val="folHlink"/>
            </a:solidFill>
            <a:ln w="9525">
              <a:noFill/>
              <a:miter lim="800000"/>
              <a:headEnd/>
              <a:tailEnd/>
            </a:ln>
          </p:spPr>
          <p:txBody>
            <a:bodyPr>
              <a:spAutoFit/>
            </a:bodyPr>
            <a:lstStyle/>
            <a:p>
              <a:pPr eaLnBrk="0" hangingPunct="0">
                <a:spcBef>
                  <a:spcPct val="50000"/>
                </a:spcBef>
              </a:pPr>
              <a:r>
                <a:rPr lang="fr-FR" sz="1400" b="1">
                  <a:solidFill>
                    <a:schemeClr val="tx1"/>
                  </a:solidFill>
                </a:rPr>
                <a:t>NASCET 64%  </a:t>
              </a:r>
            </a:p>
          </p:txBody>
        </p:sp>
        <p:sp>
          <p:nvSpPr>
            <p:cNvPr id="154638" name="Text Box 29"/>
            <p:cNvSpPr txBox="1">
              <a:spLocks noChangeArrowheads="1"/>
            </p:cNvSpPr>
            <p:nvPr/>
          </p:nvSpPr>
          <p:spPr bwMode="auto">
            <a:xfrm>
              <a:off x="5076056" y="2420888"/>
              <a:ext cx="935806" cy="523220"/>
            </a:xfrm>
            <a:prstGeom prst="rect">
              <a:avLst/>
            </a:prstGeom>
            <a:solidFill>
              <a:schemeClr val="folHlink"/>
            </a:solidFill>
            <a:ln w="9525">
              <a:noFill/>
              <a:miter lim="800000"/>
              <a:headEnd/>
              <a:tailEnd/>
            </a:ln>
          </p:spPr>
          <p:txBody>
            <a:bodyPr>
              <a:spAutoFit/>
            </a:bodyPr>
            <a:lstStyle/>
            <a:p>
              <a:pPr eaLnBrk="0" hangingPunct="0">
                <a:spcBef>
                  <a:spcPct val="50000"/>
                </a:spcBef>
              </a:pPr>
              <a:r>
                <a:rPr lang="fr-FR" sz="1400" b="1">
                  <a:solidFill>
                    <a:schemeClr val="tx1"/>
                  </a:solidFill>
                </a:rPr>
                <a:t>NASCET 43%</a:t>
              </a:r>
            </a:p>
          </p:txBody>
        </p:sp>
      </p:grpSp>
      <p:pic>
        <p:nvPicPr>
          <p:cNvPr id="154627" name="Picture 7" descr="IMG_0113"/>
          <p:cNvPicPr>
            <a:picLocks noChangeAspect="1" noChangeArrowheads="1"/>
          </p:cNvPicPr>
          <p:nvPr/>
        </p:nvPicPr>
        <p:blipFill>
          <a:blip r:embed="rId2" cstate="print"/>
          <a:srcRect/>
          <a:stretch>
            <a:fillRect/>
          </a:stretch>
        </p:blipFill>
        <p:spPr bwMode="auto">
          <a:xfrm>
            <a:off x="2124075" y="4076700"/>
            <a:ext cx="1871663" cy="2497138"/>
          </a:xfrm>
          <a:prstGeom prst="rect">
            <a:avLst/>
          </a:prstGeom>
          <a:noFill/>
          <a:ln w="9525">
            <a:noFill/>
            <a:miter lim="800000"/>
            <a:headEnd/>
            <a:tailEnd/>
          </a:ln>
        </p:spPr>
      </p:pic>
      <p:pic>
        <p:nvPicPr>
          <p:cNvPr id="154628" name="Picture 2" descr="IMG_0103"/>
          <p:cNvPicPr>
            <a:picLocks noChangeAspect="1" noChangeArrowheads="1"/>
          </p:cNvPicPr>
          <p:nvPr/>
        </p:nvPicPr>
        <p:blipFill>
          <a:blip r:embed="rId3" cstate="print"/>
          <a:srcRect l="15128" t="11401" r="21523" b="10687"/>
          <a:stretch>
            <a:fillRect/>
          </a:stretch>
        </p:blipFill>
        <p:spPr bwMode="auto">
          <a:xfrm>
            <a:off x="323850" y="3644900"/>
            <a:ext cx="1800225" cy="29527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712075"/>
          </a:xfrm>
          <a:prstGeom prst="rect">
            <a:avLst/>
          </a:prstGeom>
          <a:solidFill>
            <a:schemeClr val="accent2"/>
          </a:solidFill>
        </p:spPr>
        <p:txBody>
          <a:bodyPr>
            <a:spAutoFit/>
          </a:bodyPr>
          <a:lstStyle/>
          <a:p>
            <a:pPr eaLnBrk="0" hangingPunct="0">
              <a:spcBef>
                <a:spcPct val="50000"/>
              </a:spcBef>
            </a:pPr>
            <a:r>
              <a:rPr lang="es-ES_tradnl" b="1" dirty="0">
                <a:solidFill>
                  <a:schemeClr val="bg1"/>
                </a:solidFill>
              </a:rPr>
              <a:t>Para un calibre = 1,8 mm, </a:t>
            </a:r>
            <a:r>
              <a:rPr lang="en-US" b="1" dirty="0">
                <a:solidFill>
                  <a:srgbClr val="FFFF00"/>
                </a:solidFill>
              </a:rPr>
              <a:t>d</a:t>
            </a:r>
            <a:r>
              <a:rPr lang="es-ES_tradnl" b="1" dirty="0">
                <a:solidFill>
                  <a:srgbClr val="FFFF00"/>
                </a:solidFill>
              </a:rPr>
              <a:t>P = 8 L </a:t>
            </a:r>
            <a:r>
              <a:rPr lang="fr-FR" b="1" dirty="0">
                <a:solidFill>
                  <a:srgbClr val="FFFF00"/>
                </a:solidFill>
              </a:rPr>
              <a:t>μ</a:t>
            </a:r>
            <a:r>
              <a:rPr lang="es-ES_tradnl" b="1" dirty="0">
                <a:solidFill>
                  <a:srgbClr val="FFFF00"/>
                </a:solidFill>
              </a:rPr>
              <a:t> Q/ </a:t>
            </a:r>
            <a:r>
              <a:rPr lang="en-US" b="1" dirty="0">
                <a:solidFill>
                  <a:srgbClr val="FFFF00"/>
                </a:solidFill>
              </a:rPr>
              <a:t>π</a:t>
            </a:r>
            <a:r>
              <a:rPr lang="es-ES_tradnl" b="1" dirty="0">
                <a:solidFill>
                  <a:srgbClr val="FFFF00"/>
                </a:solidFill>
              </a:rPr>
              <a:t> r</a:t>
            </a:r>
            <a:r>
              <a:rPr lang="es-ES_tradnl" b="1" baseline="30000" dirty="0">
                <a:solidFill>
                  <a:srgbClr val="FFFF00"/>
                </a:solidFill>
              </a:rPr>
              <a:t>4</a:t>
            </a:r>
            <a:r>
              <a:rPr lang="es-ES_tradnl" b="1" dirty="0">
                <a:solidFill>
                  <a:schemeClr val="bg1"/>
                </a:solidFill>
              </a:rPr>
              <a:t> la pérdida de carga puede pasar de </a:t>
            </a:r>
            <a:r>
              <a:rPr lang="es-ES_tradnl" b="1" dirty="0">
                <a:solidFill>
                  <a:srgbClr val="FFFF00"/>
                </a:solidFill>
              </a:rPr>
              <a:t>28  a 56 </a:t>
            </a:r>
            <a:r>
              <a:rPr lang="es-ES_tradnl" b="1" dirty="0" err="1">
                <a:solidFill>
                  <a:srgbClr val="FFFF00"/>
                </a:solidFill>
              </a:rPr>
              <a:t>mmHg</a:t>
            </a:r>
            <a:r>
              <a:rPr lang="es-ES_tradnl" b="1" dirty="0">
                <a:solidFill>
                  <a:srgbClr val="FFFF00"/>
                </a:solidFill>
              </a:rPr>
              <a:t> </a:t>
            </a:r>
            <a:r>
              <a:rPr lang="es-ES_tradnl" b="1" dirty="0">
                <a:solidFill>
                  <a:schemeClr val="bg1"/>
                </a:solidFill>
              </a:rPr>
              <a:t>si su longitud pasa de </a:t>
            </a:r>
            <a:r>
              <a:rPr lang="es-ES_tradnl" b="1" dirty="0">
                <a:solidFill>
                  <a:srgbClr val="FFFF00"/>
                </a:solidFill>
              </a:rPr>
              <a:t>5 a 10 mm </a:t>
            </a:r>
            <a:r>
              <a:rPr lang="es-ES_tradnl" b="1" dirty="0">
                <a:solidFill>
                  <a:schemeClr val="bg1"/>
                </a:solidFill>
              </a:rPr>
              <a:t>para un caudal de</a:t>
            </a:r>
            <a:r>
              <a:rPr lang="es-ES_tradnl" b="1" dirty="0">
                <a:solidFill>
                  <a:srgbClr val="FFFF00"/>
                </a:solidFill>
              </a:rPr>
              <a:t> 300ml/</a:t>
            </a:r>
            <a:r>
              <a:rPr lang="es-ES_tradnl" b="1" dirty="0" err="1">
                <a:solidFill>
                  <a:srgbClr val="FFFF00"/>
                </a:solidFill>
              </a:rPr>
              <a:t>mn</a:t>
            </a:r>
            <a:r>
              <a:rPr lang="es-ES_tradnl" b="1" dirty="0">
                <a:solidFill>
                  <a:schemeClr val="bg1"/>
                </a:solidFill>
              </a:rPr>
              <a:t>. </a:t>
            </a:r>
          </a:p>
          <a:p>
            <a:pPr eaLnBrk="0" hangingPunct="0">
              <a:spcBef>
                <a:spcPct val="50000"/>
              </a:spcBef>
            </a:pPr>
            <a:r>
              <a:rPr lang="es-ES_tradnl" b="1" dirty="0">
                <a:solidFill>
                  <a:srgbClr val="FFFF00"/>
                </a:solidFill>
              </a:rPr>
              <a:t>Si el caudal se dobla por una obstrucción </a:t>
            </a:r>
            <a:r>
              <a:rPr lang="es-ES_tradnl" b="1" dirty="0">
                <a:solidFill>
                  <a:schemeClr val="bg1"/>
                </a:solidFill>
              </a:rPr>
              <a:t>de la carótida contra-lateral, se dobla la pérdida de carga…</a:t>
            </a:r>
          </a:p>
          <a:p>
            <a:pPr eaLnBrk="0" hangingPunct="0">
              <a:spcBef>
                <a:spcPct val="50000"/>
              </a:spcBef>
            </a:pPr>
            <a:r>
              <a:rPr lang="es-ES_tradnl" b="1" dirty="0">
                <a:solidFill>
                  <a:schemeClr val="bg1"/>
                </a:solidFill>
              </a:rPr>
              <a:t>.</a:t>
            </a:r>
            <a:r>
              <a:rPr lang="es-ES_tradnl" sz="4000" b="1" dirty="0">
                <a:solidFill>
                  <a:srgbClr val="FFFF00"/>
                </a:solidFill>
              </a:rPr>
              <a:t>Se puede concluir que las estenosis empiezan a ser significativas cuando el calibre alcanza </a:t>
            </a:r>
            <a:r>
              <a:rPr lang="es-ES_tradnl" sz="4000" b="1" dirty="0">
                <a:solidFill>
                  <a:srgbClr val="FF0000"/>
                </a:solidFill>
                <a:effectLst>
                  <a:outerShdw blurRad="38100" dist="38100" dir="2700000" algn="tl">
                    <a:srgbClr val="000000"/>
                  </a:outerShdw>
                </a:effectLst>
              </a:rPr>
              <a:t>1,9 mm en una longitud de 5 mm.</a:t>
            </a:r>
            <a:r>
              <a:rPr lang="es-ES_tradnl" sz="4000" b="1" dirty="0">
                <a:solidFill>
                  <a:srgbClr val="FF0000"/>
                </a:solidFill>
              </a:rPr>
              <a:t>  </a:t>
            </a:r>
            <a:r>
              <a:rPr lang="es-ES_tradnl" sz="4000" b="1" dirty="0">
                <a:solidFill>
                  <a:srgbClr val="FFFF00"/>
                </a:solidFill>
              </a:rPr>
              <a:t>Y la significación  solamente se establece cuando hay </a:t>
            </a:r>
            <a:r>
              <a:rPr lang="es-ES_tradnl" sz="4000" b="1" dirty="0">
                <a:solidFill>
                  <a:srgbClr val="FF0000"/>
                </a:solidFill>
              </a:rPr>
              <a:t>turbulencias y/o amortiguación </a:t>
            </a:r>
            <a:r>
              <a:rPr lang="es-ES_tradnl" sz="4000" b="1" dirty="0">
                <a:solidFill>
                  <a:srgbClr val="FFFF00"/>
                </a:solidFill>
              </a:rPr>
              <a:t>de la curvas </a:t>
            </a:r>
            <a:r>
              <a:rPr lang="es-ES_tradnl" sz="4000" b="1" dirty="0" err="1">
                <a:solidFill>
                  <a:srgbClr val="FF0000"/>
                </a:solidFill>
              </a:rPr>
              <a:t>Doppler</a:t>
            </a:r>
            <a:r>
              <a:rPr lang="es-ES_tradnl" sz="4000" b="1" dirty="0">
                <a:solidFill>
                  <a:srgbClr val="FFFF00"/>
                </a:solidFill>
              </a:rPr>
              <a:t>.</a:t>
            </a:r>
            <a:endParaRPr lang="fr-FR" b="1" dirty="0">
              <a:solidFill>
                <a:srgbClr val="FFFF00"/>
              </a:solidFill>
            </a:endParaRPr>
          </a:p>
          <a:p>
            <a:pPr eaLnBrk="0" hangingPunct="0">
              <a:spcBef>
                <a:spcPct val="50000"/>
              </a:spcBef>
            </a:pPr>
            <a:endParaRPr lang="fr-FR"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ZoneTexte 3"/>
          <p:cNvSpPr txBox="1">
            <a:spLocks noChangeArrowheads="1"/>
          </p:cNvSpPr>
          <p:nvPr/>
        </p:nvSpPr>
        <p:spPr bwMode="auto">
          <a:xfrm>
            <a:off x="35496" y="44624"/>
            <a:ext cx="9037637" cy="7171194"/>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000" b="1" dirty="0">
                <a:solidFill>
                  <a:schemeClr val="bg1"/>
                </a:solidFill>
              </a:rPr>
              <a:t>5 </a:t>
            </a:r>
            <a:r>
              <a:rPr lang="es-ES_tradnl" sz="4000" b="1" dirty="0">
                <a:solidFill>
                  <a:srgbClr val="FFFF00"/>
                </a:solidFill>
              </a:rPr>
              <a:t>Las imágenes no dan informaciones hemodinámicas suficientes</a:t>
            </a:r>
            <a:r>
              <a:rPr lang="es-ES_tradnl" sz="4000" b="1" dirty="0">
                <a:solidFill>
                  <a:schemeClr val="bg1"/>
                </a:solidFill>
              </a:rPr>
              <a:t>,				 -es necesaria una </a:t>
            </a:r>
            <a:r>
              <a:rPr lang="es-ES_tradnl" sz="4000" b="1" dirty="0">
                <a:solidFill>
                  <a:srgbClr val="FFFF00"/>
                </a:solidFill>
              </a:rPr>
              <a:t>evaluación hemodinámica </a:t>
            </a:r>
            <a:r>
              <a:rPr lang="es-ES_tradnl" sz="4000" b="1" dirty="0">
                <a:solidFill>
                  <a:srgbClr val="FFC000"/>
                </a:solidFill>
              </a:rPr>
              <a:t>para definir la estrategia  terapéutica. </a:t>
            </a:r>
            <a:endParaRPr lang="es-ES_tradnl" sz="4000" b="1" dirty="0" smtClean="0">
              <a:solidFill>
                <a:srgbClr val="FFC000"/>
              </a:solidFill>
            </a:endParaRPr>
          </a:p>
          <a:p>
            <a:pPr eaLnBrk="0" hangingPunct="0">
              <a:spcBef>
                <a:spcPct val="50000"/>
              </a:spcBef>
            </a:pPr>
            <a:endParaRPr lang="es-ES_tradnl" sz="4000" b="1" dirty="0" smtClean="0">
              <a:solidFill>
                <a:srgbClr val="FFC000"/>
              </a:solidFill>
            </a:endParaRPr>
          </a:p>
          <a:p>
            <a:pPr eaLnBrk="0" hangingPunct="0">
              <a:spcBef>
                <a:spcPct val="50000"/>
              </a:spcBef>
            </a:pPr>
            <a:r>
              <a:rPr lang="es-ES_tradnl" sz="4000" b="1" dirty="0" smtClean="0">
                <a:solidFill>
                  <a:schemeClr val="bg1"/>
                </a:solidFill>
              </a:rPr>
              <a:t> </a:t>
            </a:r>
            <a:r>
              <a:rPr lang="es-ES_tradnl" sz="4000" b="1" dirty="0">
                <a:solidFill>
                  <a:schemeClr val="bg1"/>
                </a:solidFill>
              </a:rPr>
              <a:t>las anomalías hemodinámicas pueden ser asintomáticas si no han alcanzado un nivel funcional suficiente</a:t>
            </a:r>
            <a:r>
              <a:rPr lang="es-ES_tradnl" sz="4000" b="1" dirty="0" smtClean="0">
                <a:solidFill>
                  <a:schemeClr val="bg1"/>
                </a:solidFill>
              </a:rPr>
              <a:t>.</a:t>
            </a:r>
          </a:p>
          <a:p>
            <a:pPr eaLnBrk="0" hangingPunct="0">
              <a:spcBef>
                <a:spcPct val="50000"/>
              </a:spcBef>
            </a:pPr>
            <a:endParaRPr lang="fr-FR" sz="4000" dirty="0">
              <a:solidFill>
                <a:schemeClr val="bg1"/>
              </a:solidFill>
            </a:endParaRPr>
          </a:p>
        </p:txBody>
      </p:sp>
      <p:pic>
        <p:nvPicPr>
          <p:cNvPr id="3" name="Picture 2" descr="C:\Users\claude\Dropbox\dossiers communs 2 ordinateurs\A FAIRE\congres et cours\espagne\valencia lectura octubre 2017\photos\is (7).jpg"/>
          <p:cNvPicPr>
            <a:picLocks noChangeAspect="1" noChangeArrowheads="1"/>
          </p:cNvPicPr>
          <p:nvPr/>
        </p:nvPicPr>
        <p:blipFill>
          <a:blip r:embed="rId2" cstate="print"/>
          <a:srcRect/>
          <a:stretch>
            <a:fillRect/>
          </a:stretch>
        </p:blipFill>
        <p:spPr bwMode="auto">
          <a:xfrm>
            <a:off x="3347864" y="2780928"/>
            <a:ext cx="1289050" cy="1325563"/>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ZoneTexte 3"/>
          <p:cNvSpPr txBox="1">
            <a:spLocks noChangeArrowheads="1"/>
          </p:cNvSpPr>
          <p:nvPr/>
        </p:nvSpPr>
        <p:spPr bwMode="auto">
          <a:xfrm>
            <a:off x="0" y="0"/>
            <a:ext cx="9144000" cy="724852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44 Todo eso explica las discordancias de medición con las angiografías.</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p:txBody>
      </p:sp>
      <p:pic>
        <p:nvPicPr>
          <p:cNvPr id="156674" name="Picture 4"/>
          <p:cNvPicPr>
            <a:picLocks noChangeAspect="1" noChangeArrowheads="1"/>
          </p:cNvPicPr>
          <p:nvPr/>
        </p:nvPicPr>
        <p:blipFill>
          <a:blip r:embed="rId2" cstate="print"/>
          <a:srcRect/>
          <a:stretch>
            <a:fillRect/>
          </a:stretch>
        </p:blipFill>
        <p:spPr bwMode="auto">
          <a:xfrm>
            <a:off x="1042988" y="1268413"/>
            <a:ext cx="7148512" cy="4389437"/>
          </a:xfrm>
          <a:prstGeom prst="rect">
            <a:avLst/>
          </a:prstGeom>
          <a:noFill/>
          <a:ln w="9525">
            <a:noFill/>
            <a:miter lim="800000"/>
            <a:headEnd/>
            <a:tailEnd/>
          </a:ln>
        </p:spPr>
      </p:pic>
      <p:sp>
        <p:nvSpPr>
          <p:cNvPr id="156675" name="Text Box 5"/>
          <p:cNvSpPr txBox="1">
            <a:spLocks noChangeArrowheads="1"/>
          </p:cNvSpPr>
          <p:nvPr/>
        </p:nvSpPr>
        <p:spPr bwMode="auto">
          <a:xfrm>
            <a:off x="827088" y="5878513"/>
            <a:ext cx="6804025" cy="830262"/>
          </a:xfrm>
          <a:prstGeom prst="rect">
            <a:avLst/>
          </a:prstGeom>
          <a:noFill/>
          <a:ln w="9525">
            <a:noFill/>
            <a:miter lim="800000"/>
            <a:headEnd/>
            <a:tailEnd/>
          </a:ln>
        </p:spPr>
        <p:txBody>
          <a:bodyPr>
            <a:spAutoFit/>
          </a:bodyPr>
          <a:lstStyle/>
          <a:p>
            <a:pPr eaLnBrk="0" hangingPunct="0">
              <a:spcBef>
                <a:spcPct val="50000"/>
              </a:spcBef>
            </a:pPr>
            <a:r>
              <a:rPr lang="fr-FR" sz="2400">
                <a:solidFill>
                  <a:schemeClr val="bg1"/>
                </a:solidFill>
              </a:rPr>
              <a:t>Carotid Ultrasound Leslie M. Scoutt1, Edward G. Grant2 2009 ARRS Categorical Course</a:t>
            </a:r>
          </a:p>
        </p:txBody>
      </p:sp>
      <p:sp>
        <p:nvSpPr>
          <p:cNvPr id="156676" name="Freeform 8"/>
          <p:cNvSpPr>
            <a:spLocks/>
          </p:cNvSpPr>
          <p:nvPr/>
        </p:nvSpPr>
        <p:spPr bwMode="auto">
          <a:xfrm>
            <a:off x="2484438" y="1557338"/>
            <a:ext cx="4967287" cy="2592387"/>
          </a:xfrm>
          <a:custGeom>
            <a:avLst/>
            <a:gdLst>
              <a:gd name="T0" fmla="*/ 0 w 3129"/>
              <a:gd name="T1" fmla="*/ 2147483647 h 1633"/>
              <a:gd name="T2" fmla="*/ 2147483647 w 3129"/>
              <a:gd name="T3" fmla="*/ 2147483647 h 1633"/>
              <a:gd name="T4" fmla="*/ 2147483647 w 3129"/>
              <a:gd name="T5" fmla="*/ 2147483647 h 1633"/>
              <a:gd name="T6" fmla="*/ 2147483647 w 3129"/>
              <a:gd name="T7" fmla="*/ 2147483647 h 1633"/>
              <a:gd name="T8" fmla="*/ 2147483647 w 3129"/>
              <a:gd name="T9" fmla="*/ 2147483647 h 1633"/>
              <a:gd name="T10" fmla="*/ 2147483647 w 3129"/>
              <a:gd name="T11" fmla="*/ 2147483647 h 1633"/>
              <a:gd name="T12" fmla="*/ 2147483647 w 3129"/>
              <a:gd name="T13" fmla="*/ 2147483647 h 1633"/>
              <a:gd name="T14" fmla="*/ 2147483647 w 3129"/>
              <a:gd name="T15" fmla="*/ 2147483647 h 1633"/>
              <a:gd name="T16" fmla="*/ 2147483647 w 3129"/>
              <a:gd name="T17" fmla="*/ 2147483647 h 1633"/>
              <a:gd name="T18" fmla="*/ 2147483647 w 3129"/>
              <a:gd name="T19" fmla="*/ 0 h 1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9"/>
              <a:gd name="T31" fmla="*/ 0 h 1633"/>
              <a:gd name="T32" fmla="*/ 3129 w 3129"/>
              <a:gd name="T33" fmla="*/ 1633 h 1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9" h="1633">
                <a:moveTo>
                  <a:pt x="0" y="1633"/>
                </a:moveTo>
                <a:lnTo>
                  <a:pt x="362" y="1542"/>
                </a:lnTo>
                <a:lnTo>
                  <a:pt x="680" y="952"/>
                </a:lnTo>
                <a:lnTo>
                  <a:pt x="1043" y="1315"/>
                </a:lnTo>
                <a:lnTo>
                  <a:pt x="1360" y="1043"/>
                </a:lnTo>
                <a:lnTo>
                  <a:pt x="1723" y="861"/>
                </a:lnTo>
                <a:lnTo>
                  <a:pt x="2041" y="680"/>
                </a:lnTo>
                <a:lnTo>
                  <a:pt x="2404" y="226"/>
                </a:lnTo>
                <a:lnTo>
                  <a:pt x="2767" y="45"/>
                </a:lnTo>
                <a:lnTo>
                  <a:pt x="3129" y="0"/>
                </a:lnTo>
              </a:path>
            </a:pathLst>
          </a:custGeom>
          <a:noFill/>
          <a:ln w="9525">
            <a:solidFill>
              <a:srgbClr val="FF3300"/>
            </a:solidFill>
            <a:round/>
            <a:headEnd/>
            <a:tailEnd/>
          </a:ln>
        </p:spPr>
        <p:txBody>
          <a:bodyPr/>
          <a:lstStyle/>
          <a:p>
            <a:endParaRPr lang="es-ES"/>
          </a:p>
        </p:txBody>
      </p:sp>
      <p:sp>
        <p:nvSpPr>
          <p:cNvPr id="156677" name="Freeform 9"/>
          <p:cNvSpPr>
            <a:spLocks/>
          </p:cNvSpPr>
          <p:nvPr/>
        </p:nvSpPr>
        <p:spPr bwMode="auto">
          <a:xfrm>
            <a:off x="2484438" y="2708275"/>
            <a:ext cx="4895850" cy="1800225"/>
          </a:xfrm>
          <a:custGeom>
            <a:avLst/>
            <a:gdLst>
              <a:gd name="T0" fmla="*/ 0 w 3084"/>
              <a:gd name="T1" fmla="*/ 2147483647 h 1134"/>
              <a:gd name="T2" fmla="*/ 2147483647 w 3084"/>
              <a:gd name="T3" fmla="*/ 2147483647 h 1134"/>
              <a:gd name="T4" fmla="*/ 2147483647 w 3084"/>
              <a:gd name="T5" fmla="*/ 2147483647 h 1134"/>
              <a:gd name="T6" fmla="*/ 2147483647 w 3084"/>
              <a:gd name="T7" fmla="*/ 2147483647 h 1134"/>
              <a:gd name="T8" fmla="*/ 2147483647 w 3084"/>
              <a:gd name="T9" fmla="*/ 2147483647 h 1134"/>
              <a:gd name="T10" fmla="*/ 2147483647 w 3084"/>
              <a:gd name="T11" fmla="*/ 2147483647 h 1134"/>
              <a:gd name="T12" fmla="*/ 2147483647 w 3084"/>
              <a:gd name="T13" fmla="*/ 2147483647 h 1134"/>
              <a:gd name="T14" fmla="*/ 2147483647 w 3084"/>
              <a:gd name="T15" fmla="*/ 2147483647 h 1134"/>
              <a:gd name="T16" fmla="*/ 2147483647 w 3084"/>
              <a:gd name="T17" fmla="*/ 0 h 1134"/>
              <a:gd name="T18" fmla="*/ 2147483647 w 3084"/>
              <a:gd name="T19" fmla="*/ 2147483647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4"/>
              <a:gd name="T31" fmla="*/ 0 h 1134"/>
              <a:gd name="T32" fmla="*/ 3084 w 3084"/>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4" h="1134">
                <a:moveTo>
                  <a:pt x="0" y="1134"/>
                </a:moveTo>
                <a:lnTo>
                  <a:pt x="362" y="1089"/>
                </a:lnTo>
                <a:lnTo>
                  <a:pt x="725" y="1089"/>
                </a:lnTo>
                <a:lnTo>
                  <a:pt x="1043" y="1089"/>
                </a:lnTo>
                <a:lnTo>
                  <a:pt x="1406" y="908"/>
                </a:lnTo>
                <a:lnTo>
                  <a:pt x="1723" y="862"/>
                </a:lnTo>
                <a:lnTo>
                  <a:pt x="2086" y="590"/>
                </a:lnTo>
                <a:lnTo>
                  <a:pt x="2404" y="499"/>
                </a:lnTo>
                <a:lnTo>
                  <a:pt x="2767" y="0"/>
                </a:lnTo>
                <a:lnTo>
                  <a:pt x="3084" y="454"/>
                </a:lnTo>
              </a:path>
            </a:pathLst>
          </a:custGeom>
          <a:noFill/>
          <a:ln w="9525">
            <a:solidFill>
              <a:schemeClr val="accent2"/>
            </a:solidFill>
            <a:round/>
            <a:headEnd/>
            <a:tailEnd/>
          </a:ln>
        </p:spPr>
        <p:txBody>
          <a:bodyPr/>
          <a:lstStyle/>
          <a:p>
            <a:endParaRPr lang="es-ES"/>
          </a:p>
        </p:txBody>
      </p:sp>
      <p:sp>
        <p:nvSpPr>
          <p:cNvPr id="7" name="Ellipse 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ZoneTexte 3"/>
          <p:cNvSpPr txBox="1">
            <a:spLocks noChangeArrowheads="1"/>
          </p:cNvSpPr>
          <p:nvPr/>
        </p:nvSpPr>
        <p:spPr bwMode="auto">
          <a:xfrm>
            <a:off x="0" y="71438"/>
            <a:ext cx="9144000" cy="6723062"/>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44 </a:t>
            </a:r>
            <a:r>
              <a:rPr lang="es-ES_tradnl" b="1" dirty="0">
                <a:solidFill>
                  <a:srgbClr val="FFFF00"/>
                </a:solidFill>
              </a:rPr>
              <a:t>Todo eso explica las discordancias de medición con las angiografías.</a:t>
            </a:r>
            <a:endParaRPr lang="fr-FR" b="1" dirty="0">
              <a:solidFill>
                <a:srgbClr val="FFFF00"/>
              </a:solidFill>
            </a:endParaRPr>
          </a:p>
          <a:p>
            <a:pPr eaLnBrk="0" hangingPunct="0">
              <a:spcBef>
                <a:spcPct val="50000"/>
              </a:spcBef>
            </a:pPr>
            <a:r>
              <a:rPr lang="es-ES_tradnl" b="1" dirty="0">
                <a:solidFill>
                  <a:schemeClr val="bg1"/>
                </a:solidFill>
              </a:rPr>
              <a:t>Además de la perdida de carga, </a:t>
            </a:r>
            <a:r>
              <a:rPr lang="es-ES_tradnl" sz="3600" b="1" dirty="0">
                <a:solidFill>
                  <a:srgbClr val="FF0000"/>
                </a:solidFill>
              </a:rPr>
              <a:t>la fractura de placa y embolias </a:t>
            </a:r>
            <a:r>
              <a:rPr lang="es-ES_tradnl" b="1" dirty="0">
                <a:solidFill>
                  <a:schemeClr val="bg1"/>
                </a:solidFill>
              </a:rPr>
              <a:t>por  estrés mecánico de vibración debida a las turbulencias, es la más frecuente causa de isquemia cerebral. </a:t>
            </a:r>
          </a:p>
          <a:p>
            <a:pPr eaLnBrk="0" hangingPunct="0">
              <a:spcBef>
                <a:spcPct val="50000"/>
              </a:spcBef>
            </a:pPr>
            <a:r>
              <a:rPr lang="es-ES_tradnl" b="1" dirty="0">
                <a:solidFill>
                  <a:srgbClr val="FFFF00"/>
                </a:solidFill>
              </a:rPr>
              <a:t>Se pueden estudiar con el </a:t>
            </a:r>
            <a:r>
              <a:rPr lang="es-ES_tradnl" b="1" dirty="0" err="1">
                <a:solidFill>
                  <a:srgbClr val="FFFF00"/>
                </a:solidFill>
              </a:rPr>
              <a:t>Döppler</a:t>
            </a:r>
            <a:r>
              <a:rPr lang="es-ES_tradnl" b="1" dirty="0">
                <a:solidFill>
                  <a:srgbClr val="FFFF00"/>
                </a:solidFill>
              </a:rPr>
              <a:t>: Hits!</a:t>
            </a: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fr-FR" b="1" dirty="0">
              <a:solidFill>
                <a:srgbClr val="FFFF00"/>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39750" y="4149725"/>
            <a:ext cx="7696200" cy="2133600"/>
            <a:chOff x="467544" y="2852936"/>
            <a:chExt cx="7696200" cy="2134344"/>
          </a:xfrm>
        </p:grpSpPr>
        <p:sp>
          <p:nvSpPr>
            <p:cNvPr id="157708"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sp>
          <p:nvSpPr>
            <p:cNvPr id="157709" name="AutoShape 8"/>
            <p:cNvSpPr>
              <a:spLocks noChangeArrowheads="1"/>
            </p:cNvSpPr>
            <p:nvPr/>
          </p:nvSpPr>
          <p:spPr bwMode="auto">
            <a:xfrm flipV="1">
              <a:off x="6444208" y="2852936"/>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0" name="AutoShape 10"/>
            <p:cNvSpPr>
              <a:spLocks noChangeArrowheads="1"/>
            </p:cNvSpPr>
            <p:nvPr/>
          </p:nvSpPr>
          <p:spPr bwMode="auto">
            <a:xfrm>
              <a:off x="6444208" y="4149080"/>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1" name="AutoShape 24"/>
            <p:cNvSpPr>
              <a:spLocks noChangeArrowheads="1"/>
            </p:cNvSpPr>
            <p:nvPr/>
          </p:nvSpPr>
          <p:spPr bwMode="auto">
            <a:xfrm>
              <a:off x="3491880"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2" name="AutoShape 25"/>
            <p:cNvSpPr>
              <a:spLocks noChangeArrowheads="1"/>
            </p:cNvSpPr>
            <p:nvPr/>
          </p:nvSpPr>
          <p:spPr bwMode="auto">
            <a:xfrm>
              <a:off x="500404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3" name="AutoShape 26"/>
            <p:cNvSpPr>
              <a:spLocks noChangeArrowheads="1"/>
            </p:cNvSpPr>
            <p:nvPr/>
          </p:nvSpPr>
          <p:spPr bwMode="auto">
            <a:xfrm>
              <a:off x="392392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4" name="AutoShape 27"/>
            <p:cNvSpPr>
              <a:spLocks noChangeArrowheads="1"/>
            </p:cNvSpPr>
            <p:nvPr/>
          </p:nvSpPr>
          <p:spPr bwMode="auto">
            <a:xfrm>
              <a:off x="5004048"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5" name="Text Box 29"/>
            <p:cNvSpPr txBox="1">
              <a:spLocks noChangeArrowheads="1"/>
            </p:cNvSpPr>
            <p:nvPr/>
          </p:nvSpPr>
          <p:spPr bwMode="auto">
            <a:xfrm>
              <a:off x="3429000" y="4221088"/>
              <a:ext cx="2305050" cy="457200"/>
            </a:xfrm>
            <a:prstGeom prst="rect">
              <a:avLst/>
            </a:prstGeom>
            <a:noFill/>
            <a:ln w="9525">
              <a:noFill/>
              <a:miter lim="800000"/>
              <a:headEnd/>
              <a:tailEnd/>
            </a:ln>
          </p:spPr>
          <p:txBody>
            <a:bodyPr wrap="none">
              <a:spAutoFit/>
            </a:bodyPr>
            <a:lstStyle/>
            <a:p>
              <a:pPr eaLnBrk="0" hangingPunct="0">
                <a:spcBef>
                  <a:spcPct val="50000"/>
                </a:spcBef>
              </a:pPr>
              <a:r>
                <a:rPr lang="fr-FR" sz="2400">
                  <a:solidFill>
                    <a:schemeClr val="bg1"/>
                  </a:solidFill>
                </a:rPr>
                <a:t>Régime turbulent</a:t>
              </a:r>
              <a:endParaRPr lang="fr-FR" sz="2400"/>
            </a:p>
          </p:txBody>
        </p:sp>
        <p:grpSp>
          <p:nvGrpSpPr>
            <p:cNvPr id="3" name="Groupe 35"/>
            <p:cNvGrpSpPr>
              <a:grpSpLocks/>
            </p:cNvGrpSpPr>
            <p:nvPr/>
          </p:nvGrpSpPr>
          <p:grpSpPr bwMode="auto">
            <a:xfrm>
              <a:off x="611560" y="2996952"/>
              <a:ext cx="2526697" cy="1897688"/>
              <a:chOff x="467544" y="3789040"/>
              <a:chExt cx="2526697" cy="1897688"/>
            </a:xfrm>
          </p:grpSpPr>
          <p:sp>
            <p:nvSpPr>
              <p:cNvPr id="157721"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2"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3"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4"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5"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6"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7"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8"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9"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57717" name="Freeform 3"/>
            <p:cNvSpPr>
              <a:spLocks/>
            </p:cNvSpPr>
            <p:nvPr/>
          </p:nvSpPr>
          <p:spPr bwMode="auto">
            <a:xfrm rot="-261743">
              <a:off x="2994753"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57718" name="Freeform 4"/>
            <p:cNvSpPr>
              <a:spLocks/>
            </p:cNvSpPr>
            <p:nvPr/>
          </p:nvSpPr>
          <p:spPr bwMode="auto">
            <a:xfrm rot="-117625" flipH="1" flipV="1">
              <a:off x="3072741"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3300"/>
            </a:solidFill>
            <a:ln w="38100" cmpd="sng">
              <a:solidFill>
                <a:schemeClr val="accent2"/>
              </a:solidFill>
              <a:round/>
              <a:headEnd/>
              <a:tailEnd/>
            </a:ln>
          </p:spPr>
          <p:txBody>
            <a:bodyPr wrap="none" anchor="ctr"/>
            <a:lstStyle/>
            <a:p>
              <a:endParaRPr lang="es-ES"/>
            </a:p>
          </p:txBody>
        </p:sp>
        <p:sp>
          <p:nvSpPr>
            <p:cNvPr id="157719" name="AutoShape 22"/>
            <p:cNvSpPr>
              <a:spLocks noChangeArrowheads="1"/>
            </p:cNvSpPr>
            <p:nvPr/>
          </p:nvSpPr>
          <p:spPr bwMode="auto">
            <a:xfrm flipV="1">
              <a:off x="3995936"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0" name="AutoShape 21"/>
            <p:cNvSpPr>
              <a:spLocks noChangeArrowheads="1"/>
            </p:cNvSpPr>
            <p:nvPr/>
          </p:nvSpPr>
          <p:spPr bwMode="auto">
            <a:xfrm flipV="1">
              <a:off x="3347864"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57699" name="Explosion 1 27"/>
          <p:cNvSpPr>
            <a:spLocks noChangeArrowheads="1"/>
          </p:cNvSpPr>
          <p:nvPr/>
        </p:nvSpPr>
        <p:spPr bwMode="auto">
          <a:xfrm>
            <a:off x="6227763" y="46529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0" name="Explosion 1 28"/>
          <p:cNvSpPr>
            <a:spLocks noChangeArrowheads="1"/>
          </p:cNvSpPr>
          <p:nvPr/>
        </p:nvSpPr>
        <p:spPr bwMode="auto">
          <a:xfrm>
            <a:off x="4500563" y="52292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1" name="Explosion 1 29"/>
          <p:cNvSpPr>
            <a:spLocks noChangeArrowheads="1"/>
          </p:cNvSpPr>
          <p:nvPr/>
        </p:nvSpPr>
        <p:spPr bwMode="auto">
          <a:xfrm>
            <a:off x="7235825" y="5373688"/>
            <a:ext cx="360363" cy="358775"/>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2" name="Explosion 1 30"/>
          <p:cNvSpPr>
            <a:spLocks noChangeArrowheads="1"/>
          </p:cNvSpPr>
          <p:nvPr/>
        </p:nvSpPr>
        <p:spPr bwMode="auto">
          <a:xfrm>
            <a:off x="7885113" y="54451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3" name="Explosion 1 31"/>
          <p:cNvSpPr>
            <a:spLocks noChangeArrowheads="1"/>
          </p:cNvSpPr>
          <p:nvPr/>
        </p:nvSpPr>
        <p:spPr bwMode="auto">
          <a:xfrm>
            <a:off x="3348038" y="4797425"/>
            <a:ext cx="360362"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4" name="Explosion 1 32"/>
          <p:cNvSpPr>
            <a:spLocks noChangeArrowheads="1"/>
          </p:cNvSpPr>
          <p:nvPr/>
        </p:nvSpPr>
        <p:spPr bwMode="auto">
          <a:xfrm>
            <a:off x="7524750" y="4797425"/>
            <a:ext cx="360363"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5" name="Explosion 1 33"/>
          <p:cNvSpPr>
            <a:spLocks noChangeArrowheads="1"/>
          </p:cNvSpPr>
          <p:nvPr/>
        </p:nvSpPr>
        <p:spPr bwMode="auto">
          <a:xfrm>
            <a:off x="6757988" y="54705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6" name="Explosion 1 34"/>
          <p:cNvSpPr>
            <a:spLocks noChangeArrowheads="1"/>
          </p:cNvSpPr>
          <p:nvPr/>
        </p:nvSpPr>
        <p:spPr bwMode="auto">
          <a:xfrm>
            <a:off x="4932363" y="46529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7" name="Explosion 1 35"/>
          <p:cNvSpPr>
            <a:spLocks noChangeArrowheads="1"/>
          </p:cNvSpPr>
          <p:nvPr/>
        </p:nvSpPr>
        <p:spPr bwMode="auto">
          <a:xfrm>
            <a:off x="5795963" y="50847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ZoneTexte 3"/>
          <p:cNvSpPr txBox="1">
            <a:spLocks noChangeArrowheads="1"/>
          </p:cNvSpPr>
          <p:nvPr/>
        </p:nvSpPr>
        <p:spPr bwMode="auto">
          <a:xfrm>
            <a:off x="34925" y="0"/>
            <a:ext cx="6013450" cy="691832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45 </a:t>
            </a:r>
            <a:r>
              <a:rPr lang="es-ES_tradnl" sz="4400" b="1">
                <a:solidFill>
                  <a:srgbClr val="FFFF00"/>
                </a:solidFill>
              </a:rPr>
              <a:t>Arterias de las extremidades:</a:t>
            </a:r>
            <a:endParaRPr lang="fr-FR" b="1">
              <a:solidFill>
                <a:srgbClr val="FFFF00"/>
              </a:solidFill>
            </a:endParaRPr>
          </a:p>
          <a:p>
            <a:pPr eaLnBrk="0" hangingPunct="0">
              <a:spcBef>
                <a:spcPct val="50000"/>
              </a:spcBef>
            </a:pPr>
            <a:r>
              <a:rPr lang="es-ES_tradnl" b="1">
                <a:solidFill>
                  <a:schemeClr val="bg1"/>
                </a:solidFill>
              </a:rPr>
              <a:t>En las arterias normales, en reposo el flujo diastólico es nulo. Con el ejercicio, se elevan la presión distal y ambos flujos sistólico y diastólico sin  que exista amortiguación.</a:t>
            </a:r>
          </a:p>
          <a:p>
            <a:pPr eaLnBrk="0" hangingPunct="0">
              <a:spcBef>
                <a:spcPct val="50000"/>
              </a:spcBef>
            </a:pPr>
            <a:r>
              <a:rPr lang="es-ES_tradnl" b="1">
                <a:solidFill>
                  <a:schemeClr val="bg1"/>
                </a:solidFill>
              </a:rPr>
              <a:t>Las estenosis amortiguan y elevan las curvas de velocidad y  descienden  la presión distal por perdida de carga  de forma proporcional a la caída de las resistencias distales.</a:t>
            </a:r>
            <a:endParaRPr lang="fr-FR" b="1">
              <a:solidFill>
                <a:schemeClr val="bg1"/>
              </a:solidFill>
            </a:endParaRPr>
          </a:p>
        </p:txBody>
      </p:sp>
      <p:grpSp>
        <p:nvGrpSpPr>
          <p:cNvPr id="2" name="Groupe 14"/>
          <p:cNvGrpSpPr>
            <a:grpSpLocks/>
          </p:cNvGrpSpPr>
          <p:nvPr/>
        </p:nvGrpSpPr>
        <p:grpSpPr bwMode="auto">
          <a:xfrm>
            <a:off x="6156325" y="1773238"/>
            <a:ext cx="1871663" cy="1771650"/>
            <a:chOff x="1187624" y="-44970"/>
            <a:chExt cx="4320480" cy="5963936"/>
          </a:xfrm>
        </p:grpSpPr>
        <p:sp>
          <p:nvSpPr>
            <p:cNvPr id="158731" name="Freeform 2"/>
            <p:cNvSpPr>
              <a:spLocks/>
            </p:cNvSpPr>
            <p:nvPr/>
          </p:nvSpPr>
          <p:spPr bwMode="auto">
            <a:xfrm>
              <a:off x="1259632" y="1556792"/>
              <a:ext cx="2088237" cy="4362174"/>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2147483647 w 12973"/>
                <a:gd name="T11" fmla="*/ 2147483647 h 10000"/>
                <a:gd name="T12" fmla="*/ 2147483647 w 12973"/>
                <a:gd name="T13" fmla="*/ 2147483647 h 10000"/>
                <a:gd name="T14" fmla="*/ 0 60000 65536"/>
                <a:gd name="T15" fmla="*/ 0 60000 65536"/>
                <a:gd name="T16" fmla="*/ 0 60000 65536"/>
                <a:gd name="T17" fmla="*/ 0 60000 65536"/>
                <a:gd name="T18" fmla="*/ 0 60000 65536"/>
                <a:gd name="T19" fmla="*/ 0 60000 65536"/>
                <a:gd name="T20" fmla="*/ 0 60000 65536"/>
                <a:gd name="T21" fmla="*/ 0 w 12973"/>
                <a:gd name="T22" fmla="*/ 0 h 10000"/>
                <a:gd name="T23" fmla="*/ 12973 w 1297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73" h="10000">
                  <a:moveTo>
                    <a:pt x="0" y="7731"/>
                  </a:moveTo>
                  <a:cubicBezTo>
                    <a:pt x="1019" y="3866"/>
                    <a:pt x="2037" y="0"/>
                    <a:pt x="2778" y="168"/>
                  </a:cubicBezTo>
                  <a:cubicBezTo>
                    <a:pt x="3519" y="336"/>
                    <a:pt x="3981" y="7479"/>
                    <a:pt x="4444" y="8739"/>
                  </a:cubicBezTo>
                  <a:cubicBezTo>
                    <a:pt x="4907" y="10000"/>
                    <a:pt x="5253" y="8004"/>
                    <a:pt x="5556" y="7731"/>
                  </a:cubicBezTo>
                  <a:cubicBezTo>
                    <a:pt x="5859" y="7458"/>
                    <a:pt x="5996" y="7066"/>
                    <a:pt x="6263" y="7098"/>
                  </a:cubicBezTo>
                  <a:cubicBezTo>
                    <a:pt x="6530" y="7130"/>
                    <a:pt x="6040" y="7814"/>
                    <a:pt x="7158" y="7924"/>
                  </a:cubicBezTo>
                  <a:cubicBezTo>
                    <a:pt x="8276" y="8034"/>
                    <a:pt x="12006" y="7714"/>
                    <a:pt x="12973" y="7758"/>
                  </a:cubicBezTo>
                </a:path>
              </a:pathLst>
            </a:custGeom>
            <a:noFill/>
            <a:ln w="38100" cmpd="sng">
              <a:solidFill>
                <a:schemeClr val="tx2"/>
              </a:solidFill>
              <a:round/>
              <a:headEnd/>
              <a:tailEnd/>
            </a:ln>
          </p:spPr>
          <p:txBody>
            <a:bodyPr wrap="none" anchor="ctr"/>
            <a:lstStyle/>
            <a:p>
              <a:endParaRPr lang="es-ES"/>
            </a:p>
          </p:txBody>
        </p:sp>
        <p:cxnSp>
          <p:nvCxnSpPr>
            <p:cNvPr id="158732" name="Connecteur droit 16"/>
            <p:cNvCxnSpPr>
              <a:cxnSpLocks noChangeShapeType="1"/>
            </p:cNvCxnSpPr>
            <p:nvPr/>
          </p:nvCxnSpPr>
          <p:spPr bwMode="auto">
            <a:xfrm>
              <a:off x="1187624" y="5013176"/>
              <a:ext cx="4248472" cy="72008"/>
            </a:xfrm>
            <a:prstGeom prst="line">
              <a:avLst/>
            </a:prstGeom>
            <a:noFill/>
            <a:ln w="38100" algn="ctr">
              <a:solidFill>
                <a:schemeClr val="tx2"/>
              </a:solidFill>
              <a:round/>
              <a:headEnd/>
              <a:tailEnd/>
            </a:ln>
          </p:spPr>
        </p:cxnSp>
        <p:sp>
          <p:nvSpPr>
            <p:cNvPr id="158733" name="Freeform 2"/>
            <p:cNvSpPr>
              <a:spLocks/>
            </p:cNvSpPr>
            <p:nvPr/>
          </p:nvSpPr>
          <p:spPr bwMode="auto">
            <a:xfrm>
              <a:off x="3347864" y="-36156"/>
              <a:ext cx="2088237" cy="3798903"/>
            </a:xfrm>
            <a:custGeom>
              <a:avLst/>
              <a:gdLst>
                <a:gd name="T0" fmla="*/ 0 w 10000"/>
                <a:gd name="T1" fmla="*/ 2147483647 h 9423"/>
                <a:gd name="T2" fmla="*/ 2147483647 w 10000"/>
                <a:gd name="T3" fmla="*/ 2147483647 h 9423"/>
                <a:gd name="T4" fmla="*/ 2147483647 w 10000"/>
                <a:gd name="T5" fmla="*/ 2147483647 h 9423"/>
                <a:gd name="T6" fmla="*/ 2147483647 w 10000"/>
                <a:gd name="T7" fmla="*/ 2147483647 h 9423"/>
                <a:gd name="T8" fmla="*/ 2147483647 w 10000"/>
                <a:gd name="T9" fmla="*/ 2147483647 h 9423"/>
                <a:gd name="T10" fmla="*/ 2147483647 w 10000"/>
                <a:gd name="T11" fmla="*/ 2147483647 h 9423"/>
                <a:gd name="T12" fmla="*/ 2147483647 w 10000"/>
                <a:gd name="T13" fmla="*/ 2147483647 h 9423"/>
                <a:gd name="T14" fmla="*/ 0 60000 65536"/>
                <a:gd name="T15" fmla="*/ 0 60000 65536"/>
                <a:gd name="T16" fmla="*/ 0 60000 65536"/>
                <a:gd name="T17" fmla="*/ 0 60000 65536"/>
                <a:gd name="T18" fmla="*/ 0 60000 65536"/>
                <a:gd name="T19" fmla="*/ 0 60000 65536"/>
                <a:gd name="T20" fmla="*/ 0 60000 65536"/>
                <a:gd name="T21" fmla="*/ 0 w 10000"/>
                <a:gd name="T22" fmla="*/ 0 h 9423"/>
                <a:gd name="T23" fmla="*/ 10000 w 10000"/>
                <a:gd name="T24" fmla="*/ 9423 h 9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9423">
                  <a:moveTo>
                    <a:pt x="0" y="8208"/>
                  </a:moveTo>
                  <a:cubicBezTo>
                    <a:pt x="785" y="4026"/>
                    <a:pt x="1566" y="50"/>
                    <a:pt x="2141" y="25"/>
                  </a:cubicBezTo>
                  <a:cubicBezTo>
                    <a:pt x="2716" y="0"/>
                    <a:pt x="3091" y="6695"/>
                    <a:pt x="3448" y="8059"/>
                  </a:cubicBezTo>
                  <a:cubicBezTo>
                    <a:pt x="3805" y="9423"/>
                    <a:pt x="4053" y="8297"/>
                    <a:pt x="4283" y="8208"/>
                  </a:cubicBezTo>
                  <a:cubicBezTo>
                    <a:pt x="4513" y="8119"/>
                    <a:pt x="4622" y="7489"/>
                    <a:pt x="4828" y="7523"/>
                  </a:cubicBezTo>
                  <a:cubicBezTo>
                    <a:pt x="5034" y="7558"/>
                    <a:pt x="4656" y="8298"/>
                    <a:pt x="5518" y="8417"/>
                  </a:cubicBezTo>
                  <a:cubicBezTo>
                    <a:pt x="6379" y="8536"/>
                    <a:pt x="9255" y="8190"/>
                    <a:pt x="10000" y="8237"/>
                  </a:cubicBezTo>
                </a:path>
              </a:pathLst>
            </a:custGeom>
            <a:noFill/>
            <a:ln w="38100" cmpd="sng">
              <a:solidFill>
                <a:schemeClr val="tx2"/>
              </a:solidFill>
              <a:round/>
              <a:headEnd/>
              <a:tailEnd/>
            </a:ln>
          </p:spPr>
          <p:txBody>
            <a:bodyPr wrap="none" anchor="ctr"/>
            <a:lstStyle/>
            <a:p>
              <a:endParaRPr lang="es-ES"/>
            </a:p>
          </p:txBody>
        </p:sp>
        <p:sp>
          <p:nvSpPr>
            <p:cNvPr id="158734" name="Rectangle 18"/>
            <p:cNvSpPr>
              <a:spLocks noChangeArrowheads="1"/>
            </p:cNvSpPr>
            <p:nvPr/>
          </p:nvSpPr>
          <p:spPr bwMode="auto">
            <a:xfrm>
              <a:off x="1187624" y="-44970"/>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35" name="Rectangle 19"/>
            <p:cNvSpPr>
              <a:spLocks noChangeArrowheads="1"/>
            </p:cNvSpPr>
            <p:nvPr/>
          </p:nvSpPr>
          <p:spPr bwMode="auto">
            <a:xfrm>
              <a:off x="3348104" y="-27384"/>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grpSp>
      <p:grpSp>
        <p:nvGrpSpPr>
          <p:cNvPr id="3" name="Groupe 21"/>
          <p:cNvGrpSpPr>
            <a:grpSpLocks/>
          </p:cNvGrpSpPr>
          <p:nvPr/>
        </p:nvGrpSpPr>
        <p:grpSpPr bwMode="auto">
          <a:xfrm>
            <a:off x="6156325" y="4797425"/>
            <a:ext cx="2808288" cy="1700213"/>
            <a:chOff x="323528" y="0"/>
            <a:chExt cx="6480720" cy="5963936"/>
          </a:xfrm>
        </p:grpSpPr>
        <p:sp>
          <p:nvSpPr>
            <p:cNvPr id="158724" name="Freeform 2"/>
            <p:cNvSpPr>
              <a:spLocks/>
            </p:cNvSpPr>
            <p:nvPr/>
          </p:nvSpPr>
          <p:spPr bwMode="auto">
            <a:xfrm>
              <a:off x="395536" y="1601762"/>
              <a:ext cx="2088237" cy="4362174"/>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2147483647 w 12973"/>
                <a:gd name="T11" fmla="*/ 2147483647 h 10000"/>
                <a:gd name="T12" fmla="*/ 2147483647 w 12973"/>
                <a:gd name="T13" fmla="*/ 2147483647 h 10000"/>
                <a:gd name="T14" fmla="*/ 0 60000 65536"/>
                <a:gd name="T15" fmla="*/ 0 60000 65536"/>
                <a:gd name="T16" fmla="*/ 0 60000 65536"/>
                <a:gd name="T17" fmla="*/ 0 60000 65536"/>
                <a:gd name="T18" fmla="*/ 0 60000 65536"/>
                <a:gd name="T19" fmla="*/ 0 60000 65536"/>
                <a:gd name="T20" fmla="*/ 0 60000 65536"/>
                <a:gd name="T21" fmla="*/ 0 w 12973"/>
                <a:gd name="T22" fmla="*/ 0 h 10000"/>
                <a:gd name="T23" fmla="*/ 12973 w 1297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73" h="10000">
                  <a:moveTo>
                    <a:pt x="0" y="7731"/>
                  </a:moveTo>
                  <a:cubicBezTo>
                    <a:pt x="1019" y="3866"/>
                    <a:pt x="2037" y="0"/>
                    <a:pt x="2778" y="168"/>
                  </a:cubicBezTo>
                  <a:cubicBezTo>
                    <a:pt x="3519" y="336"/>
                    <a:pt x="3981" y="7479"/>
                    <a:pt x="4444" y="8739"/>
                  </a:cubicBezTo>
                  <a:cubicBezTo>
                    <a:pt x="4907" y="10000"/>
                    <a:pt x="5253" y="8004"/>
                    <a:pt x="5556" y="7731"/>
                  </a:cubicBezTo>
                  <a:cubicBezTo>
                    <a:pt x="5859" y="7458"/>
                    <a:pt x="5996" y="7066"/>
                    <a:pt x="6263" y="7098"/>
                  </a:cubicBezTo>
                  <a:cubicBezTo>
                    <a:pt x="6530" y="7130"/>
                    <a:pt x="6040" y="7814"/>
                    <a:pt x="7158" y="7924"/>
                  </a:cubicBezTo>
                  <a:cubicBezTo>
                    <a:pt x="8276" y="8034"/>
                    <a:pt x="12006" y="7714"/>
                    <a:pt x="12973" y="7758"/>
                  </a:cubicBezTo>
                </a:path>
              </a:pathLst>
            </a:custGeom>
            <a:noFill/>
            <a:ln w="38100" cmpd="sng">
              <a:solidFill>
                <a:schemeClr val="tx2"/>
              </a:solidFill>
              <a:round/>
              <a:headEnd/>
              <a:tailEnd/>
            </a:ln>
          </p:spPr>
          <p:txBody>
            <a:bodyPr wrap="none" anchor="ctr"/>
            <a:lstStyle/>
            <a:p>
              <a:endParaRPr lang="es-ES"/>
            </a:p>
          </p:txBody>
        </p:sp>
        <p:cxnSp>
          <p:nvCxnSpPr>
            <p:cNvPr id="158725" name="Connecteur droit 23"/>
            <p:cNvCxnSpPr>
              <a:cxnSpLocks noChangeShapeType="1"/>
            </p:cNvCxnSpPr>
            <p:nvPr/>
          </p:nvCxnSpPr>
          <p:spPr bwMode="auto">
            <a:xfrm>
              <a:off x="323528" y="5058146"/>
              <a:ext cx="6480720" cy="27038"/>
            </a:xfrm>
            <a:prstGeom prst="line">
              <a:avLst/>
            </a:prstGeom>
            <a:noFill/>
            <a:ln w="38100" algn="ctr">
              <a:solidFill>
                <a:schemeClr val="tx2"/>
              </a:solidFill>
              <a:round/>
              <a:headEnd/>
              <a:tailEnd/>
            </a:ln>
          </p:spPr>
        </p:cxnSp>
        <p:sp>
          <p:nvSpPr>
            <p:cNvPr id="158726" name="Rectangle 24"/>
            <p:cNvSpPr>
              <a:spLocks noChangeArrowheads="1"/>
            </p:cNvSpPr>
            <p:nvPr/>
          </p:nvSpPr>
          <p:spPr bwMode="auto">
            <a:xfrm>
              <a:off x="323528" y="0"/>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27" name="Rectangle 25"/>
            <p:cNvSpPr>
              <a:spLocks noChangeArrowheads="1"/>
            </p:cNvSpPr>
            <p:nvPr/>
          </p:nvSpPr>
          <p:spPr bwMode="auto">
            <a:xfrm>
              <a:off x="2484008" y="17586"/>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28" name="Freeform 4"/>
            <p:cNvSpPr>
              <a:spLocks/>
            </p:cNvSpPr>
            <p:nvPr/>
          </p:nvSpPr>
          <p:spPr bwMode="auto">
            <a:xfrm>
              <a:off x="4644007" y="3068960"/>
              <a:ext cx="2160241"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sp>
          <p:nvSpPr>
            <p:cNvPr id="158729" name="Freeform 3"/>
            <p:cNvSpPr>
              <a:spLocks/>
            </p:cNvSpPr>
            <p:nvPr/>
          </p:nvSpPr>
          <p:spPr bwMode="auto">
            <a:xfrm>
              <a:off x="2555776" y="2348880"/>
              <a:ext cx="2088237" cy="2614835"/>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0 60000 65536"/>
                <a:gd name="T11" fmla="*/ 0 60000 65536"/>
                <a:gd name="T12" fmla="*/ 0 60000 65536"/>
                <a:gd name="T13" fmla="*/ 0 60000 65536"/>
                <a:gd name="T14" fmla="*/ 0 60000 65536"/>
                <a:gd name="T15" fmla="*/ 0 w 12973"/>
                <a:gd name="T16" fmla="*/ 0 h 10000"/>
                <a:gd name="T17" fmla="*/ 12973 w 12973"/>
                <a:gd name="T18" fmla="*/ 10000 h 10000"/>
              </a:gdLst>
              <a:ahLst/>
              <a:cxnLst>
                <a:cxn ang="T10">
                  <a:pos x="T0" y="T1"/>
                </a:cxn>
                <a:cxn ang="T11">
                  <a:pos x="T2" y="T3"/>
                </a:cxn>
                <a:cxn ang="T12">
                  <a:pos x="T4" y="T5"/>
                </a:cxn>
                <a:cxn ang="T13">
                  <a:pos x="T6" y="T7"/>
                </a:cxn>
                <a:cxn ang="T14">
                  <a:pos x="T8" y="T9"/>
                </a:cxn>
              </a:cxnLst>
              <a:rect l="T15" t="T16" r="T17" b="T18"/>
              <a:pathLst>
                <a:path w="12973" h="10000">
                  <a:moveTo>
                    <a:pt x="0" y="9335"/>
                  </a:moveTo>
                  <a:cubicBezTo>
                    <a:pt x="913" y="7802"/>
                    <a:pt x="4159" y="276"/>
                    <a:pt x="5473" y="138"/>
                  </a:cubicBezTo>
                  <a:cubicBezTo>
                    <a:pt x="6787" y="0"/>
                    <a:pt x="7380" y="7025"/>
                    <a:pt x="7885" y="8512"/>
                  </a:cubicBezTo>
                  <a:cubicBezTo>
                    <a:pt x="8389" y="10000"/>
                    <a:pt x="7646" y="8963"/>
                    <a:pt x="8494" y="9059"/>
                  </a:cubicBezTo>
                  <a:cubicBezTo>
                    <a:pt x="9342" y="9155"/>
                    <a:pt x="12661" y="9032"/>
                    <a:pt x="12973" y="9088"/>
                  </a:cubicBezTo>
                </a:path>
              </a:pathLst>
            </a:custGeom>
            <a:noFill/>
            <a:ln w="76200" cap="flat" cmpd="sng">
              <a:solidFill>
                <a:srgbClr val="FF0000"/>
              </a:solidFill>
              <a:prstDash val="solid"/>
              <a:round/>
              <a:headEnd/>
              <a:tailEnd/>
            </a:ln>
          </p:spPr>
          <p:txBody>
            <a:bodyPr wrap="none" anchor="ctr"/>
            <a:lstStyle/>
            <a:p>
              <a:endParaRPr lang="es-ES"/>
            </a:p>
          </p:txBody>
        </p:sp>
        <p:sp>
          <p:nvSpPr>
            <p:cNvPr id="158730" name="Rectangle 29"/>
            <p:cNvSpPr>
              <a:spLocks noChangeArrowheads="1"/>
            </p:cNvSpPr>
            <p:nvPr/>
          </p:nvSpPr>
          <p:spPr bwMode="auto">
            <a:xfrm>
              <a:off x="4644248" y="17586"/>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rgbClr val="FFFFFF"/>
                </a:solidFill>
              </a:rPr>
              <a:t>45 Arterias de las extremidades:</a:t>
            </a:r>
            <a:endParaRPr lang="fr-FR" b="1" dirty="0">
              <a:solidFill>
                <a:srgbClr val="FFFFFF"/>
              </a:solidFill>
            </a:endParaRPr>
          </a:p>
          <a:p>
            <a:pPr eaLnBrk="0" hangingPunct="0">
              <a:spcBef>
                <a:spcPct val="50000"/>
              </a:spcBef>
            </a:pPr>
            <a:r>
              <a:rPr lang="es-ES_tradnl" b="1" dirty="0">
                <a:solidFill>
                  <a:srgbClr val="FFFFFF"/>
                </a:solidFill>
              </a:rPr>
              <a:t>La búsqueda, la localización  y la valoración de las estenosis y obstrucciones se realiza en reposo y post- ejercicio mediante una </a:t>
            </a:r>
            <a:r>
              <a:rPr lang="es-ES_tradnl" b="1" dirty="0" err="1">
                <a:solidFill>
                  <a:srgbClr val="FFFFFF"/>
                </a:solidFill>
              </a:rPr>
              <a:t>cartografia</a:t>
            </a:r>
            <a:r>
              <a:rPr lang="es-ES_tradnl" b="1" dirty="0">
                <a:solidFill>
                  <a:srgbClr val="FFFFFF"/>
                </a:solidFill>
              </a:rPr>
              <a:t> anatómica y hemodinámica.</a:t>
            </a: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r>
              <a:rPr lang="es-ES_tradnl" b="1" dirty="0">
                <a:solidFill>
                  <a:srgbClr val="FFFFFF"/>
                </a:solidFill>
              </a:rPr>
              <a:t> </a:t>
            </a:r>
            <a:endParaRPr lang="fr-FR" b="1" dirty="0">
              <a:solidFill>
                <a:srgbClr val="FFFFFF"/>
              </a:solidFill>
            </a:endParaRPr>
          </a:p>
          <a:p>
            <a:pPr eaLnBrk="0" hangingPunct="0">
              <a:spcBef>
                <a:spcPct val="50000"/>
              </a:spcBef>
            </a:pPr>
            <a:r>
              <a:rPr lang="es-ES_tradnl" b="1" dirty="0">
                <a:solidFill>
                  <a:srgbClr val="FFFFFF"/>
                </a:solidFill>
              </a:rPr>
              <a:t>.   </a:t>
            </a:r>
            <a:endParaRPr lang="fr-FR" b="1" dirty="0">
              <a:solidFill>
                <a:srgbClr val="FFFFFF"/>
              </a:solidFill>
            </a:endParaRPr>
          </a:p>
          <a:p>
            <a:pPr eaLnBrk="0" hangingPunct="0">
              <a:spcBef>
                <a:spcPct val="50000"/>
              </a:spcBef>
            </a:pPr>
            <a:endParaRPr lang="fr-FR" dirty="0">
              <a:solidFill>
                <a:srgbClr val="FFFFFF"/>
              </a:solidFill>
            </a:endParaRPr>
          </a:p>
        </p:txBody>
      </p:sp>
      <p:pic>
        <p:nvPicPr>
          <p:cNvPr id="159746" name="Picture 6" descr="IMG_0118"/>
          <p:cNvPicPr>
            <a:picLocks noChangeAspect="1" noChangeArrowheads="1"/>
          </p:cNvPicPr>
          <p:nvPr/>
        </p:nvPicPr>
        <p:blipFill>
          <a:blip r:embed="rId2" cstate="print"/>
          <a:srcRect/>
          <a:stretch>
            <a:fillRect/>
          </a:stretch>
        </p:blipFill>
        <p:spPr bwMode="auto">
          <a:xfrm>
            <a:off x="5651500" y="2636838"/>
            <a:ext cx="2913063" cy="3884612"/>
          </a:xfrm>
          <a:prstGeom prst="rect">
            <a:avLst/>
          </a:prstGeom>
          <a:noFill/>
          <a:ln w="9525">
            <a:noFill/>
            <a:miter lim="800000"/>
            <a:headEnd/>
            <a:tailEnd/>
          </a:ln>
        </p:spPr>
      </p:pic>
      <p:pic>
        <p:nvPicPr>
          <p:cNvPr id="159747" name="Picture 2" descr="IMG_0103"/>
          <p:cNvPicPr>
            <a:picLocks noChangeAspect="1" noChangeArrowheads="1"/>
          </p:cNvPicPr>
          <p:nvPr/>
        </p:nvPicPr>
        <p:blipFill>
          <a:blip r:embed="rId3" cstate="print"/>
          <a:srcRect l="15128" t="11401" r="21523" b="10687"/>
          <a:stretch>
            <a:fillRect/>
          </a:stretch>
        </p:blipFill>
        <p:spPr bwMode="auto">
          <a:xfrm>
            <a:off x="3779838" y="3905250"/>
            <a:ext cx="1800225"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ZoneTexte 3"/>
          <p:cNvSpPr txBox="1">
            <a:spLocks noChangeArrowheads="1"/>
          </p:cNvSpPr>
          <p:nvPr/>
        </p:nvSpPr>
        <p:spPr bwMode="auto">
          <a:xfrm>
            <a:off x="0" y="0"/>
            <a:ext cx="9144000" cy="685800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47 </a:t>
            </a:r>
            <a:r>
              <a:rPr lang="es-ES_tradnl" sz="5400" b="1">
                <a:solidFill>
                  <a:srgbClr val="FFFF00"/>
                </a:solidFill>
              </a:rPr>
              <a:t>Las venas</a:t>
            </a:r>
            <a:endParaRPr lang="fr-FR" b="1">
              <a:solidFill>
                <a:srgbClr val="FFFF00"/>
              </a:solidFill>
            </a:endParaRPr>
          </a:p>
          <a:p>
            <a:pPr eaLnBrk="0" hangingPunct="0">
              <a:spcBef>
                <a:spcPct val="50000"/>
              </a:spcBef>
            </a:pPr>
            <a:r>
              <a:rPr lang="es-ES_tradnl" b="1">
                <a:solidFill>
                  <a:schemeClr val="bg1"/>
                </a:solidFill>
              </a:rPr>
              <a:t>Así, </a:t>
            </a:r>
            <a:r>
              <a:rPr lang="es-ES_tradnl" b="1">
                <a:solidFill>
                  <a:srgbClr val="FFFF00"/>
                </a:solidFill>
              </a:rPr>
              <a:t>una pérdida de carga de </a:t>
            </a:r>
            <a:r>
              <a:rPr lang="es-ES_tradnl" b="1">
                <a:solidFill>
                  <a:srgbClr val="FF0000"/>
                </a:solidFill>
              </a:rPr>
              <a:t>solamente 15-20 mmHg</a:t>
            </a:r>
            <a:r>
              <a:rPr lang="es-ES_tradnl" b="1">
                <a:solidFill>
                  <a:srgbClr val="FFFF00"/>
                </a:solidFill>
              </a:rPr>
              <a:t>, influye de forma significativa en la Presión Residual,   e inicia el frenado del drenaje tisular</a:t>
            </a:r>
            <a:r>
              <a:rPr lang="es-ES_tradnl" b="1">
                <a:solidFill>
                  <a:schemeClr val="bg1"/>
                </a:solidFill>
              </a:rPr>
              <a:t>. </a:t>
            </a:r>
          </a:p>
          <a:p>
            <a:pPr eaLnBrk="0" hangingPunct="0">
              <a:spcBef>
                <a:spcPct val="50000"/>
              </a:spcBef>
            </a:pPr>
            <a:r>
              <a:rPr lang="es-ES_tradnl" b="1">
                <a:solidFill>
                  <a:schemeClr val="bg1"/>
                </a:solidFill>
              </a:rPr>
              <a:t>Por eso, </a:t>
            </a:r>
            <a:r>
              <a:rPr lang="es-ES_tradnl" b="1">
                <a:solidFill>
                  <a:srgbClr val="FFFF00"/>
                </a:solidFill>
              </a:rPr>
              <a:t>la elección del tamaño de los stents venosos </a:t>
            </a:r>
            <a:r>
              <a:rPr lang="es-ES_tradnl" b="1">
                <a:solidFill>
                  <a:schemeClr val="bg1"/>
                </a:solidFill>
              </a:rPr>
              <a:t>debe tener  en cuenta el caudal de reposo y de esfuerzo de la vena. </a:t>
            </a: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   </a:t>
            </a:r>
            <a:endParaRPr lang="fr-FR" b="1">
              <a:solidFill>
                <a:schemeClr val="bg1"/>
              </a:solidFill>
            </a:endParaRPr>
          </a:p>
          <a:p>
            <a:pPr eaLnBrk="0" hangingPunct="0">
              <a:spcBef>
                <a:spcPct val="50000"/>
              </a:spcBef>
            </a:pPr>
            <a:endParaRPr lang="fr-FR">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ZoneTexte 3"/>
          <p:cNvSpPr txBox="1">
            <a:spLocks noChangeArrowheads="1"/>
          </p:cNvSpPr>
          <p:nvPr/>
        </p:nvSpPr>
        <p:spPr bwMode="auto">
          <a:xfrm>
            <a:off x="0" y="0"/>
            <a:ext cx="9144000" cy="6797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46 </a:t>
            </a:r>
            <a:r>
              <a:rPr lang="es-ES_tradnl" sz="4000" b="1" dirty="0">
                <a:solidFill>
                  <a:srgbClr val="FFFF00"/>
                </a:solidFill>
              </a:rPr>
              <a:t>Presión arterial manométrica distal </a:t>
            </a:r>
            <a:r>
              <a:rPr lang="es-ES_tradnl" sz="4000" b="1" dirty="0" err="1">
                <a:solidFill>
                  <a:srgbClr val="FFFF00"/>
                </a:solidFill>
              </a:rPr>
              <a:t>Doppler</a:t>
            </a:r>
            <a:r>
              <a:rPr lang="es-ES_tradnl" sz="4000" b="1" dirty="0">
                <a:solidFill>
                  <a:srgbClr val="FFFF00"/>
                </a:solidFill>
              </a:rPr>
              <a:t> </a:t>
            </a:r>
            <a:r>
              <a:rPr lang="es-ES_tradnl" b="1" dirty="0">
                <a:solidFill>
                  <a:schemeClr val="bg1"/>
                </a:solidFill>
              </a:rPr>
              <a:t>:</a:t>
            </a:r>
            <a:endParaRPr lang="fr-FR" b="1" dirty="0">
              <a:solidFill>
                <a:schemeClr val="bg1"/>
              </a:solidFill>
            </a:endParaRPr>
          </a:p>
          <a:p>
            <a:pPr eaLnBrk="0" hangingPunct="0">
              <a:spcBef>
                <a:spcPct val="50000"/>
              </a:spcBef>
            </a:pPr>
            <a:r>
              <a:rPr lang="es-ES_tradnl" b="1" dirty="0">
                <a:solidFill>
                  <a:srgbClr val="FFFF00"/>
                </a:solidFill>
              </a:rPr>
              <a:t>El Índice de </a:t>
            </a:r>
            <a:r>
              <a:rPr lang="es-ES_tradnl" b="1" dirty="0" err="1">
                <a:solidFill>
                  <a:srgbClr val="FFFF00"/>
                </a:solidFill>
              </a:rPr>
              <a:t>Strandnes</a:t>
            </a:r>
            <a:r>
              <a:rPr lang="es-ES_tradnl" b="1" dirty="0">
                <a:solidFill>
                  <a:srgbClr val="FFFF00"/>
                </a:solidFill>
              </a:rPr>
              <a:t> es mejor que el de Windsor </a:t>
            </a:r>
            <a:r>
              <a:rPr lang="es-ES_tradnl" b="1" dirty="0">
                <a:solidFill>
                  <a:schemeClr val="bg1"/>
                </a:solidFill>
              </a:rPr>
              <a:t>porque puede además diagnosticar la estenosis significativa con el ejercicio. </a:t>
            </a:r>
            <a:endParaRPr lang="fr-FR" b="1" dirty="0">
              <a:solidFill>
                <a:schemeClr val="bg1"/>
              </a:solidFill>
            </a:endParaRPr>
          </a:p>
          <a:p>
            <a:pPr eaLnBrk="0" hangingPunct="0">
              <a:spcBef>
                <a:spcPct val="50000"/>
              </a:spcBef>
            </a:pPr>
            <a:r>
              <a:rPr lang="es-ES_tradnl" b="1" dirty="0">
                <a:solidFill>
                  <a:schemeClr val="bg1"/>
                </a:solidFill>
              </a:rPr>
              <a:t> </a:t>
            </a:r>
            <a:r>
              <a:rPr lang="es-ES_tradnl" b="1" dirty="0">
                <a:solidFill>
                  <a:srgbClr val="FFFF00"/>
                </a:solidFill>
              </a:rPr>
              <a:t>Pole Test mejor en caso de isquemia critica </a:t>
            </a:r>
            <a:endParaRPr lang="fr-FR" b="1" dirty="0">
              <a:solidFill>
                <a:srgbClr val="FFFF00"/>
              </a:solidFill>
            </a:endParaRPr>
          </a:p>
          <a:p>
            <a:pPr eaLnBrk="0" hangingPunct="0">
              <a:spcBef>
                <a:spcPct val="50000"/>
              </a:spcBef>
            </a:pPr>
            <a:r>
              <a:rPr lang="es-ES_tradnl" b="1" dirty="0">
                <a:solidFill>
                  <a:schemeClr val="bg1"/>
                </a:solidFill>
              </a:rPr>
              <a:t>El Laser </a:t>
            </a:r>
            <a:r>
              <a:rPr lang="es-ES_tradnl" b="1" dirty="0" err="1">
                <a:solidFill>
                  <a:schemeClr val="bg1"/>
                </a:solidFill>
              </a:rPr>
              <a:t>Doppler</a:t>
            </a:r>
            <a:r>
              <a:rPr lang="es-ES_tradnl" b="1" dirty="0">
                <a:solidFill>
                  <a:schemeClr val="bg1"/>
                </a:solidFill>
              </a:rPr>
              <a:t>  y la Oximetría no son bastante fiables Y la  RF del dedo godo no siempre posible. </a:t>
            </a:r>
          </a:p>
          <a:p>
            <a:pPr eaLnBrk="0" hangingPunct="0">
              <a:spcBef>
                <a:spcPct val="50000"/>
              </a:spcBef>
            </a:pPr>
            <a:endParaRPr lang="fr-FR"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463582"/>
          </a:xfrm>
          <a:prstGeom prst="rect">
            <a:avLst/>
          </a:prstGeom>
          <a:solidFill>
            <a:schemeClr val="accent2"/>
          </a:solidFill>
        </p:spPr>
        <p:txBody>
          <a:bodyPr wrap="square" rtlCol="0">
            <a:spAutoFit/>
          </a:bodyPr>
          <a:lstStyle/>
          <a:p>
            <a:r>
              <a:rPr lang="es-ES_tradnl" b="1" dirty="0">
                <a:solidFill>
                  <a:schemeClr val="bg1"/>
                </a:solidFill>
              </a:rPr>
              <a:t>47 </a:t>
            </a:r>
            <a:r>
              <a:rPr lang="es-ES_tradnl" sz="4800" b="1" dirty="0">
                <a:solidFill>
                  <a:srgbClr val="FFFF00"/>
                </a:solidFill>
              </a:rPr>
              <a:t>Las venas</a:t>
            </a:r>
            <a:endParaRPr lang="fr-FR" b="1" dirty="0">
              <a:solidFill>
                <a:srgbClr val="FFFF00"/>
              </a:solidFill>
            </a:endParaRPr>
          </a:p>
          <a:p>
            <a:r>
              <a:rPr lang="es-ES_tradnl" b="1" dirty="0">
                <a:solidFill>
                  <a:srgbClr val="FFFF00"/>
                </a:solidFill>
              </a:rPr>
              <a:t>La misma </a:t>
            </a:r>
            <a:r>
              <a:rPr lang="es-ES_tradnl" b="1" dirty="0" smtClean="0">
                <a:solidFill>
                  <a:srgbClr val="FFFF00"/>
                </a:solidFill>
              </a:rPr>
              <a:t>pérdida </a:t>
            </a:r>
            <a:r>
              <a:rPr lang="es-ES_tradnl" b="1" dirty="0">
                <a:solidFill>
                  <a:srgbClr val="FFFF00"/>
                </a:solidFill>
              </a:rPr>
              <a:t>de presión (</a:t>
            </a:r>
            <a:r>
              <a:rPr lang="es-ES_tradnl" b="1" dirty="0" smtClean="0">
                <a:solidFill>
                  <a:srgbClr val="FFFF00"/>
                </a:solidFill>
              </a:rPr>
              <a:t>carga) </a:t>
            </a:r>
            <a:r>
              <a:rPr lang="es-ES_tradnl" b="1" dirty="0">
                <a:solidFill>
                  <a:srgbClr val="FFFF00"/>
                </a:solidFill>
              </a:rPr>
              <a:t>es mucho más significativa en las </a:t>
            </a:r>
            <a:r>
              <a:rPr lang="es-ES_tradnl" b="1" dirty="0" smtClean="0">
                <a:solidFill>
                  <a:srgbClr val="FFFF00"/>
                </a:solidFill>
              </a:rPr>
              <a:t>venas que en las arterias </a:t>
            </a:r>
            <a:r>
              <a:rPr lang="es-ES_tradnl" b="1" dirty="0">
                <a:solidFill>
                  <a:schemeClr val="bg1"/>
                </a:solidFill>
              </a:rPr>
              <a:t>porque la presión residual es mucho más pequeña de la arterial </a:t>
            </a:r>
            <a:r>
              <a:rPr lang="es-ES_tradnl" b="1" dirty="0" smtClean="0">
                <a:solidFill>
                  <a:schemeClr val="bg1"/>
                </a:solidFill>
              </a:rPr>
              <a:t>(15 </a:t>
            </a:r>
            <a:r>
              <a:rPr lang="es-ES_tradnl" b="1" dirty="0">
                <a:solidFill>
                  <a:schemeClr val="bg1"/>
                </a:solidFill>
              </a:rPr>
              <a:t>versus 100 mm Hg) </a:t>
            </a:r>
            <a:r>
              <a:rPr lang="es-ES_tradnl" b="1" dirty="0" smtClean="0">
                <a:solidFill>
                  <a:schemeClr val="bg1"/>
                </a:solidFill>
              </a:rPr>
              <a:t>es decir </a:t>
            </a:r>
            <a:r>
              <a:rPr lang="es-ES_tradnl" b="1" dirty="0">
                <a:solidFill>
                  <a:srgbClr val="FF0000"/>
                </a:solidFill>
              </a:rPr>
              <a:t>6 veces </a:t>
            </a:r>
            <a:r>
              <a:rPr lang="es-ES_tradnl" b="1" dirty="0" smtClean="0">
                <a:solidFill>
                  <a:srgbClr val="FF0000"/>
                </a:solidFill>
              </a:rPr>
              <a:t>más importante.</a:t>
            </a:r>
          </a:p>
          <a:p>
            <a:r>
              <a:rPr lang="es-ES_tradnl" b="1" dirty="0" smtClean="0">
                <a:solidFill>
                  <a:schemeClr val="bg1"/>
                </a:solidFill>
              </a:rPr>
              <a:t> Ante una </a:t>
            </a:r>
            <a:r>
              <a:rPr lang="es-ES_tradnl" b="1" dirty="0">
                <a:solidFill>
                  <a:schemeClr val="bg1"/>
                </a:solidFill>
              </a:rPr>
              <a:t>pérdida de </a:t>
            </a:r>
            <a:r>
              <a:rPr lang="es-ES_tradnl" b="1" dirty="0" smtClean="0">
                <a:solidFill>
                  <a:schemeClr val="bg1"/>
                </a:solidFill>
              </a:rPr>
              <a:t>carga </a:t>
            </a:r>
            <a:r>
              <a:rPr lang="es-ES_tradnl" b="1" dirty="0">
                <a:solidFill>
                  <a:schemeClr val="bg1"/>
                </a:solidFill>
              </a:rPr>
              <a:t>de solamente 15-20 </a:t>
            </a:r>
            <a:r>
              <a:rPr lang="es-ES_tradnl" b="1" dirty="0" err="1">
                <a:solidFill>
                  <a:schemeClr val="bg1"/>
                </a:solidFill>
              </a:rPr>
              <a:t>mmHg</a:t>
            </a:r>
            <a:r>
              <a:rPr lang="es-ES_tradnl" b="1" dirty="0">
                <a:solidFill>
                  <a:schemeClr val="bg1"/>
                </a:solidFill>
              </a:rPr>
              <a:t>, la Presión Residual tiene que subir más arriba para  que no se </a:t>
            </a:r>
            <a:r>
              <a:rPr lang="es-ES_tradnl" b="1" dirty="0" smtClean="0">
                <a:solidFill>
                  <a:schemeClr val="bg1"/>
                </a:solidFill>
              </a:rPr>
              <a:t>pare </a:t>
            </a:r>
            <a:r>
              <a:rPr lang="es-ES_tradnl" b="1" dirty="0">
                <a:solidFill>
                  <a:schemeClr val="bg1"/>
                </a:solidFill>
              </a:rPr>
              <a:t>el flujo venoso, lo que aumenta la Presión venosa al nivel </a:t>
            </a:r>
            <a:r>
              <a:rPr lang="es-ES_tradnl" b="1" dirty="0" err="1" smtClean="0">
                <a:solidFill>
                  <a:schemeClr val="bg1"/>
                </a:solidFill>
              </a:rPr>
              <a:t>microcirculatorio</a:t>
            </a:r>
            <a:r>
              <a:rPr lang="es-ES_tradnl" b="1" dirty="0" smtClean="0">
                <a:solidFill>
                  <a:schemeClr val="bg1"/>
                </a:solidFill>
              </a:rPr>
              <a:t>, </a:t>
            </a:r>
            <a:r>
              <a:rPr lang="es-ES_tradnl" b="1" dirty="0" err="1" smtClean="0">
                <a:solidFill>
                  <a:schemeClr val="bg1"/>
                </a:solidFill>
              </a:rPr>
              <a:t>edematiza</a:t>
            </a:r>
            <a:r>
              <a:rPr lang="es-ES_tradnl" b="1" dirty="0" smtClean="0">
                <a:solidFill>
                  <a:schemeClr val="bg1"/>
                </a:solidFill>
              </a:rPr>
              <a:t> </a:t>
            </a:r>
            <a:r>
              <a:rPr lang="es-ES_tradnl" b="1" dirty="0">
                <a:solidFill>
                  <a:schemeClr val="bg1"/>
                </a:solidFill>
              </a:rPr>
              <a:t>la extremidad </a:t>
            </a:r>
            <a:r>
              <a:rPr lang="es-ES_tradnl" b="1" dirty="0" smtClean="0">
                <a:solidFill>
                  <a:schemeClr val="bg1"/>
                </a:solidFill>
              </a:rPr>
              <a:t>e </a:t>
            </a:r>
            <a:r>
              <a:rPr lang="es-ES_tradnl" b="1" dirty="0">
                <a:solidFill>
                  <a:schemeClr val="bg1"/>
                </a:solidFill>
              </a:rPr>
              <a:t>impide un drenaje correcto.  Por eso, la elección del tamaño de los </a:t>
            </a:r>
            <a:r>
              <a:rPr lang="es-ES_tradnl" b="1" dirty="0" err="1">
                <a:solidFill>
                  <a:schemeClr val="bg1"/>
                </a:solidFill>
              </a:rPr>
              <a:t>stents</a:t>
            </a:r>
            <a:r>
              <a:rPr lang="es-ES_tradnl" b="1" dirty="0">
                <a:solidFill>
                  <a:schemeClr val="bg1"/>
                </a:solidFill>
              </a:rPr>
              <a:t> venosos tiene tomar en cuenta el caudal de reposo y de esfuerzo de la vena</a:t>
            </a:r>
            <a:r>
              <a:rPr lang="es-ES_tradnl" b="1" dirty="0" smtClean="0">
                <a:solidFill>
                  <a:schemeClr val="bg1"/>
                </a:solidFill>
              </a:rPr>
              <a:t>.</a:t>
            </a:r>
          </a:p>
          <a:p>
            <a:r>
              <a:rPr lang="es-ES_tradnl" b="1" dirty="0" smtClean="0">
                <a:solidFill>
                  <a:schemeClr val="bg1"/>
                </a:solidFill>
              </a:rPr>
              <a:t> </a:t>
            </a:r>
            <a:endParaRPr lang="fr-FR" dirty="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ZoneTexte 3"/>
          <p:cNvSpPr txBox="1">
            <a:spLocks noChangeArrowheads="1"/>
          </p:cNvSpPr>
          <p:nvPr/>
        </p:nvSpPr>
        <p:spPr bwMode="auto">
          <a:xfrm>
            <a:off x="0" y="-26988"/>
            <a:ext cx="9144000" cy="745331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47 </a:t>
            </a:r>
            <a:r>
              <a:rPr lang="es-ES_tradnl" sz="4800" b="1">
                <a:solidFill>
                  <a:srgbClr val="FFFF00"/>
                </a:solidFill>
              </a:rPr>
              <a:t>Las venas</a:t>
            </a:r>
            <a:endParaRPr lang="fr-FR" b="1">
              <a:solidFill>
                <a:srgbClr val="FFFF00"/>
              </a:solidFill>
            </a:endParaRPr>
          </a:p>
          <a:p>
            <a:pPr eaLnBrk="0" hangingPunct="0">
              <a:spcBef>
                <a:spcPct val="50000"/>
              </a:spcBef>
            </a:pPr>
            <a:r>
              <a:rPr lang="es-ES_tradnl" b="1">
                <a:solidFill>
                  <a:srgbClr val="FFFF00"/>
                </a:solidFill>
              </a:rPr>
              <a:t>La misma perdida de presión (carga) es mucho más significativa en las venas que en las arterias </a:t>
            </a:r>
            <a:r>
              <a:rPr lang="es-ES_tradnl" b="1">
                <a:solidFill>
                  <a:schemeClr val="bg1"/>
                </a:solidFill>
              </a:rPr>
              <a:t>porque la presión residual es mucho más pequeña de la arterial   (15 versus 100 mm Hg)s </a:t>
            </a:r>
            <a:r>
              <a:rPr lang="es-ES_tradnl" b="1">
                <a:solidFill>
                  <a:srgbClr val="FF0000"/>
                </a:solidFill>
              </a:rPr>
              <a:t>6 veces mas importante .</a:t>
            </a:r>
          </a:p>
          <a:p>
            <a:pPr eaLnBrk="0" hangingPunct="0">
              <a:spcBef>
                <a:spcPct val="50000"/>
              </a:spcBef>
            </a:pPr>
            <a:r>
              <a:rPr lang="es-ES_tradnl" b="1">
                <a:solidFill>
                  <a:schemeClr val="bg1"/>
                </a:solidFill>
              </a:rPr>
              <a:t> Con una pérdida de carga de solamente 15-20 mmHg, la Presión Residual tiene que elevarse para  que no se detenga el flujo venoso, lo que aumenta la Presión venosa al nivel microcirculatorio, edematiza la extremidad e impide un drenaje correcto.  Por eso, la elección del tamaño de los stents venosos tiene que tener en cuenta el caudal de reposo y de esfuerzo de la vena.</a:t>
            </a:r>
          </a:p>
          <a:p>
            <a:pPr eaLnBrk="0" hangingPunct="0">
              <a:spcBef>
                <a:spcPct val="50000"/>
              </a:spcBef>
            </a:pPr>
            <a:r>
              <a:rPr lang="es-ES_tradnl" b="1">
                <a:solidFill>
                  <a:schemeClr val="bg1"/>
                </a:solidFill>
              </a:rPr>
              <a:t> </a:t>
            </a:r>
            <a:endParaRPr lang="fr-FR">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ZoneTexte 3"/>
          <p:cNvSpPr txBox="1">
            <a:spLocks noChangeArrowheads="1"/>
          </p:cNvSpPr>
          <p:nvPr/>
        </p:nvSpPr>
        <p:spPr bwMode="auto">
          <a:xfrm>
            <a:off x="0" y="0"/>
            <a:ext cx="9144000" cy="90122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rgbClr val="FF0000"/>
                </a:solidFill>
              </a:rPr>
              <a:t>48 </a:t>
            </a:r>
            <a:r>
              <a:rPr lang="es-ES_tradnl" sz="3600" b="1">
                <a:solidFill>
                  <a:srgbClr val="FFFF00"/>
                </a:solidFill>
              </a:rPr>
              <a:t>Asi, cada obstáculo al drenaje, </a:t>
            </a:r>
            <a:r>
              <a:rPr lang="es-ES_tradnl" sz="3600" b="1">
                <a:solidFill>
                  <a:schemeClr val="bg1"/>
                </a:solidFill>
              </a:rPr>
              <a:t>aumenta la Presión Residual que desarrolla las colaterales  y la neoangiogenesis , </a:t>
            </a:r>
            <a:r>
              <a:rPr lang="es-ES_tradnl" sz="3600" b="1">
                <a:solidFill>
                  <a:srgbClr val="FFFF00"/>
                </a:solidFill>
              </a:rPr>
              <a:t>y</a:t>
            </a:r>
            <a:r>
              <a:rPr lang="es-ES_tradnl" sz="3600" b="1">
                <a:solidFill>
                  <a:schemeClr val="bg1"/>
                </a:solidFill>
              </a:rPr>
              <a:t> </a:t>
            </a:r>
            <a:r>
              <a:rPr lang="es-ES_tradnl" sz="3600" b="1">
                <a:solidFill>
                  <a:srgbClr val="FFFF00"/>
                </a:solidFill>
              </a:rPr>
              <a:t>explica la mayoría de las complicaciones y recidivas de las técnicas destructivas de las varices. </a:t>
            </a:r>
          </a:p>
          <a:p>
            <a:pPr eaLnBrk="0" hangingPunct="0">
              <a:spcBef>
                <a:spcPct val="50000"/>
              </a:spcBef>
            </a:pPr>
            <a:r>
              <a:rPr lang="es-ES_tradnl" sz="3600" b="1">
                <a:solidFill>
                  <a:schemeClr val="bg1"/>
                </a:solidFill>
              </a:rPr>
              <a:t>Por esta razón, </a:t>
            </a:r>
            <a:r>
              <a:rPr lang="es-ES_tradnl" sz="3600" b="1">
                <a:solidFill>
                  <a:srgbClr val="FFFF00"/>
                </a:solidFill>
              </a:rPr>
              <a:t>CHIVA propone una estrategia conservadora </a:t>
            </a: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fr-FR" b="1">
              <a:solidFill>
                <a:srgbClr val="FFFF00"/>
              </a:solidFill>
            </a:endParaRPr>
          </a:p>
          <a:p>
            <a:pPr eaLnBrk="0" hangingPunct="0">
              <a:spcBef>
                <a:spcPct val="50000"/>
              </a:spcBef>
            </a:pPr>
            <a:endParaRPr lang="fr-FR">
              <a:solidFill>
                <a:srgbClr val="FF0000"/>
              </a:solidFill>
            </a:endParaRPr>
          </a:p>
        </p:txBody>
      </p:sp>
      <p:grpSp>
        <p:nvGrpSpPr>
          <p:cNvPr id="16" name="Groupe 15"/>
          <p:cNvGrpSpPr/>
          <p:nvPr/>
        </p:nvGrpSpPr>
        <p:grpSpPr>
          <a:xfrm>
            <a:off x="323528" y="4293096"/>
            <a:ext cx="8244408" cy="2880320"/>
            <a:chOff x="899592" y="3573016"/>
            <a:chExt cx="8244408" cy="2880320"/>
          </a:xfrm>
        </p:grpSpPr>
        <p:sp>
          <p:nvSpPr>
            <p:cNvPr id="17" name="Rectangle 16"/>
            <p:cNvSpPr/>
            <p:nvPr/>
          </p:nvSpPr>
          <p:spPr bwMode="auto">
            <a:xfrm>
              <a:off x="899592" y="3573016"/>
              <a:ext cx="8244408" cy="2880320"/>
            </a:xfrm>
            <a:prstGeom prst="rect">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grpSp>
          <p:nvGrpSpPr>
            <p:cNvPr id="18" name="Groupe 16"/>
            <p:cNvGrpSpPr/>
            <p:nvPr/>
          </p:nvGrpSpPr>
          <p:grpSpPr>
            <a:xfrm>
              <a:off x="1331640" y="3582649"/>
              <a:ext cx="7504004" cy="2462642"/>
              <a:chOff x="1331640" y="3582649"/>
              <a:chExt cx="7504004" cy="2462642"/>
            </a:xfrm>
          </p:grpSpPr>
          <p:pic>
            <p:nvPicPr>
              <p:cNvPr id="21" name="Picture 4" descr="File:StarlingEquation.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789040"/>
                <a:ext cx="4464496" cy="2026817"/>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ZoneTexte 21"/>
              <p:cNvSpPr txBox="1"/>
              <p:nvPr/>
            </p:nvSpPr>
            <p:spPr>
              <a:xfrm>
                <a:off x="1331640" y="4437112"/>
                <a:ext cx="1008112" cy="553998"/>
              </a:xfrm>
              <a:prstGeom prst="rect">
                <a:avLst/>
              </a:prstGeom>
              <a:noFill/>
            </p:spPr>
            <p:txBody>
              <a:bodyPr wrap="square" rtlCol="0">
                <a:spAutoFit/>
              </a:bodyPr>
              <a:lstStyle/>
              <a:p>
                <a:r>
                  <a:rPr lang="fr-FR" b="1" dirty="0" smtClean="0">
                    <a:solidFill>
                      <a:schemeClr val="tx2"/>
                    </a:solidFill>
                  </a:rPr>
                  <a:t>PA</a:t>
                </a:r>
                <a:endParaRPr lang="fr-FR" b="1" dirty="0">
                  <a:solidFill>
                    <a:schemeClr val="tx2"/>
                  </a:solidFill>
                </a:endParaRPr>
              </a:p>
            </p:txBody>
          </p:sp>
          <p:sp>
            <p:nvSpPr>
              <p:cNvPr id="23" name="ZoneTexte 22"/>
              <p:cNvSpPr txBox="1"/>
              <p:nvPr/>
            </p:nvSpPr>
            <p:spPr>
              <a:xfrm>
                <a:off x="2483768" y="4437112"/>
                <a:ext cx="1512168" cy="553998"/>
              </a:xfrm>
              <a:prstGeom prst="rect">
                <a:avLst/>
              </a:prstGeom>
              <a:noFill/>
            </p:spPr>
            <p:txBody>
              <a:bodyPr wrap="square" rtlCol="0">
                <a:spAutoFit/>
              </a:bodyPr>
              <a:lstStyle/>
              <a:p>
                <a:r>
                  <a:rPr lang="fr-FR" b="1" dirty="0" smtClean="0">
                    <a:solidFill>
                      <a:schemeClr val="tx2"/>
                    </a:solidFill>
                  </a:rPr>
                  <a:t>RMC</a:t>
                </a:r>
                <a:endParaRPr lang="fr-FR" b="1" dirty="0">
                  <a:solidFill>
                    <a:schemeClr val="tx2"/>
                  </a:solidFill>
                </a:endParaRPr>
              </a:p>
            </p:txBody>
          </p:sp>
          <p:sp>
            <p:nvSpPr>
              <p:cNvPr id="24" name="Flèche droite 23"/>
              <p:cNvSpPr/>
              <p:nvPr/>
            </p:nvSpPr>
            <p:spPr bwMode="auto">
              <a:xfrm>
                <a:off x="2339752" y="5229200"/>
                <a:ext cx="2160240" cy="504056"/>
              </a:xfrm>
              <a:prstGeom prst="rightArrow">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sp>
            <p:nvSpPr>
              <p:cNvPr id="25" name="Forme libre 24"/>
              <p:cNvSpPr/>
              <p:nvPr/>
            </p:nvSpPr>
            <p:spPr bwMode="auto">
              <a:xfrm>
                <a:off x="4272197" y="3582649"/>
                <a:ext cx="1603947" cy="2353456"/>
              </a:xfrm>
              <a:custGeom>
                <a:avLst/>
                <a:gdLst>
                  <a:gd name="connsiteX0" fmla="*/ 59960 w 1603947"/>
                  <a:gd name="connsiteY0" fmla="*/ 134912 h 2353456"/>
                  <a:gd name="connsiteX1" fmla="*/ 374754 w 1603947"/>
                  <a:gd name="connsiteY1" fmla="*/ 2353456 h 2353456"/>
                  <a:gd name="connsiteX2" fmla="*/ 1603947 w 1603947"/>
                  <a:gd name="connsiteY2" fmla="*/ 2233535 h 2353456"/>
                  <a:gd name="connsiteX3" fmla="*/ 1499016 w 1603947"/>
                  <a:gd name="connsiteY3" fmla="*/ 0 h 2353456"/>
                  <a:gd name="connsiteX4" fmla="*/ 0 w 1603947"/>
                  <a:gd name="connsiteY4" fmla="*/ 59961 h 235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947" h="2353456">
                    <a:moveTo>
                      <a:pt x="59960" y="134912"/>
                    </a:moveTo>
                    <a:lnTo>
                      <a:pt x="374754" y="2353456"/>
                    </a:lnTo>
                    <a:lnTo>
                      <a:pt x="1603947" y="2233535"/>
                    </a:lnTo>
                    <a:lnTo>
                      <a:pt x="1499016" y="0"/>
                    </a:lnTo>
                    <a:lnTo>
                      <a:pt x="0" y="59961"/>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sp>
            <p:nvSpPr>
              <p:cNvPr id="26" name="Forme libre 25"/>
              <p:cNvSpPr/>
              <p:nvPr/>
            </p:nvSpPr>
            <p:spPr bwMode="auto">
              <a:xfrm>
                <a:off x="5148064" y="4677231"/>
                <a:ext cx="3687580" cy="119921"/>
              </a:xfrm>
              <a:custGeom>
                <a:avLst/>
                <a:gdLst>
                  <a:gd name="connsiteX0" fmla="*/ 0 w 3687580"/>
                  <a:gd name="connsiteY0" fmla="*/ 119921 h 119921"/>
                  <a:gd name="connsiteX1" fmla="*/ 3687580 w 3687580"/>
                  <a:gd name="connsiteY1" fmla="*/ 0 h 119921"/>
                </a:gdLst>
                <a:ahLst/>
                <a:cxnLst>
                  <a:cxn ang="0">
                    <a:pos x="connsiteX0" y="connsiteY0"/>
                  </a:cxn>
                  <a:cxn ang="0">
                    <a:pos x="connsiteX1" y="connsiteY1"/>
                  </a:cxn>
                </a:cxnLst>
                <a:rect l="l" t="t" r="r" b="b"/>
                <a:pathLst>
                  <a:path w="3687580" h="119921">
                    <a:moveTo>
                      <a:pt x="0" y="119921"/>
                    </a:moveTo>
                    <a:lnTo>
                      <a:pt x="3687580" y="0"/>
                    </a:lnTo>
                  </a:path>
                </a:pathLst>
              </a:custGeom>
              <a:solidFill>
                <a:srgbClr val="000066"/>
              </a:solidFill>
              <a:ln w="177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sp>
            <p:nvSpPr>
              <p:cNvPr id="27" name="Forme libre 26"/>
              <p:cNvSpPr/>
              <p:nvPr/>
            </p:nvSpPr>
            <p:spPr bwMode="auto">
              <a:xfrm>
                <a:off x="4427984" y="4797152"/>
                <a:ext cx="4263644" cy="1248139"/>
              </a:xfrm>
              <a:custGeom>
                <a:avLst/>
                <a:gdLst>
                  <a:gd name="connsiteX0" fmla="*/ 0 w 3687580"/>
                  <a:gd name="connsiteY0" fmla="*/ 119921 h 119921"/>
                  <a:gd name="connsiteX1" fmla="*/ 3687580 w 3687580"/>
                  <a:gd name="connsiteY1" fmla="*/ 0 h 119921"/>
                  <a:gd name="connsiteX0" fmla="*/ 0 w 3615572"/>
                  <a:gd name="connsiteY0" fmla="*/ 0 h 216024"/>
                  <a:gd name="connsiteX1" fmla="*/ 3615572 w 3615572"/>
                  <a:gd name="connsiteY1" fmla="*/ 216024 h 216024"/>
                  <a:gd name="connsiteX0" fmla="*/ 0 w 3615572"/>
                  <a:gd name="connsiteY0" fmla="*/ 0 h 792088"/>
                  <a:gd name="connsiteX1" fmla="*/ 1368152 w 3615572"/>
                  <a:gd name="connsiteY1" fmla="*/ 792088 h 792088"/>
                  <a:gd name="connsiteX2" fmla="*/ 3615572 w 3615572"/>
                  <a:gd name="connsiteY2" fmla="*/ 216024 h 792088"/>
                  <a:gd name="connsiteX0" fmla="*/ 0 w 3615572"/>
                  <a:gd name="connsiteY0" fmla="*/ 0 h 1248139"/>
                  <a:gd name="connsiteX1" fmla="*/ 1368152 w 3615572"/>
                  <a:gd name="connsiteY1" fmla="*/ 792088 h 1248139"/>
                  <a:gd name="connsiteX2" fmla="*/ 2232248 w 3615572"/>
                  <a:gd name="connsiteY2" fmla="*/ 1152128 h 1248139"/>
                  <a:gd name="connsiteX3" fmla="*/ 3615572 w 3615572"/>
                  <a:gd name="connsiteY3" fmla="*/ 216024 h 1248139"/>
                  <a:gd name="connsiteX0" fmla="*/ 0 w 3615572"/>
                  <a:gd name="connsiteY0" fmla="*/ 0 h 1248139"/>
                  <a:gd name="connsiteX1" fmla="*/ 1368152 w 3615572"/>
                  <a:gd name="connsiteY1" fmla="*/ 792088 h 1248139"/>
                  <a:gd name="connsiteX2" fmla="*/ 2232248 w 3615572"/>
                  <a:gd name="connsiteY2" fmla="*/ 1152128 h 1248139"/>
                  <a:gd name="connsiteX3" fmla="*/ 2232248 w 3615572"/>
                  <a:gd name="connsiteY3" fmla="*/ 648072 h 1248139"/>
                  <a:gd name="connsiteX4" fmla="*/ 3615572 w 3615572"/>
                  <a:gd name="connsiteY4" fmla="*/ 216024 h 1248139"/>
                  <a:gd name="connsiteX0" fmla="*/ 0 w 3615572"/>
                  <a:gd name="connsiteY0" fmla="*/ 0 h 1248139"/>
                  <a:gd name="connsiteX1" fmla="*/ 936104 w 3615572"/>
                  <a:gd name="connsiteY1" fmla="*/ 1008112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3615572"/>
                  <a:gd name="connsiteY0" fmla="*/ 0 h 1248139"/>
                  <a:gd name="connsiteX1" fmla="*/ 1080120 w 3615572"/>
                  <a:gd name="connsiteY1" fmla="*/ 792088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3615572"/>
                  <a:gd name="connsiteY0" fmla="*/ 0 h 1248139"/>
                  <a:gd name="connsiteX1" fmla="*/ 936104 w 3615572"/>
                  <a:gd name="connsiteY1" fmla="*/ 1008112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4263644"/>
                  <a:gd name="connsiteY0" fmla="*/ 0 h 1248139"/>
                  <a:gd name="connsiteX1" fmla="*/ 1584176 w 4263644"/>
                  <a:gd name="connsiteY1" fmla="*/ 1008112 h 1248139"/>
                  <a:gd name="connsiteX2" fmla="*/ 2016224 w 4263644"/>
                  <a:gd name="connsiteY2" fmla="*/ 792088 h 1248139"/>
                  <a:gd name="connsiteX3" fmla="*/ 2880320 w 4263644"/>
                  <a:gd name="connsiteY3" fmla="*/ 1152128 h 1248139"/>
                  <a:gd name="connsiteX4" fmla="*/ 2880320 w 4263644"/>
                  <a:gd name="connsiteY4" fmla="*/ 648072 h 1248139"/>
                  <a:gd name="connsiteX5" fmla="*/ 4263644 w 4263644"/>
                  <a:gd name="connsiteY5" fmla="*/ 216024 h 1248139"/>
                  <a:gd name="connsiteX0" fmla="*/ 0 w 4263644"/>
                  <a:gd name="connsiteY0" fmla="*/ 0 h 1248139"/>
                  <a:gd name="connsiteX1" fmla="*/ 792088 w 4263644"/>
                  <a:gd name="connsiteY1" fmla="*/ 0 h 1248139"/>
                  <a:gd name="connsiteX2" fmla="*/ 1584176 w 4263644"/>
                  <a:gd name="connsiteY2" fmla="*/ 1008112 h 1248139"/>
                  <a:gd name="connsiteX3" fmla="*/ 2016224 w 4263644"/>
                  <a:gd name="connsiteY3" fmla="*/ 792088 h 1248139"/>
                  <a:gd name="connsiteX4" fmla="*/ 2880320 w 4263644"/>
                  <a:gd name="connsiteY4" fmla="*/ 1152128 h 1248139"/>
                  <a:gd name="connsiteX5" fmla="*/ 2880320 w 4263644"/>
                  <a:gd name="connsiteY5" fmla="*/ 648072 h 1248139"/>
                  <a:gd name="connsiteX6" fmla="*/ 4263644 w 4263644"/>
                  <a:gd name="connsiteY6" fmla="*/ 216024 h 12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644" h="1248139">
                    <a:moveTo>
                      <a:pt x="0" y="0"/>
                    </a:moveTo>
                    <a:lnTo>
                      <a:pt x="792088" y="0"/>
                    </a:lnTo>
                    <a:lnTo>
                      <a:pt x="1584176" y="1008112"/>
                    </a:lnTo>
                    <a:lnTo>
                      <a:pt x="2016224" y="792088"/>
                    </a:lnTo>
                    <a:cubicBezTo>
                      <a:pt x="2322449" y="869487"/>
                      <a:pt x="2505750" y="1248139"/>
                      <a:pt x="2880320" y="1152128"/>
                    </a:cubicBezTo>
                    <a:cubicBezTo>
                      <a:pt x="3120423" y="1152476"/>
                      <a:pt x="2649766" y="804089"/>
                      <a:pt x="2880320" y="648072"/>
                    </a:cubicBezTo>
                    <a:cubicBezTo>
                      <a:pt x="3110874" y="492055"/>
                      <a:pt x="4129177" y="312383"/>
                      <a:pt x="4263644" y="216024"/>
                    </a:cubicBezTo>
                  </a:path>
                </a:pathLst>
              </a:custGeom>
              <a:noFill/>
              <a:ln w="177800" cap="flat" cmpd="sng" algn="ctr">
                <a:solidFill>
                  <a:srgbClr val="7030A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grpSp>
        <p:sp>
          <p:nvSpPr>
            <p:cNvPr id="19" name="ZoneTexte 18"/>
            <p:cNvSpPr txBox="1"/>
            <p:nvPr/>
          </p:nvSpPr>
          <p:spPr>
            <a:xfrm>
              <a:off x="6228184" y="4377298"/>
              <a:ext cx="1224136" cy="707886"/>
            </a:xfrm>
            <a:prstGeom prst="rect">
              <a:avLst/>
            </a:prstGeom>
            <a:noFill/>
          </p:spPr>
          <p:txBody>
            <a:bodyPr wrap="square" rtlCol="0">
              <a:spAutoFit/>
            </a:bodyPr>
            <a:lstStyle/>
            <a:p>
              <a:r>
                <a:rPr lang="fr-FR" sz="4000" b="1" dirty="0" smtClean="0">
                  <a:solidFill>
                    <a:srgbClr val="FF0000"/>
                  </a:solidFill>
                </a:rPr>
                <a:t>X</a:t>
              </a:r>
              <a:endParaRPr lang="fr-FR" sz="4000" b="1" dirty="0">
                <a:solidFill>
                  <a:srgbClr val="FF0000"/>
                </a:solidFill>
              </a:endParaRPr>
            </a:p>
          </p:txBody>
        </p:sp>
        <p:sp>
          <p:nvSpPr>
            <p:cNvPr id="20" name="ZoneTexte 19"/>
            <p:cNvSpPr txBox="1"/>
            <p:nvPr/>
          </p:nvSpPr>
          <p:spPr>
            <a:xfrm>
              <a:off x="4067944" y="4437112"/>
              <a:ext cx="1008112" cy="553998"/>
            </a:xfrm>
            <a:prstGeom prst="rect">
              <a:avLst/>
            </a:prstGeom>
            <a:noFill/>
          </p:spPr>
          <p:txBody>
            <a:bodyPr wrap="square" rtlCol="0">
              <a:spAutoFit/>
            </a:bodyPr>
            <a:lstStyle/>
            <a:p>
              <a:r>
                <a:rPr lang="fr-FR" b="1" dirty="0" smtClean="0">
                  <a:solidFill>
                    <a:schemeClr val="tx2"/>
                  </a:solidFill>
                </a:rPr>
                <a:t>PR</a:t>
              </a:r>
              <a:endParaRPr lang="fr-FR" b="1" dirty="0">
                <a:solidFill>
                  <a:schemeClr val="tx2"/>
                </a:solidFill>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ZoneTexte 3"/>
          <p:cNvSpPr txBox="1">
            <a:spLocks noChangeArrowheads="1"/>
          </p:cNvSpPr>
          <p:nvPr/>
        </p:nvSpPr>
        <p:spPr bwMode="auto">
          <a:xfrm>
            <a:off x="0" y="0"/>
            <a:ext cx="9144000" cy="85502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rgbClr val="0070C0"/>
                </a:solidFill>
              </a:rPr>
              <a:t>49</a:t>
            </a:r>
            <a:r>
              <a:rPr lang="es-ES_tradnl" b="1">
                <a:solidFill>
                  <a:schemeClr val="bg1"/>
                </a:solidFill>
              </a:rPr>
              <a:t> Las turbulencias por inadecuado calibre al caudal, crean como en las arterias un estrés parietal que dilata la venas hasta que el calibre sea bastante ancho como para reducir la velocidad.</a:t>
            </a:r>
            <a:r>
              <a:rPr lang="es-ES_tradnl" b="1">
                <a:solidFill>
                  <a:srgbClr val="0070C0"/>
                </a:solidFill>
              </a:rPr>
              <a:t>. </a:t>
            </a:r>
            <a:endParaRPr lang="fr-FR" b="1">
              <a:solidFill>
                <a:srgbClr val="0070C0"/>
              </a:solidFill>
            </a:endParaRPr>
          </a:p>
          <a:p>
            <a:pPr eaLnBrk="0" hangingPunct="0">
              <a:spcBef>
                <a:spcPct val="50000"/>
              </a:spcBef>
            </a:pPr>
            <a:r>
              <a:rPr lang="es-ES_tradnl" b="1">
                <a:solidFill>
                  <a:srgbClr val="FFFF00"/>
                </a:solidFill>
              </a:rPr>
              <a:t>Esto se ve particularmente en las varices primarias que son habitualmente debidas al caudal/presión excesivos de los shunts cerrados. Su normalización durante la Maniobra de Perthes y la Cura CHIVA es debida a que ambas suprimen este exceso de carga. </a:t>
            </a:r>
          </a:p>
          <a:p>
            <a:pPr eaLnBrk="0" hangingPunct="0">
              <a:spcBef>
                <a:spcPct val="50000"/>
              </a:spcBef>
            </a:pPr>
            <a:endParaRPr lang="es-ES_tradnl" b="1">
              <a:solidFill>
                <a:srgbClr val="FFFF00"/>
              </a:solidFill>
            </a:endParaRPr>
          </a:p>
          <a:p>
            <a:pPr eaLnBrk="0" hangingPunct="0">
              <a:spcBef>
                <a:spcPct val="50000"/>
              </a:spcBef>
            </a:pPr>
            <a:r>
              <a:rPr lang="es-ES_tradnl" b="1">
                <a:solidFill>
                  <a:srgbClr val="FFFF00"/>
                </a:solidFill>
              </a:rPr>
              <a:t>				CHIVA </a:t>
            </a:r>
          </a:p>
          <a:p>
            <a:pPr eaLnBrk="0" hangingPunct="0">
              <a:spcBef>
                <a:spcPct val="50000"/>
              </a:spcBef>
            </a:pPr>
            <a:r>
              <a:rPr lang="es-ES_tradnl" b="1">
                <a:solidFill>
                  <a:srgbClr val="FFFF00"/>
                </a:solidFill>
              </a:rPr>
              <a:t>				PERTHES</a:t>
            </a:r>
          </a:p>
          <a:p>
            <a:pPr eaLnBrk="0" hangingPunct="0">
              <a:spcBef>
                <a:spcPct val="50000"/>
              </a:spcBef>
            </a:pPr>
            <a:endParaRPr lang="fr-FR" b="1">
              <a:solidFill>
                <a:srgbClr val="FFFF00"/>
              </a:solidFill>
            </a:endParaRPr>
          </a:p>
          <a:p>
            <a:pPr eaLnBrk="0" hangingPunct="0">
              <a:spcBef>
                <a:spcPct val="50000"/>
              </a:spcBef>
            </a:pPr>
            <a:r>
              <a:rPr lang="es-ES_tradnl" b="1">
                <a:solidFill>
                  <a:srgbClr val="FF0000"/>
                </a:solidFill>
              </a:rPr>
              <a:t>.   </a:t>
            </a:r>
            <a:endParaRPr lang="fr-FR" b="1">
              <a:solidFill>
                <a:srgbClr val="FF0000"/>
              </a:solidFill>
            </a:endParaRPr>
          </a:p>
          <a:p>
            <a:pPr eaLnBrk="0" hangingPunct="0">
              <a:spcBef>
                <a:spcPct val="50000"/>
              </a:spcBef>
            </a:pPr>
            <a:endParaRPr lang="fr-FR">
              <a:solidFill>
                <a:srgbClr val="0070C0"/>
              </a:solidFill>
            </a:endParaRPr>
          </a:p>
        </p:txBody>
      </p:sp>
      <p:grpSp>
        <p:nvGrpSpPr>
          <p:cNvPr id="2" name="Groupe 2"/>
          <p:cNvGrpSpPr>
            <a:grpSpLocks/>
          </p:cNvGrpSpPr>
          <p:nvPr/>
        </p:nvGrpSpPr>
        <p:grpSpPr bwMode="auto">
          <a:xfrm>
            <a:off x="5495925" y="4365625"/>
            <a:ext cx="1524000" cy="2287588"/>
            <a:chOff x="1804244" y="2419350"/>
            <a:chExt cx="1524744" cy="2287588"/>
          </a:xfrm>
        </p:grpSpPr>
        <p:sp>
          <p:nvSpPr>
            <p:cNvPr id="164931"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32"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64933"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64934"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35"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36"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937"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938"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39"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0"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1"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2"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64943"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64944"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45"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46"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7"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8"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9"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0"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51"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952"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953"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954"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5"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64956"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957"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8"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33" name="Rectangle 91"/>
            <p:cNvSpPr>
              <a:spLocks noChangeArrowheads="1"/>
            </p:cNvSpPr>
            <p:nvPr/>
          </p:nvSpPr>
          <p:spPr bwMode="auto">
            <a:xfrm>
              <a:off x="2428437" y="2419350"/>
              <a:ext cx="878316"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DIASTOLE</a:t>
              </a:r>
              <a:endParaRPr lang="fr-FR" sz="1600" b="1">
                <a:solidFill>
                  <a:schemeClr val="tx1"/>
                </a:solidFill>
                <a:cs typeface="+mn-cs"/>
              </a:endParaRPr>
            </a:p>
          </p:txBody>
        </p:sp>
        <p:sp>
          <p:nvSpPr>
            <p:cNvPr id="164960" name="Rectangle 96"/>
            <p:cNvSpPr>
              <a:spLocks noChangeArrowheads="1"/>
            </p:cNvSpPr>
            <p:nvPr/>
          </p:nvSpPr>
          <p:spPr bwMode="auto">
            <a:xfrm>
              <a:off x="1835696" y="2916238"/>
              <a:ext cx="125140" cy="1648222"/>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64961" name="Rectangle 103"/>
            <p:cNvSpPr>
              <a:spLocks noChangeArrowheads="1"/>
            </p:cNvSpPr>
            <p:nvPr/>
          </p:nvSpPr>
          <p:spPr bwMode="auto">
            <a:xfrm rot="5400000" flipH="1">
              <a:off x="2123726" y="2708921"/>
              <a:ext cx="144019" cy="576064"/>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62" name="Rectangle 105"/>
            <p:cNvSpPr>
              <a:spLocks noChangeArrowheads="1"/>
            </p:cNvSpPr>
            <p:nvPr/>
          </p:nvSpPr>
          <p:spPr bwMode="auto">
            <a:xfrm rot="5400000">
              <a:off x="2278000" y="4009790"/>
              <a:ext cx="93489" cy="87183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63"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64"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65"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66"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67"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68"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69"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64970"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1" name="AutoShape 167"/>
            <p:cNvSpPr>
              <a:spLocks noChangeArrowheads="1"/>
            </p:cNvSpPr>
            <p:nvPr/>
          </p:nvSpPr>
          <p:spPr bwMode="auto">
            <a:xfrm flipH="1">
              <a:off x="2003202"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2" name="AutoShape 169"/>
            <p:cNvSpPr>
              <a:spLocks noChangeArrowheads="1"/>
            </p:cNvSpPr>
            <p:nvPr/>
          </p:nvSpPr>
          <p:spPr bwMode="auto">
            <a:xfrm rot="5400000" flipV="1">
              <a:off x="1755825" y="3991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3" name="AutoShape 170"/>
            <p:cNvSpPr>
              <a:spLocks noChangeArrowheads="1"/>
            </p:cNvSpPr>
            <p:nvPr/>
          </p:nvSpPr>
          <p:spPr bwMode="auto">
            <a:xfrm rot="5400000" flipV="1">
              <a:off x="1755825" y="3229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4"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75" name="AutoShape 171"/>
            <p:cNvSpPr>
              <a:spLocks noChangeArrowheads="1"/>
            </p:cNvSpPr>
            <p:nvPr/>
          </p:nvSpPr>
          <p:spPr bwMode="auto">
            <a:xfrm>
              <a:off x="2098303"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grpSp>
      <p:grpSp>
        <p:nvGrpSpPr>
          <p:cNvPr id="3" name="Groupe 50"/>
          <p:cNvGrpSpPr>
            <a:grpSpLocks/>
          </p:cNvGrpSpPr>
          <p:nvPr/>
        </p:nvGrpSpPr>
        <p:grpSpPr bwMode="auto">
          <a:xfrm>
            <a:off x="1782763" y="4381500"/>
            <a:ext cx="1781175" cy="2287588"/>
            <a:chOff x="1547664" y="2419350"/>
            <a:chExt cx="1781324" cy="2287588"/>
          </a:xfrm>
        </p:grpSpPr>
        <p:sp>
          <p:nvSpPr>
            <p:cNvPr id="164870"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1"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64872"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64873"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874"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875"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876"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877"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8"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9"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0"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1"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64882"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64883"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4"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5"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6"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7"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8"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9"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90"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891"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892"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893"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94"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64895"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896"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97"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80" name="Rectangle 91"/>
            <p:cNvSpPr>
              <a:spLocks noChangeArrowheads="1"/>
            </p:cNvSpPr>
            <p:nvPr/>
          </p:nvSpPr>
          <p:spPr bwMode="auto">
            <a:xfrm>
              <a:off x="2428800" y="2419350"/>
              <a:ext cx="877961"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DIASTOLE</a:t>
              </a:r>
              <a:endParaRPr lang="fr-FR" sz="1600" b="1">
                <a:solidFill>
                  <a:schemeClr val="tx1"/>
                </a:solidFill>
                <a:cs typeface="+mn-cs"/>
              </a:endParaRPr>
            </a:p>
          </p:txBody>
        </p:sp>
        <p:sp>
          <p:nvSpPr>
            <p:cNvPr id="164899" name="Rectangle 94"/>
            <p:cNvSpPr>
              <a:spLocks noChangeArrowheads="1"/>
            </p:cNvSpPr>
            <p:nvPr/>
          </p:nvSpPr>
          <p:spPr bwMode="auto">
            <a:xfrm>
              <a:off x="1598613" y="3402013"/>
              <a:ext cx="203200" cy="1255712"/>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64900" name="Rectangle 95" descr="Diagonales larges vers le haut"/>
            <p:cNvSpPr>
              <a:spLocks noChangeArrowheads="1"/>
            </p:cNvSpPr>
            <p:nvPr/>
          </p:nvSpPr>
          <p:spPr bwMode="auto">
            <a:xfrm>
              <a:off x="1641475" y="2916238"/>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01" name="Rectangle 96"/>
            <p:cNvSpPr>
              <a:spLocks noChangeArrowheads="1"/>
            </p:cNvSpPr>
            <p:nvPr/>
          </p:nvSpPr>
          <p:spPr bwMode="auto">
            <a:xfrm>
              <a:off x="1547664" y="2916238"/>
              <a:ext cx="360040"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64902" name="AutoShape 97"/>
            <p:cNvSpPr>
              <a:spLocks noChangeArrowheads="1"/>
            </p:cNvSpPr>
            <p:nvPr/>
          </p:nvSpPr>
          <p:spPr bwMode="auto">
            <a:xfrm>
              <a:off x="1652588" y="3178175"/>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3" name="Oval 98" descr="Diagonales larges vers le bas"/>
            <p:cNvSpPr>
              <a:spLocks noChangeArrowheads="1"/>
            </p:cNvSpPr>
            <p:nvPr/>
          </p:nvSpPr>
          <p:spPr bwMode="auto">
            <a:xfrm>
              <a:off x="1644650" y="2874963"/>
              <a:ext cx="1508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04" name="Oval 99"/>
            <p:cNvSpPr>
              <a:spLocks noChangeArrowheads="1"/>
            </p:cNvSpPr>
            <p:nvPr/>
          </p:nvSpPr>
          <p:spPr bwMode="auto">
            <a:xfrm>
              <a:off x="1655763" y="2892425"/>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5" name="Oval 100"/>
            <p:cNvSpPr>
              <a:spLocks noChangeArrowheads="1"/>
            </p:cNvSpPr>
            <p:nvPr/>
          </p:nvSpPr>
          <p:spPr bwMode="auto">
            <a:xfrm>
              <a:off x="1655763" y="4614863"/>
              <a:ext cx="128587" cy="9048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64906" name="AutoShape 101"/>
            <p:cNvSpPr>
              <a:spLocks noChangeArrowheads="1"/>
            </p:cNvSpPr>
            <p:nvPr/>
          </p:nvSpPr>
          <p:spPr bwMode="auto">
            <a:xfrm>
              <a:off x="1654175" y="3948113"/>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7" name="Rectangle 102" descr="Diagonales larges vers le haut"/>
            <p:cNvSpPr>
              <a:spLocks noChangeArrowheads="1"/>
            </p:cNvSpPr>
            <p:nvPr/>
          </p:nvSpPr>
          <p:spPr bwMode="auto">
            <a:xfrm rot="5400000">
              <a:off x="2171700" y="2516188"/>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08" name="Rectangle 103"/>
            <p:cNvSpPr>
              <a:spLocks noChangeArrowheads="1"/>
            </p:cNvSpPr>
            <p:nvPr/>
          </p:nvSpPr>
          <p:spPr bwMode="auto">
            <a:xfrm rot="5400000">
              <a:off x="2132359" y="2539653"/>
              <a:ext cx="221557"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09" name="Rectangle 104" descr="Diagonales larges vers le haut"/>
            <p:cNvSpPr>
              <a:spLocks noChangeArrowheads="1"/>
            </p:cNvSpPr>
            <p:nvPr/>
          </p:nvSpPr>
          <p:spPr bwMode="auto">
            <a:xfrm rot="5400000">
              <a:off x="2172494" y="3996532"/>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10" name="Rectangle 105"/>
            <p:cNvSpPr>
              <a:spLocks noChangeArrowheads="1"/>
            </p:cNvSpPr>
            <p:nvPr/>
          </p:nvSpPr>
          <p:spPr bwMode="auto">
            <a:xfrm rot="5400000">
              <a:off x="2195513" y="3956050"/>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11"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12"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13"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14"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15"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16"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17"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64918"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19" name="AutoShape 167"/>
            <p:cNvSpPr>
              <a:spLocks noChangeArrowheads="1"/>
            </p:cNvSpPr>
            <p:nvPr/>
          </p:nvSpPr>
          <p:spPr bwMode="auto">
            <a:xfrm flipH="1">
              <a:off x="16573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0" name="AutoShape 168"/>
            <p:cNvSpPr>
              <a:spLocks noChangeArrowheads="1"/>
            </p:cNvSpPr>
            <p:nvPr/>
          </p:nvSpPr>
          <p:spPr bwMode="auto">
            <a:xfrm flipH="1">
              <a:off x="23304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1" name="AutoShape 169"/>
            <p:cNvSpPr>
              <a:spLocks noChangeArrowheads="1"/>
            </p:cNvSpPr>
            <p:nvPr/>
          </p:nvSpPr>
          <p:spPr bwMode="auto">
            <a:xfrm rot="5400000" flipV="1">
              <a:off x="1551781" y="3991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2" name="AutoShape 170"/>
            <p:cNvSpPr>
              <a:spLocks noChangeArrowheads="1"/>
            </p:cNvSpPr>
            <p:nvPr/>
          </p:nvSpPr>
          <p:spPr bwMode="auto">
            <a:xfrm rot="5400000" flipV="1">
              <a:off x="1551781" y="3229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3" name="AutoShape 171"/>
            <p:cNvSpPr>
              <a:spLocks noChangeArrowheads="1"/>
            </p:cNvSpPr>
            <p:nvPr/>
          </p:nvSpPr>
          <p:spPr bwMode="auto">
            <a:xfrm>
              <a:off x="1828800"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4"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25" name="AutoShape 173"/>
            <p:cNvSpPr>
              <a:spLocks noChangeArrowheads="1"/>
            </p:cNvSpPr>
            <p:nvPr/>
          </p:nvSpPr>
          <p:spPr bwMode="auto">
            <a:xfrm flipH="1" flipV="1">
              <a:off x="2590800" y="2724150"/>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26" name="AutoShape 320"/>
            <p:cNvSpPr>
              <a:spLocks noChangeArrowheads="1"/>
            </p:cNvSpPr>
            <p:nvPr/>
          </p:nvSpPr>
          <p:spPr bwMode="auto">
            <a:xfrm flipH="1">
              <a:off x="1657350" y="2876550"/>
              <a:ext cx="336550" cy="228600"/>
            </a:xfrm>
            <a:prstGeom prst="curvedUpArrow">
              <a:avLst>
                <a:gd name="adj1" fmla="val 29444"/>
                <a:gd name="adj2" fmla="val 58889"/>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7" name="AutoShape 321"/>
            <p:cNvSpPr>
              <a:spLocks noChangeArrowheads="1"/>
            </p:cNvSpPr>
            <p:nvPr/>
          </p:nvSpPr>
          <p:spPr bwMode="auto">
            <a:xfrm flipH="1">
              <a:off x="2123728" y="2912368"/>
              <a:ext cx="336550" cy="228600"/>
            </a:xfrm>
            <a:prstGeom prst="curvedUpArrow">
              <a:avLst>
                <a:gd name="adj1" fmla="val 29444"/>
                <a:gd name="adj2" fmla="val 58889"/>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8" name="AutoShape 323"/>
            <p:cNvSpPr>
              <a:spLocks noChangeArrowheads="1"/>
            </p:cNvSpPr>
            <p:nvPr/>
          </p:nvSpPr>
          <p:spPr bwMode="auto">
            <a:xfrm rot="5400000" flipV="1">
              <a:off x="1551781" y="4304109"/>
              <a:ext cx="325438" cy="228600"/>
            </a:xfrm>
            <a:prstGeom prst="curvedUpArrow">
              <a:avLst>
                <a:gd name="adj1" fmla="val 28472"/>
                <a:gd name="adj2" fmla="val 56945"/>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9" name="AutoShape 324"/>
            <p:cNvSpPr>
              <a:spLocks noChangeArrowheads="1"/>
            </p:cNvSpPr>
            <p:nvPr/>
          </p:nvSpPr>
          <p:spPr bwMode="auto">
            <a:xfrm rot="5400000" flipV="1">
              <a:off x="1551781" y="3584029"/>
              <a:ext cx="325438" cy="228600"/>
            </a:xfrm>
            <a:prstGeom prst="curvedUpArrow">
              <a:avLst>
                <a:gd name="adj1" fmla="val 28472"/>
                <a:gd name="adj2" fmla="val 56945"/>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30" name="AutoShape 325"/>
            <p:cNvSpPr>
              <a:spLocks noChangeArrowheads="1"/>
            </p:cNvSpPr>
            <p:nvPr/>
          </p:nvSpPr>
          <p:spPr bwMode="auto">
            <a:xfrm rot="10800000" flipH="1" flipV="1">
              <a:off x="2110879" y="4337050"/>
              <a:ext cx="354013" cy="228600"/>
            </a:xfrm>
            <a:prstGeom prst="curvedLeftArrow">
              <a:avLst>
                <a:gd name="adj1" fmla="val 20000"/>
                <a:gd name="adj2" fmla="val 40000"/>
                <a:gd name="adj3" fmla="val 51620"/>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grpSp>
      <p:sp>
        <p:nvSpPr>
          <p:cNvPr id="164868" name="Rectangle 112"/>
          <p:cNvSpPr>
            <a:spLocks noChangeArrowheads="1"/>
          </p:cNvSpPr>
          <p:nvPr/>
        </p:nvSpPr>
        <p:spPr bwMode="auto">
          <a:xfrm>
            <a:off x="6084888" y="4597400"/>
            <a:ext cx="142875" cy="647700"/>
          </a:xfrm>
          <a:prstGeom prst="rect">
            <a:avLst/>
          </a:prstGeom>
          <a:solidFill>
            <a:srgbClr val="FF0000"/>
          </a:solidFill>
          <a:ln w="9525" algn="ctr">
            <a:solidFill>
              <a:srgbClr val="FF3300"/>
            </a:solidFill>
            <a:round/>
            <a:headEnd/>
            <a:tailEnd/>
          </a:ln>
        </p:spPr>
        <p:txBody>
          <a:bodyPr>
            <a:spAutoFit/>
          </a:bodyPr>
          <a:lstStyle/>
          <a:p>
            <a:pPr eaLnBrk="0" hangingPunct="0">
              <a:spcBef>
                <a:spcPct val="50000"/>
              </a:spcBef>
            </a:pPr>
            <a:endParaRPr lang="fr-FR"/>
          </a:p>
        </p:txBody>
      </p:sp>
      <p:sp>
        <p:nvSpPr>
          <p:cNvPr id="115" name="Flèche droite 114"/>
          <p:cNvSpPr/>
          <p:nvPr/>
        </p:nvSpPr>
        <p:spPr bwMode="auto">
          <a:xfrm>
            <a:off x="3779838" y="5732463"/>
            <a:ext cx="1655762" cy="217487"/>
          </a:xfrm>
          <a:prstGeom prst="rightArrow">
            <a:avLst/>
          </a:prstGeom>
          <a:solidFill>
            <a:schemeClr val="accent3"/>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ZoneTexte 3"/>
          <p:cNvSpPr txBox="1">
            <a:spLocks noChangeArrowheads="1"/>
          </p:cNvSpPr>
          <p:nvPr/>
        </p:nvSpPr>
        <p:spPr bwMode="auto">
          <a:xfrm>
            <a:off x="0" y="44624"/>
            <a:ext cx="9144000" cy="7201972"/>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s-ES_tradnl" sz="4400" b="1" dirty="0">
                <a:solidFill>
                  <a:schemeClr val="bg1"/>
                </a:solidFill>
              </a:rPr>
              <a:t>6 </a:t>
            </a:r>
            <a:r>
              <a:rPr lang="es-ES_tradnl" sz="4400" b="1" dirty="0">
                <a:solidFill>
                  <a:srgbClr val="FFFF00"/>
                </a:solidFill>
              </a:rPr>
              <a:t>Las evaluaciones </a:t>
            </a:r>
            <a:r>
              <a:rPr lang="es-ES_tradnl" sz="4400" b="1" dirty="0" err="1">
                <a:solidFill>
                  <a:srgbClr val="FFFF00"/>
                </a:solidFill>
              </a:rPr>
              <a:t>hemodinamicas</a:t>
            </a:r>
            <a:r>
              <a:rPr lang="es-ES_tradnl" sz="4400" b="1" dirty="0">
                <a:solidFill>
                  <a:srgbClr val="FFFF00"/>
                </a:solidFill>
              </a:rPr>
              <a:t> han avanzado mucho </a:t>
            </a:r>
            <a:r>
              <a:rPr lang="es-ES_tradnl" sz="4400" b="1" dirty="0">
                <a:solidFill>
                  <a:schemeClr val="bg1"/>
                </a:solidFill>
              </a:rPr>
              <a:t>desde la palpación y la auscultación de los vasos. La esfigmomanometría, el cateterismo  y la </a:t>
            </a:r>
            <a:r>
              <a:rPr lang="es-ES_tradnl" sz="4400" b="1" dirty="0" err="1">
                <a:solidFill>
                  <a:schemeClr val="bg1"/>
                </a:solidFill>
              </a:rPr>
              <a:t>pletismógrafía</a:t>
            </a:r>
            <a:r>
              <a:rPr lang="es-ES_tradnl" sz="4400" b="1" dirty="0">
                <a:solidFill>
                  <a:schemeClr val="bg1"/>
                </a:solidFill>
              </a:rPr>
              <a:t> han representado un  progreso. </a:t>
            </a:r>
            <a:endParaRPr lang="es-ES_tradnl" sz="4400" b="1" dirty="0" smtClean="0">
              <a:solidFill>
                <a:schemeClr val="bg1"/>
              </a:solidFill>
            </a:endParaRPr>
          </a:p>
          <a:p>
            <a:pPr eaLnBrk="0" hangingPunct="0">
              <a:spcBef>
                <a:spcPct val="50000"/>
              </a:spcBef>
            </a:pPr>
            <a:endParaRPr lang="es-ES_tradnl" sz="4400" b="1" dirty="0" smtClean="0">
              <a:solidFill>
                <a:schemeClr val="bg1"/>
              </a:solidFill>
            </a:endParaRPr>
          </a:p>
          <a:p>
            <a:pPr eaLnBrk="0" hangingPunct="0">
              <a:spcBef>
                <a:spcPct val="50000"/>
              </a:spcBef>
            </a:pPr>
            <a:endParaRPr lang="es-ES_tradnl" sz="4400" b="1" dirty="0" smtClean="0">
              <a:solidFill>
                <a:schemeClr val="bg1"/>
              </a:solidFill>
            </a:endParaRPr>
          </a:p>
          <a:p>
            <a:pPr eaLnBrk="0" hangingPunct="0">
              <a:spcBef>
                <a:spcPct val="50000"/>
              </a:spcBef>
            </a:pPr>
            <a:endParaRPr lang="fr-FR" sz="4400" dirty="0">
              <a:solidFill>
                <a:schemeClr val="bg1"/>
              </a:solidFill>
            </a:endParaRPr>
          </a:p>
        </p:txBody>
      </p:sp>
      <p:pic>
        <p:nvPicPr>
          <p:cNvPr id="4" name="Picture 2" descr="Sin título-1"/>
          <p:cNvPicPr>
            <a:picLocks noChangeAspect="1" noChangeArrowheads="1"/>
          </p:cNvPicPr>
          <p:nvPr/>
        </p:nvPicPr>
        <p:blipFill>
          <a:blip r:embed="rId2" cstate="print"/>
          <a:srcRect/>
          <a:stretch>
            <a:fillRect/>
          </a:stretch>
        </p:blipFill>
        <p:spPr bwMode="auto">
          <a:xfrm>
            <a:off x="6444208" y="4221088"/>
            <a:ext cx="1676264" cy="1296144"/>
          </a:xfrm>
          <a:prstGeom prst="rect">
            <a:avLst/>
          </a:prstGeom>
          <a:noFill/>
          <a:ln w="9525">
            <a:noFill/>
            <a:miter lim="800000"/>
            <a:headEnd/>
            <a:tailEnd/>
          </a:ln>
        </p:spPr>
      </p:pic>
      <p:pic>
        <p:nvPicPr>
          <p:cNvPr id="5" name="Picture 3" descr="C:\Users\claude\Dropbox\dossiers communs 2 ordinateurs\A FAIRE\congres et cours\espagne\valencia lectura octubre 2017\photos\is.jpg"/>
          <p:cNvPicPr>
            <a:picLocks noChangeAspect="1" noChangeArrowheads="1"/>
          </p:cNvPicPr>
          <p:nvPr/>
        </p:nvPicPr>
        <p:blipFill>
          <a:blip r:embed="rId3" cstate="print"/>
          <a:srcRect/>
          <a:stretch>
            <a:fillRect/>
          </a:stretch>
        </p:blipFill>
        <p:spPr bwMode="auto">
          <a:xfrm>
            <a:off x="0" y="4005064"/>
            <a:ext cx="1932682" cy="1932682"/>
          </a:xfrm>
          <a:prstGeom prst="rect">
            <a:avLst/>
          </a:prstGeom>
          <a:noFill/>
        </p:spPr>
      </p:pic>
      <p:pic>
        <p:nvPicPr>
          <p:cNvPr id="6" name="Picture 6" descr="C:\Users\claude\Dropbox\dossiers communs 2 ordinateurs\A FAIRE\congres et cours\espagne\valencia lectura octubre 2017\photos\is (3).jpg"/>
          <p:cNvPicPr>
            <a:picLocks noChangeAspect="1" noChangeArrowheads="1"/>
          </p:cNvPicPr>
          <p:nvPr/>
        </p:nvPicPr>
        <p:blipFill>
          <a:blip r:embed="rId4" cstate="print"/>
          <a:srcRect/>
          <a:stretch>
            <a:fillRect/>
          </a:stretch>
        </p:blipFill>
        <p:spPr bwMode="auto">
          <a:xfrm>
            <a:off x="4572000" y="4293096"/>
            <a:ext cx="1864673" cy="1224136"/>
          </a:xfrm>
          <a:prstGeom prst="rect">
            <a:avLst/>
          </a:prstGeom>
          <a:noFill/>
        </p:spPr>
      </p:pic>
      <p:pic>
        <p:nvPicPr>
          <p:cNvPr id="7" name="Picture 7" descr="C:\Users\claude\Dropbox\dossiers communs 2 ordinateurs\A FAIRE\congres et cours\espagne\valencia lectura octubre 2017\photos\20170917_114400.jpg"/>
          <p:cNvPicPr>
            <a:picLocks noChangeAspect="1" noChangeArrowheads="1"/>
          </p:cNvPicPr>
          <p:nvPr/>
        </p:nvPicPr>
        <p:blipFill>
          <a:blip r:embed="rId5" cstate="print"/>
          <a:srcRect/>
          <a:stretch>
            <a:fillRect/>
          </a:stretch>
        </p:blipFill>
        <p:spPr bwMode="auto">
          <a:xfrm>
            <a:off x="2123728" y="4221088"/>
            <a:ext cx="2232248" cy="1258375"/>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340471"/>
          </a:xfrm>
          <a:prstGeom prst="rect">
            <a:avLst/>
          </a:prstGeom>
          <a:solidFill>
            <a:schemeClr val="accent2"/>
          </a:solidFill>
        </p:spPr>
        <p:txBody>
          <a:bodyPr wrap="square" rtlCol="0">
            <a:spAutoFit/>
          </a:bodyPr>
          <a:lstStyle/>
          <a:p>
            <a:pPr marL="914400" indent="-914400"/>
            <a:r>
              <a:rPr lang="es-ES_tradnl" sz="4800" b="1" dirty="0" smtClean="0">
                <a:solidFill>
                  <a:srgbClr val="FFFF00"/>
                </a:solidFill>
              </a:rPr>
              <a:t>	Gradiente </a:t>
            </a:r>
            <a:r>
              <a:rPr lang="es-ES_tradnl" sz="4800" b="1" dirty="0">
                <a:solidFill>
                  <a:srgbClr val="FFFF00"/>
                </a:solidFill>
              </a:rPr>
              <a:t>de Presión </a:t>
            </a:r>
            <a:endParaRPr lang="es-ES_tradnl" sz="4800" b="1" dirty="0" smtClean="0">
              <a:solidFill>
                <a:srgbClr val="FFFF00"/>
              </a:solidFill>
            </a:endParaRPr>
          </a:p>
          <a:p>
            <a:pPr marL="914400" indent="-914400">
              <a:buAutoNum type="arabicPlain" startAt="50"/>
            </a:pPr>
            <a:endParaRPr lang="es-ES_tradnl" sz="4800" b="1" dirty="0" smtClean="0">
              <a:solidFill>
                <a:srgbClr val="FFFF00"/>
              </a:solidFill>
            </a:endParaRPr>
          </a:p>
          <a:p>
            <a:pPr marL="914400" indent="-914400"/>
            <a:r>
              <a:rPr lang="es-ES_tradnl" sz="4800" b="1" dirty="0" smtClean="0">
                <a:solidFill>
                  <a:srgbClr val="FFFF00"/>
                </a:solidFill>
              </a:rPr>
              <a:t> 	Bombas </a:t>
            </a:r>
            <a:r>
              <a:rPr lang="es-ES_tradnl" sz="4800" b="1" dirty="0">
                <a:solidFill>
                  <a:srgbClr val="FFFF00"/>
                </a:solidFill>
              </a:rPr>
              <a:t>y </a:t>
            </a:r>
            <a:endParaRPr lang="es-ES_tradnl" sz="4800" b="1" dirty="0" smtClean="0">
              <a:solidFill>
                <a:srgbClr val="FFFF00"/>
              </a:solidFill>
            </a:endParaRPr>
          </a:p>
          <a:p>
            <a:pPr marL="914400" indent="-914400">
              <a:buAutoNum type="arabicPlain" startAt="50"/>
            </a:pPr>
            <a:endParaRPr lang="es-ES_tradnl" sz="4800" b="1" dirty="0" smtClean="0">
              <a:solidFill>
                <a:srgbClr val="FFFF00"/>
              </a:solidFill>
            </a:endParaRPr>
          </a:p>
          <a:p>
            <a:pPr marL="914400" indent="-914400"/>
            <a:r>
              <a:rPr lang="es-ES_tradnl" sz="4800" b="1" dirty="0" smtClean="0">
                <a:solidFill>
                  <a:srgbClr val="FFFF00"/>
                </a:solidFill>
              </a:rPr>
              <a:t>	Válvulas</a:t>
            </a:r>
          </a:p>
          <a:p>
            <a:pPr marL="914400" indent="-914400"/>
            <a:endParaRPr lang="fr-FR" b="1" dirty="0">
              <a:solidFill>
                <a:srgbClr val="FFFF00"/>
              </a:solidFill>
            </a:endParaRPr>
          </a:p>
          <a:p>
            <a:r>
              <a:rPr lang="es-ES_tradnl" b="1" dirty="0" smtClean="0">
                <a:solidFill>
                  <a:schemeClr val="accent4"/>
                </a:solidFill>
              </a:rPr>
              <a:t>.   </a:t>
            </a:r>
            <a:endParaRPr lang="fr-FR" b="1" dirty="0">
              <a:solidFill>
                <a:schemeClr val="accent4"/>
              </a:solidFill>
            </a:endParaRPr>
          </a:p>
          <a:p>
            <a:endParaRPr lang="fr-FR" dirty="0">
              <a:solidFill>
                <a:schemeClr val="accent4"/>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ZoneTexte 3"/>
          <p:cNvSpPr txBox="1">
            <a:spLocks noChangeArrowheads="1"/>
          </p:cNvSpPr>
          <p:nvPr/>
        </p:nvSpPr>
        <p:spPr bwMode="auto">
          <a:xfrm>
            <a:off x="0" y="0"/>
            <a:ext cx="9144000" cy="690721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a:solidFill>
                  <a:schemeClr val="bg1"/>
                </a:solidFill>
              </a:rPr>
              <a:t>51 </a:t>
            </a:r>
            <a:r>
              <a:rPr lang="es-ES_tradnl" sz="3600" b="1">
                <a:solidFill>
                  <a:srgbClr val="FFFF00"/>
                </a:solidFill>
              </a:rPr>
              <a:t>El Gradiente de Presión </a:t>
            </a:r>
            <a:r>
              <a:rPr lang="es-ES_tradnl" sz="3600" b="1">
                <a:solidFill>
                  <a:schemeClr val="bg1"/>
                </a:solidFill>
              </a:rPr>
              <a:t>es la </a:t>
            </a:r>
            <a:r>
              <a:rPr lang="es-ES_tradnl" sz="3600" b="1">
                <a:solidFill>
                  <a:srgbClr val="FFFF00"/>
                </a:solidFill>
              </a:rPr>
              <a:t>diferencia de Presión P1-P2 </a:t>
            </a:r>
            <a:r>
              <a:rPr lang="es-ES_tradnl" sz="3600" b="1">
                <a:solidFill>
                  <a:schemeClr val="bg1"/>
                </a:solidFill>
              </a:rPr>
              <a:t>entre dos </a:t>
            </a:r>
            <a:r>
              <a:rPr lang="es-ES_tradnl" sz="3600" b="1">
                <a:solidFill>
                  <a:srgbClr val="FFFF00"/>
                </a:solidFill>
              </a:rPr>
              <a:t>puntos distantes de una longitud L</a:t>
            </a:r>
            <a:r>
              <a:rPr lang="es-ES_tradnl" sz="3600" b="1">
                <a:solidFill>
                  <a:schemeClr val="bg1"/>
                </a:solidFill>
              </a:rPr>
              <a:t> de un </a:t>
            </a:r>
            <a:r>
              <a:rPr lang="es-ES_tradnl" sz="3600" b="1">
                <a:solidFill>
                  <a:srgbClr val="FFFF00"/>
                </a:solidFill>
              </a:rPr>
              <a:t>fluido continuo</a:t>
            </a:r>
            <a:r>
              <a:rPr lang="es-ES_tradnl" sz="3600" b="1">
                <a:solidFill>
                  <a:schemeClr val="bg1"/>
                </a:solidFill>
              </a:rPr>
              <a:t>.	</a:t>
            </a:r>
          </a:p>
          <a:p>
            <a:pPr eaLnBrk="0" hangingPunct="0">
              <a:spcBef>
                <a:spcPct val="50000"/>
              </a:spcBef>
            </a:pPr>
            <a:r>
              <a:rPr lang="es-ES_tradnl" sz="3600" b="1">
                <a:solidFill>
                  <a:schemeClr val="bg1"/>
                </a:solidFill>
              </a:rPr>
              <a:t> dP = (P1-P2) /L . </a:t>
            </a:r>
          </a:p>
          <a:p>
            <a:pPr eaLnBrk="0" hangingPunct="0">
              <a:spcBef>
                <a:spcPct val="50000"/>
              </a:spcBef>
            </a:pPr>
            <a:r>
              <a:rPr lang="es-ES_tradnl" b="1">
                <a:solidFill>
                  <a:schemeClr val="bg1"/>
                </a:solidFill>
              </a:rPr>
              <a:t>Esto es lo que determina los movimientos del </a:t>
            </a:r>
            <a:r>
              <a:rPr lang="es-ES_tradnl" b="1">
                <a:solidFill>
                  <a:srgbClr val="FFFF00"/>
                </a:solidFill>
              </a:rPr>
              <a:t>flujo siempre de mayor a menor presión.</a:t>
            </a:r>
          </a:p>
          <a:p>
            <a:pPr eaLnBrk="0" hangingPunct="0">
              <a:spcBef>
                <a:spcPct val="50000"/>
              </a:spcBef>
            </a:pPr>
            <a:r>
              <a:rPr lang="es-ES_tradnl" b="1">
                <a:solidFill>
                  <a:srgbClr val="FFFF00"/>
                </a:solidFill>
              </a:rPr>
              <a:t>El flujo normal no se invierte </a:t>
            </a:r>
            <a:r>
              <a:rPr lang="es-ES_tradnl" b="1">
                <a:solidFill>
                  <a:schemeClr val="bg1"/>
                </a:solidFill>
              </a:rPr>
              <a:t>con el gradiente por el </a:t>
            </a:r>
            <a:r>
              <a:rPr lang="es-ES_tradnl" b="1">
                <a:solidFill>
                  <a:srgbClr val="FFFF00"/>
                </a:solidFill>
              </a:rPr>
              <a:t>cierre de la válvulas</a:t>
            </a:r>
            <a:r>
              <a:rPr lang="es-ES_tradnl"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   </a:t>
            </a:r>
            <a:endParaRPr lang="fr-FR">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ZoneTexte 3"/>
          <p:cNvSpPr txBox="1">
            <a:spLocks noChangeArrowheads="1"/>
          </p:cNvSpPr>
          <p:nvPr/>
        </p:nvSpPr>
        <p:spPr bwMode="auto">
          <a:xfrm>
            <a:off x="0" y="0"/>
            <a:ext cx="9144000" cy="9464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51. Sin embargo, existe une </a:t>
            </a:r>
            <a:r>
              <a:rPr lang="es-ES_tradnl" b="1">
                <a:solidFill>
                  <a:srgbClr val="FFFF00"/>
                </a:solidFill>
              </a:rPr>
              <a:t>pequeño reflujo fisiológico </a:t>
            </a:r>
            <a:r>
              <a:rPr lang="es-ES_tradnl" b="1">
                <a:solidFill>
                  <a:schemeClr val="bg1"/>
                </a:solidFill>
              </a:rPr>
              <a:t>inicial </a:t>
            </a:r>
            <a:r>
              <a:rPr lang="es-ES_tradnl" b="1">
                <a:solidFill>
                  <a:srgbClr val="FFFF00"/>
                </a:solidFill>
              </a:rPr>
              <a:t>necesario para cerrar las válvulas </a:t>
            </a:r>
            <a:r>
              <a:rPr lang="es-ES_tradnl" b="1">
                <a:solidFill>
                  <a:schemeClr val="bg1"/>
                </a:solidFill>
              </a:rPr>
              <a:t>como es necesario que pase un poco de viento antes de cerrar una puerta.  </a:t>
            </a:r>
          </a:p>
          <a:p>
            <a:pPr eaLnBrk="0" hangingPunct="0">
              <a:spcBef>
                <a:spcPct val="50000"/>
              </a:spcBef>
            </a:pPr>
            <a:r>
              <a:rPr lang="es-ES_tradnl" b="1">
                <a:solidFill>
                  <a:schemeClr val="bg1"/>
                </a:solidFill>
              </a:rPr>
              <a:t>Este reflujo fisiológico se detecta con el Döppler </a:t>
            </a:r>
          </a:p>
          <a:p>
            <a:pPr eaLnBrk="0" hangingPunct="0">
              <a:spcBef>
                <a:spcPct val="50000"/>
              </a:spcBef>
            </a:pPr>
            <a:endParaRPr lang="es-ES_tradnl" b="1">
              <a:solidFill>
                <a:schemeClr val="bg1"/>
              </a:solidFill>
            </a:endParaRPr>
          </a:p>
          <a:p>
            <a:pPr eaLnBrk="0" hangingPunct="0">
              <a:spcBef>
                <a:spcPct val="50000"/>
              </a:spcBef>
            </a:pPr>
            <a:r>
              <a:rPr lang="es-ES_tradnl" b="1">
                <a:solidFill>
                  <a:schemeClr val="bg1"/>
                </a:solidFill>
              </a:rPr>
              <a:t>	en las arterias ( Válvula Aortica)</a:t>
            </a:r>
          </a:p>
          <a:p>
            <a:pPr eaLnBrk="0" hangingPunct="0">
              <a:spcBef>
                <a:spcPct val="50000"/>
              </a:spcBef>
            </a:pPr>
            <a:r>
              <a:rPr lang="es-ES_tradnl" b="1">
                <a:solidFill>
                  <a:schemeClr val="bg1"/>
                </a:solidFill>
              </a:rPr>
              <a:t> 	</a:t>
            </a:r>
          </a:p>
          <a:p>
            <a:pPr eaLnBrk="0" hangingPunct="0">
              <a:spcBef>
                <a:spcPct val="50000"/>
              </a:spcBef>
            </a:pPr>
            <a:r>
              <a:rPr lang="es-ES_tradnl" b="1">
                <a:solidFill>
                  <a:schemeClr val="bg1"/>
                </a:solidFill>
              </a:rPr>
              <a:t>	y en las venas Valvulas Venosas .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   </a:t>
            </a:r>
            <a:endParaRPr lang="fr-FR" b="1">
              <a:solidFill>
                <a:schemeClr val="bg1"/>
              </a:solidFill>
            </a:endParaRPr>
          </a:p>
          <a:p>
            <a:pPr eaLnBrk="0" hangingPunct="0">
              <a:spcBef>
                <a:spcPct val="50000"/>
              </a:spcBef>
            </a:pPr>
            <a:endParaRPr lang="fr-FR">
              <a:solidFill>
                <a:schemeClr val="bg1"/>
              </a:solidFill>
            </a:endParaRPr>
          </a:p>
        </p:txBody>
      </p:sp>
      <p:grpSp>
        <p:nvGrpSpPr>
          <p:cNvPr id="2" name="Groupe 8"/>
          <p:cNvGrpSpPr>
            <a:grpSpLocks/>
          </p:cNvGrpSpPr>
          <p:nvPr/>
        </p:nvGrpSpPr>
        <p:grpSpPr bwMode="auto">
          <a:xfrm>
            <a:off x="6875463" y="2708275"/>
            <a:ext cx="1512887" cy="2062163"/>
            <a:chOff x="1835696" y="3429000"/>
            <a:chExt cx="2592288" cy="3140968"/>
          </a:xfrm>
        </p:grpSpPr>
        <p:sp>
          <p:nvSpPr>
            <p:cNvPr id="167942" name="Freeform 2"/>
            <p:cNvSpPr>
              <a:spLocks/>
            </p:cNvSpPr>
            <p:nvPr/>
          </p:nvSpPr>
          <p:spPr bwMode="auto">
            <a:xfrm>
              <a:off x="2699792" y="3429000"/>
              <a:ext cx="1152128" cy="3140968"/>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bg1"/>
              </a:solidFill>
              <a:round/>
              <a:headEnd/>
              <a:tailEnd/>
            </a:ln>
          </p:spPr>
          <p:txBody>
            <a:bodyPr wrap="none" anchor="ctr"/>
            <a:lstStyle/>
            <a:p>
              <a:endParaRPr lang="es-ES"/>
            </a:p>
          </p:txBody>
        </p:sp>
        <p:cxnSp>
          <p:nvCxnSpPr>
            <p:cNvPr id="167943" name="Connecteur droit 6"/>
            <p:cNvCxnSpPr>
              <a:cxnSpLocks noChangeShapeType="1"/>
            </p:cNvCxnSpPr>
            <p:nvPr/>
          </p:nvCxnSpPr>
          <p:spPr bwMode="auto">
            <a:xfrm flipV="1">
              <a:off x="1835696" y="5949280"/>
              <a:ext cx="2592288" cy="72008"/>
            </a:xfrm>
            <a:prstGeom prst="line">
              <a:avLst/>
            </a:prstGeom>
            <a:noFill/>
            <a:ln w="57150" algn="ctr">
              <a:solidFill>
                <a:srgbClr val="FF3300"/>
              </a:solidFill>
              <a:round/>
              <a:headEnd/>
              <a:tailEnd/>
            </a:ln>
          </p:spPr>
        </p:cxnSp>
      </p:grpSp>
      <p:grpSp>
        <p:nvGrpSpPr>
          <p:cNvPr id="3" name="Groupe 9"/>
          <p:cNvGrpSpPr>
            <a:grpSpLocks/>
          </p:cNvGrpSpPr>
          <p:nvPr/>
        </p:nvGrpSpPr>
        <p:grpSpPr bwMode="auto">
          <a:xfrm>
            <a:off x="7164388" y="4581525"/>
            <a:ext cx="1223962" cy="2060575"/>
            <a:chOff x="4932040" y="2852936"/>
            <a:chExt cx="2592288" cy="3435246"/>
          </a:xfrm>
        </p:grpSpPr>
        <p:sp>
          <p:nvSpPr>
            <p:cNvPr id="167940" name="Forme libre 4"/>
            <p:cNvSpPr>
              <a:spLocks/>
            </p:cNvSpPr>
            <p:nvPr/>
          </p:nvSpPr>
          <p:spPr bwMode="auto">
            <a:xfrm>
              <a:off x="5220072" y="2852936"/>
              <a:ext cx="1888761" cy="3435246"/>
            </a:xfrm>
            <a:custGeom>
              <a:avLst/>
              <a:gdLst>
                <a:gd name="T0" fmla="*/ 0 w 1888761"/>
                <a:gd name="T1" fmla="*/ 1081791 h 3435246"/>
                <a:gd name="T2" fmla="*/ 134912 w 1888761"/>
                <a:gd name="T3" fmla="*/ 1111771 h 3435246"/>
                <a:gd name="T4" fmla="*/ 464695 w 1888761"/>
                <a:gd name="T5" fmla="*/ 3315324 h 3435246"/>
                <a:gd name="T6" fmla="*/ 854439 w 1888761"/>
                <a:gd name="T7" fmla="*/ 392243 h 3435246"/>
                <a:gd name="T8" fmla="*/ 1094282 w 1888761"/>
                <a:gd name="T9" fmla="*/ 961869 h 3435246"/>
                <a:gd name="T10" fmla="*/ 1888761 w 1888761"/>
                <a:gd name="T11" fmla="*/ 991850 h 3435246"/>
                <a:gd name="T12" fmla="*/ 0 60000 65536"/>
                <a:gd name="T13" fmla="*/ 0 60000 65536"/>
                <a:gd name="T14" fmla="*/ 0 60000 65536"/>
                <a:gd name="T15" fmla="*/ 0 60000 65536"/>
                <a:gd name="T16" fmla="*/ 0 60000 65536"/>
                <a:gd name="T17" fmla="*/ 0 60000 65536"/>
                <a:gd name="T18" fmla="*/ 0 w 1888761"/>
                <a:gd name="T19" fmla="*/ 0 h 3435246"/>
                <a:gd name="T20" fmla="*/ 1888761 w 1888761"/>
                <a:gd name="T21" fmla="*/ 3435246 h 3435246"/>
              </a:gdLst>
              <a:ahLst/>
              <a:cxnLst>
                <a:cxn ang="T12">
                  <a:pos x="T0" y="T1"/>
                </a:cxn>
                <a:cxn ang="T13">
                  <a:pos x="T2" y="T3"/>
                </a:cxn>
                <a:cxn ang="T14">
                  <a:pos x="T4" y="T5"/>
                </a:cxn>
                <a:cxn ang="T15">
                  <a:pos x="T6" y="T7"/>
                </a:cxn>
                <a:cxn ang="T16">
                  <a:pos x="T8" y="T9"/>
                </a:cxn>
                <a:cxn ang="T17">
                  <a:pos x="T10" y="T11"/>
                </a:cxn>
              </a:cxnLst>
              <a:rect l="T18" t="T19" r="T20" b="T21"/>
              <a:pathLst>
                <a:path w="1888761" h="3435246">
                  <a:moveTo>
                    <a:pt x="0" y="1081791"/>
                  </a:moveTo>
                  <a:cubicBezTo>
                    <a:pt x="28731" y="910653"/>
                    <a:pt x="57463" y="739515"/>
                    <a:pt x="134912" y="1111771"/>
                  </a:cubicBezTo>
                  <a:cubicBezTo>
                    <a:pt x="212361" y="1484027"/>
                    <a:pt x="344774" y="3435246"/>
                    <a:pt x="464695" y="3315325"/>
                  </a:cubicBezTo>
                  <a:cubicBezTo>
                    <a:pt x="584616" y="3195404"/>
                    <a:pt x="749508" y="784486"/>
                    <a:pt x="854439" y="392243"/>
                  </a:cubicBezTo>
                  <a:cubicBezTo>
                    <a:pt x="959370" y="0"/>
                    <a:pt x="921895" y="861935"/>
                    <a:pt x="1094282" y="961869"/>
                  </a:cubicBezTo>
                  <a:cubicBezTo>
                    <a:pt x="1266669" y="1061803"/>
                    <a:pt x="1577715" y="1026826"/>
                    <a:pt x="1888761" y="991850"/>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cxnSp>
          <p:nvCxnSpPr>
            <p:cNvPr id="167941" name="Connecteur droit 7"/>
            <p:cNvCxnSpPr>
              <a:cxnSpLocks noChangeShapeType="1"/>
            </p:cNvCxnSpPr>
            <p:nvPr/>
          </p:nvCxnSpPr>
          <p:spPr bwMode="auto">
            <a:xfrm flipV="1">
              <a:off x="4932040" y="3861048"/>
              <a:ext cx="2592288" cy="72008"/>
            </a:xfrm>
            <a:prstGeom prst="line">
              <a:avLst/>
            </a:prstGeom>
            <a:noFill/>
            <a:ln w="57150" algn="ctr">
              <a:solidFill>
                <a:srgbClr val="FF3300"/>
              </a:solidFill>
              <a:round/>
              <a:headEnd/>
              <a:tailEnd/>
            </a:ln>
          </p:spPr>
        </p:cxn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51. Reflujo arterial por Válvula Aórtica incompetente. </a:t>
            </a:r>
          </a:p>
          <a:p>
            <a:pPr eaLnBrk="0" hangingPunct="0">
              <a:spcBef>
                <a:spcPct val="50000"/>
              </a:spcBef>
            </a:pPr>
            <a:r>
              <a:rPr lang="es-ES_tradnl"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8"/>
          <p:cNvGrpSpPr>
            <a:grpSpLocks/>
          </p:cNvGrpSpPr>
          <p:nvPr/>
        </p:nvGrpSpPr>
        <p:grpSpPr bwMode="auto">
          <a:xfrm>
            <a:off x="3708400" y="1125538"/>
            <a:ext cx="2159000" cy="3167062"/>
            <a:chOff x="1835696" y="3429000"/>
            <a:chExt cx="2592288" cy="3140968"/>
          </a:xfrm>
        </p:grpSpPr>
        <p:sp>
          <p:nvSpPr>
            <p:cNvPr id="168963" name="Freeform 2"/>
            <p:cNvSpPr>
              <a:spLocks/>
            </p:cNvSpPr>
            <p:nvPr/>
          </p:nvSpPr>
          <p:spPr bwMode="auto">
            <a:xfrm>
              <a:off x="2699792" y="3429000"/>
              <a:ext cx="1152128" cy="3140968"/>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bg1"/>
              </a:solidFill>
              <a:round/>
              <a:headEnd/>
              <a:tailEnd/>
            </a:ln>
          </p:spPr>
          <p:txBody>
            <a:bodyPr wrap="none" anchor="ctr"/>
            <a:lstStyle/>
            <a:p>
              <a:endParaRPr lang="es-ES"/>
            </a:p>
          </p:txBody>
        </p:sp>
        <p:cxnSp>
          <p:nvCxnSpPr>
            <p:cNvPr id="168964" name="Connecteur droit 6"/>
            <p:cNvCxnSpPr>
              <a:cxnSpLocks noChangeShapeType="1"/>
            </p:cNvCxnSpPr>
            <p:nvPr/>
          </p:nvCxnSpPr>
          <p:spPr bwMode="auto">
            <a:xfrm flipV="1">
              <a:off x="1835696" y="5294723"/>
              <a:ext cx="2592288" cy="72008"/>
            </a:xfrm>
            <a:prstGeom prst="line">
              <a:avLst/>
            </a:prstGeom>
            <a:noFill/>
            <a:ln w="57150" algn="ctr">
              <a:solidFill>
                <a:srgbClr val="FF3300"/>
              </a:solidFill>
              <a:round/>
              <a:headEnd/>
              <a:tailEnd/>
            </a:ln>
          </p:spPr>
        </p:cxnSp>
      </p:grpSp>
      <p:sp>
        <p:nvSpPr>
          <p:cNvPr id="6" name="Ellipse 5"/>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ZoneTexte 3"/>
          <p:cNvSpPr txBox="1">
            <a:spLocks noChangeArrowheads="1"/>
          </p:cNvSpPr>
          <p:nvPr/>
        </p:nvSpPr>
        <p:spPr bwMode="auto">
          <a:xfrm>
            <a:off x="0" y="-26988"/>
            <a:ext cx="9144000" cy="7864476"/>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buFontTx/>
              <a:buAutoNum type="arabicPlain" startAt="53"/>
            </a:pPr>
            <a:r>
              <a:rPr lang="es-ES_tradnl" b="1">
                <a:solidFill>
                  <a:schemeClr val="bg1"/>
                </a:solidFill>
              </a:rPr>
              <a:t>En la venas</a:t>
            </a:r>
            <a:endParaRPr lang="fr-FR" b="1">
              <a:solidFill>
                <a:schemeClr val="bg1"/>
              </a:solidFill>
            </a:endParaRPr>
          </a:p>
          <a:p>
            <a:pPr marL="514350" indent="-514350" eaLnBrk="0" hangingPunct="0">
              <a:spcBef>
                <a:spcPct val="50000"/>
              </a:spcBef>
              <a:buFontTx/>
              <a:buAutoNum type="arabicPlain" startAt="53"/>
            </a:pPr>
            <a:r>
              <a:rPr lang="es-ES_tradnl" b="1">
                <a:solidFill>
                  <a:schemeClr val="bg1"/>
                </a:solidFill>
              </a:rPr>
              <a:t>En decúbito el Gradiente de presión venosa de las bombas cardiaca y toraco-abdominal es mínimo (cerca 20 mmHg), sin inversión. </a:t>
            </a:r>
          </a:p>
          <a:p>
            <a:pPr marL="514350" indent="-514350" eaLnBrk="0" hangingPunct="0">
              <a:spcBef>
                <a:spcPct val="50000"/>
              </a:spcBef>
            </a:pPr>
            <a:r>
              <a:rPr lang="es-ES_tradnl" b="1">
                <a:solidFill>
                  <a:schemeClr val="bg1"/>
                </a:solidFill>
              </a:rPr>
              <a:t>En bipedestación, </a:t>
            </a:r>
            <a:r>
              <a:rPr lang="es-ES_tradnl" b="1">
                <a:solidFill>
                  <a:srgbClr val="FFFF00"/>
                </a:solidFill>
              </a:rPr>
              <a:t>el gradiente gravitacional </a:t>
            </a:r>
            <a:r>
              <a:rPr lang="el-GR" b="1">
                <a:solidFill>
                  <a:srgbClr val="FFFF00"/>
                </a:solidFill>
              </a:rPr>
              <a:t>ῤ</a:t>
            </a:r>
            <a:r>
              <a:rPr lang="es-ES_tradnl" b="1">
                <a:solidFill>
                  <a:srgbClr val="FFFF00"/>
                </a:solidFill>
              </a:rPr>
              <a:t>gh  pasa de 0 a 90 mmHg </a:t>
            </a:r>
            <a:r>
              <a:rPr lang="es-ES_tradnl" b="1">
                <a:solidFill>
                  <a:schemeClr val="bg1"/>
                </a:solidFill>
              </a:rPr>
              <a:t>con un flujo retrogado que se detiene cuando están llenas todas la venas .</a:t>
            </a:r>
          </a:p>
          <a:p>
            <a:pPr marL="514350" indent="-514350" eaLnBrk="0" hangingPunct="0">
              <a:spcBef>
                <a:spcPct val="50000"/>
              </a:spcBef>
            </a:pPr>
            <a:r>
              <a:rPr lang="es-ES_tradnl" b="1">
                <a:solidFill>
                  <a:schemeClr val="bg1"/>
                </a:solidFill>
              </a:rPr>
              <a:t> Este gradiente se fragmenta por acción de la bomba vávulo-muscular de la extremidades durante la marcha</a:t>
            </a:r>
            <a:r>
              <a:rPr lang="es-ES_tradnl" b="1">
                <a:solidFill>
                  <a:srgbClr val="0070C0"/>
                </a:solidFill>
              </a:rPr>
              <a:t> </a:t>
            </a:r>
            <a:r>
              <a:rPr lang="es-ES_tradnl" b="1">
                <a:solidFill>
                  <a:srgbClr val="FF3300"/>
                </a:solidFill>
              </a:rPr>
              <a:t>FDPH. 	</a:t>
            </a:r>
          </a:p>
          <a:p>
            <a:pPr marL="514350" indent="-514350" eaLnBrk="0" hangingPunct="0">
              <a:spcBef>
                <a:spcPct val="50000"/>
              </a:spcBef>
            </a:pPr>
            <a:r>
              <a:rPr lang="es-ES_tradnl" b="1">
                <a:solidFill>
                  <a:srgbClr val="FF3300"/>
                </a:solidFill>
              </a:rPr>
              <a:t>	En función del grado de incompetencia valvular no se fragmenta correctamente la columna de presión. </a:t>
            </a:r>
            <a:endParaRPr lang="fr-FR" b="1">
              <a:solidFill>
                <a:srgbClr val="FF3300"/>
              </a:solidFill>
            </a:endParaRPr>
          </a:p>
          <a:p>
            <a:pPr marL="514350" indent="-514350" eaLnBrk="0" hangingPunct="0">
              <a:spcBef>
                <a:spcPct val="50000"/>
              </a:spcBef>
            </a:pPr>
            <a:r>
              <a:rPr lang="es-ES_tradnl" b="1">
                <a:solidFill>
                  <a:srgbClr val="0070C0"/>
                </a:solidFill>
              </a:rPr>
              <a:t>.   </a:t>
            </a:r>
            <a:endParaRPr lang="fr-FR">
              <a:solidFill>
                <a:srgbClr val="0070C0"/>
              </a:solidFill>
            </a:endParaRPr>
          </a:p>
          <a:p>
            <a:pPr marL="514350" indent="-514350" eaLnBrk="0" hangingPunct="0">
              <a:spcBef>
                <a:spcPct val="50000"/>
              </a:spcBef>
            </a:pPr>
            <a:endParaRPr lang="fr-FR" b="1">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9392"/>
            <a:ext cx="9144000" cy="9094797"/>
          </a:xfrm>
          <a:prstGeom prst="rect">
            <a:avLst/>
          </a:prstGeom>
          <a:solidFill>
            <a:schemeClr val="accent2"/>
          </a:solidFill>
        </p:spPr>
        <p:txBody>
          <a:bodyPr wrap="square" rtlCol="0">
            <a:spAutoFit/>
          </a:bodyPr>
          <a:lstStyle/>
          <a:p>
            <a:r>
              <a:rPr lang="es-ES_tradnl" b="1" dirty="0" smtClean="0">
                <a:solidFill>
                  <a:schemeClr val="bg1"/>
                </a:solidFill>
              </a:rPr>
              <a:t>54</a:t>
            </a:r>
            <a:endParaRPr lang="fr-FR" b="1" dirty="0">
              <a:solidFill>
                <a:schemeClr val="bg1"/>
              </a:solidFill>
            </a:endParaRPr>
          </a:p>
          <a:p>
            <a:r>
              <a:rPr lang="es-ES_tradnl" b="1" dirty="0" smtClean="0">
                <a:solidFill>
                  <a:schemeClr val="bg1"/>
                </a:solidFill>
              </a:rPr>
              <a:t>El </a:t>
            </a:r>
            <a:r>
              <a:rPr lang="es-ES_tradnl" b="1" dirty="0">
                <a:solidFill>
                  <a:schemeClr val="bg1"/>
                </a:solidFill>
              </a:rPr>
              <a:t>gradiente  de bomba </a:t>
            </a:r>
            <a:r>
              <a:rPr lang="es-ES_tradnl" b="1" dirty="0" err="1">
                <a:solidFill>
                  <a:schemeClr val="bg1"/>
                </a:solidFill>
              </a:rPr>
              <a:t>toraco</a:t>
            </a:r>
            <a:r>
              <a:rPr lang="es-ES_tradnl" b="1" dirty="0">
                <a:solidFill>
                  <a:schemeClr val="bg1"/>
                </a:solidFill>
              </a:rPr>
              <a:t>-abdominal </a:t>
            </a:r>
            <a:r>
              <a:rPr lang="es-ES_tradnl" b="1" dirty="0" smtClean="0">
                <a:solidFill>
                  <a:schemeClr val="bg1"/>
                </a:solidFill>
              </a:rPr>
              <a:t>se invierte cuando </a:t>
            </a:r>
          </a:p>
          <a:p>
            <a:r>
              <a:rPr lang="es-ES_tradnl" b="1" dirty="0" smtClean="0">
                <a:solidFill>
                  <a:schemeClr val="bg1"/>
                </a:solidFill>
              </a:rPr>
              <a:t>	se </a:t>
            </a:r>
            <a:r>
              <a:rPr lang="es-ES_tradnl" b="1" dirty="0">
                <a:solidFill>
                  <a:schemeClr val="bg1"/>
                </a:solidFill>
              </a:rPr>
              <a:t>tosa, se defeca, se </a:t>
            </a:r>
            <a:r>
              <a:rPr lang="es-ES_tradnl" b="1" dirty="0" smtClean="0">
                <a:solidFill>
                  <a:schemeClr val="bg1"/>
                </a:solidFill>
              </a:rPr>
              <a:t>cargan pesos</a:t>
            </a:r>
            <a:r>
              <a:rPr lang="es-ES_tradnl" b="1" dirty="0">
                <a:solidFill>
                  <a:schemeClr val="bg1"/>
                </a:solidFill>
              </a:rPr>
              <a:t>, </a:t>
            </a:r>
            <a:endParaRPr lang="es-ES_tradnl" b="1" dirty="0" smtClean="0">
              <a:solidFill>
                <a:schemeClr val="bg1"/>
              </a:solidFill>
            </a:endParaRPr>
          </a:p>
          <a:p>
            <a:r>
              <a:rPr lang="es-ES_tradnl" b="1" dirty="0" smtClean="0">
                <a:solidFill>
                  <a:schemeClr val="bg1"/>
                </a:solidFill>
              </a:rPr>
              <a:t>	y </a:t>
            </a:r>
            <a:r>
              <a:rPr lang="es-ES_tradnl" b="1" dirty="0">
                <a:solidFill>
                  <a:schemeClr val="bg1"/>
                </a:solidFill>
              </a:rPr>
              <a:t>se </a:t>
            </a:r>
            <a:r>
              <a:rPr lang="es-ES_tradnl" b="1" dirty="0">
                <a:solidFill>
                  <a:srgbClr val="FFFF00"/>
                </a:solidFill>
              </a:rPr>
              <a:t>activa la Maniobra de </a:t>
            </a:r>
            <a:r>
              <a:rPr lang="es-ES_tradnl" b="1" dirty="0" err="1">
                <a:solidFill>
                  <a:srgbClr val="FFFF00"/>
                </a:solidFill>
              </a:rPr>
              <a:t>Valsalva</a:t>
            </a:r>
            <a:r>
              <a:rPr lang="es-ES_tradnl" b="1" dirty="0">
                <a:solidFill>
                  <a:srgbClr val="FFFF00"/>
                </a:solidFill>
              </a:rPr>
              <a:t> </a:t>
            </a:r>
            <a:endParaRPr lang="es-ES_tradnl" b="1" dirty="0" smtClean="0">
              <a:solidFill>
                <a:srgbClr val="FFFF00"/>
              </a:solidFill>
            </a:endParaRPr>
          </a:p>
          <a:p>
            <a:endParaRPr lang="es-ES_tradnl" b="1" dirty="0" smtClean="0">
              <a:solidFill>
                <a:srgbClr val="FFFF00"/>
              </a:solidFill>
            </a:endParaRPr>
          </a:p>
          <a:p>
            <a:endParaRPr lang="es-ES_tradnl" b="1" dirty="0" smtClean="0">
              <a:solidFill>
                <a:srgbClr val="FFFF00"/>
              </a:solidFill>
            </a:endParaRPr>
          </a:p>
          <a:p>
            <a:r>
              <a:rPr lang="es-ES_tradnl" b="1" dirty="0" smtClean="0">
                <a:solidFill>
                  <a:schemeClr val="bg1"/>
                </a:solidFill>
              </a:rPr>
              <a:t>con </a:t>
            </a:r>
            <a:r>
              <a:rPr lang="es-ES_tradnl" b="1" dirty="0">
                <a:solidFill>
                  <a:schemeClr val="bg1"/>
                </a:solidFill>
              </a:rPr>
              <a:t>reflujo </a:t>
            </a:r>
            <a:r>
              <a:rPr lang="es-ES_tradnl" b="1" dirty="0" smtClean="0">
                <a:solidFill>
                  <a:schemeClr val="bg1"/>
                </a:solidFill>
              </a:rPr>
              <a:t> cuando la válvulas 						son incompetentes. </a:t>
            </a:r>
          </a:p>
          <a:p>
            <a:endParaRPr lang="es-ES_tradnl" b="1" dirty="0" smtClean="0">
              <a:solidFill>
                <a:schemeClr val="bg1"/>
              </a:solidFill>
            </a:endParaRPr>
          </a:p>
          <a:p>
            <a:endParaRPr lang="es-ES_tradnl" b="1" dirty="0" smtClean="0">
              <a:solidFill>
                <a:schemeClr val="bg1"/>
              </a:solidFill>
            </a:endParaRPr>
          </a:p>
          <a:p>
            <a:endParaRPr lang="es-ES_tradnl" b="1" dirty="0" smtClean="0">
              <a:solidFill>
                <a:schemeClr val="bg1"/>
              </a:solidFill>
            </a:endParaRPr>
          </a:p>
          <a:p>
            <a:endParaRPr lang="es-ES_tradnl" b="1" dirty="0" smtClean="0">
              <a:solidFill>
                <a:schemeClr val="bg1"/>
              </a:solidFill>
            </a:endParaRPr>
          </a:p>
          <a:p>
            <a:endParaRPr lang="fr-FR" dirty="0">
              <a:solidFill>
                <a:schemeClr val="bg1"/>
              </a:solidFill>
            </a:endParaRPr>
          </a:p>
        </p:txBody>
      </p:sp>
      <p:grpSp>
        <p:nvGrpSpPr>
          <p:cNvPr id="90" name="Groupe 89"/>
          <p:cNvGrpSpPr/>
          <p:nvPr/>
        </p:nvGrpSpPr>
        <p:grpSpPr>
          <a:xfrm>
            <a:off x="7308304" y="1052736"/>
            <a:ext cx="939105" cy="2197621"/>
            <a:chOff x="1475656" y="3724275"/>
            <a:chExt cx="1190625" cy="3133725"/>
          </a:xfrm>
        </p:grpSpPr>
        <p:sp>
          <p:nvSpPr>
            <p:cNvPr id="5" name="Rectangle 52" descr="Diagonales larges vers le haut"/>
            <p:cNvSpPr>
              <a:spLocks noChangeArrowheads="1"/>
            </p:cNvSpPr>
            <p:nvPr/>
          </p:nvSpPr>
          <p:spPr bwMode="auto">
            <a:xfrm>
              <a:off x="1594719" y="3857625"/>
              <a:ext cx="1011237" cy="2886075"/>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6" name="Rectangle 53"/>
            <p:cNvSpPr>
              <a:spLocks noChangeArrowheads="1"/>
            </p:cNvSpPr>
            <p:nvPr/>
          </p:nvSpPr>
          <p:spPr bwMode="auto">
            <a:xfrm>
              <a:off x="1664569" y="3857625"/>
              <a:ext cx="871537" cy="2886075"/>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7" name="AutoShape 54"/>
            <p:cNvSpPr>
              <a:spLocks noChangeArrowheads="1"/>
            </p:cNvSpPr>
            <p:nvPr/>
          </p:nvSpPr>
          <p:spPr bwMode="auto">
            <a:xfrm rot="5400000" flipV="1">
              <a:off x="1454225" y="5334793"/>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8" name="AutoShape 55"/>
            <p:cNvSpPr>
              <a:spLocks noChangeArrowheads="1"/>
            </p:cNvSpPr>
            <p:nvPr/>
          </p:nvSpPr>
          <p:spPr bwMode="auto">
            <a:xfrm rot="16200000" flipH="1" flipV="1">
              <a:off x="1855863" y="5334793"/>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9" name="Oval 56" descr="Diagonales larges vers le haut"/>
            <p:cNvSpPr>
              <a:spLocks noChangeArrowheads="1"/>
            </p:cNvSpPr>
            <p:nvPr/>
          </p:nvSpPr>
          <p:spPr bwMode="auto">
            <a:xfrm>
              <a:off x="1523281" y="5049837"/>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 name="Oval 57" descr="Diagonales larges vers le haut"/>
            <p:cNvSpPr>
              <a:spLocks noChangeArrowheads="1"/>
            </p:cNvSpPr>
            <p:nvPr/>
          </p:nvSpPr>
          <p:spPr bwMode="auto">
            <a:xfrm>
              <a:off x="2326556" y="5033962"/>
              <a:ext cx="3270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1" name="Oval 58"/>
            <p:cNvSpPr>
              <a:spLocks noChangeArrowheads="1"/>
            </p:cNvSpPr>
            <p:nvPr/>
          </p:nvSpPr>
          <p:spPr bwMode="auto">
            <a:xfrm>
              <a:off x="2372594" y="5110162"/>
              <a:ext cx="236537"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2" name="Oval 59"/>
            <p:cNvSpPr>
              <a:spLocks noChangeArrowheads="1"/>
            </p:cNvSpPr>
            <p:nvPr/>
          </p:nvSpPr>
          <p:spPr bwMode="auto">
            <a:xfrm>
              <a:off x="1591544" y="5110162"/>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3" name="AutoShape 60"/>
            <p:cNvSpPr>
              <a:spLocks noChangeArrowheads="1"/>
            </p:cNvSpPr>
            <p:nvPr/>
          </p:nvSpPr>
          <p:spPr bwMode="auto">
            <a:xfrm>
              <a:off x="1662981" y="4695825"/>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4" name="Oval 61" descr="Diagonales larges vers le bas"/>
            <p:cNvSpPr>
              <a:spLocks noChangeArrowheads="1"/>
            </p:cNvSpPr>
            <p:nvPr/>
          </p:nvSpPr>
          <p:spPr bwMode="auto">
            <a:xfrm>
              <a:off x="1615356" y="3724275"/>
              <a:ext cx="993775" cy="28575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15" name="Oval 62"/>
            <p:cNvSpPr>
              <a:spLocks noChangeArrowheads="1"/>
            </p:cNvSpPr>
            <p:nvPr/>
          </p:nvSpPr>
          <p:spPr bwMode="auto">
            <a:xfrm>
              <a:off x="1691556" y="3781425"/>
              <a:ext cx="898525" cy="33178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6" name="Oval 63"/>
            <p:cNvSpPr>
              <a:spLocks noChangeArrowheads="1"/>
            </p:cNvSpPr>
            <p:nvPr/>
          </p:nvSpPr>
          <p:spPr bwMode="auto">
            <a:xfrm>
              <a:off x="1697906" y="6570662"/>
              <a:ext cx="850900" cy="287338"/>
            </a:xfrm>
            <a:prstGeom prst="ellipse">
              <a:avLst/>
            </a:prstGeom>
            <a:solidFill>
              <a:srgbClr val="000066"/>
            </a:solidFill>
            <a:ln w="9525">
              <a:noFill/>
              <a:round/>
              <a:headEnd/>
              <a:tailEnd/>
            </a:ln>
          </p:spPr>
          <p:txBody>
            <a:bodyPr wrap="none" anchor="ctr"/>
            <a:lstStyle/>
            <a:p>
              <a:endParaRPr lang="fr-FR"/>
            </a:p>
          </p:txBody>
        </p:sp>
        <p:sp>
          <p:nvSpPr>
            <p:cNvPr id="17" name="AutoShape 64"/>
            <p:cNvSpPr>
              <a:spLocks noChangeArrowheads="1"/>
            </p:cNvSpPr>
            <p:nvPr/>
          </p:nvSpPr>
          <p:spPr bwMode="auto">
            <a:xfrm rot="5400000" flipV="1">
              <a:off x="1406600" y="5357018"/>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8" name="AutoShape 65"/>
            <p:cNvSpPr>
              <a:spLocks noChangeArrowheads="1"/>
            </p:cNvSpPr>
            <p:nvPr/>
          </p:nvSpPr>
          <p:spPr bwMode="auto">
            <a:xfrm rot="16200000" flipH="1" flipV="1">
              <a:off x="1808238" y="5357018"/>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9" name="Oval 66" descr="Diagonales larges vers le haut"/>
            <p:cNvSpPr>
              <a:spLocks noChangeArrowheads="1"/>
            </p:cNvSpPr>
            <p:nvPr/>
          </p:nvSpPr>
          <p:spPr bwMode="auto">
            <a:xfrm>
              <a:off x="1475656" y="5072062"/>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20" name="Oval 67" descr="Diagonales larges vers le haut"/>
            <p:cNvSpPr>
              <a:spLocks noChangeArrowheads="1"/>
            </p:cNvSpPr>
            <p:nvPr/>
          </p:nvSpPr>
          <p:spPr bwMode="auto">
            <a:xfrm>
              <a:off x="2301156" y="5056187"/>
              <a:ext cx="3270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21" name="Oval 68"/>
            <p:cNvSpPr>
              <a:spLocks noChangeArrowheads="1"/>
            </p:cNvSpPr>
            <p:nvPr/>
          </p:nvSpPr>
          <p:spPr bwMode="auto">
            <a:xfrm>
              <a:off x="2377356" y="5000625"/>
              <a:ext cx="228600" cy="914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2" name="Oval 69"/>
            <p:cNvSpPr>
              <a:spLocks noChangeArrowheads="1"/>
            </p:cNvSpPr>
            <p:nvPr/>
          </p:nvSpPr>
          <p:spPr bwMode="auto">
            <a:xfrm>
              <a:off x="1543919" y="5132387"/>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3" name="AutoShape 70"/>
            <p:cNvSpPr>
              <a:spLocks noChangeArrowheads="1"/>
            </p:cNvSpPr>
            <p:nvPr/>
          </p:nvSpPr>
          <p:spPr bwMode="auto">
            <a:xfrm>
              <a:off x="1615356" y="4718050"/>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grpSp>
          <p:nvGrpSpPr>
            <p:cNvPr id="25" name="Group 100"/>
            <p:cNvGrpSpPr>
              <a:grpSpLocks/>
            </p:cNvGrpSpPr>
            <p:nvPr/>
          </p:nvGrpSpPr>
          <p:grpSpPr bwMode="auto">
            <a:xfrm>
              <a:off x="1488356" y="4991100"/>
              <a:ext cx="1177925" cy="990600"/>
              <a:chOff x="4320" y="2292"/>
              <a:chExt cx="742" cy="624"/>
            </a:xfrm>
          </p:grpSpPr>
          <p:sp>
            <p:nvSpPr>
              <p:cNvPr id="28" name="AutoShape 83"/>
              <p:cNvSpPr>
                <a:spLocks noChangeArrowheads="1"/>
              </p:cNvSpPr>
              <p:nvPr/>
            </p:nvSpPr>
            <p:spPr bwMode="auto">
              <a:xfrm rot="5400000" flipV="1">
                <a:off x="4306" y="2503"/>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29" name="AutoShape 84"/>
              <p:cNvSpPr>
                <a:spLocks noChangeArrowheads="1"/>
              </p:cNvSpPr>
              <p:nvPr/>
            </p:nvSpPr>
            <p:spPr bwMode="auto">
              <a:xfrm rot="-5400000" flipH="1" flipV="1">
                <a:off x="4559" y="2503"/>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0" name="Oval 85" descr="Diagonales larges vers le haut"/>
              <p:cNvSpPr>
                <a:spLocks noChangeArrowheads="1"/>
              </p:cNvSpPr>
              <p:nvPr/>
            </p:nvSpPr>
            <p:spPr bwMode="auto">
              <a:xfrm>
                <a:off x="4350" y="2323"/>
                <a:ext cx="250"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1" name="Oval 86" descr="Diagonales larges vers le haut"/>
              <p:cNvSpPr>
                <a:spLocks noChangeArrowheads="1"/>
              </p:cNvSpPr>
              <p:nvPr/>
            </p:nvSpPr>
            <p:spPr bwMode="auto">
              <a:xfrm>
                <a:off x="4856" y="2313"/>
                <a:ext cx="206"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2" name="Oval 87"/>
              <p:cNvSpPr>
                <a:spLocks noChangeArrowheads="1"/>
              </p:cNvSpPr>
              <p:nvPr/>
            </p:nvSpPr>
            <p:spPr bwMode="auto">
              <a:xfrm>
                <a:off x="4885" y="2361"/>
                <a:ext cx="149"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3" name="Oval 88"/>
              <p:cNvSpPr>
                <a:spLocks noChangeArrowheads="1"/>
              </p:cNvSpPr>
              <p:nvPr/>
            </p:nvSpPr>
            <p:spPr bwMode="auto">
              <a:xfrm>
                <a:off x="4393" y="2361"/>
                <a:ext cx="179"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4" name="AutoShape 93"/>
              <p:cNvSpPr>
                <a:spLocks noChangeArrowheads="1"/>
              </p:cNvSpPr>
              <p:nvPr/>
            </p:nvSpPr>
            <p:spPr bwMode="auto">
              <a:xfrm rot="5400000" flipV="1">
                <a:off x="4276" y="2517"/>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5" name="AutoShape 94"/>
              <p:cNvSpPr>
                <a:spLocks noChangeArrowheads="1"/>
              </p:cNvSpPr>
              <p:nvPr/>
            </p:nvSpPr>
            <p:spPr bwMode="auto">
              <a:xfrm rot="-5400000" flipH="1" flipV="1">
                <a:off x="4529" y="2517"/>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6" name="Oval 95" descr="Diagonales larges vers le haut"/>
              <p:cNvSpPr>
                <a:spLocks noChangeArrowheads="1"/>
              </p:cNvSpPr>
              <p:nvPr/>
            </p:nvSpPr>
            <p:spPr bwMode="auto">
              <a:xfrm>
                <a:off x="4320" y="2337"/>
                <a:ext cx="384"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7" name="Oval 96" descr="Diagonales larges vers le haut"/>
              <p:cNvSpPr>
                <a:spLocks noChangeArrowheads="1"/>
              </p:cNvSpPr>
              <p:nvPr/>
            </p:nvSpPr>
            <p:spPr bwMode="auto">
              <a:xfrm>
                <a:off x="4704" y="2327"/>
                <a:ext cx="342"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8" name="Oval 97"/>
              <p:cNvSpPr>
                <a:spLocks noChangeArrowheads="1"/>
              </p:cNvSpPr>
              <p:nvPr/>
            </p:nvSpPr>
            <p:spPr bwMode="auto">
              <a:xfrm>
                <a:off x="4752" y="2292"/>
                <a:ext cx="280" cy="57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9" name="Oval 98"/>
              <p:cNvSpPr>
                <a:spLocks noChangeArrowheads="1"/>
              </p:cNvSpPr>
              <p:nvPr/>
            </p:nvSpPr>
            <p:spPr bwMode="auto">
              <a:xfrm>
                <a:off x="4363" y="2375"/>
                <a:ext cx="293"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grpSp>
        <p:sp>
          <p:nvSpPr>
            <p:cNvPr id="26" name="AutoShape 99"/>
            <p:cNvSpPr>
              <a:spLocks noChangeArrowheads="1"/>
            </p:cNvSpPr>
            <p:nvPr/>
          </p:nvSpPr>
          <p:spPr bwMode="auto">
            <a:xfrm>
              <a:off x="1640756" y="4989512"/>
              <a:ext cx="874713" cy="4016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7" name="AutoShape 72"/>
            <p:cNvSpPr>
              <a:spLocks noChangeArrowheads="1"/>
            </p:cNvSpPr>
            <p:nvPr/>
          </p:nvSpPr>
          <p:spPr bwMode="auto">
            <a:xfrm rot="1571713" flipV="1">
              <a:off x="1670123" y="4743785"/>
              <a:ext cx="306017" cy="952274"/>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sp>
          <p:nvSpPr>
            <p:cNvPr id="88" name="AutoShape 72"/>
            <p:cNvSpPr>
              <a:spLocks noChangeArrowheads="1"/>
            </p:cNvSpPr>
            <p:nvPr/>
          </p:nvSpPr>
          <p:spPr bwMode="auto">
            <a:xfrm rot="20028287" flipH="1" flipV="1">
              <a:off x="2199308" y="4743786"/>
              <a:ext cx="306017" cy="952274"/>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sp>
          <p:nvSpPr>
            <p:cNvPr id="87" name="AutoShape 72"/>
            <p:cNvSpPr>
              <a:spLocks noChangeArrowheads="1"/>
            </p:cNvSpPr>
            <p:nvPr/>
          </p:nvSpPr>
          <p:spPr bwMode="auto">
            <a:xfrm flipV="1">
              <a:off x="1906036" y="3789038"/>
              <a:ext cx="405579" cy="1105669"/>
            </a:xfrm>
            <a:prstGeom prst="upArrow">
              <a:avLst>
                <a:gd name="adj1" fmla="val 50000"/>
                <a:gd name="adj2" fmla="val 11371"/>
              </a:avLst>
            </a:prstGeom>
            <a:solidFill>
              <a:schemeClr val="bg1"/>
            </a:solidFill>
            <a:ln w="12700">
              <a:solidFill>
                <a:schemeClr val="tx1"/>
              </a:solidFill>
              <a:miter lim="800000"/>
              <a:headEnd/>
              <a:tailEnd/>
            </a:ln>
          </p:spPr>
          <p:txBody>
            <a:bodyPr wrap="none" anchor="ctr"/>
            <a:lstStyle/>
            <a:p>
              <a:endParaRPr lang="fr-FR"/>
            </a:p>
          </p:txBody>
        </p:sp>
      </p:grpSp>
      <p:grpSp>
        <p:nvGrpSpPr>
          <p:cNvPr id="121" name="Groupe 120"/>
          <p:cNvGrpSpPr/>
          <p:nvPr/>
        </p:nvGrpSpPr>
        <p:grpSpPr>
          <a:xfrm>
            <a:off x="5652120" y="4293096"/>
            <a:ext cx="1046609" cy="1981597"/>
            <a:chOff x="6549727" y="3717032"/>
            <a:chExt cx="1190625" cy="3133725"/>
          </a:xfrm>
        </p:grpSpPr>
        <p:sp>
          <p:nvSpPr>
            <p:cNvPr id="92" name="Rectangle 52" descr="Diagonales larges vers le haut"/>
            <p:cNvSpPr>
              <a:spLocks noChangeArrowheads="1"/>
            </p:cNvSpPr>
            <p:nvPr/>
          </p:nvSpPr>
          <p:spPr bwMode="auto">
            <a:xfrm>
              <a:off x="6668790" y="3850382"/>
              <a:ext cx="1011237" cy="2886075"/>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93" name="Rectangle 53"/>
            <p:cNvSpPr>
              <a:spLocks noChangeArrowheads="1"/>
            </p:cNvSpPr>
            <p:nvPr/>
          </p:nvSpPr>
          <p:spPr bwMode="auto">
            <a:xfrm>
              <a:off x="6738640" y="3850382"/>
              <a:ext cx="871537" cy="2886075"/>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94" name="AutoShape 54"/>
            <p:cNvSpPr>
              <a:spLocks noChangeArrowheads="1"/>
            </p:cNvSpPr>
            <p:nvPr/>
          </p:nvSpPr>
          <p:spPr bwMode="auto">
            <a:xfrm rot="5400000" flipV="1">
              <a:off x="6528296" y="5327550"/>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95" name="Oval 56" descr="Diagonales larges vers le haut"/>
            <p:cNvSpPr>
              <a:spLocks noChangeArrowheads="1"/>
            </p:cNvSpPr>
            <p:nvPr/>
          </p:nvSpPr>
          <p:spPr bwMode="auto">
            <a:xfrm>
              <a:off x="6597352" y="5042594"/>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96" name="Oval 59"/>
            <p:cNvSpPr>
              <a:spLocks noChangeArrowheads="1"/>
            </p:cNvSpPr>
            <p:nvPr/>
          </p:nvSpPr>
          <p:spPr bwMode="auto">
            <a:xfrm>
              <a:off x="6665615" y="5102919"/>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97" name="AutoShape 60"/>
            <p:cNvSpPr>
              <a:spLocks noChangeArrowheads="1"/>
            </p:cNvSpPr>
            <p:nvPr/>
          </p:nvSpPr>
          <p:spPr bwMode="auto">
            <a:xfrm>
              <a:off x="6737052" y="4688582"/>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98" name="Oval 61" descr="Diagonales larges vers le bas"/>
            <p:cNvSpPr>
              <a:spLocks noChangeArrowheads="1"/>
            </p:cNvSpPr>
            <p:nvPr/>
          </p:nvSpPr>
          <p:spPr bwMode="auto">
            <a:xfrm>
              <a:off x="6689427" y="3717032"/>
              <a:ext cx="993775" cy="28575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99" name="Oval 62"/>
            <p:cNvSpPr>
              <a:spLocks noChangeArrowheads="1"/>
            </p:cNvSpPr>
            <p:nvPr/>
          </p:nvSpPr>
          <p:spPr bwMode="auto">
            <a:xfrm>
              <a:off x="6765627" y="3774182"/>
              <a:ext cx="898525" cy="33178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0" name="Oval 63"/>
            <p:cNvSpPr>
              <a:spLocks noChangeArrowheads="1"/>
            </p:cNvSpPr>
            <p:nvPr/>
          </p:nvSpPr>
          <p:spPr bwMode="auto">
            <a:xfrm>
              <a:off x="6771977" y="6563419"/>
              <a:ext cx="850900" cy="287338"/>
            </a:xfrm>
            <a:prstGeom prst="ellipse">
              <a:avLst/>
            </a:prstGeom>
            <a:solidFill>
              <a:srgbClr val="000066"/>
            </a:solidFill>
            <a:ln w="9525">
              <a:noFill/>
              <a:round/>
              <a:headEnd/>
              <a:tailEnd/>
            </a:ln>
          </p:spPr>
          <p:txBody>
            <a:bodyPr wrap="none" anchor="ctr"/>
            <a:lstStyle/>
            <a:p>
              <a:endParaRPr lang="fr-FR"/>
            </a:p>
          </p:txBody>
        </p:sp>
        <p:sp>
          <p:nvSpPr>
            <p:cNvPr id="101" name="AutoShape 64"/>
            <p:cNvSpPr>
              <a:spLocks noChangeArrowheads="1"/>
            </p:cNvSpPr>
            <p:nvPr/>
          </p:nvSpPr>
          <p:spPr bwMode="auto">
            <a:xfrm rot="5400000" flipV="1">
              <a:off x="6480671" y="5349775"/>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2" name="Oval 66" descr="Diagonales larges vers le haut"/>
            <p:cNvSpPr>
              <a:spLocks noChangeArrowheads="1"/>
            </p:cNvSpPr>
            <p:nvPr/>
          </p:nvSpPr>
          <p:spPr bwMode="auto">
            <a:xfrm>
              <a:off x="6549727" y="5064819"/>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3" name="Oval 69"/>
            <p:cNvSpPr>
              <a:spLocks noChangeArrowheads="1"/>
            </p:cNvSpPr>
            <p:nvPr/>
          </p:nvSpPr>
          <p:spPr bwMode="auto">
            <a:xfrm>
              <a:off x="6617990" y="5125144"/>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4" name="AutoShape 70"/>
            <p:cNvSpPr>
              <a:spLocks noChangeArrowheads="1"/>
            </p:cNvSpPr>
            <p:nvPr/>
          </p:nvSpPr>
          <p:spPr bwMode="auto">
            <a:xfrm>
              <a:off x="6689427" y="4710807"/>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5" name="AutoShape 83"/>
            <p:cNvSpPr>
              <a:spLocks noChangeArrowheads="1"/>
            </p:cNvSpPr>
            <p:nvPr/>
          </p:nvSpPr>
          <p:spPr bwMode="auto">
            <a:xfrm rot="5400000" flipV="1">
              <a:off x="6540202" y="5318820"/>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6" name="Oval 85" descr="Diagonales larges vers le haut"/>
            <p:cNvSpPr>
              <a:spLocks noChangeArrowheads="1"/>
            </p:cNvSpPr>
            <p:nvPr/>
          </p:nvSpPr>
          <p:spPr bwMode="auto">
            <a:xfrm>
              <a:off x="6610052" y="5033070"/>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7" name="Oval 88"/>
            <p:cNvSpPr>
              <a:spLocks noChangeArrowheads="1"/>
            </p:cNvSpPr>
            <p:nvPr/>
          </p:nvSpPr>
          <p:spPr bwMode="auto">
            <a:xfrm>
              <a:off x="6678315" y="5093395"/>
              <a:ext cx="284163"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8" name="AutoShape 93"/>
            <p:cNvSpPr>
              <a:spLocks noChangeArrowheads="1"/>
            </p:cNvSpPr>
            <p:nvPr/>
          </p:nvSpPr>
          <p:spPr bwMode="auto">
            <a:xfrm rot="5400000" flipV="1">
              <a:off x="6492577" y="5341045"/>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9" name="Oval 95" descr="Diagonales larges vers le haut"/>
            <p:cNvSpPr>
              <a:spLocks noChangeArrowheads="1"/>
            </p:cNvSpPr>
            <p:nvPr/>
          </p:nvSpPr>
          <p:spPr bwMode="auto">
            <a:xfrm>
              <a:off x="6562428" y="5055296"/>
              <a:ext cx="151133" cy="917574"/>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14" name="Oval 86" descr="Diagonales larges vers le haut"/>
            <p:cNvSpPr>
              <a:spLocks noChangeArrowheads="1"/>
            </p:cNvSpPr>
            <p:nvPr/>
          </p:nvSpPr>
          <p:spPr bwMode="auto">
            <a:xfrm>
              <a:off x="7507980" y="5017195"/>
              <a:ext cx="232372"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grpSp>
          <p:nvGrpSpPr>
            <p:cNvPr id="115" name="Groupe 76"/>
            <p:cNvGrpSpPr/>
            <p:nvPr/>
          </p:nvGrpSpPr>
          <p:grpSpPr>
            <a:xfrm>
              <a:off x="7452320" y="5039420"/>
              <a:ext cx="269984" cy="935832"/>
              <a:chOff x="5323706" y="5010151"/>
              <a:chExt cx="564356" cy="935832"/>
            </a:xfrm>
          </p:grpSpPr>
          <p:sp>
            <p:nvSpPr>
              <p:cNvPr id="117" name="AutoShape 84"/>
              <p:cNvSpPr>
                <a:spLocks noChangeArrowheads="1"/>
              </p:cNvSpPr>
              <p:nvPr/>
            </p:nvSpPr>
            <p:spPr bwMode="auto">
              <a:xfrm rot="16200000" flipH="1" flipV="1">
                <a:off x="5114950" y="5289551"/>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18" name="Oval 87"/>
              <p:cNvSpPr>
                <a:spLocks noChangeArrowheads="1"/>
              </p:cNvSpPr>
              <p:nvPr/>
            </p:nvSpPr>
            <p:spPr bwMode="auto">
              <a:xfrm>
                <a:off x="5632475" y="5064126"/>
                <a:ext cx="236538"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9" name="AutoShape 94"/>
              <p:cNvSpPr>
                <a:spLocks noChangeArrowheads="1"/>
              </p:cNvSpPr>
              <p:nvPr/>
            </p:nvSpPr>
            <p:spPr bwMode="auto">
              <a:xfrm rot="16200000" flipH="1" flipV="1">
                <a:off x="5067325" y="5311776"/>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20" name="Oval 96" descr="Diagonales larges vers le haut"/>
              <p:cNvSpPr>
                <a:spLocks noChangeArrowheads="1"/>
              </p:cNvSpPr>
              <p:nvPr/>
            </p:nvSpPr>
            <p:spPr bwMode="auto">
              <a:xfrm>
                <a:off x="5345137" y="5010151"/>
                <a:ext cx="5429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grpSp>
        <p:sp>
          <p:nvSpPr>
            <p:cNvPr id="116" name="Oval 97"/>
            <p:cNvSpPr>
              <a:spLocks noChangeArrowheads="1"/>
            </p:cNvSpPr>
            <p:nvPr/>
          </p:nvSpPr>
          <p:spPr bwMode="auto">
            <a:xfrm>
              <a:off x="7368892" y="4983857"/>
              <a:ext cx="337620" cy="914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2" name="AutoShape 99"/>
            <p:cNvSpPr>
              <a:spLocks noChangeArrowheads="1"/>
            </p:cNvSpPr>
            <p:nvPr/>
          </p:nvSpPr>
          <p:spPr bwMode="auto">
            <a:xfrm>
              <a:off x="6714827" y="4982269"/>
              <a:ext cx="874713" cy="4016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3" name="AutoShape 72"/>
            <p:cNvSpPr>
              <a:spLocks noChangeArrowheads="1"/>
            </p:cNvSpPr>
            <p:nvPr/>
          </p:nvSpPr>
          <p:spPr bwMode="auto">
            <a:xfrm flipV="1">
              <a:off x="6974954" y="4034333"/>
              <a:ext cx="432048" cy="2664296"/>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ZoneTexte 3"/>
          <p:cNvSpPr txBox="1">
            <a:spLocks noChangeArrowheads="1"/>
          </p:cNvSpPr>
          <p:nvPr/>
        </p:nvSpPr>
        <p:spPr bwMode="auto">
          <a:xfrm>
            <a:off x="0" y="0"/>
            <a:ext cx="9144000" cy="6863417"/>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s-ES_tradnl" sz="4000" b="1" dirty="0">
                <a:solidFill>
                  <a:srgbClr val="FFFF00"/>
                </a:solidFill>
              </a:rPr>
              <a:t>El gradiente diastólico de la Bomba </a:t>
            </a:r>
            <a:r>
              <a:rPr lang="es-ES_tradnl" sz="4000" b="1" dirty="0" err="1">
                <a:solidFill>
                  <a:srgbClr val="FFFF00"/>
                </a:solidFill>
              </a:rPr>
              <a:t>Valvulo</a:t>
            </a:r>
            <a:r>
              <a:rPr lang="es-ES_tradnl" sz="4000" b="1" dirty="0">
                <a:solidFill>
                  <a:srgbClr val="FFFF00"/>
                </a:solidFill>
              </a:rPr>
              <a:t>-muscular </a:t>
            </a:r>
            <a:r>
              <a:rPr lang="es-ES_tradnl" b="1" dirty="0">
                <a:solidFill>
                  <a:schemeClr val="bg1"/>
                </a:solidFill>
              </a:rPr>
              <a:t>se invierte				sin reflujo en condiciones normales,  			con reflujo en las venas incompetentes profundas y/o superficiales. </a:t>
            </a:r>
          </a:p>
          <a:p>
            <a:pPr marL="514350" indent="-514350" eaLnBrk="0" hangingPunct="0">
              <a:spcBef>
                <a:spcPct val="50000"/>
              </a:spcBef>
            </a:pPr>
            <a:r>
              <a:rPr lang="es-ES_tradnl" b="1" dirty="0">
                <a:solidFill>
                  <a:schemeClr val="bg1"/>
                </a:solidFill>
              </a:rPr>
              <a:t> A veces no hay reflujo en la Safena, aunque sea varicosa cuando existe  un </a:t>
            </a:r>
            <a:r>
              <a:rPr lang="es-ES_tradnl" b="1" dirty="0">
                <a:solidFill>
                  <a:srgbClr val="FFFF00"/>
                </a:solidFill>
              </a:rPr>
              <a:t>reflujo profundo COMPETITIVO</a:t>
            </a:r>
            <a:r>
              <a:rPr lang="es-ES_tradnl" b="1" dirty="0">
                <a:solidFill>
                  <a:schemeClr val="bg1"/>
                </a:solidFill>
              </a:rPr>
              <a:t>, que llena mas  rápido la bomba muscular. </a:t>
            </a:r>
            <a:endParaRPr lang="es-ES_tradnl" b="1" dirty="0" smtClean="0">
              <a:solidFill>
                <a:schemeClr val="bg1"/>
              </a:solidFill>
            </a:endParaRPr>
          </a:p>
          <a:p>
            <a:pPr marL="514350" indent="-514350" eaLnBrk="0" hangingPunct="0">
              <a:spcBef>
                <a:spcPct val="50000"/>
              </a:spcBef>
            </a:pPr>
            <a:endParaRPr lang="es-ES_tradnl" b="1" dirty="0" smtClean="0">
              <a:solidFill>
                <a:schemeClr val="bg1"/>
              </a:solidFill>
            </a:endParaRPr>
          </a:p>
          <a:p>
            <a:pPr marL="514350" indent="-514350" eaLnBrk="0" hangingPunct="0">
              <a:spcBef>
                <a:spcPct val="50000"/>
              </a:spcBef>
            </a:pPr>
            <a:endParaRPr lang="es-ES_tradnl" b="1" dirty="0" smtClean="0">
              <a:solidFill>
                <a:schemeClr val="bg1"/>
              </a:solidFill>
            </a:endParaRPr>
          </a:p>
          <a:p>
            <a:pPr marL="514350" indent="-514350" eaLnBrk="0" hangingPunct="0">
              <a:spcBef>
                <a:spcPct val="50000"/>
              </a:spcBef>
            </a:pPr>
            <a:endParaRPr lang="fr-FR" dirty="0">
              <a:solidFill>
                <a:schemeClr val="bg1"/>
              </a:solidFill>
            </a:endParaRPr>
          </a:p>
        </p:txBody>
      </p:sp>
      <p:sp>
        <p:nvSpPr>
          <p:cNvPr id="4" name="Rectangle 91"/>
          <p:cNvSpPr>
            <a:spLocks noChangeArrowheads="1"/>
          </p:cNvSpPr>
          <p:nvPr/>
        </p:nvSpPr>
        <p:spPr bwMode="auto">
          <a:xfrm>
            <a:off x="5525219" y="4293096"/>
            <a:ext cx="877888"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a:spcBef>
                <a:spcPct val="0"/>
              </a:spcBef>
              <a:defRPr/>
            </a:pPr>
            <a:r>
              <a:rPr lang="fr-FR" sz="1200" b="1">
                <a:solidFill>
                  <a:schemeClr val="tx1"/>
                </a:solidFill>
              </a:rPr>
              <a:t>DIASTOLE</a:t>
            </a:r>
            <a:endParaRPr lang="fr-FR" sz="1600" b="1">
              <a:solidFill>
                <a:schemeClr val="tx1"/>
              </a:solidFill>
            </a:endParaRPr>
          </a:p>
        </p:txBody>
      </p:sp>
      <p:grpSp>
        <p:nvGrpSpPr>
          <p:cNvPr id="5" name="Groupe 4"/>
          <p:cNvGrpSpPr/>
          <p:nvPr/>
        </p:nvGrpSpPr>
        <p:grpSpPr>
          <a:xfrm>
            <a:off x="4644008" y="4670921"/>
            <a:ext cx="1781324" cy="1998439"/>
            <a:chOff x="4644008" y="4670921"/>
            <a:chExt cx="1781324" cy="1998439"/>
          </a:xfrm>
        </p:grpSpPr>
        <p:sp>
          <p:nvSpPr>
            <p:cNvPr id="6" name="Oval 56"/>
            <p:cNvSpPr>
              <a:spLocks noChangeArrowheads="1"/>
            </p:cNvSpPr>
            <p:nvPr/>
          </p:nvSpPr>
          <p:spPr bwMode="auto">
            <a:xfrm>
              <a:off x="5745882" y="5091609"/>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7" name="Rectangle 57" descr="Diagonales larges vers le haut"/>
            <p:cNvSpPr>
              <a:spLocks noChangeArrowheads="1"/>
            </p:cNvSpPr>
            <p:nvPr/>
          </p:nvSpPr>
          <p:spPr bwMode="auto">
            <a:xfrm>
              <a:off x="5758582" y="5764709"/>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endParaRPr lang="fr-FR"/>
            </a:p>
          </p:txBody>
        </p:sp>
        <p:sp>
          <p:nvSpPr>
            <p:cNvPr id="8" name="Rectangle 58"/>
            <p:cNvSpPr>
              <a:spLocks noChangeArrowheads="1"/>
            </p:cNvSpPr>
            <p:nvPr/>
          </p:nvSpPr>
          <p:spPr bwMode="auto">
            <a:xfrm>
              <a:off x="5787157" y="5764709"/>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endParaRPr lang="fr-FR"/>
            </a:p>
          </p:txBody>
        </p:sp>
        <p:sp>
          <p:nvSpPr>
            <p:cNvPr id="9" name="AutoShape 59"/>
            <p:cNvSpPr>
              <a:spLocks noChangeArrowheads="1"/>
            </p:cNvSpPr>
            <p:nvPr/>
          </p:nvSpPr>
          <p:spPr bwMode="auto">
            <a:xfrm rot="5400000" flipV="1">
              <a:off x="5764139" y="6016327"/>
              <a:ext cx="227012" cy="149225"/>
            </a:xfrm>
            <a:custGeom>
              <a:avLst/>
              <a:gdLst>
                <a:gd name="T0" fmla="*/ 198636 w 21600"/>
                <a:gd name="T1" fmla="*/ 74613 h 21600"/>
                <a:gd name="T2" fmla="*/ 113506 w 21600"/>
                <a:gd name="T3" fmla="*/ 149225 h 21600"/>
                <a:gd name="T4" fmla="*/ 28377 w 21600"/>
                <a:gd name="T5" fmla="*/ 74613 h 21600"/>
                <a:gd name="T6" fmla="*/ 11350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 name="AutoShape 60"/>
            <p:cNvSpPr>
              <a:spLocks noChangeArrowheads="1"/>
            </p:cNvSpPr>
            <p:nvPr/>
          </p:nvSpPr>
          <p:spPr bwMode="auto">
            <a:xfrm rot="16200000" flipH="1" flipV="1">
              <a:off x="5922889" y="6016327"/>
              <a:ext cx="227012" cy="149225"/>
            </a:xfrm>
            <a:custGeom>
              <a:avLst/>
              <a:gdLst>
                <a:gd name="T0" fmla="*/ 198636 w 21600"/>
                <a:gd name="T1" fmla="*/ 74613 h 21600"/>
                <a:gd name="T2" fmla="*/ 113506 w 21600"/>
                <a:gd name="T3" fmla="*/ 149225 h 21600"/>
                <a:gd name="T4" fmla="*/ 28377 w 21600"/>
                <a:gd name="T5" fmla="*/ 74613 h 21600"/>
                <a:gd name="T6" fmla="*/ 11350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1" name="Oval 61" descr="Diagonales larges vers le haut"/>
            <p:cNvSpPr>
              <a:spLocks noChangeArrowheads="1"/>
            </p:cNvSpPr>
            <p:nvPr/>
          </p:nvSpPr>
          <p:spPr bwMode="auto">
            <a:xfrm>
              <a:off x="5761757" y="5969496"/>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endParaRPr lang="fr-FR"/>
            </a:p>
          </p:txBody>
        </p:sp>
        <p:sp>
          <p:nvSpPr>
            <p:cNvPr id="12" name="Oval 62" descr="Diagonales larges vers le haut"/>
            <p:cNvSpPr>
              <a:spLocks noChangeArrowheads="1"/>
            </p:cNvSpPr>
            <p:nvPr/>
          </p:nvSpPr>
          <p:spPr bwMode="auto">
            <a:xfrm>
              <a:off x="6049094" y="5967909"/>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endParaRPr lang="fr-FR"/>
            </a:p>
          </p:txBody>
        </p:sp>
        <p:sp>
          <p:nvSpPr>
            <p:cNvPr id="13" name="Oval 63"/>
            <p:cNvSpPr>
              <a:spLocks noChangeArrowheads="1"/>
            </p:cNvSpPr>
            <p:nvPr/>
          </p:nvSpPr>
          <p:spPr bwMode="auto">
            <a:xfrm>
              <a:off x="6064969" y="5986959"/>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4" name="Oval 64"/>
            <p:cNvSpPr>
              <a:spLocks noChangeArrowheads="1"/>
            </p:cNvSpPr>
            <p:nvPr/>
          </p:nvSpPr>
          <p:spPr bwMode="auto">
            <a:xfrm>
              <a:off x="5755407" y="5986959"/>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5" name="AutoShape 65"/>
            <p:cNvSpPr>
              <a:spLocks noChangeArrowheads="1"/>
            </p:cNvSpPr>
            <p:nvPr/>
          </p:nvSpPr>
          <p:spPr bwMode="auto">
            <a:xfrm>
              <a:off x="5783982" y="5880596"/>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6" name="Oval 66"/>
            <p:cNvSpPr>
              <a:spLocks noChangeArrowheads="1"/>
            </p:cNvSpPr>
            <p:nvPr/>
          </p:nvSpPr>
          <p:spPr bwMode="auto">
            <a:xfrm>
              <a:off x="5774457" y="5594846"/>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7" name="Rectangle 70" descr="Diagonales larges vers le haut"/>
            <p:cNvSpPr>
              <a:spLocks noChangeArrowheads="1"/>
            </p:cNvSpPr>
            <p:nvPr/>
          </p:nvSpPr>
          <p:spPr bwMode="auto">
            <a:xfrm>
              <a:off x="5731594" y="4710609"/>
              <a:ext cx="401638" cy="684212"/>
            </a:xfrm>
            <a:prstGeom prst="rect">
              <a:avLst/>
            </a:prstGeom>
            <a:pattFill prst="wdUpDiag">
              <a:fgClr>
                <a:srgbClr val="FF3300"/>
              </a:fgClr>
              <a:bgClr>
                <a:schemeClr val="bg1"/>
              </a:bgClr>
            </a:pattFill>
            <a:ln w="9525">
              <a:noFill/>
              <a:miter lim="800000"/>
              <a:headEnd/>
              <a:tailEnd/>
            </a:ln>
          </p:spPr>
          <p:txBody>
            <a:bodyPr wrap="none" anchor="ctr"/>
            <a:lstStyle/>
            <a:p>
              <a:endParaRPr lang="fr-FR"/>
            </a:p>
          </p:txBody>
        </p:sp>
        <p:sp>
          <p:nvSpPr>
            <p:cNvPr id="18" name="Rectangle 71"/>
            <p:cNvSpPr>
              <a:spLocks noChangeArrowheads="1"/>
            </p:cNvSpPr>
            <p:nvPr/>
          </p:nvSpPr>
          <p:spPr bwMode="auto">
            <a:xfrm>
              <a:off x="5760169" y="4710609"/>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endParaRPr lang="fr-FR"/>
            </a:p>
          </p:txBody>
        </p:sp>
        <p:sp>
          <p:nvSpPr>
            <p:cNvPr id="19" name="Oval 72" descr="Diagonales larges vers le haut"/>
            <p:cNvSpPr>
              <a:spLocks noChangeArrowheads="1"/>
            </p:cNvSpPr>
            <p:nvPr/>
          </p:nvSpPr>
          <p:spPr bwMode="auto">
            <a:xfrm>
              <a:off x="5703019" y="4964609"/>
              <a:ext cx="225425" cy="284162"/>
            </a:xfrm>
            <a:prstGeom prst="ellipse">
              <a:avLst/>
            </a:prstGeom>
            <a:pattFill prst="wdUpDiag">
              <a:fgClr>
                <a:srgbClr val="FF3300"/>
              </a:fgClr>
              <a:bgClr>
                <a:schemeClr val="bg1"/>
              </a:bgClr>
            </a:pattFill>
            <a:ln w="9525">
              <a:noFill/>
              <a:round/>
              <a:headEnd/>
              <a:tailEnd/>
            </a:ln>
          </p:spPr>
          <p:txBody>
            <a:bodyPr wrap="none" anchor="ctr"/>
            <a:lstStyle/>
            <a:p>
              <a:endParaRPr lang="fr-FR"/>
            </a:p>
          </p:txBody>
        </p:sp>
        <p:sp>
          <p:nvSpPr>
            <p:cNvPr id="20" name="Oval 73" descr="Diagonales larges vers le haut"/>
            <p:cNvSpPr>
              <a:spLocks noChangeArrowheads="1"/>
            </p:cNvSpPr>
            <p:nvPr/>
          </p:nvSpPr>
          <p:spPr bwMode="auto">
            <a:xfrm>
              <a:off x="5928444" y="4959846"/>
              <a:ext cx="223838" cy="284163"/>
            </a:xfrm>
            <a:prstGeom prst="ellipse">
              <a:avLst/>
            </a:prstGeom>
            <a:pattFill prst="wdUpDiag">
              <a:fgClr>
                <a:srgbClr val="FF3300"/>
              </a:fgClr>
              <a:bgClr>
                <a:schemeClr val="bg1"/>
              </a:bgClr>
            </a:pattFill>
            <a:ln w="9525">
              <a:noFill/>
              <a:round/>
              <a:headEnd/>
              <a:tailEnd/>
            </a:ln>
          </p:spPr>
          <p:txBody>
            <a:bodyPr wrap="none" anchor="ctr"/>
            <a:lstStyle/>
            <a:p>
              <a:endParaRPr lang="fr-FR"/>
            </a:p>
          </p:txBody>
        </p:sp>
        <p:sp>
          <p:nvSpPr>
            <p:cNvPr id="21" name="Oval 74"/>
            <p:cNvSpPr>
              <a:spLocks noChangeArrowheads="1"/>
            </p:cNvSpPr>
            <p:nvPr/>
          </p:nvSpPr>
          <p:spPr bwMode="auto">
            <a:xfrm>
              <a:off x="5947494" y="4983659"/>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2" name="Oval 75"/>
            <p:cNvSpPr>
              <a:spLocks noChangeArrowheads="1"/>
            </p:cNvSpPr>
            <p:nvPr/>
          </p:nvSpPr>
          <p:spPr bwMode="auto">
            <a:xfrm>
              <a:off x="5731594" y="4983659"/>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3" name="Oval 77" descr="Diagonales larges vers le bas"/>
            <p:cNvSpPr>
              <a:spLocks noChangeArrowheads="1"/>
            </p:cNvSpPr>
            <p:nvPr/>
          </p:nvSpPr>
          <p:spPr bwMode="auto">
            <a:xfrm>
              <a:off x="5741119" y="4670921"/>
              <a:ext cx="392113" cy="8890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24" name="Oval 78"/>
            <p:cNvSpPr>
              <a:spLocks noChangeArrowheads="1"/>
            </p:cNvSpPr>
            <p:nvPr/>
          </p:nvSpPr>
          <p:spPr bwMode="auto">
            <a:xfrm>
              <a:off x="5760169" y="4680446"/>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5" name="Oval 81"/>
            <p:cNvSpPr>
              <a:spLocks noChangeArrowheads="1"/>
            </p:cNvSpPr>
            <p:nvPr/>
          </p:nvSpPr>
          <p:spPr bwMode="auto">
            <a:xfrm>
              <a:off x="6025282" y="5202734"/>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endParaRPr lang="fr-FR"/>
            </a:p>
          </p:txBody>
        </p:sp>
        <p:sp>
          <p:nvSpPr>
            <p:cNvPr id="26" name="Oval 82" descr="Diagonales larges vers le haut"/>
            <p:cNvSpPr>
              <a:spLocks noChangeArrowheads="1"/>
            </p:cNvSpPr>
            <p:nvPr/>
          </p:nvSpPr>
          <p:spPr bwMode="auto">
            <a:xfrm>
              <a:off x="6057032" y="5232896"/>
              <a:ext cx="220662" cy="660400"/>
            </a:xfrm>
            <a:prstGeom prst="ellipse">
              <a:avLst/>
            </a:prstGeom>
            <a:pattFill prst="wdUpDiag">
              <a:fgClr>
                <a:srgbClr val="CC3300"/>
              </a:fgClr>
              <a:bgClr>
                <a:schemeClr val="bg1"/>
              </a:bgClr>
            </a:pattFill>
            <a:ln w="9525">
              <a:noFill/>
              <a:round/>
              <a:headEnd/>
              <a:tailEnd/>
            </a:ln>
          </p:spPr>
          <p:txBody>
            <a:bodyPr wrap="none" anchor="ctr"/>
            <a:lstStyle/>
            <a:p>
              <a:endParaRPr lang="fr-FR"/>
            </a:p>
          </p:txBody>
        </p:sp>
        <p:sp>
          <p:nvSpPr>
            <p:cNvPr id="27" name="Oval 83"/>
            <p:cNvSpPr>
              <a:spLocks noChangeArrowheads="1"/>
            </p:cNvSpPr>
            <p:nvPr/>
          </p:nvSpPr>
          <p:spPr bwMode="auto">
            <a:xfrm>
              <a:off x="5991944" y="5274171"/>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endParaRPr lang="fr-FR"/>
            </a:p>
          </p:txBody>
        </p:sp>
        <p:sp>
          <p:nvSpPr>
            <p:cNvPr id="28" name="Oval 88"/>
            <p:cNvSpPr>
              <a:spLocks noChangeArrowheads="1"/>
            </p:cNvSpPr>
            <p:nvPr/>
          </p:nvSpPr>
          <p:spPr bwMode="auto">
            <a:xfrm>
              <a:off x="5456957" y="5202734"/>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endParaRPr lang="fr-FR"/>
            </a:p>
          </p:txBody>
        </p:sp>
        <p:sp>
          <p:nvSpPr>
            <p:cNvPr id="29" name="Oval 89" descr="Diagonales larges vers le haut"/>
            <p:cNvSpPr>
              <a:spLocks noChangeArrowheads="1"/>
            </p:cNvSpPr>
            <p:nvPr/>
          </p:nvSpPr>
          <p:spPr bwMode="auto">
            <a:xfrm>
              <a:off x="5603007" y="5232896"/>
              <a:ext cx="222250" cy="660400"/>
            </a:xfrm>
            <a:prstGeom prst="ellipse">
              <a:avLst/>
            </a:prstGeom>
            <a:pattFill prst="wdUpDiag">
              <a:fgClr>
                <a:srgbClr val="CC3300"/>
              </a:fgClr>
              <a:bgClr>
                <a:schemeClr val="bg1"/>
              </a:bgClr>
            </a:pattFill>
            <a:ln w="9525">
              <a:noFill/>
              <a:round/>
              <a:headEnd/>
              <a:tailEnd/>
            </a:ln>
          </p:spPr>
          <p:txBody>
            <a:bodyPr wrap="none" anchor="ctr"/>
            <a:lstStyle/>
            <a:p>
              <a:endParaRPr lang="fr-FR"/>
            </a:p>
          </p:txBody>
        </p:sp>
        <p:sp>
          <p:nvSpPr>
            <p:cNvPr id="30" name="Oval 90"/>
            <p:cNvSpPr>
              <a:spLocks noChangeArrowheads="1"/>
            </p:cNvSpPr>
            <p:nvPr/>
          </p:nvSpPr>
          <p:spPr bwMode="auto">
            <a:xfrm>
              <a:off x="5656982" y="5274171"/>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endParaRPr lang="fr-FR"/>
            </a:p>
          </p:txBody>
        </p:sp>
        <p:sp>
          <p:nvSpPr>
            <p:cNvPr id="31" name="Rectangle 94"/>
            <p:cNvSpPr>
              <a:spLocks noChangeArrowheads="1"/>
            </p:cNvSpPr>
            <p:nvPr/>
          </p:nvSpPr>
          <p:spPr bwMode="auto">
            <a:xfrm>
              <a:off x="4694957" y="5275759"/>
              <a:ext cx="203200" cy="1255712"/>
            </a:xfrm>
            <a:prstGeom prst="rect">
              <a:avLst/>
            </a:prstGeom>
            <a:solidFill>
              <a:schemeClr val="accent2"/>
            </a:solidFill>
            <a:ln w="12700">
              <a:noFill/>
              <a:miter lim="800000"/>
              <a:headEnd/>
              <a:tailEnd/>
            </a:ln>
          </p:spPr>
          <p:txBody>
            <a:bodyPr wrap="none" anchor="ctr"/>
            <a:lstStyle/>
            <a:p>
              <a:endParaRPr lang="fr-FR"/>
            </a:p>
          </p:txBody>
        </p:sp>
        <p:sp>
          <p:nvSpPr>
            <p:cNvPr id="32" name="Rectangle 95" descr="Diagonales larges vers le haut"/>
            <p:cNvSpPr>
              <a:spLocks noChangeArrowheads="1"/>
            </p:cNvSpPr>
            <p:nvPr/>
          </p:nvSpPr>
          <p:spPr bwMode="auto">
            <a:xfrm>
              <a:off x="4737819" y="4789984"/>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33" name="Rectangle 96"/>
            <p:cNvSpPr>
              <a:spLocks noChangeArrowheads="1"/>
            </p:cNvSpPr>
            <p:nvPr/>
          </p:nvSpPr>
          <p:spPr bwMode="auto">
            <a:xfrm>
              <a:off x="4644008" y="4789984"/>
              <a:ext cx="360040"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34" name="AutoShape 97"/>
            <p:cNvSpPr>
              <a:spLocks noChangeArrowheads="1"/>
            </p:cNvSpPr>
            <p:nvPr/>
          </p:nvSpPr>
          <p:spPr bwMode="auto">
            <a:xfrm>
              <a:off x="4748932" y="5051921"/>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5" name="Oval 98" descr="Diagonales larges vers le bas"/>
            <p:cNvSpPr>
              <a:spLocks noChangeArrowheads="1"/>
            </p:cNvSpPr>
            <p:nvPr/>
          </p:nvSpPr>
          <p:spPr bwMode="auto">
            <a:xfrm>
              <a:off x="4740994" y="4748709"/>
              <a:ext cx="150813" cy="8890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36" name="Oval 99"/>
            <p:cNvSpPr>
              <a:spLocks noChangeArrowheads="1"/>
            </p:cNvSpPr>
            <p:nvPr/>
          </p:nvSpPr>
          <p:spPr bwMode="auto">
            <a:xfrm>
              <a:off x="4752107" y="4766171"/>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7" name="Oval 100"/>
            <p:cNvSpPr>
              <a:spLocks noChangeArrowheads="1"/>
            </p:cNvSpPr>
            <p:nvPr/>
          </p:nvSpPr>
          <p:spPr bwMode="auto">
            <a:xfrm>
              <a:off x="4752107" y="6488609"/>
              <a:ext cx="128587" cy="90487"/>
            </a:xfrm>
            <a:prstGeom prst="ellipse">
              <a:avLst/>
            </a:prstGeom>
            <a:solidFill>
              <a:schemeClr val="accent2"/>
            </a:solidFill>
            <a:ln w="9525">
              <a:noFill/>
              <a:round/>
              <a:headEnd/>
              <a:tailEnd/>
            </a:ln>
          </p:spPr>
          <p:txBody>
            <a:bodyPr wrap="none" anchor="ctr"/>
            <a:lstStyle/>
            <a:p>
              <a:endParaRPr lang="fr-FR"/>
            </a:p>
          </p:txBody>
        </p:sp>
        <p:sp>
          <p:nvSpPr>
            <p:cNvPr id="38" name="AutoShape 101"/>
            <p:cNvSpPr>
              <a:spLocks noChangeArrowheads="1"/>
            </p:cNvSpPr>
            <p:nvPr/>
          </p:nvSpPr>
          <p:spPr bwMode="auto">
            <a:xfrm>
              <a:off x="4932040" y="5949280"/>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9" name="Rectangle 102" descr="Diagonales larges vers le haut"/>
            <p:cNvSpPr>
              <a:spLocks noChangeArrowheads="1"/>
            </p:cNvSpPr>
            <p:nvPr/>
          </p:nvSpPr>
          <p:spPr bwMode="auto">
            <a:xfrm rot="5400000">
              <a:off x="5268044" y="4389934"/>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40" name="Rectangle 103"/>
            <p:cNvSpPr>
              <a:spLocks noChangeArrowheads="1"/>
            </p:cNvSpPr>
            <p:nvPr/>
          </p:nvSpPr>
          <p:spPr bwMode="auto">
            <a:xfrm rot="5400000">
              <a:off x="5228703" y="4413399"/>
              <a:ext cx="221557"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endParaRPr lang="fr-FR"/>
            </a:p>
          </p:txBody>
        </p:sp>
        <p:sp>
          <p:nvSpPr>
            <p:cNvPr id="41" name="Rectangle 104" descr="Diagonales larges vers le haut"/>
            <p:cNvSpPr>
              <a:spLocks noChangeArrowheads="1"/>
            </p:cNvSpPr>
            <p:nvPr/>
          </p:nvSpPr>
          <p:spPr bwMode="auto">
            <a:xfrm rot="5400000">
              <a:off x="5268838" y="5870278"/>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42" name="Rectangle 105"/>
            <p:cNvSpPr>
              <a:spLocks noChangeArrowheads="1"/>
            </p:cNvSpPr>
            <p:nvPr/>
          </p:nvSpPr>
          <p:spPr bwMode="auto">
            <a:xfrm rot="5400000">
              <a:off x="5291857" y="5829796"/>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endParaRPr lang="fr-FR"/>
            </a:p>
          </p:txBody>
        </p:sp>
        <p:sp>
          <p:nvSpPr>
            <p:cNvPr id="43" name="AutoShape 131"/>
            <p:cNvSpPr>
              <a:spLocks noChangeArrowheads="1"/>
            </p:cNvSpPr>
            <p:nvPr/>
          </p:nvSpPr>
          <p:spPr bwMode="auto">
            <a:xfrm rot="10800000" flipV="1">
              <a:off x="5502994" y="6272709"/>
              <a:ext cx="303213" cy="52387"/>
            </a:xfrm>
            <a:custGeom>
              <a:avLst/>
              <a:gdLst>
                <a:gd name="T0" fmla="*/ 265311 w 21600"/>
                <a:gd name="T1" fmla="*/ 26194 h 21600"/>
                <a:gd name="T2" fmla="*/ 151607 w 21600"/>
                <a:gd name="T3" fmla="*/ 52387 h 21600"/>
                <a:gd name="T4" fmla="*/ 37902 w 21600"/>
                <a:gd name="T5" fmla="*/ 26194 h 21600"/>
                <a:gd name="T6" fmla="*/ 1516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44" name="AutoShape 132"/>
            <p:cNvSpPr>
              <a:spLocks noChangeArrowheads="1"/>
            </p:cNvSpPr>
            <p:nvPr/>
          </p:nvSpPr>
          <p:spPr bwMode="auto">
            <a:xfrm flipH="1" flipV="1">
              <a:off x="5502994" y="6328271"/>
              <a:ext cx="303213" cy="52388"/>
            </a:xfrm>
            <a:custGeom>
              <a:avLst/>
              <a:gdLst>
                <a:gd name="T0" fmla="*/ 265311 w 21600"/>
                <a:gd name="T1" fmla="*/ 26194 h 21600"/>
                <a:gd name="T2" fmla="*/ 151607 w 21600"/>
                <a:gd name="T3" fmla="*/ 52388 h 21600"/>
                <a:gd name="T4" fmla="*/ 37902 w 21600"/>
                <a:gd name="T5" fmla="*/ 26194 h 21600"/>
                <a:gd name="T6" fmla="*/ 1516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45" name="Oval 133" descr="Diagonales larges vers le haut"/>
            <p:cNvSpPr>
              <a:spLocks noChangeArrowheads="1"/>
            </p:cNvSpPr>
            <p:nvPr/>
          </p:nvSpPr>
          <p:spPr bwMode="auto">
            <a:xfrm rot="5400000">
              <a:off x="5629994" y="6118721"/>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46" name="Oval 134" descr="Diagonales larges vers le haut"/>
            <p:cNvSpPr>
              <a:spLocks noChangeArrowheads="1"/>
            </p:cNvSpPr>
            <p:nvPr/>
          </p:nvSpPr>
          <p:spPr bwMode="auto">
            <a:xfrm rot="5400000">
              <a:off x="5634757" y="6218734"/>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47" name="Oval 135"/>
            <p:cNvSpPr>
              <a:spLocks noChangeArrowheads="1"/>
            </p:cNvSpPr>
            <p:nvPr/>
          </p:nvSpPr>
          <p:spPr bwMode="auto">
            <a:xfrm rot="5400000">
              <a:off x="5643488" y="6244928"/>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48" name="Oval 136"/>
            <p:cNvSpPr>
              <a:spLocks noChangeArrowheads="1"/>
            </p:cNvSpPr>
            <p:nvPr/>
          </p:nvSpPr>
          <p:spPr bwMode="auto">
            <a:xfrm rot="5400000">
              <a:off x="5640313" y="6138565"/>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49" name="Oval 137"/>
            <p:cNvSpPr>
              <a:spLocks noChangeArrowheads="1"/>
            </p:cNvSpPr>
            <p:nvPr/>
          </p:nvSpPr>
          <p:spPr bwMode="auto">
            <a:xfrm rot="5400000">
              <a:off x="5702226" y="6208414"/>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endParaRPr lang="fr-FR"/>
            </a:p>
          </p:txBody>
        </p:sp>
        <p:sp>
          <p:nvSpPr>
            <p:cNvPr id="50" name="Oval 75"/>
            <p:cNvSpPr>
              <a:spLocks noChangeArrowheads="1"/>
            </p:cNvSpPr>
            <p:nvPr/>
          </p:nvSpPr>
          <p:spPr bwMode="auto">
            <a:xfrm>
              <a:off x="5843534" y="4996992"/>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51" name="AutoShape 165"/>
            <p:cNvSpPr>
              <a:spLocks noChangeArrowheads="1"/>
            </p:cNvSpPr>
            <p:nvPr/>
          </p:nvSpPr>
          <p:spPr bwMode="auto">
            <a:xfrm flipV="1">
              <a:off x="5796136" y="4725144"/>
              <a:ext cx="288032" cy="1944216"/>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endParaRPr lang="fr-FR"/>
            </a:p>
          </p:txBody>
        </p:sp>
        <p:sp>
          <p:nvSpPr>
            <p:cNvPr id="52" name="Organigramme : Joindre 51"/>
            <p:cNvSpPr/>
            <p:nvPr/>
          </p:nvSpPr>
          <p:spPr bwMode="auto">
            <a:xfrm>
              <a:off x="4716016" y="537321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sp>
          <p:nvSpPr>
            <p:cNvPr id="53" name="Organigramme : Joindre 52"/>
            <p:cNvSpPr/>
            <p:nvPr/>
          </p:nvSpPr>
          <p:spPr bwMode="auto">
            <a:xfrm rot="5400000">
              <a:off x="5220072" y="465313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sp>
          <p:nvSpPr>
            <p:cNvPr id="54" name="Organigramme : Joindre 53"/>
            <p:cNvSpPr/>
            <p:nvPr/>
          </p:nvSpPr>
          <p:spPr bwMode="auto">
            <a:xfrm rot="5400000">
              <a:off x="5076056" y="609329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smtClean="0">
                <a:ln>
                  <a:noFill/>
                </a:ln>
                <a:solidFill>
                  <a:srgbClr val="FFFF66"/>
                </a:solidFill>
                <a:effectLst/>
                <a:latin typeface="Times New Roman" pitchFamily="18" charset="0"/>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ZoneTexte 3"/>
          <p:cNvSpPr txBox="1">
            <a:spLocks noChangeArrowheads="1"/>
          </p:cNvSpPr>
          <p:nvPr/>
        </p:nvSpPr>
        <p:spPr bwMode="auto">
          <a:xfrm>
            <a:off x="0" y="0"/>
            <a:ext cx="9144000" cy="7171194"/>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rgbClr val="FFFFFF"/>
                </a:solidFill>
              </a:rPr>
              <a:t>56 </a:t>
            </a:r>
            <a:r>
              <a:rPr lang="es-ES_tradnl" sz="4000" b="1" dirty="0">
                <a:solidFill>
                  <a:srgbClr val="FFFF00"/>
                </a:solidFill>
              </a:rPr>
              <a:t>Todas estas condiciones se pueden verificar con el Eco </a:t>
            </a:r>
            <a:r>
              <a:rPr lang="es-ES_tradnl" sz="4000" b="1" dirty="0" err="1">
                <a:solidFill>
                  <a:srgbClr val="FFFF00"/>
                </a:solidFill>
              </a:rPr>
              <a:t>Doppler</a:t>
            </a:r>
            <a:r>
              <a:rPr lang="es-ES_tradnl" sz="4000" b="1" dirty="0">
                <a:solidFill>
                  <a:srgbClr val="FFFF00"/>
                </a:solidFill>
              </a:rPr>
              <a:t> durante las maniobras hemodinámicas, </a:t>
            </a:r>
            <a:r>
              <a:rPr lang="es-ES_tradnl" sz="4000" b="1" dirty="0" err="1">
                <a:solidFill>
                  <a:srgbClr val="FFFF00"/>
                </a:solidFill>
              </a:rPr>
              <a:t>Valsalva</a:t>
            </a:r>
            <a:r>
              <a:rPr lang="es-ES_tradnl" sz="4000" b="1" dirty="0">
                <a:solidFill>
                  <a:srgbClr val="FFFF00"/>
                </a:solidFill>
              </a:rPr>
              <a:t> y Paraná. </a:t>
            </a:r>
            <a:endParaRPr lang="es-ES_tradnl" b="1" dirty="0">
              <a:solidFill>
                <a:srgbClr val="FFFF00"/>
              </a:solidFill>
            </a:endParaRPr>
          </a:p>
          <a:p>
            <a:pPr eaLnBrk="0" hangingPunct="0">
              <a:spcBef>
                <a:spcPct val="50000"/>
              </a:spcBef>
            </a:pPr>
            <a:r>
              <a:rPr lang="es-ES_tradnl" b="1" dirty="0">
                <a:solidFill>
                  <a:srgbClr val="FFFF00"/>
                </a:solidFill>
              </a:rPr>
              <a:t>La maniobra de </a:t>
            </a:r>
            <a:r>
              <a:rPr lang="es-ES_tradnl" b="1" dirty="0" err="1">
                <a:solidFill>
                  <a:srgbClr val="FFFF00"/>
                </a:solidFill>
              </a:rPr>
              <a:t>Perthes</a:t>
            </a:r>
            <a:r>
              <a:rPr lang="es-ES_tradnl" b="1" dirty="0">
                <a:solidFill>
                  <a:srgbClr val="FFFF00"/>
                </a:solidFill>
              </a:rPr>
              <a:t> es clínica </a:t>
            </a:r>
            <a:r>
              <a:rPr lang="es-ES_tradnl" b="1" dirty="0">
                <a:solidFill>
                  <a:srgbClr val="FFFFFF"/>
                </a:solidFill>
              </a:rPr>
              <a:t>y confirma  el correcto vaciamiento de la varices cuando la Bomba de la pantorrilla funciona bien o la ausencia de vaciamiento en caso de </a:t>
            </a:r>
            <a:r>
              <a:rPr lang="es-ES_tradnl" b="1" dirty="0">
                <a:solidFill>
                  <a:srgbClr val="FFFF00"/>
                </a:solidFill>
              </a:rPr>
              <a:t>reflujo profundo </a:t>
            </a:r>
            <a:r>
              <a:rPr lang="es-ES_tradnl" b="1" dirty="0" smtClean="0">
                <a:solidFill>
                  <a:srgbClr val="FFFF00"/>
                </a:solidFill>
              </a:rPr>
              <a:t>COMPETITIVO</a:t>
            </a:r>
          </a:p>
          <a:p>
            <a:pPr eaLnBrk="0" hangingPunct="0">
              <a:spcBef>
                <a:spcPct val="50000"/>
              </a:spcBef>
            </a:pPr>
            <a:endParaRPr lang="es-ES_tradnl" b="1" dirty="0" smtClean="0">
              <a:solidFill>
                <a:srgbClr val="FFFF00"/>
              </a:solidFill>
            </a:endParaRPr>
          </a:p>
          <a:p>
            <a:pPr eaLnBrk="0" hangingPunct="0">
              <a:spcBef>
                <a:spcPct val="50000"/>
              </a:spcBef>
            </a:pPr>
            <a:endParaRPr lang="es-ES_tradnl" b="1" dirty="0" smtClean="0">
              <a:solidFill>
                <a:srgbClr val="FFFF00"/>
              </a:solidFill>
            </a:endParaRPr>
          </a:p>
          <a:p>
            <a:pPr eaLnBrk="0" hangingPunct="0">
              <a:spcBef>
                <a:spcPct val="50000"/>
              </a:spcBef>
            </a:pPr>
            <a:endParaRPr lang="fr-FR" dirty="0">
              <a:solidFill>
                <a:srgbClr val="FFFF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ZoneTexte 3"/>
          <p:cNvSpPr txBox="1">
            <a:spLocks noChangeArrowheads="1"/>
          </p:cNvSpPr>
          <p:nvPr/>
        </p:nvSpPr>
        <p:spPr bwMode="auto">
          <a:xfrm>
            <a:off x="0" y="0"/>
            <a:ext cx="9144000" cy="6907213"/>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_tradnl" b="1">
                <a:solidFill>
                  <a:schemeClr val="bg1"/>
                </a:solidFill>
              </a:rPr>
              <a:t>57 </a:t>
            </a:r>
            <a:r>
              <a:rPr lang="es-ES_tradnl" sz="6600" b="1">
                <a:solidFill>
                  <a:srgbClr val="FFFF00"/>
                </a:solidFill>
              </a:rPr>
              <a:t>Presión Trans mural 				PTM 				  y Modelo de Starling.</a:t>
            </a:r>
            <a:endParaRPr lang="fr-FR" b="1">
              <a:solidFill>
                <a:srgbClr val="FFFF00"/>
              </a:solidFill>
            </a:endParaRPr>
          </a:p>
          <a:p>
            <a:pPr eaLnBrk="0" hangingPunct="0">
              <a:spcBef>
                <a:spcPct val="50000"/>
              </a:spcBef>
            </a:pPr>
            <a:r>
              <a:rPr lang="es-ES_tradnl" b="1">
                <a:solidFill>
                  <a:schemeClr val="bg1"/>
                </a:solidFill>
              </a:rPr>
              <a:t>La PTM es la diferencia entre la presión </a:t>
            </a:r>
            <a:r>
              <a:rPr lang="es-ES_tradnl" b="1">
                <a:solidFill>
                  <a:srgbClr val="FFFF00"/>
                </a:solidFill>
              </a:rPr>
              <a:t>lateral PL </a:t>
            </a:r>
            <a:r>
              <a:rPr lang="es-ES_tradnl" b="1">
                <a:solidFill>
                  <a:schemeClr val="bg1"/>
                </a:solidFill>
              </a:rPr>
              <a:t>de la sangre y la </a:t>
            </a:r>
            <a:r>
              <a:rPr lang="es-ES_tradnl" b="1">
                <a:solidFill>
                  <a:srgbClr val="FFFF00"/>
                </a:solidFill>
              </a:rPr>
              <a:t>presión tisular PT combinada con la presión atmosférica Pat. </a:t>
            </a:r>
            <a:endParaRPr lang="fr-FR" b="1">
              <a:solidFill>
                <a:srgbClr val="FFFF00"/>
              </a:solidFill>
            </a:endParaRPr>
          </a:p>
          <a:p>
            <a:pPr algn="ctr" eaLnBrk="0" hangingPunct="0">
              <a:spcBef>
                <a:spcPct val="50000"/>
              </a:spcBef>
            </a:pPr>
            <a:r>
              <a:rPr lang="es-ES_tradnl" sz="3600" b="1">
                <a:solidFill>
                  <a:srgbClr val="FFFF00"/>
                </a:solidFill>
              </a:rPr>
              <a:t>PTM = PL – (PT + Pat).</a:t>
            </a:r>
            <a:endParaRPr lang="fr-FR" sz="3600" b="1">
              <a:solidFill>
                <a:srgbClr val="FFFF00"/>
              </a:solidFill>
            </a:endParaRPr>
          </a:p>
          <a:p>
            <a:pPr eaLnBrk="0" hangingPunct="0">
              <a:spcBef>
                <a:spcPct val="50000"/>
              </a:spcBef>
            </a:pPr>
            <a:r>
              <a:rPr lang="es-ES_tradnl" b="1">
                <a:solidFill>
                  <a:schemeClr val="bg1"/>
                </a:solidFill>
              </a:rPr>
              <a:t>PL= Presión estática p + Presión hidrostática </a:t>
            </a:r>
            <a:r>
              <a:rPr lang="fr-FR" b="1">
                <a:solidFill>
                  <a:schemeClr val="bg1"/>
                </a:solidFill>
              </a:rPr>
              <a:t>ṗ</a:t>
            </a:r>
            <a:r>
              <a:rPr lang="es-ES_tradnl" b="1">
                <a:solidFill>
                  <a:schemeClr val="bg1"/>
                </a:solidFill>
              </a:rPr>
              <a:t>gh  .   </a:t>
            </a:r>
            <a:endParaRPr lang="fr-FR" b="1">
              <a:solidFill>
                <a:schemeClr val="bg1"/>
              </a:solidFill>
            </a:endParaRPr>
          </a:p>
          <a:p>
            <a:pPr eaLnBrk="0" hangingPunct="0">
              <a:spcBef>
                <a:spcPct val="50000"/>
              </a:spcBef>
            </a:pPr>
            <a:endParaRPr lang="fr-FR">
              <a:solidFill>
                <a:schemeClr val="bg1"/>
              </a:solidFill>
            </a:endParaRPr>
          </a:p>
        </p:txBody>
      </p:sp>
      <p:sp>
        <p:nvSpPr>
          <p:cNvPr id="3" name="ZoneTexte 3"/>
          <p:cNvSpPr txBox="1">
            <a:spLocks noChangeArrowheads="1"/>
          </p:cNvSpPr>
          <p:nvPr/>
        </p:nvSpPr>
        <p:spPr bwMode="auto">
          <a:xfrm>
            <a:off x="-396552" y="0"/>
            <a:ext cx="9144000" cy="6907213"/>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_tradnl" b="1">
                <a:solidFill>
                  <a:schemeClr val="bg1"/>
                </a:solidFill>
              </a:rPr>
              <a:t>57 </a:t>
            </a:r>
            <a:r>
              <a:rPr lang="es-ES_tradnl" sz="6600" b="1">
                <a:solidFill>
                  <a:srgbClr val="FFFF00"/>
                </a:solidFill>
              </a:rPr>
              <a:t>Presión Trans mural 				PTM 				  y Modelo de Starling.</a:t>
            </a:r>
            <a:endParaRPr lang="fr-FR" b="1">
              <a:solidFill>
                <a:srgbClr val="FFFF00"/>
              </a:solidFill>
            </a:endParaRPr>
          </a:p>
          <a:p>
            <a:pPr eaLnBrk="0" hangingPunct="0">
              <a:spcBef>
                <a:spcPct val="50000"/>
              </a:spcBef>
            </a:pPr>
            <a:r>
              <a:rPr lang="es-ES_tradnl" b="1">
                <a:solidFill>
                  <a:schemeClr val="bg1"/>
                </a:solidFill>
              </a:rPr>
              <a:t>La PTM es la diferencia entre la presión </a:t>
            </a:r>
            <a:r>
              <a:rPr lang="es-ES_tradnl" b="1">
                <a:solidFill>
                  <a:srgbClr val="FFFF00"/>
                </a:solidFill>
              </a:rPr>
              <a:t>lateral PL </a:t>
            </a:r>
            <a:r>
              <a:rPr lang="es-ES_tradnl" b="1">
                <a:solidFill>
                  <a:schemeClr val="bg1"/>
                </a:solidFill>
              </a:rPr>
              <a:t>de la sangre y la </a:t>
            </a:r>
            <a:r>
              <a:rPr lang="es-ES_tradnl" b="1">
                <a:solidFill>
                  <a:srgbClr val="FFFF00"/>
                </a:solidFill>
              </a:rPr>
              <a:t>presión tisular PT combinada con la presión atmosférica Pat. </a:t>
            </a:r>
            <a:endParaRPr lang="fr-FR" b="1">
              <a:solidFill>
                <a:srgbClr val="FFFF00"/>
              </a:solidFill>
            </a:endParaRPr>
          </a:p>
          <a:p>
            <a:pPr algn="ctr" eaLnBrk="0" hangingPunct="0">
              <a:spcBef>
                <a:spcPct val="50000"/>
              </a:spcBef>
            </a:pPr>
            <a:r>
              <a:rPr lang="es-ES_tradnl" sz="3600" b="1">
                <a:solidFill>
                  <a:srgbClr val="FFFF00"/>
                </a:solidFill>
              </a:rPr>
              <a:t>PTM = PL – (PT + Pat).</a:t>
            </a:r>
            <a:endParaRPr lang="fr-FR" sz="3600" b="1">
              <a:solidFill>
                <a:srgbClr val="FFFF00"/>
              </a:solidFill>
            </a:endParaRPr>
          </a:p>
          <a:p>
            <a:pPr eaLnBrk="0" hangingPunct="0">
              <a:spcBef>
                <a:spcPct val="50000"/>
              </a:spcBef>
            </a:pPr>
            <a:r>
              <a:rPr lang="es-ES_tradnl" b="1">
                <a:solidFill>
                  <a:schemeClr val="bg1"/>
                </a:solidFill>
              </a:rPr>
              <a:t>PL= Presión estática p + Presión hidrostática </a:t>
            </a:r>
            <a:r>
              <a:rPr lang="fr-FR" b="1">
                <a:solidFill>
                  <a:schemeClr val="bg1"/>
                </a:solidFill>
              </a:rPr>
              <a:t>ṗ</a:t>
            </a:r>
            <a:r>
              <a:rPr lang="es-ES_tradnl" b="1">
                <a:solidFill>
                  <a:schemeClr val="bg1"/>
                </a:solidFill>
              </a:rPr>
              <a:t>gh  .   </a:t>
            </a:r>
            <a:endParaRPr lang="fr-FR" b="1">
              <a:solidFill>
                <a:schemeClr val="bg1"/>
              </a:solidFill>
            </a:endParaRPr>
          </a:p>
          <a:p>
            <a:pPr eaLnBrk="0" hangingPunct="0">
              <a:spcBef>
                <a:spcPct val="50000"/>
              </a:spcBef>
            </a:pPr>
            <a:endParaRPr lang="fr-FR">
              <a:solidFill>
                <a:schemeClr val="bg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ZoneTexte 3"/>
          <p:cNvSpPr txBox="1">
            <a:spLocks noChangeArrowheads="1"/>
          </p:cNvSpPr>
          <p:nvPr/>
        </p:nvSpPr>
        <p:spPr bwMode="auto">
          <a:xfrm>
            <a:off x="0" y="0"/>
            <a:ext cx="9144000" cy="70262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58</a:t>
            </a:r>
          </a:p>
          <a:p>
            <a:pPr eaLnBrk="0" hangingPunct="0">
              <a:spcBef>
                <a:spcPct val="50000"/>
              </a:spcBef>
            </a:pPr>
            <a:r>
              <a:rPr lang="es-ES_tradnl" b="1">
                <a:solidFill>
                  <a:schemeClr val="bg1"/>
                </a:solidFill>
              </a:rPr>
              <a:t> 	</a:t>
            </a:r>
            <a:r>
              <a:rPr lang="es-ES_tradnl" sz="3200" b="1">
                <a:solidFill>
                  <a:srgbClr val="FFFF00"/>
                </a:solidFill>
              </a:rPr>
              <a:t>La PTM controla el volumen y calibre  de los vasos.</a:t>
            </a:r>
            <a:endParaRPr lang="fr-FR" b="1">
              <a:solidFill>
                <a:srgbClr val="FFFF00"/>
              </a:solidFill>
            </a:endParaRPr>
          </a:p>
          <a:p>
            <a:pPr eaLnBrk="0" hangingPunct="0">
              <a:spcBef>
                <a:spcPct val="50000"/>
              </a:spcBef>
            </a:pPr>
            <a:r>
              <a:rPr lang="es-ES_tradnl" b="1">
                <a:solidFill>
                  <a:schemeClr val="bg1"/>
                </a:solidFill>
              </a:rPr>
              <a:t>	</a:t>
            </a:r>
            <a:r>
              <a:rPr lang="es-ES_tradnl" sz="3600" b="1">
                <a:solidFill>
                  <a:schemeClr val="bg1"/>
                </a:solidFill>
              </a:rPr>
              <a:t>Sin embargo,  </a:t>
            </a:r>
            <a:r>
              <a:rPr lang="es-ES_tradnl" sz="4000" b="1">
                <a:solidFill>
                  <a:srgbClr val="FFFF00"/>
                </a:solidFill>
              </a:rPr>
              <a:t>El objetivo vital y principal de las condiciones hemodinámicas de las  bombas y los  vasos de la circulación, es proporcionar a los capilares una Presión trans mural PTM indispensable  para nutrir y drenar los tejidos</a:t>
            </a:r>
            <a:r>
              <a:rPr lang="es-ES_tradnl" sz="3200" b="1">
                <a:solidFill>
                  <a:srgbClr val="FFFF00"/>
                </a:solidFill>
              </a:rPr>
              <a:t>. </a:t>
            </a:r>
            <a:r>
              <a:rPr lang="es-ES_tradnl" b="1">
                <a:solidFill>
                  <a:schemeClr val="bg1"/>
                </a:solidFill>
              </a:rPr>
              <a:t>  </a:t>
            </a:r>
            <a:endParaRPr lang="fr-FR" b="1">
              <a:solidFill>
                <a:schemeClr val="bg1"/>
              </a:solidFill>
            </a:endParaRPr>
          </a:p>
          <a:p>
            <a:pPr eaLnBrk="0" hangingPunct="0">
              <a:spcBef>
                <a:spcPct val="50000"/>
              </a:spcBef>
            </a:pPr>
            <a:endParaRPr lang="fr-FR">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ZoneTexte 3"/>
          <p:cNvSpPr txBox="1">
            <a:spLocks noChangeArrowheads="1"/>
          </p:cNvSpPr>
          <p:nvPr/>
        </p:nvSpPr>
        <p:spPr bwMode="auto">
          <a:xfrm>
            <a:off x="107950" y="0"/>
            <a:ext cx="8891588" cy="645636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400" b="1" dirty="0">
                <a:solidFill>
                  <a:schemeClr val="bg1"/>
                </a:solidFill>
              </a:rPr>
              <a:t>6 	</a:t>
            </a:r>
            <a:r>
              <a:rPr lang="es-ES_tradnl" sz="4400" b="1" dirty="0">
                <a:solidFill>
                  <a:srgbClr val="FF0000"/>
                </a:solidFill>
              </a:rPr>
              <a:t>La introducción de los ultrasonidos ha revolucionado las investigaciones vasculares</a:t>
            </a:r>
            <a:r>
              <a:rPr lang="es-ES_tradnl" sz="4400" b="1" dirty="0">
                <a:solidFill>
                  <a:schemeClr val="bg1"/>
                </a:solidFill>
              </a:rPr>
              <a:t>. </a:t>
            </a:r>
            <a:r>
              <a:rPr lang="es-ES_tradnl" sz="4400" b="1" dirty="0">
                <a:solidFill>
                  <a:srgbClr val="FFFF00"/>
                </a:solidFill>
              </a:rPr>
              <a:t>Ningún procedimiento como el </a:t>
            </a:r>
            <a:r>
              <a:rPr lang="es-ES_tradnl" sz="4400" b="1" dirty="0" err="1">
                <a:solidFill>
                  <a:srgbClr val="FFFF00"/>
                </a:solidFill>
              </a:rPr>
              <a:t>Döppler</a:t>
            </a:r>
            <a:r>
              <a:rPr lang="es-ES_tradnl" sz="4400" b="1" dirty="0">
                <a:solidFill>
                  <a:srgbClr val="FFFF00"/>
                </a:solidFill>
              </a:rPr>
              <a:t> puede estudiar la </a:t>
            </a:r>
            <a:r>
              <a:rPr lang="es-ES_tradnl" sz="4400" b="1" dirty="0" err="1">
                <a:solidFill>
                  <a:srgbClr val="FFFF00"/>
                </a:solidFill>
              </a:rPr>
              <a:t>hemodinamica</a:t>
            </a:r>
            <a:r>
              <a:rPr lang="es-ES_tradnl" sz="4400" b="1" dirty="0">
                <a:solidFill>
                  <a:srgbClr val="FFFF00"/>
                </a:solidFill>
              </a:rPr>
              <a:t>, el objetivo central de la circulación</a:t>
            </a:r>
            <a:r>
              <a:rPr lang="es-ES_tradnl" sz="4400" b="1" dirty="0">
                <a:solidFill>
                  <a:schemeClr val="bg1"/>
                </a:solidFill>
              </a:rPr>
              <a:t>. </a:t>
            </a:r>
          </a:p>
          <a:p>
            <a:pPr eaLnBrk="0" hangingPunct="0">
              <a:spcBef>
                <a:spcPct val="50000"/>
              </a:spcBef>
            </a:pPr>
            <a:r>
              <a:rPr lang="es-ES_tradnl" sz="4400" b="1" dirty="0">
                <a:solidFill>
                  <a:schemeClr val="bg1"/>
                </a:solidFill>
              </a:rPr>
              <a:t> 	</a:t>
            </a:r>
            <a:r>
              <a:rPr lang="es-ES_tradnl" sz="4400" b="1" dirty="0">
                <a:solidFill>
                  <a:srgbClr val="FFC000"/>
                </a:solidFill>
              </a:rPr>
              <a:t>Lamentablemente, el procedimiento no es suficientemente utilizado en todas sus posibilidades</a:t>
            </a:r>
            <a:r>
              <a:rPr lang="es-ES_tradnl" sz="4400" b="1" dirty="0">
                <a:solidFill>
                  <a:schemeClr val="bg1"/>
                </a:solidFill>
              </a:rPr>
              <a:t>.   </a:t>
            </a:r>
            <a:endParaRPr lang="fr-FR" sz="4400" dirty="0">
              <a:solidFill>
                <a:schemeClr val="bg1"/>
              </a:solidFill>
            </a:endParaRPr>
          </a:p>
        </p:txBody>
      </p:sp>
      <p:pic>
        <p:nvPicPr>
          <p:cNvPr id="4" name="Picture 5" descr="C:\Users\claude\Dropbox\dossiers communs 2 ordinateurs\A FAIRE\congres et cours\espagne\valencia lectura octubre 2017\photos\is (2).jpg"/>
          <p:cNvPicPr>
            <a:picLocks noChangeAspect="1" noChangeArrowheads="1"/>
          </p:cNvPicPr>
          <p:nvPr/>
        </p:nvPicPr>
        <p:blipFill>
          <a:blip r:embed="rId2" cstate="print"/>
          <a:srcRect/>
          <a:stretch>
            <a:fillRect/>
          </a:stretch>
        </p:blipFill>
        <p:spPr bwMode="auto">
          <a:xfrm>
            <a:off x="6156176" y="4077072"/>
            <a:ext cx="1296144" cy="1095774"/>
          </a:xfrm>
          <a:prstGeom prst="rect">
            <a:avLst/>
          </a:prstGeom>
          <a:noFill/>
        </p:spPr>
      </p:pic>
      <p:pic>
        <p:nvPicPr>
          <p:cNvPr id="5" name="Picture 2" descr="_ST 005"/>
          <p:cNvPicPr>
            <a:picLocks noChangeAspect="1" noChangeArrowheads="1"/>
          </p:cNvPicPr>
          <p:nvPr/>
        </p:nvPicPr>
        <p:blipFill>
          <a:blip r:embed="rId3" cstate="print"/>
          <a:srcRect l="26219" t="28938" r="35153" b="6653"/>
          <a:stretch>
            <a:fillRect/>
          </a:stretch>
        </p:blipFill>
        <p:spPr bwMode="auto">
          <a:xfrm>
            <a:off x="7164288" y="3987098"/>
            <a:ext cx="1296144" cy="1260215"/>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ZoneTexte 3"/>
          <p:cNvSpPr txBox="1">
            <a:spLocks noChangeArrowheads="1"/>
          </p:cNvSpPr>
          <p:nvPr/>
        </p:nvSpPr>
        <p:spPr bwMode="auto">
          <a:xfrm>
            <a:off x="0" y="0"/>
            <a:ext cx="9144000" cy="1323975"/>
          </a:xfrm>
          <a:prstGeom prst="rect">
            <a:avLst/>
          </a:prstGeom>
          <a:solidFill>
            <a:schemeClr val="accent2"/>
          </a:solidFill>
          <a:ln w="9525">
            <a:noFill/>
            <a:miter lim="800000"/>
            <a:headEnd/>
            <a:tailEnd/>
          </a:ln>
        </p:spPr>
        <p:txBody>
          <a:bodyPr>
            <a:spAutoFit/>
          </a:bodyPr>
          <a:lstStyle/>
          <a:p>
            <a:pPr eaLnBrk="0" hangingPunct="0">
              <a:spcBef>
                <a:spcPct val="50000"/>
              </a:spcBef>
            </a:pPr>
            <a:r>
              <a:rPr lang="fr-FR" sz="3200" b="1">
                <a:solidFill>
                  <a:schemeClr val="bg1"/>
                </a:solidFill>
              </a:rPr>
              <a:t>INSUFICIENCIA</a:t>
            </a:r>
            <a:r>
              <a:rPr lang="fr-FR" sz="3200" b="1">
                <a:solidFill>
                  <a:srgbClr val="FFFF00"/>
                </a:solidFill>
              </a:rPr>
              <a:t> ARTERIAL = </a:t>
            </a:r>
            <a:r>
              <a:rPr lang="fr-FR" sz="3200" b="1">
                <a:solidFill>
                  <a:schemeClr val="bg1"/>
                </a:solidFill>
              </a:rPr>
              <a:t>PTM </a:t>
            </a:r>
            <a:r>
              <a:rPr lang="fr-FR" sz="3200" b="1">
                <a:solidFill>
                  <a:srgbClr val="FFFF00"/>
                </a:solidFill>
              </a:rPr>
              <a:t>baja</a:t>
            </a:r>
          </a:p>
          <a:p>
            <a:pPr eaLnBrk="0" hangingPunct="0">
              <a:spcBef>
                <a:spcPct val="50000"/>
              </a:spcBef>
            </a:pPr>
            <a:r>
              <a:rPr lang="fr-FR" sz="3200" b="1">
                <a:solidFill>
                  <a:schemeClr val="bg1"/>
                </a:solidFill>
              </a:rPr>
              <a:t>INSUFICIENCIA</a:t>
            </a:r>
            <a:r>
              <a:rPr lang="fr-FR" sz="3200" b="1">
                <a:solidFill>
                  <a:srgbClr val="FFFF00"/>
                </a:solidFill>
              </a:rPr>
              <a:t> VENOSA = </a:t>
            </a:r>
            <a:r>
              <a:rPr lang="fr-FR" sz="3200" b="1">
                <a:solidFill>
                  <a:schemeClr val="bg1"/>
                </a:solidFill>
              </a:rPr>
              <a:t>PTM</a:t>
            </a:r>
            <a:r>
              <a:rPr lang="fr-FR" sz="3200" b="1">
                <a:solidFill>
                  <a:srgbClr val="FFFF00"/>
                </a:solidFill>
              </a:rPr>
              <a:t> alta</a:t>
            </a:r>
          </a:p>
        </p:txBody>
      </p:sp>
      <p:sp>
        <p:nvSpPr>
          <p:cNvPr id="176130" name="ZoneTexte 21"/>
          <p:cNvSpPr txBox="1">
            <a:spLocks noChangeArrowheads="1"/>
          </p:cNvSpPr>
          <p:nvPr/>
        </p:nvSpPr>
        <p:spPr bwMode="auto">
          <a:xfrm>
            <a:off x="-36513" y="1412875"/>
            <a:ext cx="9144001" cy="487680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dirty="0">
                <a:solidFill>
                  <a:schemeClr val="bg1"/>
                </a:solidFill>
              </a:rPr>
              <a:t>Diagnostico</a:t>
            </a:r>
            <a:r>
              <a:rPr lang="es-ES_tradnl" sz="3200" b="1" dirty="0">
                <a:solidFill>
                  <a:srgbClr val="FFFF00"/>
                </a:solidFill>
              </a:rPr>
              <a:t>: </a:t>
            </a:r>
            <a:r>
              <a:rPr lang="es-ES_tradnl" sz="3200" b="1" dirty="0">
                <a:solidFill>
                  <a:schemeClr val="bg1"/>
                </a:solidFill>
              </a:rPr>
              <a:t>Buscar las </a:t>
            </a:r>
            <a:r>
              <a:rPr lang="es-ES_tradnl" sz="3200" b="1" dirty="0">
                <a:solidFill>
                  <a:srgbClr val="FFFF00"/>
                </a:solidFill>
              </a:rPr>
              <a:t>anomalías</a:t>
            </a:r>
            <a:r>
              <a:rPr lang="es-ES_tradnl" sz="3200" b="1" dirty="0">
                <a:solidFill>
                  <a:schemeClr val="bg1"/>
                </a:solidFill>
              </a:rPr>
              <a:t> del las</a:t>
            </a:r>
            <a:r>
              <a:rPr lang="es-ES_tradnl" sz="3200" b="1" dirty="0">
                <a:solidFill>
                  <a:srgbClr val="FFFF00"/>
                </a:solidFill>
              </a:rPr>
              <a:t> bombas </a:t>
            </a:r>
            <a:r>
              <a:rPr lang="es-ES_tradnl" sz="3200" b="1" dirty="0">
                <a:solidFill>
                  <a:schemeClr val="bg1"/>
                </a:solidFill>
              </a:rPr>
              <a:t>y </a:t>
            </a:r>
            <a:r>
              <a:rPr lang="es-ES_tradnl" sz="3200" b="1" dirty="0">
                <a:solidFill>
                  <a:srgbClr val="FFFF00"/>
                </a:solidFill>
              </a:rPr>
              <a:t>vasos</a:t>
            </a:r>
            <a:r>
              <a:rPr lang="es-ES_tradnl" sz="3200" b="1" dirty="0">
                <a:solidFill>
                  <a:schemeClr val="bg1"/>
                </a:solidFill>
              </a:rPr>
              <a:t> responsable de la </a:t>
            </a:r>
            <a:r>
              <a:rPr lang="es-ES_tradnl" sz="3200" b="1" dirty="0">
                <a:solidFill>
                  <a:srgbClr val="FFFF00"/>
                </a:solidFill>
              </a:rPr>
              <a:t>PTM demasiada </a:t>
            </a:r>
            <a:r>
              <a:rPr lang="es-ES_tradnl" sz="3200" b="1" dirty="0">
                <a:solidFill>
                  <a:schemeClr val="bg1"/>
                </a:solidFill>
              </a:rPr>
              <a:t>baja o alta</a:t>
            </a:r>
          </a:p>
          <a:p>
            <a:pPr eaLnBrk="0" hangingPunct="0">
              <a:spcBef>
                <a:spcPct val="50000"/>
              </a:spcBef>
            </a:pPr>
            <a:r>
              <a:rPr lang="es-ES_tradnl" sz="3600" b="1" dirty="0">
                <a:solidFill>
                  <a:schemeClr val="bg1"/>
                </a:solidFill>
              </a:rPr>
              <a:t>Tratamientos</a:t>
            </a:r>
            <a:r>
              <a:rPr lang="es-ES_tradnl" sz="3200" b="1" dirty="0">
                <a:solidFill>
                  <a:srgbClr val="FFFF00"/>
                </a:solidFill>
              </a:rPr>
              <a:t>: </a:t>
            </a:r>
            <a:r>
              <a:rPr lang="es-ES_tradnl" sz="3200" b="1" dirty="0">
                <a:solidFill>
                  <a:schemeClr val="bg1"/>
                </a:solidFill>
              </a:rPr>
              <a:t>Tratar las anomalías y </a:t>
            </a:r>
            <a:r>
              <a:rPr lang="es-ES_tradnl" sz="3200" b="1" dirty="0">
                <a:solidFill>
                  <a:srgbClr val="FFFF00"/>
                </a:solidFill>
              </a:rPr>
              <a:t>actuar sobre los parámetros de la PTM</a:t>
            </a:r>
            <a:r>
              <a:rPr lang="es-ES_tradnl" sz="3200" b="1" dirty="0">
                <a:solidFill>
                  <a:schemeClr val="bg1"/>
                </a:solidFill>
              </a:rPr>
              <a:t> : 				</a:t>
            </a:r>
            <a:r>
              <a:rPr lang="es-ES_tradnl" sz="3200" b="1" dirty="0">
                <a:solidFill>
                  <a:srgbClr val="FFFF00"/>
                </a:solidFill>
              </a:rPr>
              <a:t>Presión </a:t>
            </a:r>
            <a:r>
              <a:rPr lang="es-ES_tradnl" sz="3200" b="1" dirty="0" err="1">
                <a:solidFill>
                  <a:srgbClr val="FFFF00"/>
                </a:solidFill>
              </a:rPr>
              <a:t>Intravascular</a:t>
            </a:r>
            <a:r>
              <a:rPr lang="es-ES_tradnl" sz="3200" b="1" dirty="0">
                <a:solidFill>
                  <a:schemeClr val="bg1"/>
                </a:solidFill>
              </a:rPr>
              <a:t>: Motriz y hidrostática	</a:t>
            </a:r>
            <a:r>
              <a:rPr lang="es-ES_tradnl" sz="3200" b="1" dirty="0">
                <a:solidFill>
                  <a:srgbClr val="FFFF00"/>
                </a:solidFill>
              </a:rPr>
              <a:t>Presión Externa</a:t>
            </a:r>
            <a:r>
              <a:rPr lang="es-ES_tradnl" sz="3200" b="1" dirty="0">
                <a:solidFill>
                  <a:schemeClr val="bg1"/>
                </a:solidFill>
              </a:rPr>
              <a:t>: tisular y atmosférica  hasta  Restaurar la PTM  alta para las arterias y baja para las venas.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ZoneTexte 3"/>
          <p:cNvSpPr txBox="1">
            <a:spLocks noChangeArrowheads="1"/>
          </p:cNvSpPr>
          <p:nvPr/>
        </p:nvSpPr>
        <p:spPr bwMode="auto">
          <a:xfrm>
            <a:off x="0" y="0"/>
            <a:ext cx="9144000" cy="7094250"/>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pPr>
            <a:r>
              <a:rPr lang="es-ES_tradnl" sz="4000" b="1" dirty="0">
                <a:solidFill>
                  <a:srgbClr val="FFFF00"/>
                </a:solidFill>
              </a:rPr>
              <a:t>La Presión Externa PE constituida por:</a:t>
            </a:r>
          </a:p>
          <a:p>
            <a:pPr marL="742950" indent="-742950" eaLnBrk="0" hangingPunct="0">
              <a:spcBef>
                <a:spcPct val="50000"/>
              </a:spcBef>
            </a:pPr>
            <a:r>
              <a:rPr lang="es-ES_tradnl" sz="4000" b="1" dirty="0">
                <a:solidFill>
                  <a:srgbClr val="FFFF00"/>
                </a:solidFill>
              </a:rPr>
              <a:t>	Presión Tisular  + </a:t>
            </a:r>
          </a:p>
          <a:p>
            <a:pPr marL="742950" indent="-742950" eaLnBrk="0" hangingPunct="0">
              <a:spcBef>
                <a:spcPct val="50000"/>
              </a:spcBef>
            </a:pPr>
            <a:r>
              <a:rPr lang="es-ES_tradnl" sz="4000" b="1" dirty="0">
                <a:solidFill>
                  <a:srgbClr val="FFFF00"/>
                </a:solidFill>
              </a:rPr>
              <a:t>	Atmosférica </a:t>
            </a:r>
          </a:p>
          <a:p>
            <a:pPr marL="742950" indent="-742950" eaLnBrk="0" hangingPunct="0">
              <a:spcBef>
                <a:spcPct val="50000"/>
              </a:spcBef>
            </a:pPr>
            <a:r>
              <a:rPr lang="es-ES_tradnl" sz="4000" b="1" dirty="0">
                <a:solidFill>
                  <a:srgbClr val="FFFF00"/>
                </a:solidFill>
              </a:rPr>
              <a:t>Opuestas a la Presión lateral </a:t>
            </a:r>
            <a:r>
              <a:rPr lang="es-ES_tradnl" sz="4000" b="1" dirty="0" err="1">
                <a:solidFill>
                  <a:srgbClr val="FFFF00"/>
                </a:solidFill>
              </a:rPr>
              <a:t>intravascular</a:t>
            </a:r>
            <a:r>
              <a:rPr lang="es-ES_tradnl" sz="4000" b="1" dirty="0">
                <a:solidFill>
                  <a:srgbClr val="FFFF00"/>
                </a:solidFill>
              </a:rPr>
              <a:t> </a:t>
            </a:r>
          </a:p>
          <a:p>
            <a:pPr marL="742950" indent="-742950" eaLnBrk="0" hangingPunct="0">
              <a:spcBef>
                <a:spcPct val="50000"/>
              </a:spcBef>
            </a:pPr>
            <a:r>
              <a:rPr lang="es-ES_tradnl" sz="4000" b="1" dirty="0">
                <a:solidFill>
                  <a:srgbClr val="FFFF00"/>
                </a:solidFill>
              </a:rPr>
              <a:t>Para constituir la PTM.  </a:t>
            </a:r>
            <a:endParaRPr lang="es-ES_tradnl" sz="4000" b="1" dirty="0" smtClean="0">
              <a:solidFill>
                <a:srgbClr val="FFFF00"/>
              </a:solidFill>
            </a:endParaRPr>
          </a:p>
          <a:p>
            <a:pPr marL="742950" indent="-742950" eaLnBrk="0" hangingPunct="0">
              <a:spcBef>
                <a:spcPct val="50000"/>
              </a:spcBef>
            </a:pPr>
            <a:endParaRPr lang="fr-FR" b="1" dirty="0">
              <a:solidFill>
                <a:srgbClr val="FFFF00"/>
              </a:solidFill>
            </a:endParaRPr>
          </a:p>
          <a:p>
            <a:pPr marL="742950" indent="-742950" eaLnBrk="0" hangingPunct="0">
              <a:spcBef>
                <a:spcPct val="50000"/>
              </a:spcBef>
            </a:pPr>
            <a:r>
              <a:rPr lang="es-ES_tradnl" b="1" dirty="0">
                <a:solidFill>
                  <a:schemeClr val="bg1"/>
                </a:solidFill>
              </a:rPr>
              <a:t>	.   </a:t>
            </a:r>
            <a:endParaRPr lang="fr-FR" b="1" dirty="0">
              <a:solidFill>
                <a:schemeClr val="bg1"/>
              </a:solidFill>
            </a:endParaRPr>
          </a:p>
          <a:p>
            <a:pPr marL="742950" indent="-742950" eaLnBrk="0" hangingPunct="0">
              <a:spcBef>
                <a:spcPct val="50000"/>
              </a:spcBef>
            </a:pPr>
            <a:endParaRPr lang="fr-FR" dirty="0">
              <a:solidFill>
                <a:schemeClr val="bg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8177" name="Connecteur droit 25"/>
          <p:cNvCxnSpPr>
            <a:cxnSpLocks noChangeShapeType="1"/>
          </p:cNvCxnSpPr>
          <p:nvPr/>
        </p:nvCxnSpPr>
        <p:spPr bwMode="auto">
          <a:xfrm>
            <a:off x="5510213" y="4941888"/>
            <a:ext cx="0" cy="1727200"/>
          </a:xfrm>
          <a:prstGeom prst="line">
            <a:avLst/>
          </a:prstGeom>
          <a:noFill/>
          <a:ln w="57150" algn="ctr">
            <a:solidFill>
              <a:schemeClr val="accent2"/>
            </a:solidFill>
            <a:round/>
            <a:headEnd/>
            <a:tailEnd/>
          </a:ln>
        </p:spPr>
      </p:cxnSp>
      <p:cxnSp>
        <p:nvCxnSpPr>
          <p:cNvPr id="178178" name="Connecteur droit 22"/>
          <p:cNvCxnSpPr>
            <a:cxnSpLocks noChangeShapeType="1"/>
          </p:cNvCxnSpPr>
          <p:nvPr/>
        </p:nvCxnSpPr>
        <p:spPr bwMode="auto">
          <a:xfrm>
            <a:off x="3133725" y="4941888"/>
            <a:ext cx="0" cy="1727200"/>
          </a:xfrm>
          <a:prstGeom prst="line">
            <a:avLst/>
          </a:prstGeom>
          <a:noFill/>
          <a:ln w="57150" algn="ctr">
            <a:solidFill>
              <a:srgbClr val="FF3300"/>
            </a:solidFill>
            <a:round/>
            <a:headEnd/>
            <a:tailEnd/>
          </a:ln>
        </p:spPr>
      </p:cxnSp>
      <p:cxnSp>
        <p:nvCxnSpPr>
          <p:cNvPr id="178179" name="Connecteur droit avec flèche 17"/>
          <p:cNvCxnSpPr>
            <a:cxnSpLocks noChangeShapeType="1"/>
          </p:cNvCxnSpPr>
          <p:nvPr/>
        </p:nvCxnSpPr>
        <p:spPr bwMode="auto">
          <a:xfrm>
            <a:off x="2198688" y="5724525"/>
            <a:ext cx="1452562" cy="0"/>
          </a:xfrm>
          <a:prstGeom prst="straightConnector1">
            <a:avLst/>
          </a:prstGeom>
          <a:noFill/>
          <a:ln w="38100" algn="ctr">
            <a:solidFill>
              <a:srgbClr val="FF3300"/>
            </a:solidFill>
            <a:round/>
            <a:headEnd type="oval" w="med" len="med"/>
            <a:tailEnd type="arrow" w="med" len="med"/>
          </a:ln>
        </p:spPr>
      </p:cxnSp>
      <p:cxnSp>
        <p:nvCxnSpPr>
          <p:cNvPr id="19" name="Connecteur droit avec flèche 18"/>
          <p:cNvCxnSpPr/>
          <p:nvPr/>
        </p:nvCxnSpPr>
        <p:spPr bwMode="auto">
          <a:xfrm flipH="1">
            <a:off x="2525713" y="60086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sp>
        <p:nvSpPr>
          <p:cNvPr id="20" name="ZoneTexte 19"/>
          <p:cNvSpPr txBox="1"/>
          <p:nvPr/>
        </p:nvSpPr>
        <p:spPr>
          <a:xfrm>
            <a:off x="2619375" y="5229225"/>
            <a:ext cx="1077913" cy="338138"/>
          </a:xfrm>
          <a:prstGeom prst="rect">
            <a:avLst/>
          </a:prstGeom>
          <a:solidFill>
            <a:schemeClr val="accent3"/>
          </a:solidFill>
          <a:ln w="38100">
            <a:solidFill>
              <a:srgbClr val="FF0000"/>
            </a:solidFill>
          </a:ln>
        </p:spPr>
        <p:txBody>
          <a:bodyPr>
            <a:spAutoFit/>
          </a:bodyPr>
          <a:lstStyle/>
          <a:p>
            <a:pPr eaLnBrk="0" hangingPunct="0">
              <a:spcBef>
                <a:spcPct val="50000"/>
              </a:spcBef>
              <a:defRPr/>
            </a:pPr>
            <a:r>
              <a:rPr lang="fr-FR" sz="1600" dirty="0">
                <a:solidFill>
                  <a:schemeClr val="tx1"/>
                </a:solidFill>
                <a:cs typeface="+mn-cs"/>
              </a:rPr>
              <a:t>PTM art</a:t>
            </a:r>
          </a:p>
        </p:txBody>
      </p:sp>
      <p:sp>
        <p:nvSpPr>
          <p:cNvPr id="21" name="ZoneTexte 20"/>
          <p:cNvSpPr txBox="1"/>
          <p:nvPr/>
        </p:nvSpPr>
        <p:spPr>
          <a:xfrm>
            <a:off x="2525713" y="6186488"/>
            <a:ext cx="1312862" cy="338137"/>
          </a:xfrm>
          <a:prstGeom prst="rect">
            <a:avLst/>
          </a:prstGeom>
          <a:solidFill>
            <a:schemeClr val="bg1"/>
          </a:solidFill>
          <a:ln w="38100">
            <a:solidFill>
              <a:schemeClr val="accent5">
                <a:lumMod val="75000"/>
              </a:schemeClr>
            </a:solidFill>
          </a:ln>
        </p:spPr>
        <p:txBody>
          <a:bodyPr>
            <a:spAutoFit/>
          </a:bodyPr>
          <a:lstStyle/>
          <a:p>
            <a:pPr eaLnBrk="0" hangingPunct="0">
              <a:spcBef>
                <a:spcPct val="50000"/>
              </a:spcBef>
              <a:defRPr/>
            </a:pPr>
            <a:r>
              <a:rPr lang="fr-FR" sz="1600" dirty="0">
                <a:solidFill>
                  <a:schemeClr val="tx1"/>
                </a:solidFill>
                <a:cs typeface="+mn-cs"/>
              </a:rPr>
              <a:t>P. </a:t>
            </a:r>
            <a:r>
              <a:rPr lang="fr-FR" sz="1600" dirty="0" err="1">
                <a:solidFill>
                  <a:schemeClr val="tx1"/>
                </a:solidFill>
                <a:cs typeface="+mn-cs"/>
              </a:rPr>
              <a:t>Oncotica</a:t>
            </a:r>
            <a:endParaRPr lang="fr-FR" sz="1600" dirty="0">
              <a:solidFill>
                <a:schemeClr val="tx1"/>
              </a:solidFill>
              <a:cs typeface="+mn-cs"/>
            </a:endParaRPr>
          </a:p>
        </p:txBody>
      </p:sp>
      <p:cxnSp>
        <p:nvCxnSpPr>
          <p:cNvPr id="178183" name="Connecteur droit avec flèche 10"/>
          <p:cNvCxnSpPr>
            <a:cxnSpLocks noChangeShapeType="1"/>
          </p:cNvCxnSpPr>
          <p:nvPr/>
        </p:nvCxnSpPr>
        <p:spPr bwMode="auto">
          <a:xfrm>
            <a:off x="3135313" y="5876925"/>
            <a:ext cx="749300" cy="0"/>
          </a:xfrm>
          <a:prstGeom prst="straightConnector1">
            <a:avLst/>
          </a:prstGeom>
          <a:noFill/>
          <a:ln w="38100" algn="ctr">
            <a:solidFill>
              <a:schemeClr val="tx1"/>
            </a:solidFill>
            <a:round/>
            <a:headEnd type="oval" w="med" len="med"/>
            <a:tailEnd type="arrow" w="med" len="med"/>
          </a:ln>
        </p:spPr>
      </p:cxnSp>
      <p:sp>
        <p:nvSpPr>
          <p:cNvPr id="178184" name="ZoneTexte 3"/>
          <p:cNvSpPr txBox="1">
            <a:spLocks noChangeArrowheads="1"/>
          </p:cNvSpPr>
          <p:nvPr/>
        </p:nvSpPr>
        <p:spPr bwMode="auto">
          <a:xfrm>
            <a:off x="0" y="0"/>
            <a:ext cx="9144000" cy="37798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200" b="1">
                <a:solidFill>
                  <a:srgbClr val="FFFF00"/>
                </a:solidFill>
              </a:rPr>
              <a:t>Modelo de Starling trata de  la Micro-circulación</a:t>
            </a:r>
            <a:r>
              <a:rPr lang="es-ES_tradnl" b="1">
                <a:solidFill>
                  <a:schemeClr val="bg1"/>
                </a:solidFill>
              </a:rPr>
              <a:t>.</a:t>
            </a:r>
            <a:endParaRPr lang="fr-FR" b="1">
              <a:solidFill>
                <a:schemeClr val="bg1"/>
              </a:solidFill>
            </a:endParaRPr>
          </a:p>
          <a:p>
            <a:pPr eaLnBrk="0" hangingPunct="0">
              <a:spcBef>
                <a:spcPct val="50000"/>
              </a:spcBef>
            </a:pPr>
            <a:r>
              <a:rPr lang="es-ES_tradnl" b="1">
                <a:solidFill>
                  <a:schemeClr val="bg1"/>
                </a:solidFill>
              </a:rPr>
              <a:t>	</a:t>
            </a:r>
            <a:r>
              <a:rPr lang="es-ES_tradnl" b="1">
                <a:solidFill>
                  <a:srgbClr val="FFFF00"/>
                </a:solidFill>
              </a:rPr>
              <a:t>La presión  Arterial Trans-Mural  </a:t>
            </a:r>
            <a:r>
              <a:rPr lang="es-ES_tradnl" b="1">
                <a:solidFill>
                  <a:schemeClr val="bg1"/>
                </a:solidFill>
              </a:rPr>
              <a:t>capilar es superior a la </a:t>
            </a:r>
            <a:r>
              <a:rPr lang="es-ES_tradnl" b="1">
                <a:solidFill>
                  <a:srgbClr val="FFFF00"/>
                </a:solidFill>
              </a:rPr>
              <a:t>Presión Oncótica opuesta</a:t>
            </a:r>
            <a:r>
              <a:rPr lang="es-ES_tradnl" b="1">
                <a:solidFill>
                  <a:schemeClr val="bg1"/>
                </a:solidFill>
              </a:rPr>
              <a:t>. Tiene como resultado, el pasaje a los tejidos. 				</a:t>
            </a:r>
          </a:p>
          <a:p>
            <a:pPr eaLnBrk="0" hangingPunct="0">
              <a:spcBef>
                <a:spcPct val="50000"/>
              </a:spcBef>
            </a:pPr>
            <a:r>
              <a:rPr lang="es-ES_tradnl" b="1">
                <a:solidFill>
                  <a:srgbClr val="FFFF00"/>
                </a:solidFill>
              </a:rPr>
              <a:t>La presión  Venosa Trans-Mural  </a:t>
            </a:r>
            <a:r>
              <a:rPr lang="es-ES_tradnl" b="1">
                <a:solidFill>
                  <a:schemeClr val="bg1"/>
                </a:solidFill>
              </a:rPr>
              <a:t>capilar es inferior  a la </a:t>
            </a:r>
            <a:r>
              <a:rPr lang="es-ES_tradnl" b="1">
                <a:solidFill>
                  <a:srgbClr val="FFFF00"/>
                </a:solidFill>
              </a:rPr>
              <a:t>Presión Oncótica opuesta</a:t>
            </a:r>
            <a:r>
              <a:rPr lang="es-ES_tradnl" b="1">
                <a:solidFill>
                  <a:schemeClr val="bg1"/>
                </a:solidFill>
              </a:rPr>
              <a:t>. Tiene como resultado, el pasaje a los capilares. </a:t>
            </a:r>
          </a:p>
        </p:txBody>
      </p:sp>
      <p:pic>
        <p:nvPicPr>
          <p:cNvPr id="178185" name="Picture 4" descr="File:StarlingEquation.svg"/>
          <p:cNvPicPr>
            <a:picLocks noChangeAspect="1" noChangeArrowheads="1"/>
          </p:cNvPicPr>
          <p:nvPr/>
        </p:nvPicPr>
        <p:blipFill>
          <a:blip r:embed="rId2" cstate="print"/>
          <a:srcRect/>
          <a:stretch>
            <a:fillRect/>
          </a:stretch>
        </p:blipFill>
        <p:spPr bwMode="auto">
          <a:xfrm>
            <a:off x="2416175" y="3644900"/>
            <a:ext cx="4603750" cy="1406525"/>
          </a:xfrm>
          <a:prstGeom prst="rect">
            <a:avLst/>
          </a:prstGeom>
          <a:noFill/>
          <a:ln w="9525">
            <a:noFill/>
            <a:miter lim="800000"/>
            <a:headEnd/>
            <a:tailEnd/>
          </a:ln>
        </p:spPr>
      </p:pic>
      <p:cxnSp>
        <p:nvCxnSpPr>
          <p:cNvPr id="178186" name="Connecteur droit avec flèche 13"/>
          <p:cNvCxnSpPr>
            <a:cxnSpLocks noChangeShapeType="1"/>
          </p:cNvCxnSpPr>
          <p:nvPr/>
        </p:nvCxnSpPr>
        <p:spPr bwMode="auto">
          <a:xfrm>
            <a:off x="5211763" y="5767388"/>
            <a:ext cx="703262" cy="0"/>
          </a:xfrm>
          <a:prstGeom prst="straightConnector1">
            <a:avLst/>
          </a:prstGeom>
          <a:noFill/>
          <a:ln w="38100" algn="ctr">
            <a:solidFill>
              <a:schemeClr val="accent2"/>
            </a:solidFill>
            <a:round/>
            <a:headEnd type="oval" w="med" len="med"/>
            <a:tailEnd type="arrow" w="med" len="med"/>
          </a:ln>
        </p:spPr>
      </p:cxnSp>
      <p:sp>
        <p:nvSpPr>
          <p:cNvPr id="178187" name="ZoneTexte 14"/>
          <p:cNvSpPr txBox="1">
            <a:spLocks noChangeArrowheads="1"/>
          </p:cNvSpPr>
          <p:nvPr/>
        </p:nvSpPr>
        <p:spPr bwMode="auto">
          <a:xfrm>
            <a:off x="4978400" y="5268913"/>
            <a:ext cx="1311275" cy="338137"/>
          </a:xfrm>
          <a:prstGeom prst="rect">
            <a:avLst/>
          </a:prstGeom>
          <a:solidFill>
            <a:schemeClr val="bg1"/>
          </a:solidFill>
          <a:ln w="38100">
            <a:solidFill>
              <a:schemeClr val="accent2"/>
            </a:solidFill>
            <a:miter lim="800000"/>
            <a:headEnd/>
            <a:tailEnd/>
          </a:ln>
        </p:spPr>
        <p:txBody>
          <a:bodyPr>
            <a:spAutoFit/>
          </a:bodyPr>
          <a:lstStyle/>
          <a:p>
            <a:pPr eaLnBrk="0" hangingPunct="0">
              <a:spcBef>
                <a:spcPct val="50000"/>
              </a:spcBef>
            </a:pPr>
            <a:r>
              <a:rPr lang="fr-FR" sz="1600">
                <a:solidFill>
                  <a:schemeClr val="tx1"/>
                </a:solidFill>
              </a:rPr>
              <a:t>PTM ven. </a:t>
            </a:r>
          </a:p>
        </p:txBody>
      </p:sp>
      <p:sp>
        <p:nvSpPr>
          <p:cNvPr id="178188" name="ZoneTexte 15"/>
          <p:cNvSpPr txBox="1">
            <a:spLocks noChangeArrowheads="1"/>
          </p:cNvSpPr>
          <p:nvPr/>
        </p:nvSpPr>
        <p:spPr bwMode="auto">
          <a:xfrm>
            <a:off x="4884738" y="6186488"/>
            <a:ext cx="1311275" cy="338137"/>
          </a:xfrm>
          <a:prstGeom prst="rect">
            <a:avLst/>
          </a:prstGeom>
          <a:solidFill>
            <a:schemeClr val="bg1"/>
          </a:solidFill>
          <a:ln w="38100">
            <a:solidFill>
              <a:schemeClr val="accent1"/>
            </a:solidFill>
            <a:miter lim="800000"/>
            <a:headEnd/>
            <a:tailEnd/>
          </a:ln>
        </p:spPr>
        <p:txBody>
          <a:bodyPr>
            <a:spAutoFit/>
          </a:bodyPr>
          <a:lstStyle/>
          <a:p>
            <a:pPr eaLnBrk="0" hangingPunct="0">
              <a:spcBef>
                <a:spcPct val="50000"/>
              </a:spcBef>
            </a:pPr>
            <a:r>
              <a:rPr lang="fr-FR" sz="1600">
                <a:solidFill>
                  <a:schemeClr val="tx1"/>
                </a:solidFill>
              </a:rPr>
              <a:t>P. Oncotica</a:t>
            </a:r>
          </a:p>
        </p:txBody>
      </p:sp>
      <p:cxnSp>
        <p:nvCxnSpPr>
          <p:cNvPr id="178189" name="Connecteur droit avec flèche 7"/>
          <p:cNvCxnSpPr>
            <a:cxnSpLocks noChangeShapeType="1"/>
          </p:cNvCxnSpPr>
          <p:nvPr/>
        </p:nvCxnSpPr>
        <p:spPr bwMode="auto">
          <a:xfrm flipH="1">
            <a:off x="3133725" y="4560888"/>
            <a:ext cx="641350" cy="381000"/>
          </a:xfrm>
          <a:prstGeom prst="straightConnector1">
            <a:avLst/>
          </a:prstGeom>
          <a:noFill/>
          <a:ln w="76200" algn="ctr">
            <a:solidFill>
              <a:schemeClr val="tx1"/>
            </a:solidFill>
            <a:round/>
            <a:headEnd/>
            <a:tailEnd type="arrow" w="med" len="med"/>
          </a:ln>
        </p:spPr>
      </p:cxnSp>
      <p:cxnSp>
        <p:nvCxnSpPr>
          <p:cNvPr id="178190" name="Connecteur droit avec flèche 8"/>
          <p:cNvCxnSpPr>
            <a:cxnSpLocks noChangeShapeType="1"/>
          </p:cNvCxnSpPr>
          <p:nvPr/>
        </p:nvCxnSpPr>
        <p:spPr bwMode="auto">
          <a:xfrm>
            <a:off x="4852988" y="4600575"/>
            <a:ext cx="657225" cy="412750"/>
          </a:xfrm>
          <a:prstGeom prst="straightConnector1">
            <a:avLst/>
          </a:prstGeom>
          <a:noFill/>
          <a:ln w="76200" algn="ctr">
            <a:solidFill>
              <a:schemeClr val="tx1"/>
            </a:solidFill>
            <a:round/>
            <a:headEnd/>
            <a:tailEnd type="arrow" w="med" len="med"/>
          </a:ln>
        </p:spPr>
      </p:cxnSp>
      <p:cxnSp>
        <p:nvCxnSpPr>
          <p:cNvPr id="10" name="Connecteur droit avec flèche 9"/>
          <p:cNvCxnSpPr/>
          <p:nvPr/>
        </p:nvCxnSpPr>
        <p:spPr bwMode="auto">
          <a:xfrm flipH="1">
            <a:off x="4930775" y="60213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cxnSp>
        <p:nvCxnSpPr>
          <p:cNvPr id="178192" name="Connecteur droit avec flèche 11"/>
          <p:cNvCxnSpPr>
            <a:cxnSpLocks noChangeShapeType="1"/>
          </p:cNvCxnSpPr>
          <p:nvPr/>
        </p:nvCxnSpPr>
        <p:spPr bwMode="auto">
          <a:xfrm flipH="1">
            <a:off x="4791075" y="5876925"/>
            <a:ext cx="703263" cy="0"/>
          </a:xfrm>
          <a:prstGeom prst="straightConnector1">
            <a:avLst/>
          </a:prstGeom>
          <a:noFill/>
          <a:ln w="38100" algn="ctr">
            <a:solidFill>
              <a:schemeClr val="tx1"/>
            </a:solidFill>
            <a:round/>
            <a:headEnd type="oval" w="med" len="med"/>
            <a:tailEnd type="arrow" w="med" len="med"/>
          </a:ln>
        </p:spPr>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9201" name="Connecteur droit 25"/>
          <p:cNvCxnSpPr>
            <a:cxnSpLocks noChangeShapeType="1"/>
          </p:cNvCxnSpPr>
          <p:nvPr/>
        </p:nvCxnSpPr>
        <p:spPr bwMode="auto">
          <a:xfrm>
            <a:off x="5510213" y="4941888"/>
            <a:ext cx="0" cy="1727200"/>
          </a:xfrm>
          <a:prstGeom prst="line">
            <a:avLst/>
          </a:prstGeom>
          <a:noFill/>
          <a:ln w="57150" algn="ctr">
            <a:solidFill>
              <a:schemeClr val="accent2"/>
            </a:solidFill>
            <a:round/>
            <a:headEnd/>
            <a:tailEnd/>
          </a:ln>
        </p:spPr>
      </p:cxnSp>
      <p:cxnSp>
        <p:nvCxnSpPr>
          <p:cNvPr id="179202" name="Connecteur droit 22"/>
          <p:cNvCxnSpPr>
            <a:cxnSpLocks noChangeShapeType="1"/>
          </p:cNvCxnSpPr>
          <p:nvPr/>
        </p:nvCxnSpPr>
        <p:spPr bwMode="auto">
          <a:xfrm>
            <a:off x="3133725" y="4941888"/>
            <a:ext cx="0" cy="1727200"/>
          </a:xfrm>
          <a:prstGeom prst="line">
            <a:avLst/>
          </a:prstGeom>
          <a:noFill/>
          <a:ln w="57150" algn="ctr">
            <a:solidFill>
              <a:srgbClr val="FF3300"/>
            </a:solidFill>
            <a:round/>
            <a:headEnd/>
            <a:tailEnd/>
          </a:ln>
        </p:spPr>
      </p:cxnSp>
      <p:cxnSp>
        <p:nvCxnSpPr>
          <p:cNvPr id="179203" name="Connecteur droit avec flèche 17"/>
          <p:cNvCxnSpPr>
            <a:cxnSpLocks noChangeShapeType="1"/>
          </p:cNvCxnSpPr>
          <p:nvPr/>
        </p:nvCxnSpPr>
        <p:spPr bwMode="auto">
          <a:xfrm>
            <a:off x="2198688" y="5724525"/>
            <a:ext cx="1452562" cy="0"/>
          </a:xfrm>
          <a:prstGeom prst="straightConnector1">
            <a:avLst/>
          </a:prstGeom>
          <a:noFill/>
          <a:ln w="38100" algn="ctr">
            <a:solidFill>
              <a:srgbClr val="FF3300"/>
            </a:solidFill>
            <a:round/>
            <a:headEnd type="oval" w="med" len="med"/>
            <a:tailEnd type="arrow" w="med" len="med"/>
          </a:ln>
        </p:spPr>
      </p:cxnSp>
      <p:cxnSp>
        <p:nvCxnSpPr>
          <p:cNvPr id="19" name="Connecteur droit avec flèche 18"/>
          <p:cNvCxnSpPr/>
          <p:nvPr/>
        </p:nvCxnSpPr>
        <p:spPr bwMode="auto">
          <a:xfrm flipH="1">
            <a:off x="2525713" y="60086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sp>
        <p:nvSpPr>
          <p:cNvPr id="20" name="ZoneTexte 19"/>
          <p:cNvSpPr txBox="1"/>
          <p:nvPr/>
        </p:nvSpPr>
        <p:spPr>
          <a:xfrm>
            <a:off x="2619375" y="5229225"/>
            <a:ext cx="1077913" cy="338138"/>
          </a:xfrm>
          <a:prstGeom prst="rect">
            <a:avLst/>
          </a:prstGeom>
          <a:solidFill>
            <a:schemeClr val="accent3"/>
          </a:solidFill>
          <a:ln w="38100">
            <a:solidFill>
              <a:srgbClr val="FF0000"/>
            </a:solidFill>
          </a:ln>
        </p:spPr>
        <p:txBody>
          <a:bodyPr>
            <a:spAutoFit/>
          </a:bodyPr>
          <a:lstStyle/>
          <a:p>
            <a:pPr eaLnBrk="0" hangingPunct="0">
              <a:spcBef>
                <a:spcPct val="50000"/>
              </a:spcBef>
              <a:defRPr/>
            </a:pPr>
            <a:r>
              <a:rPr lang="fr-FR" sz="1600" dirty="0">
                <a:solidFill>
                  <a:schemeClr val="tx1"/>
                </a:solidFill>
                <a:cs typeface="+mn-cs"/>
              </a:rPr>
              <a:t>PTM art</a:t>
            </a:r>
          </a:p>
        </p:txBody>
      </p:sp>
      <p:sp>
        <p:nvSpPr>
          <p:cNvPr id="21" name="ZoneTexte 20"/>
          <p:cNvSpPr txBox="1"/>
          <p:nvPr/>
        </p:nvSpPr>
        <p:spPr>
          <a:xfrm>
            <a:off x="2525713" y="6186488"/>
            <a:ext cx="1312862" cy="338137"/>
          </a:xfrm>
          <a:prstGeom prst="rect">
            <a:avLst/>
          </a:prstGeom>
          <a:solidFill>
            <a:schemeClr val="bg1"/>
          </a:solidFill>
          <a:ln w="38100">
            <a:solidFill>
              <a:schemeClr val="accent5">
                <a:lumMod val="75000"/>
              </a:schemeClr>
            </a:solidFill>
          </a:ln>
        </p:spPr>
        <p:txBody>
          <a:bodyPr>
            <a:spAutoFit/>
          </a:bodyPr>
          <a:lstStyle/>
          <a:p>
            <a:pPr eaLnBrk="0" hangingPunct="0">
              <a:spcBef>
                <a:spcPct val="50000"/>
              </a:spcBef>
              <a:defRPr/>
            </a:pPr>
            <a:r>
              <a:rPr lang="fr-FR" sz="1600" dirty="0">
                <a:solidFill>
                  <a:schemeClr val="tx1"/>
                </a:solidFill>
                <a:cs typeface="+mn-cs"/>
              </a:rPr>
              <a:t>P. </a:t>
            </a:r>
            <a:r>
              <a:rPr lang="fr-FR" sz="1600" dirty="0" err="1">
                <a:solidFill>
                  <a:schemeClr val="tx1"/>
                </a:solidFill>
                <a:cs typeface="+mn-cs"/>
              </a:rPr>
              <a:t>Oncotica</a:t>
            </a:r>
            <a:endParaRPr lang="fr-FR" sz="1600" dirty="0">
              <a:solidFill>
                <a:schemeClr val="tx1"/>
              </a:solidFill>
              <a:cs typeface="+mn-cs"/>
            </a:endParaRPr>
          </a:p>
        </p:txBody>
      </p:sp>
      <p:cxnSp>
        <p:nvCxnSpPr>
          <p:cNvPr id="179207" name="Connecteur droit avec flèche 10"/>
          <p:cNvCxnSpPr>
            <a:cxnSpLocks noChangeShapeType="1"/>
          </p:cNvCxnSpPr>
          <p:nvPr/>
        </p:nvCxnSpPr>
        <p:spPr bwMode="auto">
          <a:xfrm>
            <a:off x="3135313" y="5876925"/>
            <a:ext cx="749300" cy="0"/>
          </a:xfrm>
          <a:prstGeom prst="straightConnector1">
            <a:avLst/>
          </a:prstGeom>
          <a:noFill/>
          <a:ln w="38100" algn="ctr">
            <a:solidFill>
              <a:schemeClr val="tx1"/>
            </a:solidFill>
            <a:round/>
            <a:headEnd type="oval" w="med" len="med"/>
            <a:tailEnd type="arrow" w="med" len="med"/>
          </a:ln>
        </p:spPr>
      </p:cxnSp>
      <p:sp>
        <p:nvSpPr>
          <p:cNvPr id="179208" name="ZoneTexte 3"/>
          <p:cNvSpPr txBox="1">
            <a:spLocks noChangeArrowheads="1"/>
          </p:cNvSpPr>
          <p:nvPr/>
        </p:nvSpPr>
        <p:spPr bwMode="auto">
          <a:xfrm>
            <a:off x="0" y="0"/>
            <a:ext cx="9144000" cy="35512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200" b="1">
                <a:solidFill>
                  <a:srgbClr val="FFFF00"/>
                </a:solidFill>
              </a:rPr>
              <a:t>Modelo de Starling trata de  la Micro-circulación</a:t>
            </a:r>
            <a:r>
              <a:rPr lang="es-ES_tradnl" b="1">
                <a:solidFill>
                  <a:schemeClr val="bg1"/>
                </a:solidFill>
              </a:rPr>
              <a:t>.</a:t>
            </a:r>
            <a:endParaRPr lang="fr-FR" b="1">
              <a:solidFill>
                <a:schemeClr val="bg1"/>
              </a:solidFill>
            </a:endParaRPr>
          </a:p>
          <a:p>
            <a:pPr eaLnBrk="0" hangingPunct="0">
              <a:spcBef>
                <a:spcPct val="50000"/>
              </a:spcBef>
            </a:pPr>
            <a:r>
              <a:rPr lang="es-ES_tradnl" b="1">
                <a:solidFill>
                  <a:schemeClr val="bg1"/>
                </a:solidFill>
              </a:rPr>
              <a:t>	Mientras que  los parámetros de </a:t>
            </a:r>
            <a:r>
              <a:rPr lang="es-ES_tradnl" b="1">
                <a:solidFill>
                  <a:srgbClr val="FFFF00"/>
                </a:solidFill>
              </a:rPr>
              <a:t> presión Trans-Mural  de los </a:t>
            </a:r>
            <a:r>
              <a:rPr lang="es-ES_tradnl" b="1">
                <a:solidFill>
                  <a:schemeClr val="bg1"/>
                </a:solidFill>
              </a:rPr>
              <a:t>capilares arteriales son bastantes simples, los de los capilares venosos son mas complejos. Sin embargo se pueden  conocer esquemáticamente sus interferencias para entender y tratar mejor sus anomalías. </a:t>
            </a:r>
          </a:p>
        </p:txBody>
      </p:sp>
      <p:pic>
        <p:nvPicPr>
          <p:cNvPr id="179209" name="Picture 4" descr="File:StarlingEquation.svg"/>
          <p:cNvPicPr>
            <a:picLocks noChangeAspect="1" noChangeArrowheads="1"/>
          </p:cNvPicPr>
          <p:nvPr/>
        </p:nvPicPr>
        <p:blipFill>
          <a:blip r:embed="rId2" cstate="print"/>
          <a:srcRect/>
          <a:stretch>
            <a:fillRect/>
          </a:stretch>
        </p:blipFill>
        <p:spPr bwMode="auto">
          <a:xfrm>
            <a:off x="2268538" y="3789363"/>
            <a:ext cx="4603750" cy="1406525"/>
          </a:xfrm>
          <a:prstGeom prst="rect">
            <a:avLst/>
          </a:prstGeom>
          <a:noFill/>
          <a:ln w="9525">
            <a:noFill/>
            <a:miter lim="800000"/>
            <a:headEnd/>
            <a:tailEnd/>
          </a:ln>
        </p:spPr>
      </p:pic>
      <p:cxnSp>
        <p:nvCxnSpPr>
          <p:cNvPr id="179210" name="Connecteur droit avec flèche 13"/>
          <p:cNvCxnSpPr>
            <a:cxnSpLocks noChangeShapeType="1"/>
          </p:cNvCxnSpPr>
          <p:nvPr/>
        </p:nvCxnSpPr>
        <p:spPr bwMode="auto">
          <a:xfrm>
            <a:off x="5211763" y="5767388"/>
            <a:ext cx="703262" cy="0"/>
          </a:xfrm>
          <a:prstGeom prst="straightConnector1">
            <a:avLst/>
          </a:prstGeom>
          <a:noFill/>
          <a:ln w="38100" algn="ctr">
            <a:solidFill>
              <a:schemeClr val="accent2"/>
            </a:solidFill>
            <a:round/>
            <a:headEnd type="oval" w="med" len="med"/>
            <a:tailEnd type="arrow" w="med" len="med"/>
          </a:ln>
        </p:spPr>
      </p:cxnSp>
      <p:sp>
        <p:nvSpPr>
          <p:cNvPr id="179211" name="ZoneTexte 14"/>
          <p:cNvSpPr txBox="1">
            <a:spLocks noChangeArrowheads="1"/>
          </p:cNvSpPr>
          <p:nvPr/>
        </p:nvSpPr>
        <p:spPr bwMode="auto">
          <a:xfrm>
            <a:off x="4978400" y="5268913"/>
            <a:ext cx="1311275" cy="338137"/>
          </a:xfrm>
          <a:prstGeom prst="rect">
            <a:avLst/>
          </a:prstGeom>
          <a:solidFill>
            <a:schemeClr val="bg1"/>
          </a:solidFill>
          <a:ln w="38100">
            <a:solidFill>
              <a:schemeClr val="accent2"/>
            </a:solidFill>
            <a:miter lim="800000"/>
            <a:headEnd/>
            <a:tailEnd/>
          </a:ln>
        </p:spPr>
        <p:txBody>
          <a:bodyPr>
            <a:spAutoFit/>
          </a:bodyPr>
          <a:lstStyle/>
          <a:p>
            <a:pPr eaLnBrk="0" hangingPunct="0">
              <a:spcBef>
                <a:spcPct val="50000"/>
              </a:spcBef>
            </a:pPr>
            <a:r>
              <a:rPr lang="fr-FR" sz="1600">
                <a:solidFill>
                  <a:schemeClr val="tx1"/>
                </a:solidFill>
              </a:rPr>
              <a:t>PTM ven. </a:t>
            </a:r>
          </a:p>
        </p:txBody>
      </p:sp>
      <p:sp>
        <p:nvSpPr>
          <p:cNvPr id="179212" name="ZoneTexte 15"/>
          <p:cNvSpPr txBox="1">
            <a:spLocks noChangeArrowheads="1"/>
          </p:cNvSpPr>
          <p:nvPr/>
        </p:nvSpPr>
        <p:spPr bwMode="auto">
          <a:xfrm>
            <a:off x="4884738" y="6186488"/>
            <a:ext cx="1311275" cy="338137"/>
          </a:xfrm>
          <a:prstGeom prst="rect">
            <a:avLst/>
          </a:prstGeom>
          <a:solidFill>
            <a:schemeClr val="bg1"/>
          </a:solidFill>
          <a:ln w="38100">
            <a:solidFill>
              <a:schemeClr val="accent1"/>
            </a:solidFill>
            <a:miter lim="800000"/>
            <a:headEnd/>
            <a:tailEnd/>
          </a:ln>
        </p:spPr>
        <p:txBody>
          <a:bodyPr>
            <a:spAutoFit/>
          </a:bodyPr>
          <a:lstStyle/>
          <a:p>
            <a:pPr eaLnBrk="0" hangingPunct="0">
              <a:spcBef>
                <a:spcPct val="50000"/>
              </a:spcBef>
            </a:pPr>
            <a:r>
              <a:rPr lang="fr-FR" sz="1600">
                <a:solidFill>
                  <a:schemeClr val="tx1"/>
                </a:solidFill>
              </a:rPr>
              <a:t>P. Oncotica</a:t>
            </a:r>
          </a:p>
        </p:txBody>
      </p:sp>
      <p:cxnSp>
        <p:nvCxnSpPr>
          <p:cNvPr id="179213" name="Connecteur droit avec flèche 7"/>
          <p:cNvCxnSpPr>
            <a:cxnSpLocks noChangeShapeType="1"/>
          </p:cNvCxnSpPr>
          <p:nvPr/>
        </p:nvCxnSpPr>
        <p:spPr bwMode="auto">
          <a:xfrm flipH="1">
            <a:off x="3133725" y="4560888"/>
            <a:ext cx="641350" cy="381000"/>
          </a:xfrm>
          <a:prstGeom prst="straightConnector1">
            <a:avLst/>
          </a:prstGeom>
          <a:noFill/>
          <a:ln w="76200" algn="ctr">
            <a:solidFill>
              <a:schemeClr val="tx1"/>
            </a:solidFill>
            <a:round/>
            <a:headEnd/>
            <a:tailEnd type="arrow" w="med" len="med"/>
          </a:ln>
        </p:spPr>
      </p:cxnSp>
      <p:cxnSp>
        <p:nvCxnSpPr>
          <p:cNvPr id="179214" name="Connecteur droit avec flèche 8"/>
          <p:cNvCxnSpPr>
            <a:cxnSpLocks noChangeShapeType="1"/>
          </p:cNvCxnSpPr>
          <p:nvPr/>
        </p:nvCxnSpPr>
        <p:spPr bwMode="auto">
          <a:xfrm>
            <a:off x="4852988" y="4600575"/>
            <a:ext cx="657225" cy="412750"/>
          </a:xfrm>
          <a:prstGeom prst="straightConnector1">
            <a:avLst/>
          </a:prstGeom>
          <a:noFill/>
          <a:ln w="76200" algn="ctr">
            <a:solidFill>
              <a:schemeClr val="tx1"/>
            </a:solidFill>
            <a:round/>
            <a:headEnd/>
            <a:tailEnd type="arrow" w="med" len="med"/>
          </a:ln>
        </p:spPr>
      </p:cxnSp>
      <p:cxnSp>
        <p:nvCxnSpPr>
          <p:cNvPr id="10" name="Connecteur droit avec flèche 9"/>
          <p:cNvCxnSpPr/>
          <p:nvPr/>
        </p:nvCxnSpPr>
        <p:spPr bwMode="auto">
          <a:xfrm flipH="1">
            <a:off x="4930775" y="60213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cxnSp>
        <p:nvCxnSpPr>
          <p:cNvPr id="179216" name="Connecteur droit avec flèche 11"/>
          <p:cNvCxnSpPr>
            <a:cxnSpLocks noChangeShapeType="1"/>
          </p:cNvCxnSpPr>
          <p:nvPr/>
        </p:nvCxnSpPr>
        <p:spPr bwMode="auto">
          <a:xfrm flipH="1">
            <a:off x="4791075" y="5876925"/>
            <a:ext cx="703263" cy="0"/>
          </a:xfrm>
          <a:prstGeom prst="straightConnector1">
            <a:avLst/>
          </a:prstGeom>
          <a:noFill/>
          <a:ln w="38100" algn="ctr">
            <a:solidFill>
              <a:schemeClr val="tx1"/>
            </a:solidFill>
            <a:round/>
            <a:headEnd type="oval" w="med" len="med"/>
            <a:tailEnd type="arrow" w="med" len="med"/>
          </a:ln>
        </p:spPr>
      </p:cxn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09713"/>
            <a:ext cx="3095625" cy="5300662"/>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0226" name="Rectangle 117"/>
          <p:cNvSpPr>
            <a:spLocks noChangeArrowheads="1"/>
          </p:cNvSpPr>
          <p:nvPr/>
        </p:nvSpPr>
        <p:spPr bwMode="auto">
          <a:xfrm>
            <a:off x="3276600" y="1509713"/>
            <a:ext cx="3095625" cy="5300662"/>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0227" name="Connecteur droit avec flèche 45"/>
          <p:cNvCxnSpPr>
            <a:cxnSpLocks noChangeShapeType="1"/>
          </p:cNvCxnSpPr>
          <p:nvPr/>
        </p:nvCxnSpPr>
        <p:spPr bwMode="auto">
          <a:xfrm flipH="1">
            <a:off x="3059113" y="1946275"/>
            <a:ext cx="263525" cy="68263"/>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293813"/>
            <a:ext cx="6307138" cy="5561012"/>
            <a:chOff x="75993" y="764704"/>
            <a:chExt cx="6307390" cy="6137920"/>
          </a:xfrm>
        </p:grpSpPr>
        <p:cxnSp>
          <p:nvCxnSpPr>
            <p:cNvPr id="180267"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0268"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0269"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0239" idx="1"/>
          </p:cNvCxnSpPr>
          <p:nvPr/>
        </p:nvCxnSpPr>
        <p:spPr bwMode="auto">
          <a:xfrm flipH="1" flipV="1">
            <a:off x="0" y="19383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30" name="Connecteur droit avec flèche 69"/>
          <p:cNvCxnSpPr>
            <a:cxnSpLocks noChangeShapeType="1"/>
          </p:cNvCxnSpPr>
          <p:nvPr/>
        </p:nvCxnSpPr>
        <p:spPr bwMode="auto">
          <a:xfrm flipH="1">
            <a:off x="2508250" y="2422525"/>
            <a:ext cx="814388" cy="28575"/>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252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654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33" name="Connecteur droit avec flèche 73"/>
          <p:cNvCxnSpPr>
            <a:cxnSpLocks noChangeShapeType="1"/>
          </p:cNvCxnSpPr>
          <p:nvPr/>
        </p:nvCxnSpPr>
        <p:spPr bwMode="auto">
          <a:xfrm>
            <a:off x="3289300" y="3244850"/>
            <a:ext cx="966788" cy="30163"/>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48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0235" name="ZoneTexte 88"/>
          <p:cNvSpPr txBox="1">
            <a:spLocks noChangeArrowheads="1"/>
          </p:cNvSpPr>
          <p:nvPr/>
        </p:nvSpPr>
        <p:spPr bwMode="auto">
          <a:xfrm>
            <a:off x="379413" y="1196975"/>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0236" name="ZoneTexte 89"/>
          <p:cNvSpPr txBox="1">
            <a:spLocks noChangeArrowheads="1"/>
          </p:cNvSpPr>
          <p:nvPr/>
        </p:nvSpPr>
        <p:spPr bwMode="auto">
          <a:xfrm>
            <a:off x="3578225" y="1241425"/>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0237" name="Connecteur droit avec flèche 104"/>
          <p:cNvCxnSpPr>
            <a:cxnSpLocks noChangeShapeType="1"/>
          </p:cNvCxnSpPr>
          <p:nvPr/>
        </p:nvCxnSpPr>
        <p:spPr bwMode="auto">
          <a:xfrm flipH="1">
            <a:off x="2584450" y="2874963"/>
            <a:ext cx="738188" cy="19050"/>
          </a:xfrm>
          <a:prstGeom prst="straightConnector1">
            <a:avLst/>
          </a:prstGeom>
          <a:noFill/>
          <a:ln w="76200" algn="ctr">
            <a:solidFill>
              <a:schemeClr val="accent2"/>
            </a:solidFill>
            <a:round/>
            <a:headEnd type="oval" w="med" len="med"/>
            <a:tailEnd type="arrow" w="med" len="med"/>
          </a:ln>
        </p:spPr>
      </p:cxnSp>
      <p:sp>
        <p:nvSpPr>
          <p:cNvPr id="180238" name="ZoneTexte 14"/>
          <p:cNvSpPr txBox="1">
            <a:spLocks noChangeArrowheads="1"/>
          </p:cNvSpPr>
          <p:nvPr/>
        </p:nvSpPr>
        <p:spPr bwMode="auto">
          <a:xfrm>
            <a:off x="6459538" y="3076575"/>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0239" name="ZoneTexte 39"/>
          <p:cNvSpPr txBox="1">
            <a:spLocks noChangeArrowheads="1"/>
          </p:cNvSpPr>
          <p:nvPr/>
        </p:nvSpPr>
        <p:spPr bwMode="auto">
          <a:xfrm>
            <a:off x="6465888" y="1811338"/>
            <a:ext cx="2425700" cy="296862"/>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0240" name="ZoneTexte 37"/>
          <p:cNvSpPr txBox="1">
            <a:spLocks noChangeArrowheads="1"/>
          </p:cNvSpPr>
          <p:nvPr/>
        </p:nvSpPr>
        <p:spPr bwMode="auto">
          <a:xfrm>
            <a:off x="6465888" y="2697163"/>
            <a:ext cx="2425700" cy="296862"/>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0241" name="ZoneTexte 38"/>
          <p:cNvSpPr txBox="1">
            <a:spLocks noChangeArrowheads="1"/>
          </p:cNvSpPr>
          <p:nvPr/>
        </p:nvSpPr>
        <p:spPr bwMode="auto">
          <a:xfrm>
            <a:off x="6465888" y="225425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0242" name="ZoneTexte 92"/>
          <p:cNvSpPr txBox="1">
            <a:spLocks noChangeArrowheads="1"/>
          </p:cNvSpPr>
          <p:nvPr/>
        </p:nvSpPr>
        <p:spPr bwMode="auto">
          <a:xfrm>
            <a:off x="6459538" y="1241425"/>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sp>
        <p:nvSpPr>
          <p:cNvPr id="180243" name="ZoneTexte 115"/>
          <p:cNvSpPr txBox="1">
            <a:spLocks noChangeArrowheads="1"/>
          </p:cNvSpPr>
          <p:nvPr/>
        </p:nvSpPr>
        <p:spPr bwMode="auto">
          <a:xfrm>
            <a:off x="0" y="260350"/>
            <a:ext cx="9144000" cy="70802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 sz="4000" b="1"/>
              <a:t>Parámetros Normales de drenaje tisular</a:t>
            </a:r>
          </a:p>
        </p:txBody>
      </p:sp>
      <p:cxnSp>
        <p:nvCxnSpPr>
          <p:cNvPr id="180244" name="Connecteur droit avec flèche 139"/>
          <p:cNvCxnSpPr>
            <a:cxnSpLocks noChangeShapeType="1"/>
          </p:cNvCxnSpPr>
          <p:nvPr/>
        </p:nvCxnSpPr>
        <p:spPr bwMode="auto">
          <a:xfrm flipH="1">
            <a:off x="146050" y="6505575"/>
            <a:ext cx="3068638" cy="0"/>
          </a:xfrm>
          <a:prstGeom prst="straightConnector1">
            <a:avLst/>
          </a:prstGeom>
          <a:noFill/>
          <a:ln w="101600" algn="ctr">
            <a:solidFill>
              <a:srgbClr val="FF0000"/>
            </a:solidFill>
            <a:prstDash val="sysDot"/>
            <a:round/>
            <a:headEnd type="oval" w="med" len="med"/>
            <a:tailEnd type="arrow" w="med" len="med"/>
          </a:ln>
        </p:spPr>
      </p:cxnSp>
      <p:cxnSp>
        <p:nvCxnSpPr>
          <p:cNvPr id="180245" name="Connecteur droit avec flèche 140"/>
          <p:cNvCxnSpPr>
            <a:cxnSpLocks noChangeShapeType="1"/>
          </p:cNvCxnSpPr>
          <p:nvPr/>
        </p:nvCxnSpPr>
        <p:spPr bwMode="auto">
          <a:xfrm>
            <a:off x="3289300" y="3244850"/>
            <a:ext cx="966788" cy="30163"/>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48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47" name="Connecteur droit avec flèche 142"/>
          <p:cNvCxnSpPr>
            <a:cxnSpLocks noChangeShapeType="1"/>
          </p:cNvCxnSpPr>
          <p:nvPr/>
        </p:nvCxnSpPr>
        <p:spPr bwMode="auto">
          <a:xfrm flipV="1">
            <a:off x="3289300" y="3654425"/>
            <a:ext cx="1270000" cy="14288"/>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687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57750"/>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577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51" name="Connecteur droit avec flèche 146"/>
          <p:cNvCxnSpPr>
            <a:cxnSpLocks noChangeShapeType="1"/>
          </p:cNvCxnSpPr>
          <p:nvPr/>
        </p:nvCxnSpPr>
        <p:spPr bwMode="auto">
          <a:xfrm flipH="1" flipV="1">
            <a:off x="1671638" y="5303838"/>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5113"/>
            <a:ext cx="6465888" cy="20637"/>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13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33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2488"/>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0256" name="ZoneTexte 151"/>
          <p:cNvSpPr txBox="1">
            <a:spLocks noChangeArrowheads="1"/>
          </p:cNvSpPr>
          <p:nvPr/>
        </p:nvSpPr>
        <p:spPr bwMode="auto">
          <a:xfrm>
            <a:off x="6434138" y="5683250"/>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0257" name="ZoneTexte 152"/>
          <p:cNvSpPr txBox="1">
            <a:spLocks noChangeArrowheads="1"/>
          </p:cNvSpPr>
          <p:nvPr/>
        </p:nvSpPr>
        <p:spPr bwMode="auto">
          <a:xfrm>
            <a:off x="6465888" y="6253163"/>
            <a:ext cx="2425700" cy="512762"/>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0258" name="ZoneTexte 153"/>
          <p:cNvSpPr txBox="1">
            <a:spLocks noChangeArrowheads="1"/>
          </p:cNvSpPr>
          <p:nvPr/>
        </p:nvSpPr>
        <p:spPr bwMode="auto">
          <a:xfrm>
            <a:off x="6459538" y="3475038"/>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0259" name="ZoneTexte 154"/>
          <p:cNvSpPr txBox="1">
            <a:spLocks noChangeArrowheads="1"/>
          </p:cNvSpPr>
          <p:nvPr/>
        </p:nvSpPr>
        <p:spPr bwMode="auto">
          <a:xfrm>
            <a:off x="6434138" y="4668838"/>
            <a:ext cx="2457450" cy="512762"/>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0260" name="ZoneTexte 155"/>
          <p:cNvSpPr txBox="1">
            <a:spLocks noChangeArrowheads="1"/>
          </p:cNvSpPr>
          <p:nvPr/>
        </p:nvSpPr>
        <p:spPr bwMode="auto">
          <a:xfrm>
            <a:off x="6459538" y="5172075"/>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0261" name="Connecteur droit avec flèche 157"/>
          <p:cNvCxnSpPr>
            <a:cxnSpLocks noChangeShapeType="1"/>
          </p:cNvCxnSpPr>
          <p:nvPr/>
        </p:nvCxnSpPr>
        <p:spPr bwMode="auto">
          <a:xfrm>
            <a:off x="3319463" y="4440238"/>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02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63" name="Connecteur droit avec flèche 160"/>
          <p:cNvCxnSpPr>
            <a:cxnSpLocks noChangeShapeType="1"/>
          </p:cNvCxnSpPr>
          <p:nvPr/>
        </p:nvCxnSpPr>
        <p:spPr bwMode="auto">
          <a:xfrm flipV="1">
            <a:off x="3248025" y="4064000"/>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79875"/>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0265" name="ZoneTexte 156"/>
          <p:cNvSpPr txBox="1">
            <a:spLocks noChangeArrowheads="1"/>
          </p:cNvSpPr>
          <p:nvPr/>
        </p:nvSpPr>
        <p:spPr bwMode="auto">
          <a:xfrm>
            <a:off x="6443663" y="4224338"/>
            <a:ext cx="2433637" cy="338137"/>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86200"/>
            <a:ext cx="2433637" cy="338138"/>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Ellipse 4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1250"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1251" name="Connecteur droit avec flèche 45"/>
          <p:cNvCxnSpPr>
            <a:cxnSpLocks noChangeShapeType="1"/>
          </p:cNvCxnSpPr>
          <p:nvPr/>
        </p:nvCxnSpPr>
        <p:spPr bwMode="auto">
          <a:xfrm flipH="1">
            <a:off x="3059113" y="1951038"/>
            <a:ext cx="263525" cy="68262"/>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1298"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1299"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1300"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1263"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54"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57"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1259"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1260"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1261"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1262"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1263"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1264"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1265"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1266"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1267"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1268"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70"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74"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1279"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1280"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1281"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1282"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1283"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1284"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86"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1288"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584200"/>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Residual      </a:t>
            </a:r>
            <a:r>
              <a:rPr lang="es-ES" sz="3200" b="1" dirty="0" err="1">
                <a:solidFill>
                  <a:srgbClr val="FFFF00"/>
                </a:solidFill>
                <a:cs typeface="+mn-cs"/>
              </a:rPr>
              <a:t>P.Lateral</a:t>
            </a:r>
            <a:r>
              <a:rPr lang="es-ES" sz="3200" b="1" dirty="0">
                <a:solidFill>
                  <a:srgbClr val="FFFF00"/>
                </a:solidFill>
                <a:cs typeface="+mn-cs"/>
              </a:rPr>
              <a:t>  </a:t>
            </a:r>
            <a:r>
              <a:rPr lang="es-ES" sz="3200" b="1" dirty="0">
                <a:cs typeface="+mn-cs"/>
              </a:rPr>
              <a:t>   PTM      Drenaje </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1292" name="Connecteur droit avec flèche 48"/>
          <p:cNvCxnSpPr>
            <a:cxnSpLocks noChangeShapeType="1"/>
          </p:cNvCxnSpPr>
          <p:nvPr/>
        </p:nvCxnSpPr>
        <p:spPr bwMode="auto">
          <a:xfrm flipV="1">
            <a:off x="5580063" y="196850"/>
            <a:ext cx="360362" cy="495300"/>
          </a:xfrm>
          <a:prstGeom prst="straightConnector1">
            <a:avLst/>
          </a:prstGeom>
          <a:noFill/>
          <a:ln w="76200" algn="ctr">
            <a:solidFill>
              <a:srgbClr val="FF3300"/>
            </a:solidFill>
            <a:round/>
            <a:headEnd/>
            <a:tailEnd type="arrow" w="med" len="med"/>
          </a:ln>
        </p:spPr>
      </p:cxnSp>
      <p:cxnSp>
        <p:nvCxnSpPr>
          <p:cNvPr id="181293" name="Connecteur droit avec flèche 49"/>
          <p:cNvCxnSpPr>
            <a:cxnSpLocks noChangeShapeType="1"/>
          </p:cNvCxnSpPr>
          <p:nvPr/>
        </p:nvCxnSpPr>
        <p:spPr bwMode="auto">
          <a:xfrm>
            <a:off x="7964488" y="333375"/>
            <a:ext cx="352425" cy="358775"/>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500563" y="3170238"/>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1295" name="Connecteur droit avec flèche 53"/>
          <p:cNvCxnSpPr>
            <a:cxnSpLocks noChangeShapeType="1"/>
          </p:cNvCxnSpPr>
          <p:nvPr/>
        </p:nvCxnSpPr>
        <p:spPr bwMode="auto">
          <a:xfrm flipV="1">
            <a:off x="4500563" y="3603625"/>
            <a:ext cx="358775" cy="495300"/>
          </a:xfrm>
          <a:prstGeom prst="straightConnector1">
            <a:avLst/>
          </a:prstGeom>
          <a:noFill/>
          <a:ln w="76200" algn="ctr">
            <a:solidFill>
              <a:srgbClr val="FF3300"/>
            </a:solidFill>
            <a:round/>
            <a:headEnd/>
            <a:tailEnd type="arrow" w="med" len="med"/>
          </a:ln>
        </p:spPr>
      </p:cxnSp>
      <p:cxnSp>
        <p:nvCxnSpPr>
          <p:cNvPr id="181296" name="Connecteur droit avec flèche 54"/>
          <p:cNvCxnSpPr>
            <a:cxnSpLocks noChangeShapeType="1"/>
          </p:cNvCxnSpPr>
          <p:nvPr/>
        </p:nvCxnSpPr>
        <p:spPr bwMode="auto">
          <a:xfrm>
            <a:off x="3492500" y="6457950"/>
            <a:ext cx="350838" cy="360363"/>
          </a:xfrm>
          <a:prstGeom prst="straightConnector1">
            <a:avLst/>
          </a:prstGeom>
          <a:noFill/>
          <a:ln w="76200" algn="ctr">
            <a:solidFill>
              <a:srgbClr val="FF3300"/>
            </a:solidFill>
            <a:round/>
            <a:headEnd/>
            <a:tailEnd type="arrow" w="med" len="med"/>
          </a:ln>
        </p:spPr>
      </p:cxnSp>
      <p:cxnSp>
        <p:nvCxnSpPr>
          <p:cNvPr id="181297" name="Connecteur droit avec flèche 55"/>
          <p:cNvCxnSpPr>
            <a:cxnSpLocks noChangeShapeType="1"/>
          </p:cNvCxnSpPr>
          <p:nvPr/>
        </p:nvCxnSpPr>
        <p:spPr bwMode="auto">
          <a:xfrm flipV="1">
            <a:off x="4211638" y="188913"/>
            <a:ext cx="360362" cy="495300"/>
          </a:xfrm>
          <a:prstGeom prst="straightConnector1">
            <a:avLst/>
          </a:prstGeom>
          <a:noFill/>
          <a:ln w="76200" algn="ctr">
            <a:solidFill>
              <a:srgbClr val="FF3300"/>
            </a:solidFill>
            <a:round/>
            <a:headEnd/>
            <a:tailEnd type="arrow" w="med" len="med"/>
          </a:ln>
        </p:spPr>
      </p:cxnSp>
      <p:sp>
        <p:nvSpPr>
          <p:cNvPr id="54" name="Ellipse 53"/>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2274"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2275" name="Connecteur droit avec flèche 45"/>
          <p:cNvCxnSpPr>
            <a:cxnSpLocks noChangeShapeType="1"/>
          </p:cNvCxnSpPr>
          <p:nvPr/>
        </p:nvCxnSpPr>
        <p:spPr bwMode="auto">
          <a:xfrm flipH="1">
            <a:off x="3059113" y="1951038"/>
            <a:ext cx="263525" cy="68262"/>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2324"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2325"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2326"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2287"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78"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81"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2283"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2284"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2285"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2286"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2287"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2288"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2289"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2290"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2291"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2292"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94"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98"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2303"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2304"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2305"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2306"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2307"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2308"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310"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2312"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Residual      </a:t>
            </a:r>
            <a:r>
              <a:rPr lang="es-ES" sz="3200" b="1" u="sng" dirty="0">
                <a:solidFill>
                  <a:schemeClr val="accent3"/>
                </a:solidFill>
                <a:cs typeface="+mn-cs"/>
              </a:rPr>
              <a:t>P.HIDROSTATICA</a:t>
            </a:r>
            <a:r>
              <a:rPr lang="es-ES" sz="3200" b="1" dirty="0">
                <a:solidFill>
                  <a:schemeClr val="accent3"/>
                </a:solidFill>
                <a:cs typeface="+mn-cs"/>
              </a:rPr>
              <a:t>   </a:t>
            </a:r>
            <a:r>
              <a:rPr lang="es-ES" sz="3200" b="1" dirty="0" err="1">
                <a:solidFill>
                  <a:srgbClr val="FFFF00"/>
                </a:solidFill>
                <a:cs typeface="+mn-cs"/>
              </a:rPr>
              <a:t>P.Lateral</a:t>
            </a:r>
            <a:r>
              <a:rPr lang="es-ES" sz="3200" b="1" dirty="0">
                <a:solidFill>
                  <a:srgbClr val="FFFF00"/>
                </a:solidFill>
                <a:cs typeface="+mn-cs"/>
              </a:rPr>
              <a:t>  </a:t>
            </a:r>
            <a:r>
              <a:rPr lang="es-ES" sz="3200" b="1" dirty="0">
                <a:cs typeface="+mn-cs"/>
              </a:rPr>
              <a:t>   PTM      Drenaje </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16" name="Connecteur droit avec flèche 48"/>
          <p:cNvCxnSpPr>
            <a:cxnSpLocks noChangeShapeType="1"/>
          </p:cNvCxnSpPr>
          <p:nvPr/>
        </p:nvCxnSpPr>
        <p:spPr bwMode="auto">
          <a:xfrm>
            <a:off x="7956550" y="188913"/>
            <a:ext cx="360363" cy="495300"/>
          </a:xfrm>
          <a:prstGeom prst="straightConnector1">
            <a:avLst/>
          </a:prstGeom>
          <a:noFill/>
          <a:ln w="76200" algn="ctr">
            <a:solidFill>
              <a:srgbClr val="FF3300"/>
            </a:solidFill>
            <a:round/>
            <a:headEnd/>
            <a:tailEnd type="arrow" w="med" len="med"/>
          </a:ln>
        </p:spPr>
      </p:cxnSp>
      <p:cxnSp>
        <p:nvCxnSpPr>
          <p:cNvPr id="182317" name="Connecteur droit avec flèche 49"/>
          <p:cNvCxnSpPr>
            <a:cxnSpLocks noChangeShapeType="1"/>
          </p:cNvCxnSpPr>
          <p:nvPr/>
        </p:nvCxnSpPr>
        <p:spPr bwMode="auto">
          <a:xfrm flipV="1">
            <a:off x="3059113" y="620713"/>
            <a:ext cx="352425" cy="360362"/>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500563" y="3170238"/>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19" name="Connecteur droit avec flèche 53"/>
          <p:cNvCxnSpPr>
            <a:cxnSpLocks noChangeShapeType="1"/>
          </p:cNvCxnSpPr>
          <p:nvPr/>
        </p:nvCxnSpPr>
        <p:spPr bwMode="auto">
          <a:xfrm flipV="1">
            <a:off x="4500563" y="3603625"/>
            <a:ext cx="358775" cy="495300"/>
          </a:xfrm>
          <a:prstGeom prst="straightConnector1">
            <a:avLst/>
          </a:prstGeom>
          <a:noFill/>
          <a:ln w="76200" algn="ctr">
            <a:solidFill>
              <a:srgbClr val="FF3300"/>
            </a:solidFill>
            <a:round/>
            <a:headEnd/>
            <a:tailEnd type="arrow" w="med" len="med"/>
          </a:ln>
        </p:spPr>
      </p:cxnSp>
      <p:cxnSp>
        <p:nvCxnSpPr>
          <p:cNvPr id="182320"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56" name="Connecteur droit avec flèche 55"/>
          <p:cNvCxnSpPr/>
          <p:nvPr/>
        </p:nvCxnSpPr>
        <p:spPr bwMode="auto">
          <a:xfrm>
            <a:off x="594042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22" name="Connecteur droit avec flèche 56"/>
          <p:cNvCxnSpPr>
            <a:cxnSpLocks noChangeShapeType="1"/>
          </p:cNvCxnSpPr>
          <p:nvPr/>
        </p:nvCxnSpPr>
        <p:spPr bwMode="auto">
          <a:xfrm>
            <a:off x="1042988" y="620713"/>
            <a:ext cx="360362" cy="495300"/>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57" name="Ellipse 5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3298"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3299" name="Connecteur droit avec flèche 45"/>
          <p:cNvCxnSpPr>
            <a:cxnSpLocks noChangeShapeType="1"/>
          </p:cNvCxnSpPr>
          <p:nvPr/>
        </p:nvCxnSpPr>
        <p:spPr bwMode="auto">
          <a:xfrm flipH="1" flipV="1">
            <a:off x="1403350" y="1916113"/>
            <a:ext cx="1919288"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3351"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3352"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3353"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3311"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02"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05"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3307"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3308"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3309"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3310"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3311"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3312"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3313"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3314"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3315"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3316"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18"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22"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3327"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3328"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3329"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3330"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3331"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3332"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34"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3336"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Residual     Y/O  </a:t>
            </a:r>
            <a:r>
              <a:rPr lang="es-ES" sz="3200" b="1" dirty="0" err="1">
                <a:solidFill>
                  <a:schemeClr val="accent3"/>
                </a:solidFill>
                <a:cs typeface="+mn-cs"/>
              </a:rPr>
              <a:t>P.Hidrostatica</a:t>
            </a:r>
            <a:r>
              <a:rPr lang="es-ES" sz="3200" b="1" dirty="0">
                <a:solidFill>
                  <a:schemeClr val="accent3"/>
                </a:solidFill>
                <a:cs typeface="+mn-cs"/>
              </a:rPr>
              <a:t>      </a:t>
            </a:r>
            <a:r>
              <a:rPr lang="es-ES" sz="3200" b="1" dirty="0" err="1">
                <a:solidFill>
                  <a:srgbClr val="FFFF00"/>
                </a:solidFill>
                <a:cs typeface="+mn-cs"/>
              </a:rPr>
              <a:t>P.Lateral</a:t>
            </a:r>
            <a:r>
              <a:rPr lang="es-ES" sz="3200" b="1" dirty="0">
                <a:solidFill>
                  <a:srgbClr val="FFFF00"/>
                </a:solidFill>
                <a:cs typeface="+mn-cs"/>
              </a:rPr>
              <a:t> </a:t>
            </a:r>
            <a:r>
              <a:rPr lang="es-ES" sz="3200" b="1" dirty="0">
                <a:solidFill>
                  <a:schemeClr val="accent3"/>
                </a:solidFill>
                <a:cs typeface="+mn-cs"/>
              </a:rPr>
              <a:t>     	</a:t>
            </a:r>
            <a:r>
              <a:rPr lang="es-ES" sz="3200" b="1" u="sng" dirty="0">
                <a:solidFill>
                  <a:schemeClr val="accent3"/>
                </a:solidFill>
                <a:cs typeface="+mn-cs"/>
              </a:rPr>
              <a:t>COMPRESION </a:t>
            </a:r>
            <a:r>
              <a:rPr lang="es-ES" sz="3200" b="1" dirty="0">
                <a:solidFill>
                  <a:schemeClr val="accent3"/>
                </a:solidFill>
                <a:cs typeface="+mn-cs"/>
              </a:rPr>
              <a:t>     </a:t>
            </a:r>
            <a:r>
              <a:rPr lang="es-ES" sz="3200" b="1" dirty="0">
                <a:cs typeface="+mn-cs"/>
              </a:rPr>
              <a:t>PTM      Drenaje </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0" name="Connecteur droit avec flèche 48"/>
          <p:cNvCxnSpPr>
            <a:cxnSpLocks noChangeShapeType="1"/>
          </p:cNvCxnSpPr>
          <p:nvPr/>
        </p:nvCxnSpPr>
        <p:spPr bwMode="auto">
          <a:xfrm flipV="1">
            <a:off x="7380288" y="557213"/>
            <a:ext cx="360362" cy="495300"/>
          </a:xfrm>
          <a:prstGeom prst="straightConnector1">
            <a:avLst/>
          </a:prstGeom>
          <a:noFill/>
          <a:ln w="76200" algn="ctr">
            <a:solidFill>
              <a:srgbClr val="FF3300"/>
            </a:solidFill>
            <a:round/>
            <a:headEnd/>
            <a:tailEnd type="arrow" w="med" len="med"/>
          </a:ln>
        </p:spPr>
      </p:cxnSp>
      <p:cxnSp>
        <p:nvCxnSpPr>
          <p:cNvPr id="50" name="Connecteur droit avec flèche 49"/>
          <p:cNvCxnSpPr/>
          <p:nvPr/>
        </p:nvCxnSpPr>
        <p:spPr bwMode="auto">
          <a:xfrm flipV="1">
            <a:off x="3851275" y="692150"/>
            <a:ext cx="352425" cy="360363"/>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1" name="Connecteur droit avec flèche 50"/>
          <p:cNvCxnSpPr/>
          <p:nvPr/>
        </p:nvCxnSpPr>
        <p:spPr bwMode="auto">
          <a:xfrm flipV="1">
            <a:off x="4643438" y="329406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3" name="Connecteur droit avec flèche 53"/>
          <p:cNvCxnSpPr>
            <a:cxnSpLocks noChangeShapeType="1"/>
          </p:cNvCxnSpPr>
          <p:nvPr/>
        </p:nvCxnSpPr>
        <p:spPr bwMode="auto">
          <a:xfrm flipV="1">
            <a:off x="4500563" y="3797300"/>
            <a:ext cx="358775" cy="495300"/>
          </a:xfrm>
          <a:prstGeom prst="straightConnector1">
            <a:avLst/>
          </a:prstGeom>
          <a:noFill/>
          <a:ln w="76200" algn="ctr">
            <a:solidFill>
              <a:srgbClr val="FF3300"/>
            </a:solidFill>
            <a:round/>
            <a:headEnd/>
            <a:tailEnd type="arrow" w="med" len="med"/>
          </a:ln>
        </p:spPr>
      </p:cxnSp>
      <p:cxnSp>
        <p:nvCxnSpPr>
          <p:cNvPr id="183344"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183345" name="Connecteur droit avec flèche 55"/>
          <p:cNvCxnSpPr>
            <a:cxnSpLocks noChangeShapeType="1"/>
          </p:cNvCxnSpPr>
          <p:nvPr/>
        </p:nvCxnSpPr>
        <p:spPr bwMode="auto">
          <a:xfrm>
            <a:off x="5292725" y="557213"/>
            <a:ext cx="358775" cy="495300"/>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flipV="1">
            <a:off x="3995738" y="408622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6019800" y="188913"/>
            <a:ext cx="352425"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8" name="Connecteur droit avec flèche 62"/>
          <p:cNvCxnSpPr>
            <a:cxnSpLocks noChangeShapeType="1"/>
          </p:cNvCxnSpPr>
          <p:nvPr/>
        </p:nvCxnSpPr>
        <p:spPr bwMode="auto">
          <a:xfrm flipV="1">
            <a:off x="8243888" y="188913"/>
            <a:ext cx="352425" cy="360362"/>
          </a:xfrm>
          <a:prstGeom prst="straightConnector1">
            <a:avLst/>
          </a:prstGeom>
          <a:noFill/>
          <a:ln w="76200" algn="ctr">
            <a:solidFill>
              <a:srgbClr val="FF3300"/>
            </a:solidFill>
            <a:round/>
            <a:headEnd/>
            <a:tailEnd type="arrow" w="med" len="med"/>
          </a:ln>
        </p:spPr>
      </p:cxnSp>
      <p:cxnSp>
        <p:nvCxnSpPr>
          <p:cNvPr id="183349" name="Connecteur droit avec flèche 63"/>
          <p:cNvCxnSpPr>
            <a:cxnSpLocks noChangeShapeType="1"/>
          </p:cNvCxnSpPr>
          <p:nvPr/>
        </p:nvCxnSpPr>
        <p:spPr bwMode="auto">
          <a:xfrm>
            <a:off x="4211638" y="3068638"/>
            <a:ext cx="360362" cy="495300"/>
          </a:xfrm>
          <a:prstGeom prst="straightConnector1">
            <a:avLst/>
          </a:prstGeom>
          <a:noFill/>
          <a:ln w="76200" algn="ctr">
            <a:solidFill>
              <a:srgbClr val="FF3300"/>
            </a:solidFill>
            <a:round/>
            <a:headEnd/>
            <a:tailEnd type="arrow" w="med" len="med"/>
          </a:ln>
        </p:spPr>
      </p:cxnSp>
      <p:cxnSp>
        <p:nvCxnSpPr>
          <p:cNvPr id="65" name="Connecteur droit avec flèche 64"/>
          <p:cNvCxnSpPr/>
          <p:nvPr/>
        </p:nvCxnSpPr>
        <p:spPr bwMode="auto">
          <a:xfrm flipV="1">
            <a:off x="3644900" y="1628775"/>
            <a:ext cx="350838" cy="360363"/>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60" name="Ellipse 59"/>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4322"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4323" name="Connecteur droit avec flèche 45"/>
          <p:cNvCxnSpPr>
            <a:cxnSpLocks noChangeShapeType="1"/>
          </p:cNvCxnSpPr>
          <p:nvPr/>
        </p:nvCxnSpPr>
        <p:spPr bwMode="auto">
          <a:xfrm flipH="1">
            <a:off x="2916238" y="1951038"/>
            <a:ext cx="406400" cy="109537"/>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4369"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4370"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4371"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4335"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26"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29"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4331"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4332"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4333"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4334"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4335"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4336"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4337"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4338"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4339"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4340"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42"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46"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4351"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4352"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4353"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4354"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4355"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4356"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58"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4360"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584200"/>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a:t>
            </a:r>
            <a:r>
              <a:rPr lang="es-ES" sz="3200" b="1" dirty="0" err="1">
                <a:solidFill>
                  <a:schemeClr val="accent3"/>
                </a:solidFill>
                <a:cs typeface="+mn-cs"/>
              </a:rPr>
              <a:t>Atmosferica</a:t>
            </a:r>
            <a:r>
              <a:rPr lang="es-ES" sz="3200" b="1" dirty="0">
                <a:solidFill>
                  <a:schemeClr val="accent3"/>
                </a:solidFill>
                <a:cs typeface="+mn-cs"/>
              </a:rPr>
              <a:t>       </a:t>
            </a:r>
            <a:r>
              <a:rPr lang="es-ES" sz="3200" b="1" dirty="0">
                <a:cs typeface="+mn-cs"/>
              </a:rPr>
              <a:t>PTM      Drenaje </a:t>
            </a:r>
          </a:p>
        </p:txBody>
      </p:sp>
      <p:cxnSp>
        <p:nvCxnSpPr>
          <p:cNvPr id="48" name="Connecteur droit avec flèche 47"/>
          <p:cNvCxnSpPr/>
          <p:nvPr/>
        </p:nvCxnSpPr>
        <p:spPr bwMode="auto">
          <a:xfrm>
            <a:off x="2700338" y="1254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4364" name="Connecteur droit avec flèche 49"/>
          <p:cNvCxnSpPr>
            <a:cxnSpLocks noChangeShapeType="1"/>
          </p:cNvCxnSpPr>
          <p:nvPr/>
        </p:nvCxnSpPr>
        <p:spPr bwMode="auto">
          <a:xfrm flipV="1">
            <a:off x="4284663" y="115888"/>
            <a:ext cx="350837" cy="360362"/>
          </a:xfrm>
          <a:prstGeom prst="straightConnector1">
            <a:avLst/>
          </a:prstGeom>
          <a:noFill/>
          <a:ln w="76200" algn="ctr">
            <a:solidFill>
              <a:srgbClr val="FF3300"/>
            </a:solidFill>
            <a:round/>
            <a:headEnd/>
            <a:tailEnd type="arrow" w="med" len="med"/>
          </a:ln>
        </p:spPr>
      </p:cxnSp>
      <p:cxnSp>
        <p:nvCxnSpPr>
          <p:cNvPr id="184365"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563938" y="242887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4367" name="Connecteur droit avec flèche 62"/>
          <p:cNvCxnSpPr>
            <a:cxnSpLocks noChangeShapeType="1"/>
          </p:cNvCxnSpPr>
          <p:nvPr/>
        </p:nvCxnSpPr>
        <p:spPr bwMode="auto">
          <a:xfrm>
            <a:off x="6300788" y="188913"/>
            <a:ext cx="350837" cy="360362"/>
          </a:xfrm>
          <a:prstGeom prst="straightConnector1">
            <a:avLst/>
          </a:prstGeom>
          <a:noFill/>
          <a:ln w="76200" algn="ctr">
            <a:solidFill>
              <a:srgbClr val="FF3300"/>
            </a:solidFill>
            <a:round/>
            <a:headEnd/>
            <a:tailEnd type="arrow" w="med" len="med"/>
          </a:ln>
        </p:spPr>
      </p:cxnSp>
      <p:cxnSp>
        <p:nvCxnSpPr>
          <p:cNvPr id="184368" name="Connecteur droit avec flèche 59"/>
          <p:cNvCxnSpPr>
            <a:cxnSpLocks noChangeShapeType="1"/>
          </p:cNvCxnSpPr>
          <p:nvPr/>
        </p:nvCxnSpPr>
        <p:spPr bwMode="auto">
          <a:xfrm flipV="1">
            <a:off x="4284663" y="2852738"/>
            <a:ext cx="350837" cy="360362"/>
          </a:xfrm>
          <a:prstGeom prst="straightConnector1">
            <a:avLst/>
          </a:prstGeom>
          <a:noFill/>
          <a:ln w="76200" algn="ctr">
            <a:solidFill>
              <a:srgbClr val="FF3300"/>
            </a:solidFill>
            <a:round/>
            <a:headEnd/>
            <a:tailEnd type="arrow" w="med" len="med"/>
          </a:ln>
        </p:spPr>
      </p:cxnSp>
      <p:sp>
        <p:nvSpPr>
          <p:cNvPr id="53" name="Ellipse 52"/>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5346"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5347" name="Connecteur droit avec flèche 45"/>
          <p:cNvCxnSpPr>
            <a:cxnSpLocks noChangeShapeType="1"/>
          </p:cNvCxnSpPr>
          <p:nvPr/>
        </p:nvCxnSpPr>
        <p:spPr bwMode="auto">
          <a:xfrm flipH="1" flipV="1">
            <a:off x="1403350" y="1916113"/>
            <a:ext cx="1919288"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5394"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5395"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5396"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5359"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50"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53"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5355"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5356"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5357"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5358"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5359"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5360"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5361"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5362"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5363"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5364"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66"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70"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5375"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5376"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5377"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5378"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5379"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5380"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82"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5384"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a:t>
            </a:r>
            <a:r>
              <a:rPr lang="es-ES" sz="3200" b="1" dirty="0" err="1">
                <a:solidFill>
                  <a:schemeClr val="accent3"/>
                </a:solidFill>
                <a:cs typeface="+mn-cs"/>
              </a:rPr>
              <a:t>Atmosferica</a:t>
            </a:r>
            <a:r>
              <a:rPr lang="es-ES" sz="3200" b="1" dirty="0">
                <a:solidFill>
                  <a:schemeClr val="accent3"/>
                </a:solidFill>
                <a:cs typeface="+mn-cs"/>
              </a:rPr>
              <a:t>       </a:t>
            </a:r>
            <a:r>
              <a:rPr lang="es-ES" sz="3200" b="1" u="sng" dirty="0">
                <a:solidFill>
                  <a:schemeClr val="accent3"/>
                </a:solidFill>
                <a:cs typeface="+mn-cs"/>
              </a:rPr>
              <a:t>COMPRESION</a:t>
            </a:r>
            <a:r>
              <a:rPr lang="es-ES" sz="3200" b="1" dirty="0">
                <a:solidFill>
                  <a:schemeClr val="accent3"/>
                </a:solidFill>
                <a:cs typeface="+mn-cs"/>
              </a:rPr>
              <a:t>      </a:t>
            </a:r>
            <a:r>
              <a:rPr lang="es-ES" sz="3200" b="1" dirty="0">
                <a:cs typeface="+mn-cs"/>
              </a:rPr>
              <a:t>PTM      Drenaje </a:t>
            </a:r>
          </a:p>
        </p:txBody>
      </p:sp>
      <p:cxnSp>
        <p:nvCxnSpPr>
          <p:cNvPr id="48" name="Connecteur droit avec flèche 47"/>
          <p:cNvCxnSpPr/>
          <p:nvPr/>
        </p:nvCxnSpPr>
        <p:spPr bwMode="auto">
          <a:xfrm>
            <a:off x="2700338" y="1254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88" name="Connecteur droit avec flèche 49"/>
          <p:cNvCxnSpPr>
            <a:cxnSpLocks noChangeShapeType="1"/>
          </p:cNvCxnSpPr>
          <p:nvPr/>
        </p:nvCxnSpPr>
        <p:spPr bwMode="auto">
          <a:xfrm flipV="1">
            <a:off x="1476375" y="692150"/>
            <a:ext cx="350838"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3419475" y="1628775"/>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90"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563938" y="242887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6092825" y="188913"/>
            <a:ext cx="350838"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93" name="Connecteur droit avec flèche 62"/>
          <p:cNvCxnSpPr>
            <a:cxnSpLocks noChangeShapeType="1"/>
          </p:cNvCxnSpPr>
          <p:nvPr/>
        </p:nvCxnSpPr>
        <p:spPr bwMode="auto">
          <a:xfrm>
            <a:off x="7667625" y="188913"/>
            <a:ext cx="352425" cy="360362"/>
          </a:xfrm>
          <a:prstGeom prst="straightConnector1">
            <a:avLst/>
          </a:prstGeom>
          <a:noFill/>
          <a:ln w="76200" algn="ctr">
            <a:solidFill>
              <a:srgbClr val="FF3300"/>
            </a:solidFill>
            <a:round/>
            <a:headEnd/>
            <a:tailEnd type="arrow" w="med" len="med"/>
          </a:ln>
        </p:spPr>
      </p:cxnSp>
      <p:sp>
        <p:nvSpPr>
          <p:cNvPr id="54" name="Ellipse 53"/>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smtClean="0">
              <a:ln>
                <a:noFill/>
              </a:ln>
              <a:solidFill>
                <a:srgbClr val="FFFF66"/>
              </a:solidFill>
              <a:effectLst/>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rgbClr val="FF33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rgbClr val="FFFF66"/>
            </a:solidFill>
            <a:effectLst/>
            <a:latin typeface="Times New Roman" pitchFamily="18" charset="0"/>
          </a:defRPr>
        </a:defPPr>
      </a:lstStyle>
    </a:spDef>
    <a:lnDef>
      <a:spPr bwMode="auto">
        <a:xfrm>
          <a:off x="0" y="0"/>
          <a:ext cx="1" cy="1"/>
        </a:xfrm>
        <a:custGeom>
          <a:avLst/>
          <a:gdLst/>
          <a:ahLst/>
          <a:cxnLst/>
          <a:rect l="0" t="0" r="0" b="0"/>
          <a:pathLst/>
        </a:custGeom>
        <a:solidFill>
          <a:srgbClr val="000066"/>
        </a:solidFill>
        <a:ln w="9525" cap="flat" cmpd="sng" algn="ctr">
          <a:solidFill>
            <a:srgbClr val="FF33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rgbClr val="FFFF66"/>
            </a:solidFill>
            <a:effectLst/>
            <a:latin typeface="Times New Roman"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Office\Modèles\Nouvelle présentation.pot</Template>
  <TotalTime>2818</TotalTime>
  <Words>3321</Words>
  <Application>Microsoft Office PowerPoint</Application>
  <PresentationFormat>Affichage à l'écran (4:3)</PresentationFormat>
  <Paragraphs>760</Paragraphs>
  <Slides>109</Slides>
  <Notes>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109</vt:i4>
      </vt:variant>
    </vt:vector>
  </HeadingPairs>
  <TitlesOfParts>
    <vt:vector size="111" baseType="lpstr">
      <vt:lpstr>Nouvelle présentation</vt:lpstr>
      <vt:lpstr>Clip</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vector>
  </TitlesOfParts>
  <Company>Médecin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Franceschi C</dc:creator>
  <cp:lastModifiedBy>claude franceschi</cp:lastModifiedBy>
  <cp:revision>500</cp:revision>
  <dcterms:created xsi:type="dcterms:W3CDTF">2000-04-25T13:01:32Z</dcterms:created>
  <dcterms:modified xsi:type="dcterms:W3CDTF">2017-10-18T07:14:22Z</dcterms:modified>
</cp:coreProperties>
</file>