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5" r:id="rId2"/>
    <p:sldId id="323" r:id="rId3"/>
    <p:sldId id="439" r:id="rId4"/>
    <p:sldId id="385" r:id="rId5"/>
    <p:sldId id="440" r:id="rId6"/>
    <p:sldId id="441" r:id="rId7"/>
    <p:sldId id="442" r:id="rId8"/>
    <p:sldId id="443" r:id="rId9"/>
    <p:sldId id="480" r:id="rId10"/>
    <p:sldId id="447" r:id="rId11"/>
    <p:sldId id="450" r:id="rId12"/>
    <p:sldId id="477" r:id="rId13"/>
    <p:sldId id="451" r:id="rId14"/>
    <p:sldId id="454" r:id="rId15"/>
    <p:sldId id="455" r:id="rId16"/>
    <p:sldId id="456" r:id="rId17"/>
    <p:sldId id="329" r:id="rId18"/>
    <p:sldId id="457" r:id="rId19"/>
    <p:sldId id="458" r:id="rId20"/>
    <p:sldId id="459" r:id="rId21"/>
    <p:sldId id="461" r:id="rId22"/>
    <p:sldId id="478" r:id="rId23"/>
    <p:sldId id="479" r:id="rId24"/>
    <p:sldId id="481" r:id="rId25"/>
    <p:sldId id="462" r:id="rId26"/>
    <p:sldId id="484" r:id="rId27"/>
    <p:sldId id="463" r:id="rId28"/>
    <p:sldId id="483" r:id="rId29"/>
    <p:sldId id="465" r:id="rId30"/>
    <p:sldId id="485" r:id="rId31"/>
    <p:sldId id="482" r:id="rId32"/>
    <p:sldId id="467" r:id="rId33"/>
    <p:sldId id="468" r:id="rId34"/>
    <p:sldId id="469" r:id="rId35"/>
    <p:sldId id="470" r:id="rId36"/>
    <p:sldId id="47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3" autoAdjust="0"/>
    <p:restoredTop sz="94575" autoAdjust="0"/>
  </p:normalViewPr>
  <p:slideViewPr>
    <p:cSldViewPr>
      <p:cViewPr varScale="1">
        <p:scale>
          <a:sx n="77" d="100"/>
          <a:sy n="77" d="100"/>
        </p:scale>
        <p:origin x="103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33AC88-8330-4EA4-B82A-02ECC0533E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2B468E-E67E-4863-A220-F8D54F317DC6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3B70B2-2FA5-4102-AEB2-3148C0F42890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77CD63-58E7-444C-B5DD-D32AFA0EE926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73692D-7804-4F1A-A966-423018AFE6DB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FE92C6-4B53-4648-8264-FCAC19B5D8C9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A380AF-3B34-4644-87E8-FCCB12EB9D63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5E966F-E79B-4B5D-A447-B22ED43CD5D7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6639E1-886B-4FD5-A0CD-FBBEFD1C988C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53725A-D4B8-4E6C-B53F-B29C3CC809A1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4A9E83-BC14-4484-AFB2-C6595F62A685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CF5D2C-5B7C-4165-BBF2-33A993A3D101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0C2FD3-A1D4-48A2-A4A8-26AE003013AE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0850" cy="31956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385127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BA1655-4134-4668-B64A-DEA27ADA5763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31E7E5-F774-481B-9FA0-A4285CBB4C05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F9C441-1981-4DD1-B510-EBE512F98C03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7DACD1-E5F9-4379-B58A-AF5D128BE843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5ED10-A8D3-4F24-9B41-451818E8D63F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E70065-0AE4-4684-AC7B-D4EC6CACE328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89A245-49E5-45ED-A664-4AC92FE395A1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73BAF5-CBEB-4B0A-B52E-074AFAE8AE2F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5ED10-A8D3-4F24-9B41-451818E8D63F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66CF68-1224-4DC4-8135-F7CD89B4D6E1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03F1C-71AB-4F9B-8C2D-C45C1FB2386C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BA0FDF-C07B-432B-AFD4-7D4958438D02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5ED10-A8D3-4F24-9B41-451818E8D63F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9A8EE3-E7C3-4036-83E7-3B62A009BAE4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0704F2-246D-4F6E-853D-3CA8FCB1FBE8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B4AC0C-3408-4B6C-A0D3-38CB6557609A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162E58-6652-417E-9684-AB44E6ADA4DE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5C8E13-590E-47AF-8DEE-2A64F78021CF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0CAA00-BC14-4DCA-AA6C-4808F769BDF1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7D0B7E-E01C-42F1-9432-5DF6034592AF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777E0-9F9C-4FEF-9025-9E8660927CC0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37AEFA-170C-45D2-A375-2157F28695EC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526ECF-30C6-4274-816D-56C423AEEB4C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37AEFA-170C-45D2-A375-2157F28695EC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CE69B-0AF7-4121-A388-96C3499E55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4191-4B5F-4F47-8F50-FB89A81F33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6060-6203-43E0-9A23-2CBB341A8F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CE4D-23A5-45DC-A70E-065A7E89CB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F54A-2896-4C47-AAAF-D46BF46E66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333-0825-4512-9FC9-1A60E420AA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4789-A1FA-4B84-AA75-A4A9196261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519B-1443-43AA-A6D7-107C46EA57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AD6A-8E6C-4E54-8528-EEAD8EFC39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2762-2BB0-41EA-A0AD-824F0C48BF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9553-477F-4F96-8B84-446F1F28EC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B16B-64C2-41B8-9825-CC973AB68B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FEEB13-B40C-4F26-BC86-8B9AC21C64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3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6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39.jpeg"/><Relationship Id="rId5" Type="http://schemas.openxmlformats.org/officeDocument/2006/relationships/image" Target="../media/image23.jpeg"/><Relationship Id="rId10" Type="http://schemas.openxmlformats.org/officeDocument/2006/relationships/image" Target="../media/image38.jpeg"/><Relationship Id="rId4" Type="http://schemas.openxmlformats.org/officeDocument/2006/relationships/image" Target="../media/image22.jpeg"/><Relationship Id="rId9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26.jpeg"/><Relationship Id="rId4" Type="http://schemas.openxmlformats.org/officeDocument/2006/relationships/image" Target="../media/image41.jpeg"/><Relationship Id="rId9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108520" y="163512"/>
            <a:ext cx="94330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CORSO TEORICO-PRATICO DI ECO-DOPPLER DEGLI ARTI  </a:t>
            </a:r>
            <a:r>
              <a:rPr lang="fr-FR" sz="4800" dirty="0" err="1">
                <a:solidFill>
                  <a:schemeClr val="bg1"/>
                </a:solidFill>
              </a:rPr>
              <a:t>Ospedale</a:t>
            </a:r>
            <a:r>
              <a:rPr lang="fr-FR" sz="4800" dirty="0">
                <a:solidFill>
                  <a:schemeClr val="bg1"/>
                </a:solidFill>
              </a:rPr>
              <a:t> “San Paolo” </a:t>
            </a:r>
          </a:p>
          <a:p>
            <a:pPr algn="ctr"/>
            <a:r>
              <a:rPr lang="fr-FR" sz="4800" dirty="0" err="1">
                <a:solidFill>
                  <a:schemeClr val="bg1"/>
                </a:solidFill>
              </a:rPr>
              <a:t>Memorial</a:t>
            </a:r>
            <a:r>
              <a:rPr lang="fr-FR" sz="4800" dirty="0">
                <a:solidFill>
                  <a:schemeClr val="bg1"/>
                </a:solidFill>
              </a:rPr>
              <a:t> Vito </a:t>
            </a:r>
            <a:r>
              <a:rPr lang="fr-FR" sz="4800" dirty="0" err="1">
                <a:solidFill>
                  <a:schemeClr val="bg1"/>
                </a:solidFill>
              </a:rPr>
              <a:t>Zupo</a:t>
            </a:r>
            <a:r>
              <a:rPr lang="fr-FR" sz="4800" dirty="0">
                <a:solidFill>
                  <a:schemeClr val="bg1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fr-FR" altLang="fr-FR" sz="4800" dirty="0">
                <a:solidFill>
                  <a:schemeClr val="bg1"/>
                </a:solidFill>
              </a:rPr>
              <a:t>LO STUDIO  DELLE ARTERIE RENALI</a:t>
            </a:r>
          </a:p>
          <a:p>
            <a:pPr algn="ctr">
              <a:spcBef>
                <a:spcPct val="50000"/>
              </a:spcBef>
            </a:pPr>
            <a:r>
              <a:rPr lang="fr-FR" altLang="fr-FR" sz="4800" dirty="0">
                <a:solidFill>
                  <a:schemeClr val="bg1"/>
                </a:solidFill>
              </a:rPr>
              <a:t>Bari </a:t>
            </a:r>
            <a:r>
              <a:rPr lang="fr-FR" altLang="fr-FR" sz="4800" dirty="0" err="1">
                <a:solidFill>
                  <a:schemeClr val="bg1"/>
                </a:solidFill>
              </a:rPr>
              <a:t>Ottobre</a:t>
            </a:r>
            <a:r>
              <a:rPr lang="fr-FR" altLang="fr-FR" sz="4800" dirty="0">
                <a:solidFill>
                  <a:schemeClr val="bg1"/>
                </a:solidFill>
              </a:rPr>
              <a:t> 2021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6237288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Claude Franceschi Hôpital saint Joseph Paris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rgbClr val="FFC000"/>
                </a:solidFill>
              </a:rPr>
              <a:t>DATI EMODINAMICI DOPPLER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sz="40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1-</a:t>
            </a:r>
            <a:r>
              <a:rPr lang="fr-FR" sz="4000" i="1" dirty="0" err="1">
                <a:solidFill>
                  <a:schemeClr val="bg1"/>
                </a:solidFill>
              </a:rPr>
              <a:t>Velocità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>
                <a:solidFill>
                  <a:srgbClr val="FFC000"/>
                </a:solidFill>
              </a:rPr>
              <a:t>TORBOLENTE</a:t>
            </a:r>
            <a:r>
              <a:rPr lang="fr-FR" sz="4000" i="1" dirty="0">
                <a:solidFill>
                  <a:schemeClr val="bg1"/>
                </a:solidFill>
              </a:rPr>
              <a:t> : </a:t>
            </a:r>
            <a:r>
              <a:rPr lang="fr-FR" sz="4000" i="1" dirty="0" err="1">
                <a:solidFill>
                  <a:schemeClr val="bg1"/>
                </a:solidFill>
              </a:rPr>
              <a:t>superato</a:t>
            </a:r>
            <a:r>
              <a:rPr lang="fr-FR" sz="4000" i="1" dirty="0">
                <a:solidFill>
                  <a:schemeClr val="bg1"/>
                </a:solidFill>
              </a:rPr>
              <a:t> il </a:t>
            </a:r>
            <a:r>
              <a:rPr lang="fr-FR" sz="4000" i="1" dirty="0" err="1">
                <a:solidFill>
                  <a:schemeClr val="bg1"/>
                </a:solidFill>
              </a:rPr>
              <a:t>numero</a:t>
            </a:r>
            <a:r>
              <a:rPr lang="fr-FR" sz="4000" i="1" dirty="0">
                <a:solidFill>
                  <a:schemeClr val="bg1"/>
                </a:solidFill>
              </a:rPr>
              <a:t> di Reynolds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40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2-</a:t>
            </a:r>
            <a:r>
              <a:rPr lang="fr-FR" sz="4000" i="1" dirty="0" err="1">
                <a:solidFill>
                  <a:schemeClr val="bg1"/>
                </a:solidFill>
              </a:rPr>
              <a:t>Allungamento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 err="1">
                <a:solidFill>
                  <a:schemeClr val="bg1"/>
                </a:solidFill>
              </a:rPr>
              <a:t>del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>
                <a:solidFill>
                  <a:srgbClr val="FFC000"/>
                </a:solidFill>
              </a:rPr>
              <a:t>tempo di </a:t>
            </a:r>
            <a:r>
              <a:rPr lang="fr-FR" sz="4000" i="1" dirty="0" err="1">
                <a:solidFill>
                  <a:srgbClr val="FFC000"/>
                </a:solidFill>
              </a:rPr>
              <a:t>crescita</a:t>
            </a:r>
            <a:r>
              <a:rPr lang="fr-FR" sz="4000" i="1" dirty="0">
                <a:solidFill>
                  <a:srgbClr val="FFC000"/>
                </a:solidFill>
              </a:rPr>
              <a:t> </a:t>
            </a:r>
            <a:r>
              <a:rPr lang="fr-FR" sz="4000" i="1" dirty="0" err="1">
                <a:solidFill>
                  <a:srgbClr val="FFC000"/>
                </a:solidFill>
              </a:rPr>
              <a:t>sistolica</a:t>
            </a:r>
            <a:r>
              <a:rPr lang="fr-FR" sz="4000" i="1" dirty="0">
                <a:solidFill>
                  <a:srgbClr val="FFC000"/>
                </a:solidFill>
              </a:rPr>
              <a:t> </a:t>
            </a:r>
            <a:r>
              <a:rPr lang="fr-FR" sz="4000" i="1" dirty="0" err="1">
                <a:solidFill>
                  <a:srgbClr val="FFC000"/>
                </a:solidFill>
              </a:rPr>
              <a:t>della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 err="1">
                <a:solidFill>
                  <a:schemeClr val="bg1"/>
                </a:solidFill>
              </a:rPr>
              <a:t>velocità</a:t>
            </a:r>
            <a:endParaRPr lang="fr-FR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124075" y="1341438"/>
            <a:ext cx="4392613" cy="3038475"/>
            <a:chOff x="295" y="300"/>
            <a:chExt cx="3398" cy="2549"/>
          </a:xfrm>
        </p:grpSpPr>
        <p:pic>
          <p:nvPicPr>
            <p:cNvPr id="16389" name="Picture 3" descr="_STE0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300"/>
              <a:ext cx="3398" cy="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Oval 4"/>
            <p:cNvSpPr>
              <a:spLocks noChangeArrowheads="1"/>
            </p:cNvSpPr>
            <p:nvPr/>
          </p:nvSpPr>
          <p:spPr bwMode="auto">
            <a:xfrm>
              <a:off x="2018" y="2387"/>
              <a:ext cx="408" cy="318"/>
            </a:xfrm>
            <a:prstGeom prst="ellipse">
              <a:avLst/>
            </a:prstGeom>
            <a:no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altLang="fr-FR">
                <a:solidFill>
                  <a:schemeClr val="bg1"/>
                </a:solidFill>
              </a:endParaRPr>
            </a:p>
          </p:txBody>
        </p:sp>
      </p:grp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750" y="0"/>
            <a:ext cx="648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600">
                <a:solidFill>
                  <a:srgbClr val="FF9933"/>
                </a:solidFill>
              </a:rPr>
              <a:t>TURBOLENZE = SOFFIO             = PERDITA DI CARICO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00113" y="4652963"/>
            <a:ext cx="7200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>
                <a:solidFill>
                  <a:srgbClr val="FFFF00"/>
                </a:solidFill>
              </a:rPr>
              <a:t>Mesosistoliche , percepibili all’audio, affermano il carattere emodinamico anche se non  lo possono quantificare.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rd retrocavale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76200" y="1066800"/>
            <a:ext cx="45720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ard vmax 520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724400" y="1143000"/>
            <a:ext cx="3962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ARS ostio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4724400" y="3886200"/>
            <a:ext cx="33528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ARS ostio3"/>
          <p:cNvPicPr>
            <a:picLocks noChangeAspect="1" noChangeArrowheads="1"/>
          </p:cNvPicPr>
          <p:nvPr/>
        </p:nvPicPr>
        <p:blipFill>
          <a:blip r:embed="rId6" cstate="print">
            <a:lum bright="18000"/>
          </a:blip>
          <a:srcRect/>
          <a:stretch>
            <a:fillRect/>
          </a:stretch>
        </p:blipFill>
        <p:spPr bwMode="auto">
          <a:xfrm>
            <a:off x="304800" y="4267200"/>
            <a:ext cx="3200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rgbClr val="FF9933"/>
                </a:solidFill>
              </a:rPr>
              <a:t>TORBOLENZE</a:t>
            </a:r>
            <a:endParaRPr lang="it-IT" altLang="fr-FR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841500"/>
          </a:xfrm>
        </p:spPr>
        <p:txBody>
          <a:bodyPr/>
          <a:lstStyle/>
          <a:p>
            <a:pPr eaLnBrk="1" hangingPunct="1"/>
            <a:r>
              <a:rPr kumimoji="1" lang="en-GB" altLang="fr-FR" sz="4000" b="1" dirty="0" err="1">
                <a:solidFill>
                  <a:srgbClr val="FFC000"/>
                </a:solidFill>
              </a:rPr>
              <a:t>Valutazione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quantitativa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della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perdita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di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carico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avalle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della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stenosi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 (all’ </a:t>
            </a:r>
            <a:r>
              <a:rPr kumimoji="1" lang="en-GB" altLang="fr-FR" sz="4000" b="1" dirty="0" err="1">
                <a:solidFill>
                  <a:srgbClr val="FFC000"/>
                </a:solidFill>
              </a:rPr>
              <a:t>ilo</a:t>
            </a:r>
            <a:r>
              <a:rPr kumimoji="1" lang="en-GB" altLang="fr-FR" sz="4000" b="1" dirty="0">
                <a:solidFill>
                  <a:srgbClr val="FFC000"/>
                </a:solidFill>
              </a:rPr>
              <a:t>). </a:t>
            </a:r>
          </a:p>
        </p:txBody>
      </p:sp>
      <p:pic>
        <p:nvPicPr>
          <p:cNvPr id="18435" name="Picture 3" descr="schemi onde renal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05050"/>
            <a:ext cx="6858000" cy="29527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5410200"/>
            <a:ext cx="3254375" cy="36933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 b="1" i="1" dirty="0">
                <a:solidFill>
                  <a:schemeClr val="bg1"/>
                </a:solidFill>
                <a:latin typeface="Tahoma" pitchFamily="34" charset="0"/>
              </a:rPr>
              <a:t>Tempo di salita &lt; 80 msec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5929313"/>
            <a:ext cx="2514600" cy="36933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 b="1" i="1">
                <a:solidFill>
                  <a:schemeClr val="bg1"/>
                </a:solidFill>
                <a:latin typeface="Tahoma" pitchFamily="34" charset="0"/>
              </a:rPr>
              <a:t>IR  &gt;0,55  &lt;0,65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05000" y="4876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 i="1">
                <a:solidFill>
                  <a:schemeClr val="bg1"/>
                </a:solidFill>
                <a:latin typeface="Tahoma" pitchFamily="34" charset="0"/>
              </a:rPr>
              <a:t>Normal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505200" y="4876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fr-FR" sz="1800" i="1">
                <a:solidFill>
                  <a:schemeClr val="bg1"/>
                </a:solidFill>
                <a:latin typeface="Tahoma" pitchFamily="34" charset="0"/>
              </a:rPr>
              <a:t>Slight demodulation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867400" y="4876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 i="1">
                <a:solidFill>
                  <a:schemeClr val="bg1"/>
                </a:solidFill>
                <a:latin typeface="Tahoma" pitchFamily="34" charset="0"/>
              </a:rPr>
              <a:t>Demodulation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67200" y="5638800"/>
            <a:ext cx="4265240" cy="36933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fr-FR" sz="1800" b="1" i="1" dirty="0" err="1">
                <a:solidFill>
                  <a:schemeClr val="bg1"/>
                </a:solidFill>
                <a:latin typeface="Tahoma" pitchFamily="34" charset="0"/>
              </a:rPr>
              <a:t>Demodulatzione</a:t>
            </a:r>
            <a:r>
              <a:rPr kumimoji="1" lang="en-US" altLang="fr-FR" sz="1800" b="1" i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kumimoji="1" lang="en-US" altLang="fr-FR" sz="1800" b="1" i="1" dirty="0" err="1">
                <a:solidFill>
                  <a:schemeClr val="bg1"/>
                </a:solidFill>
                <a:latin typeface="Tahoma" pitchFamily="34" charset="0"/>
              </a:rPr>
              <a:t>Progressiva</a:t>
            </a:r>
            <a:endParaRPr kumimoji="1" lang="en-US" altLang="fr-FR" sz="1800" b="1" i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258888" y="2349500"/>
            <a:ext cx="1800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/>
              <a:t>T.salita</a:t>
            </a:r>
            <a:endParaRPr lang="fr-FR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17563"/>
          </a:xfrm>
        </p:spPr>
        <p:txBody>
          <a:bodyPr/>
          <a:lstStyle/>
          <a:p>
            <a:pPr eaLnBrk="1" hangingPunct="1"/>
            <a:r>
              <a:rPr kumimoji="1" lang="en-GB" altLang="fr-FR" sz="4000" b="1">
                <a:solidFill>
                  <a:srgbClr val="FF9933"/>
                </a:solidFill>
              </a:rPr>
              <a:t>Tempo di salita aumentato</a:t>
            </a:r>
            <a:endParaRPr kumimoji="1" lang="it-IT" altLang="fr-FR" sz="4000" b="1">
              <a:solidFill>
                <a:srgbClr val="FF9933"/>
              </a:solidFill>
            </a:endParaRPr>
          </a:p>
        </p:txBody>
      </p:sp>
      <p:pic>
        <p:nvPicPr>
          <p:cNvPr id="20483" name="Picture 3" descr="stenosi dell'ar ilo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228600" y="1371600"/>
            <a:ext cx="3657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>
                <a:latin typeface="Tahoma" pitchFamily="34" charset="0"/>
              </a:rPr>
              <a:t>IR 0,35 </a:t>
            </a:r>
          </a:p>
        </p:txBody>
      </p:sp>
      <p:pic>
        <p:nvPicPr>
          <p:cNvPr id="20485" name="Picture 5" descr="sten-ars ost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114800" y="1371600"/>
            <a:ext cx="48768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ARD stenosi d'agostino5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676400" y="39624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334000" y="6172200"/>
            <a:ext cx="928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it-IT" altLang="fr-FR" sz="1800">
                <a:latin typeface="Tahoma" pitchFamily="34" charset="0"/>
              </a:rPr>
              <a:t>IR 0,43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0" y="411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 b="1" i="1">
                <a:latin typeface="Tahoma" pitchFamily="34" charset="0"/>
              </a:rPr>
              <a:t>STENOSE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en serrat-ma ard vania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57912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RD stenosi d'agostino2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267200" y="2667000"/>
            <a:ext cx="48006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ARD stenosi d'agostino3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152400" y="3640138"/>
            <a:ext cx="36576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362200" y="685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it-IT" altLang="fr-FR" sz="2000" b="1" i="1">
                <a:latin typeface="Tahoma" pitchFamily="34" charset="0"/>
              </a:rPr>
              <a:t>Sténose Hile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648200" y="4038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altLang="fr-FR" sz="1800" b="1" i="1">
                <a:latin typeface="Tahoma" pitchFamily="34" charset="0"/>
              </a:rPr>
              <a:t>Stenose Ostiale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1295400" y="22098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17563"/>
          </a:xfrm>
        </p:spPr>
        <p:txBody>
          <a:bodyPr/>
          <a:lstStyle/>
          <a:p>
            <a:pPr eaLnBrk="1" hangingPunct="1"/>
            <a:r>
              <a:rPr kumimoji="1" lang="en-GB" altLang="fr-FR" sz="4000" b="1">
                <a:solidFill>
                  <a:srgbClr val="FF9933"/>
                </a:solidFill>
              </a:rPr>
              <a:t>Tempo di salita aumentato</a:t>
            </a:r>
            <a:endParaRPr kumimoji="1" lang="it-IT" altLang="fr-FR" sz="4000" b="1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4000" i="1">
                <a:solidFill>
                  <a:schemeClr val="bg1"/>
                </a:solidFill>
              </a:rPr>
              <a:t>TURBOLENZE SOLO senza ritardo misurabile significa une stenosi significativa ma per ora  « pocco ».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sz="4000" i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4000" i="1">
                <a:solidFill>
                  <a:schemeClr val="bg1"/>
                </a:solidFill>
              </a:rPr>
              <a:t>La velocità massima è un criterio di sospetto, ma non di dignosi delle stenosi emodinamiche   </a:t>
            </a:r>
            <a:endParaRPr lang="fr-FR" altLang="fr-FR" sz="4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957263" y="692150"/>
            <a:ext cx="7200900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un  IR = o &gt; 0.8 , 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stenosi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anche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serratissima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non è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emodimica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…e non va toccata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tranne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IEC o ARA II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riducce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 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resistenze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con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rischio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Insufficienza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renale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 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funzionale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» .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Allora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valle la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pena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uno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stent</a:t>
            </a:r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stenosi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pocco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serrata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diventare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significativa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si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abbasano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come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une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biopsia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renale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FAV!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76375" y="1125538"/>
            <a:ext cx="5976938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b="1" dirty="0" err="1">
                <a:solidFill>
                  <a:srgbClr val="FFFF00"/>
                </a:solidFill>
              </a:rPr>
              <a:t>Quando</a:t>
            </a:r>
            <a:r>
              <a:rPr lang="fr-FR" altLang="fr-FR" sz="2800" b="1" dirty="0">
                <a:solidFill>
                  <a:srgbClr val="FFFF00"/>
                </a:solidFill>
              </a:rPr>
              <a:t> </a:t>
            </a:r>
            <a:r>
              <a:rPr lang="fr-FR" altLang="fr-FR" sz="2800" b="1" dirty="0" err="1">
                <a:solidFill>
                  <a:srgbClr val="FFFF00"/>
                </a:solidFill>
              </a:rPr>
              <a:t>chercare</a:t>
            </a:r>
            <a:r>
              <a:rPr lang="fr-FR" altLang="fr-FR" sz="2800" b="1" dirty="0">
                <a:solidFill>
                  <a:srgbClr val="FFFF00"/>
                </a:solidFill>
              </a:rPr>
              <a:t> </a:t>
            </a:r>
            <a:r>
              <a:rPr lang="fr-FR" altLang="fr-FR" sz="2800" b="1" dirty="0" err="1">
                <a:solidFill>
                  <a:srgbClr val="FFFF00"/>
                </a:solidFill>
              </a:rPr>
              <a:t>una</a:t>
            </a:r>
            <a:r>
              <a:rPr lang="fr-FR" altLang="fr-FR" sz="2800" b="1" dirty="0">
                <a:solidFill>
                  <a:srgbClr val="FFFF00"/>
                </a:solidFill>
              </a:rPr>
              <a:t> SAR ?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71550" y="2284413"/>
            <a:ext cx="3240088" cy="2657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Asintomaticae</a:t>
            </a: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</a:t>
            </a: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Polyvasculaire</a:t>
            </a: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 athérome, </a:t>
            </a: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takayasu</a:t>
            </a: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fibrodysplasie</a:t>
            </a: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-Souffle abdominal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932363" y="2349500"/>
            <a:ext cx="3024187" cy="247491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Sintomatico</a:t>
            </a:r>
            <a:r>
              <a:rPr lang="fr-FR" altLang="fr-F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fr-FR" altLang="fr-F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-HTA</a:t>
            </a:r>
          </a:p>
          <a:p>
            <a:pPr>
              <a:defRPr/>
            </a:pPr>
            <a:r>
              <a:rPr lang="fr-FR" altLang="fr-F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-IR</a:t>
            </a:r>
          </a:p>
          <a:p>
            <a:pPr>
              <a:defRPr/>
            </a:pPr>
            <a:endParaRPr lang="fr-FR" altLang="fr-F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altLang="fr-F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fr-FR" altLang="fr-FR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>
                <a:solidFill>
                  <a:schemeClr val="bg1"/>
                </a:solidFill>
              </a:rPr>
              <a:t>IN PRATICA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>
                <a:solidFill>
                  <a:schemeClr val="bg1"/>
                </a:solidFill>
              </a:rPr>
              <a:t>Nel anziano, come quelli dello studio CORAL: una vecchia Ipertenzione pottra essere associata ad una stosi dell’arteria renale ….ma no dovuta ad essa …e l’IR sara troppo alto per renderla emodinamivamente significativa </a:t>
            </a:r>
            <a:endParaRPr lang="fr-FR" sz="4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40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 flipH="1">
            <a:off x="1981200" y="2420938"/>
            <a:ext cx="0" cy="5159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79388" y="188913"/>
            <a:ext cx="8353425" cy="4476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Stenosi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Arteria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Renale</a:t>
            </a:r>
            <a:endParaRPr lang="fr-FR" alt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612775" y="1989138"/>
            <a:ext cx="44640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altLang="fr-F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Caduta</a:t>
            </a:r>
            <a:r>
              <a:rPr lang="fr-FR" alt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di </a:t>
            </a:r>
            <a:r>
              <a:rPr lang="fr-FR" altLang="fr-F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pressione</a:t>
            </a:r>
            <a:endParaRPr lang="fr-FR" alt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2771775" y="1628775"/>
            <a:ext cx="0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189038" y="4697413"/>
            <a:ext cx="1570037" cy="482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alt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HTA</a:t>
            </a:r>
            <a:endParaRPr lang="fr-FR" altLang="fr-FR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684213" y="3036888"/>
            <a:ext cx="2663825" cy="33813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1600">
                <a:solidFill>
                  <a:schemeClr val="bg1"/>
                </a:solidFill>
                <a:cs typeface="Times New Roman" pitchFamily="18" charset="0"/>
              </a:rPr>
              <a:t>Renina Angiotensina </a:t>
            </a:r>
            <a:endParaRPr lang="fr-FR" altLang="fr-FR" sz="1600" b="1">
              <a:solidFill>
                <a:srgbClr val="FFFFFF"/>
              </a:solidFill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5500688" y="5899150"/>
            <a:ext cx="1447800" cy="482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alt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IRC </a:t>
            </a:r>
            <a:endParaRPr lang="fr-FR" altLang="fr-FR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081" name="Line 27"/>
          <p:cNvSpPr>
            <a:spLocks noChangeShapeType="1"/>
          </p:cNvSpPr>
          <p:nvPr/>
        </p:nvSpPr>
        <p:spPr bwMode="auto">
          <a:xfrm flipH="1">
            <a:off x="1979613" y="4408488"/>
            <a:ext cx="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1116013" y="1052513"/>
            <a:ext cx="3384550" cy="6175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Hemodinacamente</a:t>
            </a: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significativa</a:t>
            </a:r>
            <a:endParaRPr lang="fr-FR" altLang="fr-FR" dirty="0">
              <a:cs typeface="Times New Roman" pitchFamily="18" charset="0"/>
            </a:endParaRPr>
          </a:p>
        </p:txBody>
      </p:sp>
      <p:sp>
        <p:nvSpPr>
          <p:cNvPr id="3083" name="Line 29"/>
          <p:cNvSpPr>
            <a:spLocks noChangeShapeType="1"/>
          </p:cNvSpPr>
          <p:nvPr/>
        </p:nvSpPr>
        <p:spPr bwMode="auto">
          <a:xfrm>
            <a:off x="2771775" y="620713"/>
            <a:ext cx="0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4" name="Line 31"/>
          <p:cNvSpPr>
            <a:spLocks noChangeShapeType="1"/>
          </p:cNvSpPr>
          <p:nvPr/>
        </p:nvSpPr>
        <p:spPr bwMode="auto">
          <a:xfrm>
            <a:off x="3635375" y="6092825"/>
            <a:ext cx="172878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5" name="Text Box 32"/>
          <p:cNvSpPr txBox="1">
            <a:spLocks noChangeArrowheads="1"/>
          </p:cNvSpPr>
          <p:nvPr/>
        </p:nvSpPr>
        <p:spPr bwMode="auto">
          <a:xfrm>
            <a:off x="5830888" y="1052513"/>
            <a:ext cx="2628900" cy="46672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FF9933"/>
                </a:solidFill>
              </a:rPr>
              <a:t>Emboli di placca</a:t>
            </a:r>
            <a:endParaRPr lang="fr-FR" altLang="fr-FR">
              <a:solidFill>
                <a:srgbClr val="FF9933"/>
              </a:solidFill>
            </a:endParaRPr>
          </a:p>
        </p:txBody>
      </p:sp>
      <p:sp>
        <p:nvSpPr>
          <p:cNvPr id="3086" name="Line 33"/>
          <p:cNvSpPr>
            <a:spLocks noChangeShapeType="1"/>
          </p:cNvSpPr>
          <p:nvPr/>
        </p:nvSpPr>
        <p:spPr bwMode="auto">
          <a:xfrm>
            <a:off x="6911975" y="620713"/>
            <a:ext cx="0" cy="4318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7" name="Line 34"/>
          <p:cNvSpPr>
            <a:spLocks noChangeShapeType="1"/>
          </p:cNvSpPr>
          <p:nvPr/>
        </p:nvSpPr>
        <p:spPr bwMode="auto">
          <a:xfrm flipH="1">
            <a:off x="6877050" y="1484313"/>
            <a:ext cx="34925" cy="194468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>
            <a:off x="6219825" y="4437063"/>
            <a:ext cx="0" cy="122555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9" name="Text Box 37"/>
          <p:cNvSpPr txBox="1">
            <a:spLocks noChangeArrowheads="1"/>
          </p:cNvSpPr>
          <p:nvPr/>
        </p:nvSpPr>
        <p:spPr bwMode="auto">
          <a:xfrm>
            <a:off x="900113" y="3860800"/>
            <a:ext cx="2160587" cy="3079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1400" b="1">
                <a:solidFill>
                  <a:srgbClr val="FFFFFF"/>
                </a:solidFill>
              </a:rPr>
              <a:t>Auto regolazione </a:t>
            </a:r>
            <a:endParaRPr lang="fr-FR" altLang="fr-FR" sz="1400"/>
          </a:p>
        </p:txBody>
      </p:sp>
      <p:sp>
        <p:nvSpPr>
          <p:cNvPr id="3090" name="Line 38"/>
          <p:cNvSpPr>
            <a:spLocks noChangeShapeType="1"/>
          </p:cNvSpPr>
          <p:nvPr/>
        </p:nvSpPr>
        <p:spPr bwMode="auto">
          <a:xfrm>
            <a:off x="1979613" y="3429000"/>
            <a:ext cx="1587" cy="3000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31" name="Rectangle 39"/>
          <p:cNvSpPr>
            <a:spLocks noChangeArrowheads="1"/>
          </p:cNvSpPr>
          <p:nvPr/>
        </p:nvSpPr>
        <p:spPr bwMode="auto">
          <a:xfrm>
            <a:off x="3851275" y="3438525"/>
            <a:ext cx="5041900" cy="1108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FFFF"/>
              </a:buClr>
              <a:defRPr/>
            </a:pP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Nefropatia</a:t>
            </a:r>
            <a:r>
              <a:rPr lang="fr-FR" alt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Ischemica</a:t>
            </a:r>
            <a:endParaRPr lang="fr-FR" alt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buClr>
                <a:srgbClr val="00FFFF"/>
              </a:buClr>
              <a:defRPr/>
            </a:pPr>
            <a:r>
              <a:rPr lang="fr-FR" altLang="fr-FR" sz="1400" b="1" dirty="0" err="1">
                <a:solidFill>
                  <a:srgbClr val="FFFFFF"/>
                </a:solidFill>
              </a:rPr>
              <a:t>Atrofiae</a:t>
            </a:r>
            <a:r>
              <a:rPr lang="fr-FR" altLang="fr-FR" sz="1400" b="1" dirty="0">
                <a:solidFill>
                  <a:srgbClr val="FFFFFF"/>
                </a:solidFill>
              </a:rPr>
              <a:t> </a:t>
            </a:r>
            <a:r>
              <a:rPr lang="fr-FR" altLang="fr-FR" sz="1400" b="1" dirty="0" err="1">
                <a:solidFill>
                  <a:srgbClr val="FFFFFF"/>
                </a:solidFill>
              </a:rPr>
              <a:t>tubulo</a:t>
            </a:r>
            <a:r>
              <a:rPr lang="fr-FR" altLang="fr-FR" sz="1400" b="1" dirty="0">
                <a:solidFill>
                  <a:srgbClr val="FFFFFF"/>
                </a:solidFill>
              </a:rPr>
              <a:t>- </a:t>
            </a:r>
            <a:r>
              <a:rPr lang="fr-FR" altLang="fr-FR" sz="1400" b="1" dirty="0" err="1">
                <a:solidFill>
                  <a:srgbClr val="FFFFFF"/>
                </a:solidFill>
              </a:rPr>
              <a:t>interstiziale</a:t>
            </a:r>
            <a:endParaRPr lang="fr-FR" altLang="fr-FR" sz="1400" b="1" dirty="0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  <a:buClr>
                <a:srgbClr val="00FFFF"/>
              </a:buClr>
              <a:defRPr/>
            </a:pPr>
            <a:r>
              <a:rPr lang="fr-FR" altLang="fr-FR" sz="1400" b="1" dirty="0" err="1">
                <a:solidFill>
                  <a:srgbClr val="FFFFFF"/>
                </a:solidFill>
              </a:rPr>
              <a:t>Atrofia</a:t>
            </a:r>
            <a:r>
              <a:rPr lang="fr-FR" altLang="fr-FR" sz="1400" b="1" dirty="0">
                <a:solidFill>
                  <a:srgbClr val="FFFFFF"/>
                </a:solidFill>
              </a:rPr>
              <a:t> </a:t>
            </a:r>
            <a:r>
              <a:rPr lang="fr-FR" altLang="fr-FR" sz="1400" b="1" dirty="0" err="1">
                <a:solidFill>
                  <a:srgbClr val="FFFFFF"/>
                </a:solidFill>
              </a:rPr>
              <a:t>glomérulare</a:t>
            </a:r>
            <a:r>
              <a:rPr lang="fr-FR" altLang="fr-FR" sz="14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92" name="Line 40"/>
          <p:cNvSpPr>
            <a:spLocks noChangeShapeType="1"/>
          </p:cNvSpPr>
          <p:nvPr/>
        </p:nvSpPr>
        <p:spPr bwMode="auto">
          <a:xfrm flipH="1">
            <a:off x="4643438" y="2420938"/>
            <a:ext cx="0" cy="10080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5033" name="Rectangle 41"/>
          <p:cNvSpPr>
            <a:spLocks noChangeArrowheads="1"/>
          </p:cNvSpPr>
          <p:nvPr/>
        </p:nvSpPr>
        <p:spPr bwMode="auto">
          <a:xfrm>
            <a:off x="684213" y="5876925"/>
            <a:ext cx="29019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CCFF"/>
              </a:buClr>
              <a:defRPr/>
            </a:pPr>
            <a:r>
              <a:rPr lang="fr-FR" altLang="fr-F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Nefroangiosclerosi</a:t>
            </a:r>
            <a:endParaRPr lang="fr-FR" alt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4" name="Line 42"/>
          <p:cNvSpPr>
            <a:spLocks noChangeShapeType="1"/>
          </p:cNvSpPr>
          <p:nvPr/>
        </p:nvSpPr>
        <p:spPr bwMode="auto">
          <a:xfrm flipH="1">
            <a:off x="1979613" y="5229225"/>
            <a:ext cx="0" cy="5762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IN PRATICA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INVECE </a:t>
            </a:r>
            <a:r>
              <a:rPr lang="fr-FR" sz="4000" i="1" dirty="0" err="1">
                <a:solidFill>
                  <a:schemeClr val="bg1"/>
                </a:solidFill>
              </a:rPr>
              <a:t>che</a:t>
            </a:r>
            <a:r>
              <a:rPr lang="fr-FR" sz="4000" i="1" dirty="0">
                <a:solidFill>
                  <a:schemeClr val="bg1"/>
                </a:solidFill>
              </a:rPr>
              <a:t>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Una </a:t>
            </a:r>
            <a:r>
              <a:rPr lang="fr-FR" sz="4000" i="1" dirty="0" err="1">
                <a:solidFill>
                  <a:schemeClr val="bg1"/>
                </a:solidFill>
              </a:rPr>
              <a:t>Ipertenzione</a:t>
            </a:r>
            <a:r>
              <a:rPr lang="fr-FR" sz="4000" i="1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	</a:t>
            </a:r>
            <a:r>
              <a:rPr lang="fr-FR" sz="4000" i="1" dirty="0" err="1">
                <a:solidFill>
                  <a:schemeClr val="bg1"/>
                </a:solidFill>
              </a:rPr>
              <a:t>Recente</a:t>
            </a:r>
            <a:endParaRPr lang="fr-FR" sz="40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	e/o </a:t>
            </a:r>
            <a:r>
              <a:rPr lang="fr-FR" sz="4000" i="1" dirty="0" err="1">
                <a:solidFill>
                  <a:schemeClr val="bg1"/>
                </a:solidFill>
              </a:rPr>
              <a:t>Nel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 err="1">
                <a:solidFill>
                  <a:schemeClr val="bg1"/>
                </a:solidFill>
              </a:rPr>
              <a:t>giovane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 dirty="0">
                <a:solidFill>
                  <a:schemeClr val="bg1"/>
                </a:solidFill>
              </a:rPr>
              <a:t>VA SEMPRE INDAGATA con ECD, perche la </a:t>
            </a:r>
            <a:r>
              <a:rPr lang="fr-FR" sz="4000" i="1" dirty="0" err="1">
                <a:solidFill>
                  <a:schemeClr val="bg1"/>
                </a:solidFill>
              </a:rPr>
              <a:t>probabilità</a:t>
            </a:r>
            <a:r>
              <a:rPr lang="fr-FR" sz="4000" i="1" dirty="0">
                <a:solidFill>
                  <a:schemeClr val="bg1"/>
                </a:solidFill>
              </a:rPr>
              <a:t> di </a:t>
            </a:r>
            <a:r>
              <a:rPr lang="fr-FR" sz="4000" i="1" dirty="0" err="1">
                <a:solidFill>
                  <a:schemeClr val="bg1"/>
                </a:solidFill>
              </a:rPr>
              <a:t>una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 err="1">
                <a:solidFill>
                  <a:schemeClr val="bg1"/>
                </a:solidFill>
              </a:rPr>
              <a:t>stenosi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 err="1">
                <a:solidFill>
                  <a:schemeClr val="bg1"/>
                </a:solidFill>
              </a:rPr>
              <a:t>significativa</a:t>
            </a:r>
            <a:r>
              <a:rPr lang="fr-FR" sz="4000" i="1" dirty="0">
                <a:solidFill>
                  <a:schemeClr val="bg1"/>
                </a:solidFill>
              </a:rPr>
              <a:t> è </a:t>
            </a:r>
            <a:r>
              <a:rPr lang="fr-FR" sz="4000" i="1" dirty="0" err="1">
                <a:solidFill>
                  <a:schemeClr val="bg1"/>
                </a:solidFill>
              </a:rPr>
              <a:t>alta</a:t>
            </a:r>
            <a:r>
              <a:rPr lang="fr-FR" sz="4000" i="1" dirty="0">
                <a:solidFill>
                  <a:schemeClr val="bg1"/>
                </a:solidFill>
              </a:rPr>
              <a:t> e la </a:t>
            </a:r>
            <a:r>
              <a:rPr lang="fr-FR" sz="4000" i="1" dirty="0" err="1">
                <a:solidFill>
                  <a:schemeClr val="bg1"/>
                </a:solidFill>
              </a:rPr>
              <a:t>possibilità</a:t>
            </a:r>
            <a:r>
              <a:rPr lang="fr-FR" sz="4000" i="1" dirty="0">
                <a:solidFill>
                  <a:schemeClr val="bg1"/>
                </a:solidFill>
              </a:rPr>
              <a:t> di cura grande!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42988" y="908050"/>
            <a:ext cx="6985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0000"/>
                </a:solidFill>
                <a:latin typeface="Arial" charset="0"/>
              </a:rPr>
              <a:t>OSTACOLI al </a:t>
            </a:r>
            <a:r>
              <a:rPr lang="fr-FR" altLang="fr-FR" sz="2800" dirty="0" err="1">
                <a:solidFill>
                  <a:srgbClr val="FF0000"/>
                </a:solidFill>
                <a:latin typeface="Arial" charset="0"/>
              </a:rPr>
              <a:t>Indagine</a:t>
            </a:r>
            <a:r>
              <a:rPr lang="fr-FR" altLang="fr-FR" sz="2800" dirty="0">
                <a:solidFill>
                  <a:srgbClr val="FF0000"/>
                </a:solidFill>
                <a:latin typeface="Arial" charset="0"/>
              </a:rPr>
              <a:t> ECD: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-Gaz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Movimenti</a:t>
            </a: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del</a:t>
            </a: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rene</a:t>
            </a:r>
            <a:endParaRPr lang="fr-FR" altLang="fr-FR" sz="2800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Movimenti</a:t>
            </a: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respratori</a:t>
            </a:r>
            <a:endParaRPr lang="fr-FR" altLang="fr-FR" sz="2800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Errori</a:t>
            </a: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 di 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misura</a:t>
            </a: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 Doppler per 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angulazione</a:t>
            </a:r>
            <a:r>
              <a:rPr lang="fr-FR" altLang="fr-FR" sz="28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800" dirty="0" err="1">
                <a:solidFill>
                  <a:srgbClr val="FFCC00"/>
                </a:solidFill>
                <a:latin typeface="Arial" charset="0"/>
              </a:rPr>
              <a:t>incorrecta</a:t>
            </a:r>
            <a:endParaRPr lang="fr-FR" altLang="fr-FR" sz="2800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fr-FR" altLang="fr-FR" sz="2800" dirty="0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F_0557"/>
          <p:cNvPicPr>
            <a:picLocks noChangeAspect="1" noChangeArrowheads="1"/>
          </p:cNvPicPr>
          <p:nvPr/>
        </p:nvPicPr>
        <p:blipFill>
          <a:blip r:embed="rId3" cstate="print"/>
          <a:srcRect l="17647" t="23529" r="23529" b="21568"/>
          <a:stretch>
            <a:fillRect/>
          </a:stretch>
        </p:blipFill>
        <p:spPr bwMode="auto">
          <a:xfrm>
            <a:off x="5148263" y="4365625"/>
            <a:ext cx="3200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SONDA D’ECOCARDIO è IDEALE!</a:t>
            </a:r>
          </a:p>
          <a:p>
            <a:pPr eaLnBrk="0" hangingPunct="0">
              <a:defRPr/>
            </a:pP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Piccola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finestra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acoustica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passa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meglia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fra i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essere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appogiata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più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profondo</a:t>
            </a:r>
            <a:endParaRPr lang="fr-FR" alt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-Doppler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pulsato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ottimo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SOPRATUTTO il Doppler continuo  consente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scorimento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completo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,anche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nelle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zone « 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ceche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» e non 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necessita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l’</a:t>
            </a:r>
            <a:r>
              <a:rPr lang="fr-FR" altLang="fr-F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apnea</a:t>
            </a:r>
            <a:r>
              <a:rPr lang="fr-FR" alt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 alt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ato01"/>
          <p:cNvPicPr>
            <a:picLocks noChangeAspect="1" noChangeArrowheads="1"/>
          </p:cNvPicPr>
          <p:nvPr/>
        </p:nvPicPr>
        <p:blipFill>
          <a:blip r:embed="rId3" cstate="print"/>
          <a:srcRect b="13377"/>
          <a:stretch>
            <a:fillRect/>
          </a:stretch>
        </p:blipFill>
        <p:spPr bwMode="auto">
          <a:xfrm>
            <a:off x="1447800" y="838200"/>
            <a:ext cx="61817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KIF_0550"/>
          <p:cNvPicPr>
            <a:picLocks noChangeAspect="1" noChangeArrowheads="1"/>
          </p:cNvPicPr>
          <p:nvPr/>
        </p:nvPicPr>
        <p:blipFill>
          <a:blip r:embed="rId4" cstate="print"/>
          <a:srcRect l="34546" r="18182"/>
          <a:stretch>
            <a:fillRect/>
          </a:stretch>
        </p:blipFill>
        <p:spPr bwMode="auto">
          <a:xfrm>
            <a:off x="3983038" y="0"/>
            <a:ext cx="1249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KIF_0554"/>
          <p:cNvPicPr>
            <a:picLocks noChangeAspect="1" noChangeArrowheads="1"/>
          </p:cNvPicPr>
          <p:nvPr/>
        </p:nvPicPr>
        <p:blipFill>
          <a:blip r:embed="rId5" cstate="print"/>
          <a:srcRect l="30232" r="9302"/>
          <a:stretch>
            <a:fillRect/>
          </a:stretch>
        </p:blipFill>
        <p:spPr bwMode="auto">
          <a:xfrm>
            <a:off x="1295400" y="457200"/>
            <a:ext cx="15478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KIF_0555"/>
          <p:cNvPicPr>
            <a:picLocks noChangeAspect="1" noChangeArrowheads="1"/>
          </p:cNvPicPr>
          <p:nvPr/>
        </p:nvPicPr>
        <p:blipFill>
          <a:blip r:embed="rId6" cstate="print"/>
          <a:srcRect l="24074" r="27779"/>
          <a:stretch>
            <a:fillRect/>
          </a:stretch>
        </p:blipFill>
        <p:spPr bwMode="auto">
          <a:xfrm>
            <a:off x="1066800" y="2971800"/>
            <a:ext cx="1346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KIF_0552"/>
          <p:cNvPicPr>
            <a:picLocks noChangeAspect="1" noChangeArrowheads="1"/>
          </p:cNvPicPr>
          <p:nvPr/>
        </p:nvPicPr>
        <p:blipFill>
          <a:blip r:embed="rId7" cstate="print"/>
          <a:srcRect l="34546" r="18181"/>
          <a:stretch>
            <a:fillRect/>
          </a:stretch>
        </p:blipFill>
        <p:spPr bwMode="auto">
          <a:xfrm>
            <a:off x="6248400" y="533400"/>
            <a:ext cx="1443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KIF_0553"/>
          <p:cNvPicPr>
            <a:picLocks noChangeAspect="1" noChangeArrowheads="1"/>
          </p:cNvPicPr>
          <p:nvPr/>
        </p:nvPicPr>
        <p:blipFill>
          <a:blip r:embed="rId8" cstate="print"/>
          <a:srcRect l="30908" r="21819"/>
          <a:stretch>
            <a:fillRect/>
          </a:stretch>
        </p:blipFill>
        <p:spPr bwMode="auto">
          <a:xfrm>
            <a:off x="6629400" y="31242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KIF_0556"/>
          <p:cNvPicPr>
            <a:picLocks noChangeAspect="1" noChangeArrowheads="1"/>
          </p:cNvPicPr>
          <p:nvPr/>
        </p:nvPicPr>
        <p:blipFill>
          <a:blip r:embed="rId9" cstate="print"/>
          <a:srcRect l="35185" r="18518"/>
          <a:stretch>
            <a:fillRect/>
          </a:stretch>
        </p:blipFill>
        <p:spPr bwMode="auto">
          <a:xfrm>
            <a:off x="2743200" y="4953000"/>
            <a:ext cx="11763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KIF_0556"/>
          <p:cNvPicPr>
            <a:picLocks noChangeAspect="1" noChangeArrowheads="1"/>
          </p:cNvPicPr>
          <p:nvPr/>
        </p:nvPicPr>
        <p:blipFill>
          <a:blip r:embed="rId9" cstate="print"/>
          <a:srcRect l="35185" r="18518"/>
          <a:stretch>
            <a:fillRect/>
          </a:stretch>
        </p:blipFill>
        <p:spPr bwMode="auto">
          <a:xfrm>
            <a:off x="5105400" y="4953000"/>
            <a:ext cx="11763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552" y="0"/>
            <a:ext cx="8066087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4400" dirty="0">
                <a:solidFill>
                  <a:srgbClr val="F2547D"/>
                </a:solidFill>
                <a:latin typeface="Arial" charset="0"/>
              </a:rPr>
              <a:t>Via </a:t>
            </a:r>
            <a:r>
              <a:rPr lang="fr-FR" altLang="fr-FR" sz="4400" dirty="0" err="1">
                <a:solidFill>
                  <a:srgbClr val="F2547D"/>
                </a:solidFill>
                <a:latin typeface="Arial" charset="0"/>
              </a:rPr>
              <a:t>Anteriore</a:t>
            </a:r>
            <a:r>
              <a:rPr lang="fr-FR" altLang="fr-FR" sz="4400" dirty="0">
                <a:solidFill>
                  <a:srgbClr val="F2547D"/>
                </a:solidFill>
                <a:latin typeface="Arial" charset="0"/>
              </a:rPr>
              <a:t> e </a:t>
            </a:r>
            <a:r>
              <a:rPr lang="fr-FR" altLang="fr-FR" sz="4400" dirty="0" err="1">
                <a:solidFill>
                  <a:srgbClr val="F2547D"/>
                </a:solidFill>
                <a:latin typeface="Arial" charset="0"/>
              </a:rPr>
              <a:t>Laterale</a:t>
            </a:r>
            <a:r>
              <a:rPr lang="fr-FR" altLang="fr-FR" sz="4400" dirty="0">
                <a:solidFill>
                  <a:srgbClr val="F2547D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-Gaz</a:t>
            </a:r>
          </a:p>
          <a:p>
            <a:pPr>
              <a:spcBef>
                <a:spcPct val="50000"/>
              </a:spcBef>
            </a:pP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Movimenti</a:t>
            </a: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del</a:t>
            </a: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rene</a:t>
            </a:r>
            <a:endParaRPr lang="fr-FR" altLang="fr-FR" sz="4400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Movimenti</a:t>
            </a: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respratori</a:t>
            </a:r>
            <a:endParaRPr lang="fr-FR" altLang="fr-FR" sz="4400" dirty="0">
              <a:solidFill>
                <a:srgbClr val="FFCC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Errori</a:t>
            </a: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 di 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misura</a:t>
            </a: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 Doppler per 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angulazione</a:t>
            </a:r>
            <a:r>
              <a:rPr lang="fr-FR" altLang="fr-FR" sz="440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dirty="0" err="1">
                <a:solidFill>
                  <a:srgbClr val="FFCC00"/>
                </a:solidFill>
                <a:latin typeface="Arial" charset="0"/>
              </a:rPr>
              <a:t>incorrecta</a:t>
            </a:r>
            <a:endParaRPr lang="fr-FR" altLang="fr-FR" sz="4400" dirty="0">
              <a:solidFill>
                <a:srgbClr val="FFCC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fr-FR" altLang="fr-FR" sz="4400" dirty="0">
              <a:solidFill>
                <a:srgbClr val="F2547D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IF_0557"/>
          <p:cNvPicPr>
            <a:picLocks noChangeAspect="1" noChangeArrowheads="1"/>
          </p:cNvPicPr>
          <p:nvPr/>
        </p:nvPicPr>
        <p:blipFill>
          <a:blip r:embed="rId3" cstate="print"/>
          <a:srcRect l="48657" t="41728" r="34586" b="26584"/>
          <a:stretch>
            <a:fillRect/>
          </a:stretch>
        </p:blipFill>
        <p:spPr bwMode="auto">
          <a:xfrm rot="433014">
            <a:off x="4838700" y="257175"/>
            <a:ext cx="7683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Freeform 3"/>
          <p:cNvSpPr>
            <a:spLocks/>
          </p:cNvSpPr>
          <p:nvPr/>
        </p:nvSpPr>
        <p:spPr bwMode="auto">
          <a:xfrm rot="433014">
            <a:off x="4821238" y="114300"/>
            <a:ext cx="828675" cy="1366838"/>
          </a:xfrm>
          <a:custGeom>
            <a:avLst/>
            <a:gdLst>
              <a:gd name="T0" fmla="*/ 360013 w 900"/>
              <a:gd name="T1" fmla="*/ 28917 h 1938"/>
              <a:gd name="T2" fmla="*/ 370142 w 900"/>
              <a:gd name="T3" fmla="*/ 143878 h 1938"/>
              <a:gd name="T4" fmla="*/ 331470 w 900"/>
              <a:gd name="T5" fmla="*/ 279292 h 1938"/>
              <a:gd name="T6" fmla="*/ 243078 w 900"/>
              <a:gd name="T7" fmla="*/ 465487 h 1938"/>
              <a:gd name="T8" fmla="*/ 182309 w 900"/>
              <a:gd name="T9" fmla="*/ 795559 h 1938"/>
              <a:gd name="T10" fmla="*/ 193358 w 900"/>
              <a:gd name="T11" fmla="*/ 828707 h 1938"/>
              <a:gd name="T12" fmla="*/ 151003 w 900"/>
              <a:gd name="T13" fmla="*/ 956363 h 1938"/>
              <a:gd name="T14" fmla="*/ 68136 w 900"/>
              <a:gd name="T15" fmla="*/ 1020544 h 1938"/>
              <a:gd name="T16" fmla="*/ 49721 w 900"/>
              <a:gd name="T17" fmla="*/ 1049461 h 1938"/>
              <a:gd name="T18" fmla="*/ 93917 w 900"/>
              <a:gd name="T19" fmla="*/ 1210265 h 1938"/>
              <a:gd name="T20" fmla="*/ 276225 w 900"/>
              <a:gd name="T21" fmla="*/ 1294899 h 1938"/>
              <a:gd name="T22" fmla="*/ 402368 w 900"/>
              <a:gd name="T23" fmla="*/ 1308300 h 1938"/>
              <a:gd name="T24" fmla="*/ 552450 w 900"/>
              <a:gd name="T25" fmla="*/ 1290667 h 1938"/>
              <a:gd name="T26" fmla="*/ 690563 w 900"/>
              <a:gd name="T27" fmla="*/ 1231424 h 1938"/>
              <a:gd name="T28" fmla="*/ 756857 w 900"/>
              <a:gd name="T29" fmla="*/ 1142558 h 1938"/>
              <a:gd name="T30" fmla="*/ 756857 w 900"/>
              <a:gd name="T31" fmla="*/ 1057924 h 1938"/>
              <a:gd name="T32" fmla="*/ 729234 w 900"/>
              <a:gd name="T33" fmla="*/ 998680 h 1938"/>
              <a:gd name="T34" fmla="*/ 652812 w 900"/>
              <a:gd name="T35" fmla="*/ 956363 h 1938"/>
              <a:gd name="T36" fmla="*/ 640842 w 900"/>
              <a:gd name="T37" fmla="*/ 787096 h 1938"/>
              <a:gd name="T38" fmla="*/ 610457 w 900"/>
              <a:gd name="T39" fmla="*/ 636165 h 1938"/>
              <a:gd name="T40" fmla="*/ 557975 w 900"/>
              <a:gd name="T41" fmla="*/ 406243 h 1938"/>
              <a:gd name="T42" fmla="*/ 519303 w 900"/>
              <a:gd name="T43" fmla="*/ 300450 h 1938"/>
              <a:gd name="T44" fmla="*/ 491681 w 900"/>
              <a:gd name="T45" fmla="*/ 270829 h 1938"/>
              <a:gd name="T46" fmla="*/ 480632 w 900"/>
              <a:gd name="T47" fmla="*/ 4232 h 1938"/>
              <a:gd name="T48" fmla="*/ 812102 w 900"/>
              <a:gd name="T49" fmla="*/ 16927 h 1938"/>
              <a:gd name="T50" fmla="*/ 828675 w 900"/>
              <a:gd name="T51" fmla="*/ 689767 h 1938"/>
              <a:gd name="T52" fmla="*/ 823151 w 900"/>
              <a:gd name="T53" fmla="*/ 1362606 h 1938"/>
              <a:gd name="T54" fmla="*/ 0 w 900"/>
              <a:gd name="T55" fmla="*/ 1366838 h 1938"/>
              <a:gd name="T56" fmla="*/ 22098 w 900"/>
              <a:gd name="T57" fmla="*/ 0 h 1938"/>
              <a:gd name="T58" fmla="*/ 348044 w 900"/>
              <a:gd name="T59" fmla="*/ 16927 h 19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00" h="1938">
                <a:moveTo>
                  <a:pt x="391" y="41"/>
                </a:moveTo>
                <a:cubicBezTo>
                  <a:pt x="393" y="68"/>
                  <a:pt x="407" y="145"/>
                  <a:pt x="402" y="204"/>
                </a:cubicBezTo>
                <a:cubicBezTo>
                  <a:pt x="397" y="263"/>
                  <a:pt x="383" y="320"/>
                  <a:pt x="360" y="396"/>
                </a:cubicBezTo>
                <a:cubicBezTo>
                  <a:pt x="337" y="472"/>
                  <a:pt x="291" y="538"/>
                  <a:pt x="264" y="660"/>
                </a:cubicBezTo>
                <a:cubicBezTo>
                  <a:pt x="237" y="782"/>
                  <a:pt x="207" y="1042"/>
                  <a:pt x="198" y="1128"/>
                </a:cubicBezTo>
                <a:cubicBezTo>
                  <a:pt x="189" y="1214"/>
                  <a:pt x="216" y="1137"/>
                  <a:pt x="210" y="1175"/>
                </a:cubicBezTo>
                <a:cubicBezTo>
                  <a:pt x="204" y="1213"/>
                  <a:pt x="187" y="1311"/>
                  <a:pt x="164" y="1356"/>
                </a:cubicBezTo>
                <a:cubicBezTo>
                  <a:pt x="141" y="1401"/>
                  <a:pt x="92" y="1425"/>
                  <a:pt x="74" y="1447"/>
                </a:cubicBezTo>
                <a:cubicBezTo>
                  <a:pt x="56" y="1469"/>
                  <a:pt x="49" y="1443"/>
                  <a:pt x="54" y="1488"/>
                </a:cubicBezTo>
                <a:cubicBezTo>
                  <a:pt x="59" y="1533"/>
                  <a:pt x="61" y="1658"/>
                  <a:pt x="102" y="1716"/>
                </a:cubicBezTo>
                <a:cubicBezTo>
                  <a:pt x="143" y="1774"/>
                  <a:pt x="244" y="1813"/>
                  <a:pt x="300" y="1836"/>
                </a:cubicBezTo>
                <a:cubicBezTo>
                  <a:pt x="356" y="1859"/>
                  <a:pt x="387" y="1856"/>
                  <a:pt x="437" y="1855"/>
                </a:cubicBezTo>
                <a:cubicBezTo>
                  <a:pt x="487" y="1854"/>
                  <a:pt x="548" y="1848"/>
                  <a:pt x="600" y="1830"/>
                </a:cubicBezTo>
                <a:cubicBezTo>
                  <a:pt x="652" y="1812"/>
                  <a:pt x="713" y="1781"/>
                  <a:pt x="750" y="1746"/>
                </a:cubicBezTo>
                <a:cubicBezTo>
                  <a:pt x="787" y="1711"/>
                  <a:pt x="810" y="1661"/>
                  <a:pt x="822" y="1620"/>
                </a:cubicBezTo>
                <a:cubicBezTo>
                  <a:pt x="834" y="1579"/>
                  <a:pt x="827" y="1534"/>
                  <a:pt x="822" y="1500"/>
                </a:cubicBezTo>
                <a:cubicBezTo>
                  <a:pt x="817" y="1466"/>
                  <a:pt x="811" y="1440"/>
                  <a:pt x="792" y="1416"/>
                </a:cubicBezTo>
                <a:cubicBezTo>
                  <a:pt x="773" y="1392"/>
                  <a:pt x="725" y="1406"/>
                  <a:pt x="709" y="1356"/>
                </a:cubicBezTo>
                <a:cubicBezTo>
                  <a:pt x="693" y="1306"/>
                  <a:pt x="704" y="1192"/>
                  <a:pt x="696" y="1116"/>
                </a:cubicBezTo>
                <a:cubicBezTo>
                  <a:pt x="688" y="1040"/>
                  <a:pt x="678" y="992"/>
                  <a:pt x="663" y="902"/>
                </a:cubicBezTo>
                <a:cubicBezTo>
                  <a:pt x="648" y="812"/>
                  <a:pt x="622" y="655"/>
                  <a:pt x="606" y="576"/>
                </a:cubicBezTo>
                <a:cubicBezTo>
                  <a:pt x="590" y="497"/>
                  <a:pt x="576" y="458"/>
                  <a:pt x="564" y="426"/>
                </a:cubicBezTo>
                <a:cubicBezTo>
                  <a:pt x="552" y="394"/>
                  <a:pt x="541" y="454"/>
                  <a:pt x="534" y="384"/>
                </a:cubicBezTo>
                <a:cubicBezTo>
                  <a:pt x="527" y="314"/>
                  <a:pt x="464" y="66"/>
                  <a:pt x="522" y="6"/>
                </a:cubicBezTo>
                <a:lnTo>
                  <a:pt x="882" y="24"/>
                </a:lnTo>
                <a:lnTo>
                  <a:pt x="900" y="978"/>
                </a:lnTo>
                <a:lnTo>
                  <a:pt x="894" y="1932"/>
                </a:lnTo>
                <a:lnTo>
                  <a:pt x="0" y="1938"/>
                </a:lnTo>
                <a:lnTo>
                  <a:pt x="24" y="0"/>
                </a:lnTo>
                <a:lnTo>
                  <a:pt x="378" y="2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508375" y="33338"/>
            <a:ext cx="515938" cy="1408112"/>
            <a:chOff x="2210" y="21"/>
            <a:chExt cx="325" cy="887"/>
          </a:xfrm>
        </p:grpSpPr>
        <p:pic>
          <p:nvPicPr>
            <p:cNvPr id="31800" name="Picture 5" descr="KIF_0557"/>
            <p:cNvPicPr>
              <a:picLocks noChangeAspect="1" noChangeArrowheads="1"/>
            </p:cNvPicPr>
            <p:nvPr/>
          </p:nvPicPr>
          <p:blipFill>
            <a:blip r:embed="rId4" cstate="print"/>
            <a:srcRect l="46822" t="64670" r="30232" b="25957"/>
            <a:stretch>
              <a:fillRect/>
            </a:stretch>
          </p:blipFill>
          <p:spPr bwMode="auto">
            <a:xfrm rot="4493870">
              <a:off x="2038" y="386"/>
              <a:ext cx="726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1801" name="Freeform 6"/>
            <p:cNvSpPr>
              <a:spLocks/>
            </p:cNvSpPr>
            <p:nvPr/>
          </p:nvSpPr>
          <p:spPr bwMode="auto">
            <a:xfrm rot="-906130">
              <a:off x="2210" y="21"/>
              <a:ext cx="309" cy="887"/>
            </a:xfrm>
            <a:custGeom>
              <a:avLst/>
              <a:gdLst>
                <a:gd name="T0" fmla="*/ 307 w 536"/>
                <a:gd name="T1" fmla="*/ 0 h 1794"/>
                <a:gd name="T2" fmla="*/ 309 w 536"/>
                <a:gd name="T3" fmla="*/ 885 h 1794"/>
                <a:gd name="T4" fmla="*/ 7 w 536"/>
                <a:gd name="T5" fmla="*/ 887 h 1794"/>
                <a:gd name="T6" fmla="*/ 0 w 536"/>
                <a:gd name="T7" fmla="*/ 11 h 1794"/>
                <a:gd name="T8" fmla="*/ 141 w 536"/>
                <a:gd name="T9" fmla="*/ 13 h 1794"/>
                <a:gd name="T10" fmla="*/ 141 w 536"/>
                <a:gd name="T11" fmla="*/ 138 h 1794"/>
                <a:gd name="T12" fmla="*/ 141 w 536"/>
                <a:gd name="T13" fmla="*/ 182 h 1794"/>
                <a:gd name="T14" fmla="*/ 141 w 536"/>
                <a:gd name="T15" fmla="*/ 250 h 1794"/>
                <a:gd name="T16" fmla="*/ 103 w 536"/>
                <a:gd name="T17" fmla="*/ 288 h 1794"/>
                <a:gd name="T18" fmla="*/ 78 w 536"/>
                <a:gd name="T19" fmla="*/ 412 h 1794"/>
                <a:gd name="T20" fmla="*/ 63 w 536"/>
                <a:gd name="T21" fmla="*/ 541 h 1794"/>
                <a:gd name="T22" fmla="*/ 63 w 536"/>
                <a:gd name="T23" fmla="*/ 609 h 1794"/>
                <a:gd name="T24" fmla="*/ 63 w 536"/>
                <a:gd name="T25" fmla="*/ 654 h 1794"/>
                <a:gd name="T26" fmla="*/ 63 w 536"/>
                <a:gd name="T27" fmla="*/ 721 h 1794"/>
                <a:gd name="T28" fmla="*/ 47 w 536"/>
                <a:gd name="T29" fmla="*/ 768 h 1794"/>
                <a:gd name="T30" fmla="*/ 55 w 536"/>
                <a:gd name="T31" fmla="*/ 830 h 1794"/>
                <a:gd name="T32" fmla="*/ 94 w 536"/>
                <a:gd name="T33" fmla="*/ 859 h 1794"/>
                <a:gd name="T34" fmla="*/ 249 w 536"/>
                <a:gd name="T35" fmla="*/ 857 h 1794"/>
                <a:gd name="T36" fmla="*/ 284 w 536"/>
                <a:gd name="T37" fmla="*/ 838 h 1794"/>
                <a:gd name="T38" fmla="*/ 291 w 536"/>
                <a:gd name="T39" fmla="*/ 788 h 1794"/>
                <a:gd name="T40" fmla="*/ 272 w 536"/>
                <a:gd name="T41" fmla="*/ 697 h 1794"/>
                <a:gd name="T42" fmla="*/ 265 w 536"/>
                <a:gd name="T43" fmla="*/ 623 h 1794"/>
                <a:gd name="T44" fmla="*/ 258 w 536"/>
                <a:gd name="T45" fmla="*/ 463 h 1794"/>
                <a:gd name="T46" fmla="*/ 234 w 536"/>
                <a:gd name="T47" fmla="*/ 303 h 1794"/>
                <a:gd name="T48" fmla="*/ 194 w 536"/>
                <a:gd name="T49" fmla="*/ 263 h 1794"/>
                <a:gd name="T50" fmla="*/ 193 w 536"/>
                <a:gd name="T51" fmla="*/ 225 h 1794"/>
                <a:gd name="T52" fmla="*/ 203 w 536"/>
                <a:gd name="T53" fmla="*/ 9 h 17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36" h="1794">
                  <a:moveTo>
                    <a:pt x="532" y="0"/>
                  </a:moveTo>
                  <a:lnTo>
                    <a:pt x="536" y="1790"/>
                  </a:lnTo>
                  <a:lnTo>
                    <a:pt x="12" y="1794"/>
                  </a:lnTo>
                  <a:lnTo>
                    <a:pt x="0" y="22"/>
                  </a:lnTo>
                  <a:lnTo>
                    <a:pt x="244" y="26"/>
                  </a:lnTo>
                  <a:cubicBezTo>
                    <a:pt x="285" y="69"/>
                    <a:pt x="245" y="222"/>
                    <a:pt x="245" y="279"/>
                  </a:cubicBezTo>
                  <a:cubicBezTo>
                    <a:pt x="245" y="336"/>
                    <a:pt x="245" y="331"/>
                    <a:pt x="245" y="369"/>
                  </a:cubicBezTo>
                  <a:cubicBezTo>
                    <a:pt x="245" y="407"/>
                    <a:pt x="256" y="470"/>
                    <a:pt x="245" y="505"/>
                  </a:cubicBezTo>
                  <a:cubicBezTo>
                    <a:pt x="234" y="540"/>
                    <a:pt x="196" y="527"/>
                    <a:pt x="178" y="582"/>
                  </a:cubicBezTo>
                  <a:cubicBezTo>
                    <a:pt x="160" y="637"/>
                    <a:pt x="147" y="749"/>
                    <a:pt x="136" y="834"/>
                  </a:cubicBezTo>
                  <a:cubicBezTo>
                    <a:pt x="125" y="919"/>
                    <a:pt x="113" y="1029"/>
                    <a:pt x="109" y="1095"/>
                  </a:cubicBezTo>
                  <a:cubicBezTo>
                    <a:pt x="105" y="1161"/>
                    <a:pt x="109" y="1193"/>
                    <a:pt x="109" y="1231"/>
                  </a:cubicBezTo>
                  <a:cubicBezTo>
                    <a:pt x="109" y="1269"/>
                    <a:pt x="109" y="1284"/>
                    <a:pt x="109" y="1322"/>
                  </a:cubicBezTo>
                  <a:cubicBezTo>
                    <a:pt x="109" y="1360"/>
                    <a:pt x="113" y="1419"/>
                    <a:pt x="109" y="1458"/>
                  </a:cubicBezTo>
                  <a:cubicBezTo>
                    <a:pt x="105" y="1497"/>
                    <a:pt x="84" y="1517"/>
                    <a:pt x="82" y="1554"/>
                  </a:cubicBezTo>
                  <a:cubicBezTo>
                    <a:pt x="80" y="1591"/>
                    <a:pt x="83" y="1648"/>
                    <a:pt x="96" y="1678"/>
                  </a:cubicBezTo>
                  <a:cubicBezTo>
                    <a:pt x="109" y="1708"/>
                    <a:pt x="107" y="1728"/>
                    <a:pt x="163" y="1737"/>
                  </a:cubicBezTo>
                  <a:cubicBezTo>
                    <a:pt x="219" y="1746"/>
                    <a:pt x="377" y="1741"/>
                    <a:pt x="432" y="1734"/>
                  </a:cubicBezTo>
                  <a:cubicBezTo>
                    <a:pt x="487" y="1727"/>
                    <a:pt x="480" y="1717"/>
                    <a:pt x="492" y="1694"/>
                  </a:cubicBezTo>
                  <a:cubicBezTo>
                    <a:pt x="504" y="1671"/>
                    <a:pt x="508" y="1640"/>
                    <a:pt x="505" y="1593"/>
                  </a:cubicBezTo>
                  <a:cubicBezTo>
                    <a:pt x="502" y="1546"/>
                    <a:pt x="479" y="1465"/>
                    <a:pt x="472" y="1410"/>
                  </a:cubicBezTo>
                  <a:cubicBezTo>
                    <a:pt x="465" y="1355"/>
                    <a:pt x="464" y="1339"/>
                    <a:pt x="460" y="1260"/>
                  </a:cubicBezTo>
                  <a:cubicBezTo>
                    <a:pt x="456" y="1181"/>
                    <a:pt x="457" y="1044"/>
                    <a:pt x="448" y="936"/>
                  </a:cubicBezTo>
                  <a:cubicBezTo>
                    <a:pt x="439" y="828"/>
                    <a:pt x="424" y="679"/>
                    <a:pt x="406" y="612"/>
                  </a:cubicBezTo>
                  <a:cubicBezTo>
                    <a:pt x="388" y="545"/>
                    <a:pt x="349" y="557"/>
                    <a:pt x="337" y="531"/>
                  </a:cubicBezTo>
                  <a:cubicBezTo>
                    <a:pt x="325" y="505"/>
                    <a:pt x="332" y="541"/>
                    <a:pt x="334" y="456"/>
                  </a:cubicBezTo>
                  <a:cubicBezTo>
                    <a:pt x="336" y="371"/>
                    <a:pt x="348" y="109"/>
                    <a:pt x="352" y="1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2051050" y="1268413"/>
            <a:ext cx="5322888" cy="3808412"/>
            <a:chOff x="1292" y="799"/>
            <a:chExt cx="3353" cy="2399"/>
          </a:xfrm>
        </p:grpSpPr>
        <p:sp>
          <p:nvSpPr>
            <p:cNvPr id="31755" name="Freeform 8" descr="Grands confettis"/>
            <p:cNvSpPr>
              <a:spLocks/>
            </p:cNvSpPr>
            <p:nvPr/>
          </p:nvSpPr>
          <p:spPr bwMode="auto">
            <a:xfrm>
              <a:off x="1292" y="799"/>
              <a:ext cx="3353" cy="2399"/>
            </a:xfrm>
            <a:custGeom>
              <a:avLst/>
              <a:gdLst>
                <a:gd name="T0" fmla="*/ 1852 w 3353"/>
                <a:gd name="T1" fmla="*/ 15 h 2399"/>
                <a:gd name="T2" fmla="*/ 1353 w 3353"/>
                <a:gd name="T3" fmla="*/ 15 h 2399"/>
                <a:gd name="T4" fmla="*/ 854 w 3353"/>
                <a:gd name="T5" fmla="*/ 106 h 2399"/>
                <a:gd name="T6" fmla="*/ 582 w 3353"/>
                <a:gd name="T7" fmla="*/ 332 h 2399"/>
                <a:gd name="T8" fmla="*/ 304 w 3353"/>
                <a:gd name="T9" fmla="*/ 631 h 2399"/>
                <a:gd name="T10" fmla="*/ 37 w 3353"/>
                <a:gd name="T11" fmla="*/ 1194 h 2399"/>
                <a:gd name="T12" fmla="*/ 83 w 3353"/>
                <a:gd name="T13" fmla="*/ 1648 h 2399"/>
                <a:gd name="T14" fmla="*/ 264 w 3353"/>
                <a:gd name="T15" fmla="*/ 1965 h 2399"/>
                <a:gd name="T16" fmla="*/ 582 w 3353"/>
                <a:gd name="T17" fmla="*/ 2238 h 2399"/>
                <a:gd name="T18" fmla="*/ 899 w 3353"/>
                <a:gd name="T19" fmla="*/ 2328 h 2399"/>
                <a:gd name="T20" fmla="*/ 1564 w 3353"/>
                <a:gd name="T21" fmla="*/ 2341 h 2399"/>
                <a:gd name="T22" fmla="*/ 2396 w 3353"/>
                <a:gd name="T23" fmla="*/ 2374 h 2399"/>
                <a:gd name="T24" fmla="*/ 2986 w 3353"/>
                <a:gd name="T25" fmla="*/ 2192 h 2399"/>
                <a:gd name="T26" fmla="*/ 3349 w 3353"/>
                <a:gd name="T27" fmla="*/ 1421 h 2399"/>
                <a:gd name="T28" fmla="*/ 3010 w 3353"/>
                <a:gd name="T29" fmla="*/ 391 h 2399"/>
                <a:gd name="T30" fmla="*/ 2554 w 3353"/>
                <a:gd name="T31" fmla="*/ 145 h 2399"/>
                <a:gd name="T32" fmla="*/ 1806 w 3353"/>
                <a:gd name="T33" fmla="*/ 15 h 23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53" h="2399">
                  <a:moveTo>
                    <a:pt x="1852" y="15"/>
                  </a:moveTo>
                  <a:cubicBezTo>
                    <a:pt x="1685" y="7"/>
                    <a:pt x="1519" y="0"/>
                    <a:pt x="1353" y="15"/>
                  </a:cubicBezTo>
                  <a:cubicBezTo>
                    <a:pt x="1187" y="30"/>
                    <a:pt x="982" y="53"/>
                    <a:pt x="854" y="106"/>
                  </a:cubicBezTo>
                  <a:cubicBezTo>
                    <a:pt x="726" y="159"/>
                    <a:pt x="674" y="245"/>
                    <a:pt x="582" y="332"/>
                  </a:cubicBezTo>
                  <a:cubicBezTo>
                    <a:pt x="490" y="419"/>
                    <a:pt x="395" y="487"/>
                    <a:pt x="304" y="631"/>
                  </a:cubicBezTo>
                  <a:cubicBezTo>
                    <a:pt x="213" y="775"/>
                    <a:pt x="74" y="1025"/>
                    <a:pt x="37" y="1194"/>
                  </a:cubicBezTo>
                  <a:cubicBezTo>
                    <a:pt x="0" y="1363"/>
                    <a:pt x="45" y="1520"/>
                    <a:pt x="83" y="1648"/>
                  </a:cubicBezTo>
                  <a:cubicBezTo>
                    <a:pt x="121" y="1776"/>
                    <a:pt x="181" y="1867"/>
                    <a:pt x="264" y="1965"/>
                  </a:cubicBezTo>
                  <a:cubicBezTo>
                    <a:pt x="347" y="2063"/>
                    <a:pt x="476" y="2177"/>
                    <a:pt x="582" y="2238"/>
                  </a:cubicBezTo>
                  <a:cubicBezTo>
                    <a:pt x="688" y="2299"/>
                    <a:pt x="735" y="2311"/>
                    <a:pt x="899" y="2328"/>
                  </a:cubicBezTo>
                  <a:cubicBezTo>
                    <a:pt x="1063" y="2345"/>
                    <a:pt x="1315" y="2333"/>
                    <a:pt x="1564" y="2341"/>
                  </a:cubicBezTo>
                  <a:cubicBezTo>
                    <a:pt x="1813" y="2349"/>
                    <a:pt x="2159" y="2399"/>
                    <a:pt x="2396" y="2374"/>
                  </a:cubicBezTo>
                  <a:cubicBezTo>
                    <a:pt x="2633" y="2349"/>
                    <a:pt x="2827" y="2351"/>
                    <a:pt x="2986" y="2192"/>
                  </a:cubicBezTo>
                  <a:cubicBezTo>
                    <a:pt x="3145" y="2033"/>
                    <a:pt x="3345" y="1721"/>
                    <a:pt x="3349" y="1421"/>
                  </a:cubicBezTo>
                  <a:cubicBezTo>
                    <a:pt x="3353" y="1121"/>
                    <a:pt x="3142" y="604"/>
                    <a:pt x="3010" y="391"/>
                  </a:cubicBezTo>
                  <a:cubicBezTo>
                    <a:pt x="2878" y="178"/>
                    <a:pt x="2755" y="208"/>
                    <a:pt x="2554" y="145"/>
                  </a:cubicBezTo>
                  <a:cubicBezTo>
                    <a:pt x="2353" y="82"/>
                    <a:pt x="1962" y="42"/>
                    <a:pt x="1806" y="15"/>
                  </a:cubicBezTo>
                </a:path>
              </a:pathLst>
            </a:custGeom>
            <a:pattFill prst="lgConfetti">
              <a:fgClr>
                <a:srgbClr val="FFCC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56" name="Freeform 9"/>
            <p:cNvSpPr>
              <a:spLocks/>
            </p:cNvSpPr>
            <p:nvPr/>
          </p:nvSpPr>
          <p:spPr bwMode="auto">
            <a:xfrm>
              <a:off x="2373" y="2116"/>
              <a:ext cx="635" cy="286"/>
            </a:xfrm>
            <a:custGeom>
              <a:avLst/>
              <a:gdLst>
                <a:gd name="T0" fmla="*/ 635 w 635"/>
                <a:gd name="T1" fmla="*/ 13 h 286"/>
                <a:gd name="T2" fmla="*/ 579 w 635"/>
                <a:gd name="T3" fmla="*/ 4 h 286"/>
                <a:gd name="T4" fmla="*/ 503 w 635"/>
                <a:gd name="T5" fmla="*/ 36 h 286"/>
                <a:gd name="T6" fmla="*/ 317 w 635"/>
                <a:gd name="T7" fmla="*/ 104 h 286"/>
                <a:gd name="T8" fmla="*/ 90 w 635"/>
                <a:gd name="T9" fmla="*/ 149 h 286"/>
                <a:gd name="T10" fmla="*/ 0 w 635"/>
                <a:gd name="T11" fmla="*/ 286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5" h="286">
                  <a:moveTo>
                    <a:pt x="635" y="13"/>
                  </a:moveTo>
                  <a:cubicBezTo>
                    <a:pt x="626" y="12"/>
                    <a:pt x="601" y="0"/>
                    <a:pt x="579" y="4"/>
                  </a:cubicBezTo>
                  <a:cubicBezTo>
                    <a:pt x="557" y="8"/>
                    <a:pt x="547" y="19"/>
                    <a:pt x="503" y="36"/>
                  </a:cubicBezTo>
                  <a:cubicBezTo>
                    <a:pt x="459" y="53"/>
                    <a:pt x="386" y="85"/>
                    <a:pt x="317" y="104"/>
                  </a:cubicBezTo>
                  <a:cubicBezTo>
                    <a:pt x="248" y="123"/>
                    <a:pt x="143" y="119"/>
                    <a:pt x="90" y="149"/>
                  </a:cubicBezTo>
                  <a:cubicBezTo>
                    <a:pt x="37" y="179"/>
                    <a:pt x="18" y="232"/>
                    <a:pt x="0" y="28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57" name="Freeform 10" descr="Marbre marron"/>
            <p:cNvSpPr>
              <a:spLocks/>
            </p:cNvSpPr>
            <p:nvPr/>
          </p:nvSpPr>
          <p:spPr bwMode="auto">
            <a:xfrm>
              <a:off x="1647" y="1078"/>
              <a:ext cx="1565" cy="1467"/>
            </a:xfrm>
            <a:custGeom>
              <a:avLst/>
              <a:gdLst>
                <a:gd name="T0" fmla="*/ 907 w 1565"/>
                <a:gd name="T1" fmla="*/ 507 h 1467"/>
                <a:gd name="T2" fmla="*/ 1134 w 1565"/>
                <a:gd name="T3" fmla="*/ 371 h 1467"/>
                <a:gd name="T4" fmla="*/ 1406 w 1565"/>
                <a:gd name="T5" fmla="*/ 235 h 1467"/>
                <a:gd name="T6" fmla="*/ 1542 w 1565"/>
                <a:gd name="T7" fmla="*/ 53 h 1467"/>
                <a:gd name="T8" fmla="*/ 1270 w 1565"/>
                <a:gd name="T9" fmla="*/ 99 h 1467"/>
                <a:gd name="T10" fmla="*/ 1089 w 1565"/>
                <a:gd name="T11" fmla="*/ 144 h 1467"/>
                <a:gd name="T12" fmla="*/ 998 w 1565"/>
                <a:gd name="T13" fmla="*/ 53 h 1467"/>
                <a:gd name="T14" fmla="*/ 907 w 1565"/>
                <a:gd name="T15" fmla="*/ 8 h 1467"/>
                <a:gd name="T16" fmla="*/ 590 w 1565"/>
                <a:gd name="T17" fmla="*/ 99 h 1467"/>
                <a:gd name="T18" fmla="*/ 408 w 1565"/>
                <a:gd name="T19" fmla="*/ 235 h 1467"/>
                <a:gd name="T20" fmla="*/ 272 w 1565"/>
                <a:gd name="T21" fmla="*/ 416 h 1467"/>
                <a:gd name="T22" fmla="*/ 91 w 1565"/>
                <a:gd name="T23" fmla="*/ 643 h 1467"/>
                <a:gd name="T24" fmla="*/ 0 w 1565"/>
                <a:gd name="T25" fmla="*/ 1051 h 1467"/>
                <a:gd name="T26" fmla="*/ 91 w 1565"/>
                <a:gd name="T27" fmla="*/ 1369 h 1467"/>
                <a:gd name="T28" fmla="*/ 181 w 1565"/>
                <a:gd name="T29" fmla="*/ 1460 h 1467"/>
                <a:gd name="T30" fmla="*/ 272 w 1565"/>
                <a:gd name="T31" fmla="*/ 1414 h 1467"/>
                <a:gd name="T32" fmla="*/ 499 w 1565"/>
                <a:gd name="T33" fmla="*/ 1187 h 1467"/>
                <a:gd name="T34" fmla="*/ 726 w 1565"/>
                <a:gd name="T35" fmla="*/ 1097 h 1467"/>
                <a:gd name="T36" fmla="*/ 816 w 1565"/>
                <a:gd name="T37" fmla="*/ 1006 h 1467"/>
                <a:gd name="T38" fmla="*/ 816 w 1565"/>
                <a:gd name="T39" fmla="*/ 915 h 1467"/>
                <a:gd name="T40" fmla="*/ 680 w 1565"/>
                <a:gd name="T41" fmla="*/ 779 h 1467"/>
                <a:gd name="T42" fmla="*/ 590 w 1565"/>
                <a:gd name="T43" fmla="*/ 462 h 1467"/>
                <a:gd name="T44" fmla="*/ 680 w 1565"/>
                <a:gd name="T45" fmla="*/ 371 h 1467"/>
                <a:gd name="T46" fmla="*/ 816 w 1565"/>
                <a:gd name="T47" fmla="*/ 462 h 1467"/>
                <a:gd name="T48" fmla="*/ 952 w 1565"/>
                <a:gd name="T49" fmla="*/ 507 h 14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65" h="1467">
                  <a:moveTo>
                    <a:pt x="907" y="507"/>
                  </a:moveTo>
                  <a:cubicBezTo>
                    <a:pt x="979" y="461"/>
                    <a:pt x="1051" y="416"/>
                    <a:pt x="1134" y="371"/>
                  </a:cubicBezTo>
                  <a:cubicBezTo>
                    <a:pt x="1217" y="326"/>
                    <a:pt x="1338" y="288"/>
                    <a:pt x="1406" y="235"/>
                  </a:cubicBezTo>
                  <a:cubicBezTo>
                    <a:pt x="1474" y="182"/>
                    <a:pt x="1565" y="76"/>
                    <a:pt x="1542" y="53"/>
                  </a:cubicBezTo>
                  <a:cubicBezTo>
                    <a:pt x="1519" y="30"/>
                    <a:pt x="1345" y="84"/>
                    <a:pt x="1270" y="99"/>
                  </a:cubicBezTo>
                  <a:cubicBezTo>
                    <a:pt x="1195" y="114"/>
                    <a:pt x="1134" y="152"/>
                    <a:pt x="1089" y="144"/>
                  </a:cubicBezTo>
                  <a:cubicBezTo>
                    <a:pt x="1044" y="136"/>
                    <a:pt x="1028" y="76"/>
                    <a:pt x="998" y="53"/>
                  </a:cubicBezTo>
                  <a:cubicBezTo>
                    <a:pt x="968" y="30"/>
                    <a:pt x="975" y="0"/>
                    <a:pt x="907" y="8"/>
                  </a:cubicBezTo>
                  <a:cubicBezTo>
                    <a:pt x="839" y="16"/>
                    <a:pt x="673" y="61"/>
                    <a:pt x="590" y="99"/>
                  </a:cubicBezTo>
                  <a:cubicBezTo>
                    <a:pt x="507" y="137"/>
                    <a:pt x="461" y="182"/>
                    <a:pt x="408" y="235"/>
                  </a:cubicBezTo>
                  <a:cubicBezTo>
                    <a:pt x="355" y="288"/>
                    <a:pt x="325" y="348"/>
                    <a:pt x="272" y="416"/>
                  </a:cubicBezTo>
                  <a:cubicBezTo>
                    <a:pt x="219" y="484"/>
                    <a:pt x="136" y="537"/>
                    <a:pt x="91" y="643"/>
                  </a:cubicBezTo>
                  <a:cubicBezTo>
                    <a:pt x="46" y="749"/>
                    <a:pt x="0" y="930"/>
                    <a:pt x="0" y="1051"/>
                  </a:cubicBezTo>
                  <a:cubicBezTo>
                    <a:pt x="0" y="1172"/>
                    <a:pt x="61" y="1301"/>
                    <a:pt x="91" y="1369"/>
                  </a:cubicBezTo>
                  <a:cubicBezTo>
                    <a:pt x="121" y="1437"/>
                    <a:pt x="151" y="1453"/>
                    <a:pt x="181" y="1460"/>
                  </a:cubicBezTo>
                  <a:cubicBezTo>
                    <a:pt x="211" y="1467"/>
                    <a:pt x="219" y="1459"/>
                    <a:pt x="272" y="1414"/>
                  </a:cubicBezTo>
                  <a:cubicBezTo>
                    <a:pt x="325" y="1369"/>
                    <a:pt x="423" y="1240"/>
                    <a:pt x="499" y="1187"/>
                  </a:cubicBezTo>
                  <a:cubicBezTo>
                    <a:pt x="575" y="1134"/>
                    <a:pt x="673" y="1127"/>
                    <a:pt x="726" y="1097"/>
                  </a:cubicBezTo>
                  <a:cubicBezTo>
                    <a:pt x="779" y="1067"/>
                    <a:pt x="801" y="1036"/>
                    <a:pt x="816" y="1006"/>
                  </a:cubicBezTo>
                  <a:cubicBezTo>
                    <a:pt x="831" y="976"/>
                    <a:pt x="839" y="953"/>
                    <a:pt x="816" y="915"/>
                  </a:cubicBezTo>
                  <a:cubicBezTo>
                    <a:pt x="793" y="877"/>
                    <a:pt x="718" y="854"/>
                    <a:pt x="680" y="779"/>
                  </a:cubicBezTo>
                  <a:cubicBezTo>
                    <a:pt x="642" y="704"/>
                    <a:pt x="590" y="530"/>
                    <a:pt x="590" y="462"/>
                  </a:cubicBezTo>
                  <a:cubicBezTo>
                    <a:pt x="590" y="394"/>
                    <a:pt x="642" y="371"/>
                    <a:pt x="680" y="371"/>
                  </a:cubicBezTo>
                  <a:cubicBezTo>
                    <a:pt x="718" y="371"/>
                    <a:pt x="771" y="439"/>
                    <a:pt x="816" y="462"/>
                  </a:cubicBezTo>
                  <a:cubicBezTo>
                    <a:pt x="861" y="485"/>
                    <a:pt x="906" y="496"/>
                    <a:pt x="952" y="507"/>
                  </a:cubicBezTo>
                </a:path>
              </a:pathLst>
            </a:custGeom>
            <a:blipFill dpi="0" rotWithShape="1">
              <a:blip r:embed="rId5" cstate="print">
                <a:alphaModFix amt="69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58" name="Freeform 11" descr="Papier journal"/>
            <p:cNvSpPr>
              <a:spLocks/>
            </p:cNvSpPr>
            <p:nvPr/>
          </p:nvSpPr>
          <p:spPr bwMode="auto">
            <a:xfrm>
              <a:off x="2546" y="2258"/>
              <a:ext cx="706" cy="817"/>
            </a:xfrm>
            <a:custGeom>
              <a:avLst/>
              <a:gdLst>
                <a:gd name="T0" fmla="*/ 8 w 706"/>
                <a:gd name="T1" fmla="*/ 552 h 817"/>
                <a:gd name="T2" fmla="*/ 99 w 706"/>
                <a:gd name="T3" fmla="*/ 461 h 817"/>
                <a:gd name="T4" fmla="*/ 235 w 706"/>
                <a:gd name="T5" fmla="*/ 370 h 817"/>
                <a:gd name="T6" fmla="*/ 190 w 706"/>
                <a:gd name="T7" fmla="*/ 234 h 817"/>
                <a:gd name="T8" fmla="*/ 190 w 706"/>
                <a:gd name="T9" fmla="*/ 144 h 817"/>
                <a:gd name="T10" fmla="*/ 280 w 706"/>
                <a:gd name="T11" fmla="*/ 53 h 817"/>
                <a:gd name="T12" fmla="*/ 416 w 706"/>
                <a:gd name="T13" fmla="*/ 7 h 817"/>
                <a:gd name="T14" fmla="*/ 552 w 706"/>
                <a:gd name="T15" fmla="*/ 98 h 817"/>
                <a:gd name="T16" fmla="*/ 594 w 706"/>
                <a:gd name="T17" fmla="*/ 230 h 817"/>
                <a:gd name="T18" fmla="*/ 552 w 706"/>
                <a:gd name="T19" fmla="*/ 370 h 817"/>
                <a:gd name="T20" fmla="*/ 552 w 706"/>
                <a:gd name="T21" fmla="*/ 461 h 817"/>
                <a:gd name="T22" fmla="*/ 688 w 706"/>
                <a:gd name="T23" fmla="*/ 552 h 817"/>
                <a:gd name="T24" fmla="*/ 658 w 706"/>
                <a:gd name="T25" fmla="*/ 570 h 817"/>
                <a:gd name="T26" fmla="*/ 598 w 706"/>
                <a:gd name="T27" fmla="*/ 552 h 817"/>
                <a:gd name="T28" fmla="*/ 507 w 706"/>
                <a:gd name="T29" fmla="*/ 506 h 817"/>
                <a:gd name="T30" fmla="*/ 416 w 706"/>
                <a:gd name="T31" fmla="*/ 552 h 817"/>
                <a:gd name="T32" fmla="*/ 416 w 706"/>
                <a:gd name="T33" fmla="*/ 779 h 817"/>
                <a:gd name="T34" fmla="*/ 326 w 706"/>
                <a:gd name="T35" fmla="*/ 779 h 817"/>
                <a:gd name="T36" fmla="*/ 326 w 706"/>
                <a:gd name="T37" fmla="*/ 688 h 817"/>
                <a:gd name="T38" fmla="*/ 326 w 706"/>
                <a:gd name="T39" fmla="*/ 597 h 817"/>
                <a:gd name="T40" fmla="*/ 235 w 706"/>
                <a:gd name="T41" fmla="*/ 506 h 817"/>
                <a:gd name="T42" fmla="*/ 114 w 706"/>
                <a:gd name="T43" fmla="*/ 522 h 817"/>
                <a:gd name="T44" fmla="*/ 53 w 706"/>
                <a:gd name="T45" fmla="*/ 552 h 817"/>
                <a:gd name="T46" fmla="*/ 8 w 706"/>
                <a:gd name="T47" fmla="*/ 552 h 8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06" h="817">
                  <a:moveTo>
                    <a:pt x="8" y="552"/>
                  </a:moveTo>
                  <a:cubicBezTo>
                    <a:pt x="16" y="537"/>
                    <a:pt x="61" y="491"/>
                    <a:pt x="99" y="461"/>
                  </a:cubicBezTo>
                  <a:cubicBezTo>
                    <a:pt x="137" y="431"/>
                    <a:pt x="220" y="408"/>
                    <a:pt x="235" y="370"/>
                  </a:cubicBezTo>
                  <a:cubicBezTo>
                    <a:pt x="250" y="332"/>
                    <a:pt x="198" y="272"/>
                    <a:pt x="190" y="234"/>
                  </a:cubicBezTo>
                  <a:cubicBezTo>
                    <a:pt x="182" y="196"/>
                    <a:pt x="175" y="174"/>
                    <a:pt x="190" y="144"/>
                  </a:cubicBezTo>
                  <a:cubicBezTo>
                    <a:pt x="205" y="114"/>
                    <a:pt x="242" y="76"/>
                    <a:pt x="280" y="53"/>
                  </a:cubicBezTo>
                  <a:cubicBezTo>
                    <a:pt x="318" y="30"/>
                    <a:pt x="371" y="0"/>
                    <a:pt x="416" y="7"/>
                  </a:cubicBezTo>
                  <a:cubicBezTo>
                    <a:pt x="461" y="14"/>
                    <a:pt x="522" y="61"/>
                    <a:pt x="552" y="98"/>
                  </a:cubicBezTo>
                  <a:cubicBezTo>
                    <a:pt x="582" y="135"/>
                    <a:pt x="594" y="185"/>
                    <a:pt x="594" y="230"/>
                  </a:cubicBezTo>
                  <a:cubicBezTo>
                    <a:pt x="594" y="275"/>
                    <a:pt x="559" y="332"/>
                    <a:pt x="552" y="370"/>
                  </a:cubicBezTo>
                  <a:cubicBezTo>
                    <a:pt x="545" y="408"/>
                    <a:pt x="529" y="431"/>
                    <a:pt x="552" y="461"/>
                  </a:cubicBezTo>
                  <a:cubicBezTo>
                    <a:pt x="575" y="491"/>
                    <a:pt x="670" y="534"/>
                    <a:pt x="688" y="552"/>
                  </a:cubicBezTo>
                  <a:cubicBezTo>
                    <a:pt x="706" y="570"/>
                    <a:pt x="673" y="570"/>
                    <a:pt x="658" y="570"/>
                  </a:cubicBezTo>
                  <a:cubicBezTo>
                    <a:pt x="643" y="570"/>
                    <a:pt x="623" y="563"/>
                    <a:pt x="598" y="552"/>
                  </a:cubicBezTo>
                  <a:cubicBezTo>
                    <a:pt x="573" y="541"/>
                    <a:pt x="537" y="506"/>
                    <a:pt x="507" y="506"/>
                  </a:cubicBezTo>
                  <a:cubicBezTo>
                    <a:pt x="477" y="506"/>
                    <a:pt x="431" y="507"/>
                    <a:pt x="416" y="552"/>
                  </a:cubicBezTo>
                  <a:cubicBezTo>
                    <a:pt x="401" y="597"/>
                    <a:pt x="431" y="741"/>
                    <a:pt x="416" y="779"/>
                  </a:cubicBezTo>
                  <a:cubicBezTo>
                    <a:pt x="401" y="817"/>
                    <a:pt x="341" y="794"/>
                    <a:pt x="326" y="779"/>
                  </a:cubicBezTo>
                  <a:cubicBezTo>
                    <a:pt x="311" y="764"/>
                    <a:pt x="326" y="718"/>
                    <a:pt x="326" y="688"/>
                  </a:cubicBezTo>
                  <a:cubicBezTo>
                    <a:pt x="326" y="658"/>
                    <a:pt x="341" y="627"/>
                    <a:pt x="326" y="597"/>
                  </a:cubicBezTo>
                  <a:cubicBezTo>
                    <a:pt x="311" y="567"/>
                    <a:pt x="270" y="518"/>
                    <a:pt x="235" y="506"/>
                  </a:cubicBezTo>
                  <a:cubicBezTo>
                    <a:pt x="200" y="494"/>
                    <a:pt x="144" y="514"/>
                    <a:pt x="114" y="522"/>
                  </a:cubicBezTo>
                  <a:cubicBezTo>
                    <a:pt x="84" y="530"/>
                    <a:pt x="71" y="547"/>
                    <a:pt x="53" y="552"/>
                  </a:cubicBezTo>
                  <a:cubicBezTo>
                    <a:pt x="35" y="557"/>
                    <a:pt x="0" y="567"/>
                    <a:pt x="8" y="552"/>
                  </a:cubicBez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59" name="Oval 12"/>
            <p:cNvSpPr>
              <a:spLocks noChangeArrowheads="1"/>
            </p:cNvSpPr>
            <p:nvPr/>
          </p:nvSpPr>
          <p:spPr bwMode="auto">
            <a:xfrm>
              <a:off x="2856" y="262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0" name="Freeform 13" descr="Papier de soie rose"/>
            <p:cNvSpPr>
              <a:spLocks/>
            </p:cNvSpPr>
            <p:nvPr/>
          </p:nvSpPr>
          <p:spPr bwMode="auto">
            <a:xfrm>
              <a:off x="1996" y="2262"/>
              <a:ext cx="603" cy="528"/>
            </a:xfrm>
            <a:custGeom>
              <a:avLst/>
              <a:gdLst>
                <a:gd name="T0" fmla="*/ 376 w 603"/>
                <a:gd name="T1" fmla="*/ 34 h 528"/>
                <a:gd name="T2" fmla="*/ 292 w 603"/>
                <a:gd name="T3" fmla="*/ 18 h 528"/>
                <a:gd name="T4" fmla="*/ 59 w 603"/>
                <a:gd name="T5" fmla="*/ 140 h 528"/>
                <a:gd name="T6" fmla="*/ 4 w 603"/>
                <a:gd name="T7" fmla="*/ 290 h 528"/>
                <a:gd name="T8" fmla="*/ 32 w 603"/>
                <a:gd name="T9" fmla="*/ 422 h 528"/>
                <a:gd name="T10" fmla="*/ 150 w 603"/>
                <a:gd name="T11" fmla="*/ 502 h 528"/>
                <a:gd name="T12" fmla="*/ 300 w 603"/>
                <a:gd name="T13" fmla="*/ 514 h 528"/>
                <a:gd name="T14" fmla="*/ 488 w 603"/>
                <a:gd name="T15" fmla="*/ 418 h 528"/>
                <a:gd name="T16" fmla="*/ 558 w 603"/>
                <a:gd name="T17" fmla="*/ 321 h 528"/>
                <a:gd name="T18" fmla="*/ 603 w 603"/>
                <a:gd name="T19" fmla="*/ 185 h 528"/>
                <a:gd name="T20" fmla="*/ 558 w 603"/>
                <a:gd name="T21" fmla="*/ 94 h 528"/>
                <a:gd name="T22" fmla="*/ 467 w 603"/>
                <a:gd name="T23" fmla="*/ 94 h 528"/>
                <a:gd name="T24" fmla="*/ 422 w 603"/>
                <a:gd name="T25" fmla="*/ 140 h 528"/>
                <a:gd name="T26" fmla="*/ 422 w 603"/>
                <a:gd name="T27" fmla="*/ 185 h 528"/>
                <a:gd name="T28" fmla="*/ 444 w 603"/>
                <a:gd name="T29" fmla="*/ 242 h 528"/>
                <a:gd name="T30" fmla="*/ 448 w 603"/>
                <a:gd name="T31" fmla="*/ 298 h 528"/>
                <a:gd name="T32" fmla="*/ 422 w 603"/>
                <a:gd name="T33" fmla="*/ 321 h 528"/>
                <a:gd name="T34" fmla="*/ 396 w 603"/>
                <a:gd name="T35" fmla="*/ 346 h 528"/>
                <a:gd name="T36" fmla="*/ 376 w 603"/>
                <a:gd name="T37" fmla="*/ 378 h 528"/>
                <a:gd name="T38" fmla="*/ 308 w 603"/>
                <a:gd name="T39" fmla="*/ 394 h 528"/>
                <a:gd name="T40" fmla="*/ 241 w 603"/>
                <a:gd name="T41" fmla="*/ 366 h 528"/>
                <a:gd name="T42" fmla="*/ 172 w 603"/>
                <a:gd name="T43" fmla="*/ 374 h 528"/>
                <a:gd name="T44" fmla="*/ 150 w 603"/>
                <a:gd name="T45" fmla="*/ 321 h 528"/>
                <a:gd name="T46" fmla="*/ 195 w 603"/>
                <a:gd name="T47" fmla="*/ 276 h 528"/>
                <a:gd name="T48" fmla="*/ 241 w 603"/>
                <a:gd name="T49" fmla="*/ 185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3" h="528">
                  <a:moveTo>
                    <a:pt x="376" y="34"/>
                  </a:moveTo>
                  <a:cubicBezTo>
                    <a:pt x="362" y="31"/>
                    <a:pt x="345" y="0"/>
                    <a:pt x="292" y="18"/>
                  </a:cubicBezTo>
                  <a:cubicBezTo>
                    <a:pt x="239" y="36"/>
                    <a:pt x="107" y="95"/>
                    <a:pt x="59" y="140"/>
                  </a:cubicBezTo>
                  <a:cubicBezTo>
                    <a:pt x="11" y="185"/>
                    <a:pt x="8" y="243"/>
                    <a:pt x="4" y="290"/>
                  </a:cubicBezTo>
                  <a:cubicBezTo>
                    <a:pt x="0" y="337"/>
                    <a:pt x="8" y="387"/>
                    <a:pt x="32" y="422"/>
                  </a:cubicBezTo>
                  <a:cubicBezTo>
                    <a:pt x="56" y="457"/>
                    <a:pt x="105" y="487"/>
                    <a:pt x="150" y="502"/>
                  </a:cubicBezTo>
                  <a:cubicBezTo>
                    <a:pt x="195" y="517"/>
                    <a:pt x="244" y="528"/>
                    <a:pt x="300" y="514"/>
                  </a:cubicBezTo>
                  <a:cubicBezTo>
                    <a:pt x="356" y="500"/>
                    <a:pt x="445" y="450"/>
                    <a:pt x="488" y="418"/>
                  </a:cubicBezTo>
                  <a:cubicBezTo>
                    <a:pt x="531" y="386"/>
                    <a:pt x="539" y="360"/>
                    <a:pt x="558" y="321"/>
                  </a:cubicBezTo>
                  <a:cubicBezTo>
                    <a:pt x="577" y="282"/>
                    <a:pt x="603" y="223"/>
                    <a:pt x="603" y="185"/>
                  </a:cubicBezTo>
                  <a:cubicBezTo>
                    <a:pt x="603" y="147"/>
                    <a:pt x="581" y="109"/>
                    <a:pt x="558" y="94"/>
                  </a:cubicBezTo>
                  <a:cubicBezTo>
                    <a:pt x="535" y="79"/>
                    <a:pt x="490" y="86"/>
                    <a:pt x="467" y="94"/>
                  </a:cubicBezTo>
                  <a:cubicBezTo>
                    <a:pt x="444" y="102"/>
                    <a:pt x="429" y="125"/>
                    <a:pt x="422" y="140"/>
                  </a:cubicBezTo>
                  <a:cubicBezTo>
                    <a:pt x="415" y="155"/>
                    <a:pt x="418" y="168"/>
                    <a:pt x="422" y="185"/>
                  </a:cubicBezTo>
                  <a:cubicBezTo>
                    <a:pt x="426" y="202"/>
                    <a:pt x="440" y="223"/>
                    <a:pt x="444" y="242"/>
                  </a:cubicBezTo>
                  <a:cubicBezTo>
                    <a:pt x="448" y="261"/>
                    <a:pt x="452" y="285"/>
                    <a:pt x="448" y="298"/>
                  </a:cubicBezTo>
                  <a:cubicBezTo>
                    <a:pt x="444" y="311"/>
                    <a:pt x="431" y="313"/>
                    <a:pt x="422" y="321"/>
                  </a:cubicBezTo>
                  <a:cubicBezTo>
                    <a:pt x="413" y="329"/>
                    <a:pt x="404" y="336"/>
                    <a:pt x="396" y="346"/>
                  </a:cubicBezTo>
                  <a:cubicBezTo>
                    <a:pt x="388" y="356"/>
                    <a:pt x="391" y="370"/>
                    <a:pt x="376" y="378"/>
                  </a:cubicBezTo>
                  <a:cubicBezTo>
                    <a:pt x="361" y="386"/>
                    <a:pt x="330" y="396"/>
                    <a:pt x="308" y="394"/>
                  </a:cubicBezTo>
                  <a:cubicBezTo>
                    <a:pt x="286" y="392"/>
                    <a:pt x="264" y="369"/>
                    <a:pt x="241" y="366"/>
                  </a:cubicBezTo>
                  <a:cubicBezTo>
                    <a:pt x="218" y="363"/>
                    <a:pt x="187" y="381"/>
                    <a:pt x="172" y="374"/>
                  </a:cubicBezTo>
                  <a:cubicBezTo>
                    <a:pt x="157" y="367"/>
                    <a:pt x="146" y="337"/>
                    <a:pt x="150" y="321"/>
                  </a:cubicBezTo>
                  <a:cubicBezTo>
                    <a:pt x="154" y="305"/>
                    <a:pt x="180" y="299"/>
                    <a:pt x="195" y="276"/>
                  </a:cubicBezTo>
                  <a:cubicBezTo>
                    <a:pt x="210" y="253"/>
                    <a:pt x="233" y="200"/>
                    <a:pt x="241" y="185"/>
                  </a:cubicBezTo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1" name="Freeform 14" descr="Papier de soie rose"/>
            <p:cNvSpPr>
              <a:spLocks/>
            </p:cNvSpPr>
            <p:nvPr/>
          </p:nvSpPr>
          <p:spPr bwMode="auto">
            <a:xfrm>
              <a:off x="3467" y="2333"/>
              <a:ext cx="554" cy="547"/>
            </a:xfrm>
            <a:custGeom>
              <a:avLst/>
              <a:gdLst>
                <a:gd name="T0" fmla="*/ 141 w 554"/>
                <a:gd name="T1" fmla="*/ 327 h 547"/>
                <a:gd name="T2" fmla="*/ 101 w 554"/>
                <a:gd name="T3" fmla="*/ 295 h 547"/>
                <a:gd name="T4" fmla="*/ 33 w 554"/>
                <a:gd name="T5" fmla="*/ 280 h 547"/>
                <a:gd name="T6" fmla="*/ 17 w 554"/>
                <a:gd name="T7" fmla="*/ 359 h 547"/>
                <a:gd name="T8" fmla="*/ 13 w 554"/>
                <a:gd name="T9" fmla="*/ 383 h 547"/>
                <a:gd name="T10" fmla="*/ 93 w 554"/>
                <a:gd name="T11" fmla="*/ 487 h 547"/>
                <a:gd name="T12" fmla="*/ 247 w 554"/>
                <a:gd name="T13" fmla="*/ 537 h 547"/>
                <a:gd name="T14" fmla="*/ 406 w 554"/>
                <a:gd name="T15" fmla="*/ 534 h 547"/>
                <a:gd name="T16" fmla="*/ 519 w 554"/>
                <a:gd name="T17" fmla="*/ 460 h 547"/>
                <a:gd name="T18" fmla="*/ 551 w 554"/>
                <a:gd name="T19" fmla="*/ 321 h 547"/>
                <a:gd name="T20" fmla="*/ 508 w 554"/>
                <a:gd name="T21" fmla="*/ 177 h 547"/>
                <a:gd name="T22" fmla="*/ 351 w 554"/>
                <a:gd name="T23" fmla="*/ 36 h 547"/>
                <a:gd name="T24" fmla="*/ 235 w 554"/>
                <a:gd name="T25" fmla="*/ 6 h 547"/>
                <a:gd name="T26" fmla="*/ 92 w 554"/>
                <a:gd name="T27" fmla="*/ 13 h 547"/>
                <a:gd name="T28" fmla="*/ 24 w 554"/>
                <a:gd name="T29" fmla="*/ 88 h 547"/>
                <a:gd name="T30" fmla="*/ 101 w 554"/>
                <a:gd name="T31" fmla="*/ 131 h 547"/>
                <a:gd name="T32" fmla="*/ 209 w 554"/>
                <a:gd name="T33" fmla="*/ 171 h 547"/>
                <a:gd name="T34" fmla="*/ 253 w 554"/>
                <a:gd name="T35" fmla="*/ 117 h 547"/>
                <a:gd name="T36" fmla="*/ 284 w 554"/>
                <a:gd name="T37" fmla="*/ 133 h 547"/>
                <a:gd name="T38" fmla="*/ 317 w 554"/>
                <a:gd name="T39" fmla="*/ 148 h 547"/>
                <a:gd name="T40" fmla="*/ 354 w 554"/>
                <a:gd name="T41" fmla="*/ 155 h 547"/>
                <a:gd name="T42" fmla="*/ 369 w 554"/>
                <a:gd name="T43" fmla="*/ 219 h 547"/>
                <a:gd name="T44" fmla="*/ 369 w 554"/>
                <a:gd name="T45" fmla="*/ 287 h 547"/>
                <a:gd name="T46" fmla="*/ 405 w 554"/>
                <a:gd name="T47" fmla="*/ 311 h 547"/>
                <a:gd name="T48" fmla="*/ 383 w 554"/>
                <a:gd name="T49" fmla="*/ 387 h 547"/>
                <a:gd name="T50" fmla="*/ 317 w 554"/>
                <a:gd name="T51" fmla="*/ 403 h 547"/>
                <a:gd name="T52" fmla="*/ 223 w 554"/>
                <a:gd name="T53" fmla="*/ 351 h 547"/>
                <a:gd name="T54" fmla="*/ 197 w 554"/>
                <a:gd name="T55" fmla="*/ 379 h 5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54" h="547">
                  <a:moveTo>
                    <a:pt x="141" y="327"/>
                  </a:moveTo>
                  <a:cubicBezTo>
                    <a:pt x="134" y="322"/>
                    <a:pt x="119" y="303"/>
                    <a:pt x="101" y="295"/>
                  </a:cubicBezTo>
                  <a:cubicBezTo>
                    <a:pt x="83" y="287"/>
                    <a:pt x="47" y="269"/>
                    <a:pt x="33" y="280"/>
                  </a:cubicBezTo>
                  <a:cubicBezTo>
                    <a:pt x="19" y="291"/>
                    <a:pt x="20" y="342"/>
                    <a:pt x="17" y="359"/>
                  </a:cubicBezTo>
                  <a:cubicBezTo>
                    <a:pt x="14" y="376"/>
                    <a:pt x="0" y="362"/>
                    <a:pt x="13" y="383"/>
                  </a:cubicBezTo>
                  <a:cubicBezTo>
                    <a:pt x="26" y="404"/>
                    <a:pt x="54" y="461"/>
                    <a:pt x="93" y="487"/>
                  </a:cubicBezTo>
                  <a:cubicBezTo>
                    <a:pt x="132" y="513"/>
                    <a:pt x="195" y="529"/>
                    <a:pt x="247" y="537"/>
                  </a:cubicBezTo>
                  <a:cubicBezTo>
                    <a:pt x="299" y="545"/>
                    <a:pt x="361" y="547"/>
                    <a:pt x="406" y="534"/>
                  </a:cubicBezTo>
                  <a:cubicBezTo>
                    <a:pt x="452" y="521"/>
                    <a:pt x="495" y="495"/>
                    <a:pt x="519" y="460"/>
                  </a:cubicBezTo>
                  <a:cubicBezTo>
                    <a:pt x="543" y="425"/>
                    <a:pt x="554" y="369"/>
                    <a:pt x="551" y="321"/>
                  </a:cubicBezTo>
                  <a:cubicBezTo>
                    <a:pt x="549" y="274"/>
                    <a:pt x="542" y="224"/>
                    <a:pt x="508" y="177"/>
                  </a:cubicBezTo>
                  <a:cubicBezTo>
                    <a:pt x="475" y="130"/>
                    <a:pt x="396" y="65"/>
                    <a:pt x="351" y="36"/>
                  </a:cubicBezTo>
                  <a:cubicBezTo>
                    <a:pt x="306" y="8"/>
                    <a:pt x="278" y="10"/>
                    <a:pt x="235" y="6"/>
                  </a:cubicBezTo>
                  <a:cubicBezTo>
                    <a:pt x="192" y="3"/>
                    <a:pt x="128" y="0"/>
                    <a:pt x="92" y="13"/>
                  </a:cubicBezTo>
                  <a:cubicBezTo>
                    <a:pt x="57" y="27"/>
                    <a:pt x="23" y="68"/>
                    <a:pt x="24" y="88"/>
                  </a:cubicBezTo>
                  <a:cubicBezTo>
                    <a:pt x="25" y="108"/>
                    <a:pt x="70" y="117"/>
                    <a:pt x="101" y="131"/>
                  </a:cubicBezTo>
                  <a:cubicBezTo>
                    <a:pt x="132" y="145"/>
                    <a:pt x="184" y="173"/>
                    <a:pt x="209" y="171"/>
                  </a:cubicBezTo>
                  <a:cubicBezTo>
                    <a:pt x="234" y="169"/>
                    <a:pt x="241" y="123"/>
                    <a:pt x="253" y="117"/>
                  </a:cubicBezTo>
                  <a:cubicBezTo>
                    <a:pt x="265" y="111"/>
                    <a:pt x="274" y="128"/>
                    <a:pt x="284" y="133"/>
                  </a:cubicBezTo>
                  <a:cubicBezTo>
                    <a:pt x="295" y="139"/>
                    <a:pt x="305" y="144"/>
                    <a:pt x="317" y="148"/>
                  </a:cubicBezTo>
                  <a:cubicBezTo>
                    <a:pt x="329" y="152"/>
                    <a:pt x="345" y="143"/>
                    <a:pt x="354" y="155"/>
                  </a:cubicBezTo>
                  <a:cubicBezTo>
                    <a:pt x="363" y="167"/>
                    <a:pt x="367" y="197"/>
                    <a:pt x="369" y="219"/>
                  </a:cubicBezTo>
                  <a:cubicBezTo>
                    <a:pt x="371" y="241"/>
                    <a:pt x="363" y="272"/>
                    <a:pt x="369" y="287"/>
                  </a:cubicBezTo>
                  <a:cubicBezTo>
                    <a:pt x="375" y="302"/>
                    <a:pt x="403" y="294"/>
                    <a:pt x="405" y="311"/>
                  </a:cubicBezTo>
                  <a:cubicBezTo>
                    <a:pt x="407" y="328"/>
                    <a:pt x="398" y="372"/>
                    <a:pt x="383" y="387"/>
                  </a:cubicBezTo>
                  <a:cubicBezTo>
                    <a:pt x="368" y="402"/>
                    <a:pt x="344" y="409"/>
                    <a:pt x="317" y="403"/>
                  </a:cubicBezTo>
                  <a:cubicBezTo>
                    <a:pt x="290" y="397"/>
                    <a:pt x="243" y="355"/>
                    <a:pt x="223" y="351"/>
                  </a:cubicBezTo>
                  <a:cubicBezTo>
                    <a:pt x="203" y="347"/>
                    <a:pt x="201" y="374"/>
                    <a:pt x="197" y="379"/>
                  </a:cubicBezTo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2" name="Oval 15"/>
            <p:cNvSpPr>
              <a:spLocks noChangeArrowheads="1"/>
            </p:cNvSpPr>
            <p:nvPr/>
          </p:nvSpPr>
          <p:spPr bwMode="auto">
            <a:xfrm>
              <a:off x="2962" y="2084"/>
              <a:ext cx="182" cy="181"/>
            </a:xfrm>
            <a:prstGeom prst="ellipse">
              <a:avLst/>
            </a:prstGeom>
            <a:solidFill>
              <a:srgbClr val="F2547D">
                <a:alpha val="70979"/>
              </a:srgb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3" name="Freeform 16"/>
            <p:cNvSpPr>
              <a:spLocks/>
            </p:cNvSpPr>
            <p:nvPr/>
          </p:nvSpPr>
          <p:spPr bwMode="auto">
            <a:xfrm>
              <a:off x="3144" y="2185"/>
              <a:ext cx="476" cy="407"/>
            </a:xfrm>
            <a:custGeom>
              <a:avLst/>
              <a:gdLst>
                <a:gd name="T0" fmla="*/ 0 w 476"/>
                <a:gd name="T1" fmla="*/ 7 h 407"/>
                <a:gd name="T2" fmla="*/ 49 w 476"/>
                <a:gd name="T3" fmla="*/ 35 h 407"/>
                <a:gd name="T4" fmla="*/ 150 w 476"/>
                <a:gd name="T5" fmla="*/ 217 h 407"/>
                <a:gd name="T6" fmla="*/ 476 w 476"/>
                <a:gd name="T7" fmla="*/ 407 h 4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407">
                  <a:moveTo>
                    <a:pt x="0" y="7"/>
                  </a:moveTo>
                  <a:cubicBezTo>
                    <a:pt x="7" y="12"/>
                    <a:pt x="24" y="0"/>
                    <a:pt x="49" y="35"/>
                  </a:cubicBezTo>
                  <a:cubicBezTo>
                    <a:pt x="74" y="70"/>
                    <a:pt x="79" y="155"/>
                    <a:pt x="150" y="217"/>
                  </a:cubicBezTo>
                  <a:cubicBezTo>
                    <a:pt x="221" y="279"/>
                    <a:pt x="408" y="368"/>
                    <a:pt x="476" y="40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4" name="Freeform 17"/>
            <p:cNvSpPr>
              <a:spLocks/>
            </p:cNvSpPr>
            <p:nvPr/>
          </p:nvSpPr>
          <p:spPr bwMode="auto">
            <a:xfrm>
              <a:off x="3597" y="2583"/>
              <a:ext cx="272" cy="136"/>
            </a:xfrm>
            <a:custGeom>
              <a:avLst/>
              <a:gdLst>
                <a:gd name="T0" fmla="*/ 0 w 272"/>
                <a:gd name="T1" fmla="*/ 0 h 136"/>
                <a:gd name="T2" fmla="*/ 136 w 272"/>
                <a:gd name="T3" fmla="*/ 91 h 136"/>
                <a:gd name="T4" fmla="*/ 272 w 272"/>
                <a:gd name="T5" fmla="*/ 13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136">
                  <a:moveTo>
                    <a:pt x="0" y="0"/>
                  </a:moveTo>
                  <a:cubicBezTo>
                    <a:pt x="45" y="34"/>
                    <a:pt x="91" y="68"/>
                    <a:pt x="136" y="91"/>
                  </a:cubicBezTo>
                  <a:cubicBezTo>
                    <a:pt x="181" y="114"/>
                    <a:pt x="226" y="125"/>
                    <a:pt x="272" y="13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5" name="Freeform 18"/>
            <p:cNvSpPr>
              <a:spLocks/>
            </p:cNvSpPr>
            <p:nvPr/>
          </p:nvSpPr>
          <p:spPr bwMode="auto">
            <a:xfrm>
              <a:off x="3597" y="2492"/>
              <a:ext cx="227" cy="97"/>
            </a:xfrm>
            <a:custGeom>
              <a:avLst/>
              <a:gdLst>
                <a:gd name="T0" fmla="*/ 0 w 227"/>
                <a:gd name="T1" fmla="*/ 90 h 97"/>
                <a:gd name="T2" fmla="*/ 45 w 227"/>
                <a:gd name="T3" fmla="*/ 90 h 97"/>
                <a:gd name="T4" fmla="*/ 136 w 227"/>
                <a:gd name="T5" fmla="*/ 45 h 97"/>
                <a:gd name="T6" fmla="*/ 227 w 227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97">
                  <a:moveTo>
                    <a:pt x="0" y="90"/>
                  </a:moveTo>
                  <a:cubicBezTo>
                    <a:pt x="11" y="93"/>
                    <a:pt x="22" y="97"/>
                    <a:pt x="45" y="90"/>
                  </a:cubicBezTo>
                  <a:cubicBezTo>
                    <a:pt x="68" y="83"/>
                    <a:pt x="106" y="60"/>
                    <a:pt x="136" y="45"/>
                  </a:cubicBezTo>
                  <a:cubicBezTo>
                    <a:pt x="166" y="30"/>
                    <a:pt x="212" y="7"/>
                    <a:pt x="227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6" name="Freeform 19"/>
            <p:cNvSpPr>
              <a:spLocks/>
            </p:cNvSpPr>
            <p:nvPr/>
          </p:nvSpPr>
          <p:spPr bwMode="auto">
            <a:xfrm>
              <a:off x="2188" y="2402"/>
              <a:ext cx="185" cy="154"/>
            </a:xfrm>
            <a:custGeom>
              <a:avLst/>
              <a:gdLst>
                <a:gd name="T0" fmla="*/ 185 w 185"/>
                <a:gd name="T1" fmla="*/ 0 h 154"/>
                <a:gd name="T2" fmla="*/ 94 w 185"/>
                <a:gd name="T3" fmla="*/ 45 h 154"/>
                <a:gd name="T4" fmla="*/ 0 w 185"/>
                <a:gd name="T5" fmla="*/ 154 h 1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5" h="154">
                  <a:moveTo>
                    <a:pt x="185" y="0"/>
                  </a:moveTo>
                  <a:cubicBezTo>
                    <a:pt x="151" y="11"/>
                    <a:pt x="125" y="19"/>
                    <a:pt x="94" y="45"/>
                  </a:cubicBezTo>
                  <a:cubicBezTo>
                    <a:pt x="63" y="71"/>
                    <a:pt x="20" y="131"/>
                    <a:pt x="0" y="15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7" name="Freeform 20"/>
            <p:cNvSpPr>
              <a:spLocks/>
            </p:cNvSpPr>
            <p:nvPr/>
          </p:nvSpPr>
          <p:spPr bwMode="auto">
            <a:xfrm>
              <a:off x="2282" y="2402"/>
              <a:ext cx="99" cy="226"/>
            </a:xfrm>
            <a:custGeom>
              <a:avLst/>
              <a:gdLst>
                <a:gd name="T0" fmla="*/ 91 w 99"/>
                <a:gd name="T1" fmla="*/ 0 h 226"/>
                <a:gd name="T2" fmla="*/ 91 w 99"/>
                <a:gd name="T3" fmla="*/ 90 h 226"/>
                <a:gd name="T4" fmla="*/ 91 w 99"/>
                <a:gd name="T5" fmla="*/ 136 h 226"/>
                <a:gd name="T6" fmla="*/ 45 w 99"/>
                <a:gd name="T7" fmla="*/ 181 h 226"/>
                <a:gd name="T8" fmla="*/ 0 w 99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26">
                  <a:moveTo>
                    <a:pt x="91" y="0"/>
                  </a:moveTo>
                  <a:cubicBezTo>
                    <a:pt x="91" y="33"/>
                    <a:pt x="91" y="67"/>
                    <a:pt x="91" y="90"/>
                  </a:cubicBezTo>
                  <a:cubicBezTo>
                    <a:pt x="91" y="113"/>
                    <a:pt x="99" y="121"/>
                    <a:pt x="91" y="136"/>
                  </a:cubicBezTo>
                  <a:cubicBezTo>
                    <a:pt x="83" y="151"/>
                    <a:pt x="60" y="166"/>
                    <a:pt x="45" y="181"/>
                  </a:cubicBezTo>
                  <a:cubicBezTo>
                    <a:pt x="30" y="196"/>
                    <a:pt x="7" y="219"/>
                    <a:pt x="0" y="2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8" name="Freeform 21"/>
            <p:cNvSpPr>
              <a:spLocks/>
            </p:cNvSpPr>
            <p:nvPr/>
          </p:nvSpPr>
          <p:spPr bwMode="auto">
            <a:xfrm>
              <a:off x="2055" y="2531"/>
              <a:ext cx="136" cy="52"/>
            </a:xfrm>
            <a:custGeom>
              <a:avLst/>
              <a:gdLst>
                <a:gd name="T0" fmla="*/ 136 w 136"/>
                <a:gd name="T1" fmla="*/ 7 h 52"/>
                <a:gd name="T2" fmla="*/ 46 w 136"/>
                <a:gd name="T3" fmla="*/ 7 h 52"/>
                <a:gd name="T4" fmla="*/ 0 w 136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2">
                  <a:moveTo>
                    <a:pt x="136" y="7"/>
                  </a:moveTo>
                  <a:cubicBezTo>
                    <a:pt x="102" y="3"/>
                    <a:pt x="69" y="0"/>
                    <a:pt x="46" y="7"/>
                  </a:cubicBezTo>
                  <a:cubicBezTo>
                    <a:pt x="23" y="14"/>
                    <a:pt x="11" y="33"/>
                    <a:pt x="0" y="5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69" name="Freeform 22"/>
            <p:cNvSpPr>
              <a:spLocks/>
            </p:cNvSpPr>
            <p:nvPr/>
          </p:nvSpPr>
          <p:spPr bwMode="auto">
            <a:xfrm rot="9990256">
              <a:off x="2067" y="2568"/>
              <a:ext cx="136" cy="52"/>
            </a:xfrm>
            <a:custGeom>
              <a:avLst/>
              <a:gdLst>
                <a:gd name="T0" fmla="*/ 136 w 136"/>
                <a:gd name="T1" fmla="*/ 7 h 52"/>
                <a:gd name="T2" fmla="*/ 46 w 136"/>
                <a:gd name="T3" fmla="*/ 7 h 52"/>
                <a:gd name="T4" fmla="*/ 0 w 136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2">
                  <a:moveTo>
                    <a:pt x="136" y="7"/>
                  </a:moveTo>
                  <a:cubicBezTo>
                    <a:pt x="102" y="3"/>
                    <a:pt x="69" y="0"/>
                    <a:pt x="46" y="7"/>
                  </a:cubicBezTo>
                  <a:cubicBezTo>
                    <a:pt x="23" y="14"/>
                    <a:pt x="11" y="33"/>
                    <a:pt x="0" y="5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0" name="Freeform 23"/>
            <p:cNvSpPr>
              <a:spLocks/>
            </p:cNvSpPr>
            <p:nvPr/>
          </p:nvSpPr>
          <p:spPr bwMode="auto">
            <a:xfrm>
              <a:off x="2237" y="2628"/>
              <a:ext cx="52" cy="136"/>
            </a:xfrm>
            <a:custGeom>
              <a:avLst/>
              <a:gdLst>
                <a:gd name="T0" fmla="*/ 45 w 52"/>
                <a:gd name="T1" fmla="*/ 0 h 136"/>
                <a:gd name="T2" fmla="*/ 45 w 52"/>
                <a:gd name="T3" fmla="*/ 91 h 136"/>
                <a:gd name="T4" fmla="*/ 0 w 52"/>
                <a:gd name="T5" fmla="*/ 13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36">
                  <a:moveTo>
                    <a:pt x="45" y="0"/>
                  </a:moveTo>
                  <a:cubicBezTo>
                    <a:pt x="48" y="34"/>
                    <a:pt x="52" y="68"/>
                    <a:pt x="45" y="91"/>
                  </a:cubicBezTo>
                  <a:cubicBezTo>
                    <a:pt x="38" y="114"/>
                    <a:pt x="19" y="125"/>
                    <a:pt x="0" y="13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1" name="Freeform 24"/>
            <p:cNvSpPr>
              <a:spLocks/>
            </p:cNvSpPr>
            <p:nvPr/>
          </p:nvSpPr>
          <p:spPr bwMode="auto">
            <a:xfrm>
              <a:off x="2146" y="2620"/>
              <a:ext cx="136" cy="99"/>
            </a:xfrm>
            <a:custGeom>
              <a:avLst/>
              <a:gdLst>
                <a:gd name="T0" fmla="*/ 136 w 136"/>
                <a:gd name="T1" fmla="*/ 8 h 99"/>
                <a:gd name="T2" fmla="*/ 91 w 136"/>
                <a:gd name="T3" fmla="*/ 8 h 99"/>
                <a:gd name="T4" fmla="*/ 45 w 136"/>
                <a:gd name="T5" fmla="*/ 54 h 99"/>
                <a:gd name="T6" fmla="*/ 0 w 136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99">
                  <a:moveTo>
                    <a:pt x="136" y="8"/>
                  </a:moveTo>
                  <a:cubicBezTo>
                    <a:pt x="121" y="4"/>
                    <a:pt x="106" y="0"/>
                    <a:pt x="91" y="8"/>
                  </a:cubicBezTo>
                  <a:cubicBezTo>
                    <a:pt x="76" y="16"/>
                    <a:pt x="60" y="39"/>
                    <a:pt x="45" y="54"/>
                  </a:cubicBezTo>
                  <a:cubicBezTo>
                    <a:pt x="30" y="69"/>
                    <a:pt x="15" y="84"/>
                    <a:pt x="0" y="99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2" name="Freeform 25"/>
            <p:cNvSpPr>
              <a:spLocks/>
            </p:cNvSpPr>
            <p:nvPr/>
          </p:nvSpPr>
          <p:spPr bwMode="auto">
            <a:xfrm>
              <a:off x="3824" y="2440"/>
              <a:ext cx="91" cy="52"/>
            </a:xfrm>
            <a:custGeom>
              <a:avLst/>
              <a:gdLst>
                <a:gd name="T0" fmla="*/ 0 w 91"/>
                <a:gd name="T1" fmla="*/ 52 h 52"/>
                <a:gd name="T2" fmla="*/ 46 w 91"/>
                <a:gd name="T3" fmla="*/ 7 h 52"/>
                <a:gd name="T4" fmla="*/ 91 w 91"/>
                <a:gd name="T5" fmla="*/ 7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2">
                  <a:moveTo>
                    <a:pt x="0" y="52"/>
                  </a:moveTo>
                  <a:cubicBezTo>
                    <a:pt x="15" y="33"/>
                    <a:pt x="31" y="14"/>
                    <a:pt x="46" y="7"/>
                  </a:cubicBezTo>
                  <a:cubicBezTo>
                    <a:pt x="61" y="0"/>
                    <a:pt x="76" y="3"/>
                    <a:pt x="91" y="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3" name="Freeform 26"/>
            <p:cNvSpPr>
              <a:spLocks/>
            </p:cNvSpPr>
            <p:nvPr/>
          </p:nvSpPr>
          <p:spPr bwMode="auto">
            <a:xfrm>
              <a:off x="3824" y="2492"/>
              <a:ext cx="136" cy="54"/>
            </a:xfrm>
            <a:custGeom>
              <a:avLst/>
              <a:gdLst>
                <a:gd name="T0" fmla="*/ 0 w 136"/>
                <a:gd name="T1" fmla="*/ 0 h 54"/>
                <a:gd name="T2" fmla="*/ 46 w 136"/>
                <a:gd name="T3" fmla="*/ 46 h 54"/>
                <a:gd name="T4" fmla="*/ 136 w 136"/>
                <a:gd name="T5" fmla="*/ 46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4">
                  <a:moveTo>
                    <a:pt x="0" y="0"/>
                  </a:moveTo>
                  <a:cubicBezTo>
                    <a:pt x="11" y="19"/>
                    <a:pt x="23" y="38"/>
                    <a:pt x="46" y="46"/>
                  </a:cubicBezTo>
                  <a:cubicBezTo>
                    <a:pt x="69" y="54"/>
                    <a:pt x="102" y="50"/>
                    <a:pt x="136" y="4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4" name="Freeform 27"/>
            <p:cNvSpPr>
              <a:spLocks/>
            </p:cNvSpPr>
            <p:nvPr/>
          </p:nvSpPr>
          <p:spPr bwMode="auto">
            <a:xfrm>
              <a:off x="3863" y="2719"/>
              <a:ext cx="52" cy="91"/>
            </a:xfrm>
            <a:custGeom>
              <a:avLst/>
              <a:gdLst>
                <a:gd name="T0" fmla="*/ 7 w 52"/>
                <a:gd name="T1" fmla="*/ 0 h 91"/>
                <a:gd name="T2" fmla="*/ 7 w 52"/>
                <a:gd name="T3" fmla="*/ 45 h 91"/>
                <a:gd name="T4" fmla="*/ 52 w 52"/>
                <a:gd name="T5" fmla="*/ 9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1">
                  <a:moveTo>
                    <a:pt x="7" y="0"/>
                  </a:moveTo>
                  <a:cubicBezTo>
                    <a:pt x="3" y="15"/>
                    <a:pt x="0" y="30"/>
                    <a:pt x="7" y="45"/>
                  </a:cubicBezTo>
                  <a:cubicBezTo>
                    <a:pt x="14" y="60"/>
                    <a:pt x="33" y="75"/>
                    <a:pt x="52" y="9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5" name="Freeform 28"/>
            <p:cNvSpPr>
              <a:spLocks/>
            </p:cNvSpPr>
            <p:nvPr/>
          </p:nvSpPr>
          <p:spPr bwMode="auto">
            <a:xfrm>
              <a:off x="3870" y="2715"/>
              <a:ext cx="102" cy="21"/>
            </a:xfrm>
            <a:custGeom>
              <a:avLst/>
              <a:gdLst>
                <a:gd name="T0" fmla="*/ 0 w 102"/>
                <a:gd name="T1" fmla="*/ 4 h 21"/>
                <a:gd name="T2" fmla="*/ 45 w 102"/>
                <a:gd name="T3" fmla="*/ 4 h 21"/>
                <a:gd name="T4" fmla="*/ 102 w 102"/>
                <a:gd name="T5" fmla="*/ 2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21">
                  <a:moveTo>
                    <a:pt x="0" y="4"/>
                  </a:moveTo>
                  <a:cubicBezTo>
                    <a:pt x="11" y="0"/>
                    <a:pt x="28" y="1"/>
                    <a:pt x="45" y="4"/>
                  </a:cubicBezTo>
                  <a:cubicBezTo>
                    <a:pt x="62" y="7"/>
                    <a:pt x="90" y="18"/>
                    <a:pt x="102" y="2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6" name="Freeform 29"/>
            <p:cNvSpPr>
              <a:spLocks/>
            </p:cNvSpPr>
            <p:nvPr/>
          </p:nvSpPr>
          <p:spPr bwMode="auto">
            <a:xfrm>
              <a:off x="2300" y="2129"/>
              <a:ext cx="380" cy="263"/>
            </a:xfrm>
            <a:custGeom>
              <a:avLst/>
              <a:gdLst>
                <a:gd name="T0" fmla="*/ 380 w 380"/>
                <a:gd name="T1" fmla="*/ 3 h 263"/>
                <a:gd name="T2" fmla="*/ 299 w 380"/>
                <a:gd name="T3" fmla="*/ 8 h 263"/>
                <a:gd name="T4" fmla="*/ 209 w 380"/>
                <a:gd name="T5" fmla="*/ 51 h 263"/>
                <a:gd name="T6" fmla="*/ 144 w 380"/>
                <a:gd name="T7" fmla="*/ 87 h 263"/>
                <a:gd name="T8" fmla="*/ 0 w 380"/>
                <a:gd name="T9" fmla="*/ 263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263">
                  <a:moveTo>
                    <a:pt x="380" y="3"/>
                  </a:moveTo>
                  <a:cubicBezTo>
                    <a:pt x="366" y="4"/>
                    <a:pt x="327" y="0"/>
                    <a:pt x="299" y="8"/>
                  </a:cubicBezTo>
                  <a:cubicBezTo>
                    <a:pt x="271" y="16"/>
                    <a:pt x="235" y="38"/>
                    <a:pt x="209" y="51"/>
                  </a:cubicBezTo>
                  <a:cubicBezTo>
                    <a:pt x="183" y="64"/>
                    <a:pt x="179" y="52"/>
                    <a:pt x="144" y="87"/>
                  </a:cubicBezTo>
                  <a:cubicBezTo>
                    <a:pt x="109" y="122"/>
                    <a:pt x="30" y="226"/>
                    <a:pt x="0" y="263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7" name="Oval 30"/>
            <p:cNvSpPr>
              <a:spLocks noChangeArrowheads="1"/>
            </p:cNvSpPr>
            <p:nvPr/>
          </p:nvSpPr>
          <p:spPr bwMode="auto">
            <a:xfrm rot="-1772327">
              <a:off x="2633" y="1951"/>
              <a:ext cx="317" cy="1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78" name="Freeform 31"/>
            <p:cNvSpPr>
              <a:spLocks/>
            </p:cNvSpPr>
            <p:nvPr/>
          </p:nvSpPr>
          <p:spPr bwMode="auto">
            <a:xfrm>
              <a:off x="2963" y="1993"/>
              <a:ext cx="673" cy="559"/>
            </a:xfrm>
            <a:custGeom>
              <a:avLst/>
              <a:gdLst>
                <a:gd name="T0" fmla="*/ 673 w 673"/>
                <a:gd name="T1" fmla="*/ 559 h 559"/>
                <a:gd name="T2" fmla="*/ 405 w 673"/>
                <a:gd name="T3" fmla="*/ 375 h 559"/>
                <a:gd name="T4" fmla="*/ 333 w 673"/>
                <a:gd name="T5" fmla="*/ 295 h 559"/>
                <a:gd name="T6" fmla="*/ 253 w 673"/>
                <a:gd name="T7" fmla="*/ 111 h 559"/>
                <a:gd name="T8" fmla="*/ 0 w 673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559">
                  <a:moveTo>
                    <a:pt x="673" y="559"/>
                  </a:moveTo>
                  <a:cubicBezTo>
                    <a:pt x="628" y="528"/>
                    <a:pt x="462" y="419"/>
                    <a:pt x="405" y="375"/>
                  </a:cubicBezTo>
                  <a:cubicBezTo>
                    <a:pt x="348" y="331"/>
                    <a:pt x="358" y="339"/>
                    <a:pt x="333" y="295"/>
                  </a:cubicBezTo>
                  <a:cubicBezTo>
                    <a:pt x="308" y="251"/>
                    <a:pt x="309" y="160"/>
                    <a:pt x="253" y="111"/>
                  </a:cubicBezTo>
                  <a:cubicBezTo>
                    <a:pt x="197" y="62"/>
                    <a:pt x="53" y="23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9" name="Freeform 32"/>
            <p:cNvSpPr>
              <a:spLocks/>
            </p:cNvSpPr>
            <p:nvPr/>
          </p:nvSpPr>
          <p:spPr bwMode="auto">
            <a:xfrm>
              <a:off x="2264" y="1488"/>
              <a:ext cx="381" cy="585"/>
            </a:xfrm>
            <a:custGeom>
              <a:avLst/>
              <a:gdLst>
                <a:gd name="T0" fmla="*/ 224 w 381"/>
                <a:gd name="T1" fmla="*/ 540 h 585"/>
                <a:gd name="T2" fmla="*/ 154 w 381"/>
                <a:gd name="T3" fmla="*/ 460 h 585"/>
                <a:gd name="T4" fmla="*/ 63 w 381"/>
                <a:gd name="T5" fmla="*/ 324 h 585"/>
                <a:gd name="T6" fmla="*/ 0 w 381"/>
                <a:gd name="T7" fmla="*/ 60 h 585"/>
                <a:gd name="T8" fmla="*/ 63 w 381"/>
                <a:gd name="T9" fmla="*/ 6 h 585"/>
                <a:gd name="T10" fmla="*/ 199 w 381"/>
                <a:gd name="T11" fmla="*/ 97 h 585"/>
                <a:gd name="T12" fmla="*/ 335 w 381"/>
                <a:gd name="T13" fmla="*/ 324 h 585"/>
                <a:gd name="T14" fmla="*/ 381 w 381"/>
                <a:gd name="T15" fmla="*/ 505 h 585"/>
                <a:gd name="T16" fmla="*/ 336 w 381"/>
                <a:gd name="T17" fmla="*/ 572 h 585"/>
                <a:gd name="T18" fmla="*/ 276 w 381"/>
                <a:gd name="T19" fmla="*/ 580 h 585"/>
                <a:gd name="T20" fmla="*/ 224 w 381"/>
                <a:gd name="T21" fmla="*/ 540 h 5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" h="585">
                  <a:moveTo>
                    <a:pt x="224" y="540"/>
                  </a:moveTo>
                  <a:cubicBezTo>
                    <a:pt x="209" y="517"/>
                    <a:pt x="181" y="496"/>
                    <a:pt x="154" y="460"/>
                  </a:cubicBezTo>
                  <a:cubicBezTo>
                    <a:pt x="127" y="424"/>
                    <a:pt x="89" y="391"/>
                    <a:pt x="63" y="324"/>
                  </a:cubicBezTo>
                  <a:cubicBezTo>
                    <a:pt x="37" y="257"/>
                    <a:pt x="0" y="113"/>
                    <a:pt x="0" y="60"/>
                  </a:cubicBezTo>
                  <a:cubicBezTo>
                    <a:pt x="0" y="7"/>
                    <a:pt x="30" y="0"/>
                    <a:pt x="63" y="6"/>
                  </a:cubicBezTo>
                  <a:cubicBezTo>
                    <a:pt x="96" y="12"/>
                    <a:pt x="154" y="44"/>
                    <a:pt x="199" y="97"/>
                  </a:cubicBezTo>
                  <a:cubicBezTo>
                    <a:pt x="244" y="150"/>
                    <a:pt x="305" y="256"/>
                    <a:pt x="335" y="324"/>
                  </a:cubicBezTo>
                  <a:cubicBezTo>
                    <a:pt x="365" y="392"/>
                    <a:pt x="381" y="464"/>
                    <a:pt x="381" y="505"/>
                  </a:cubicBezTo>
                  <a:cubicBezTo>
                    <a:pt x="381" y="546"/>
                    <a:pt x="353" y="560"/>
                    <a:pt x="336" y="572"/>
                  </a:cubicBezTo>
                  <a:cubicBezTo>
                    <a:pt x="319" y="584"/>
                    <a:pt x="295" y="585"/>
                    <a:pt x="276" y="580"/>
                  </a:cubicBezTo>
                  <a:cubicBezTo>
                    <a:pt x="257" y="575"/>
                    <a:pt x="235" y="548"/>
                    <a:pt x="224" y="540"/>
                  </a:cubicBezTo>
                  <a:close/>
                </a:path>
              </a:pathLst>
            </a:custGeom>
            <a:solidFill>
              <a:schemeClr val="accent1"/>
            </a:solidFill>
            <a:ln w="762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80" name="Oval 33"/>
            <p:cNvSpPr>
              <a:spLocks noChangeArrowheads="1"/>
            </p:cNvSpPr>
            <p:nvPr/>
          </p:nvSpPr>
          <p:spPr bwMode="auto">
            <a:xfrm>
              <a:off x="3008" y="1903"/>
              <a:ext cx="90" cy="91"/>
            </a:xfrm>
            <a:prstGeom prst="ellipse">
              <a:avLst/>
            </a:prstGeom>
            <a:solidFill>
              <a:srgbClr val="F2547D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1" name="Oval 34"/>
            <p:cNvSpPr>
              <a:spLocks noChangeArrowheads="1"/>
            </p:cNvSpPr>
            <p:nvPr/>
          </p:nvSpPr>
          <p:spPr bwMode="auto">
            <a:xfrm>
              <a:off x="2872" y="1812"/>
              <a:ext cx="90" cy="9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2" name="Freeform 35" descr="Papier lettre"/>
            <p:cNvSpPr>
              <a:spLocks/>
            </p:cNvSpPr>
            <p:nvPr/>
          </p:nvSpPr>
          <p:spPr bwMode="auto">
            <a:xfrm>
              <a:off x="2722" y="1653"/>
              <a:ext cx="476" cy="280"/>
            </a:xfrm>
            <a:custGeom>
              <a:avLst/>
              <a:gdLst>
                <a:gd name="T0" fmla="*/ 0 w 476"/>
                <a:gd name="T1" fmla="*/ 53 h 280"/>
                <a:gd name="T2" fmla="*/ 136 w 476"/>
                <a:gd name="T3" fmla="*/ 98 h 280"/>
                <a:gd name="T4" fmla="*/ 272 w 476"/>
                <a:gd name="T5" fmla="*/ 98 h 280"/>
                <a:gd name="T6" fmla="*/ 408 w 476"/>
                <a:gd name="T7" fmla="*/ 280 h 280"/>
                <a:gd name="T8" fmla="*/ 453 w 476"/>
                <a:gd name="T9" fmla="*/ 98 h 280"/>
                <a:gd name="T10" fmla="*/ 272 w 476"/>
                <a:gd name="T11" fmla="*/ 7 h 280"/>
                <a:gd name="T12" fmla="*/ 136 w 476"/>
                <a:gd name="T13" fmla="*/ 53 h 280"/>
                <a:gd name="T14" fmla="*/ 0 w 476"/>
                <a:gd name="T15" fmla="*/ 53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6" h="280">
                  <a:moveTo>
                    <a:pt x="0" y="53"/>
                  </a:moveTo>
                  <a:cubicBezTo>
                    <a:pt x="0" y="60"/>
                    <a:pt x="91" y="91"/>
                    <a:pt x="136" y="98"/>
                  </a:cubicBezTo>
                  <a:cubicBezTo>
                    <a:pt x="181" y="105"/>
                    <a:pt x="227" y="68"/>
                    <a:pt x="272" y="98"/>
                  </a:cubicBezTo>
                  <a:cubicBezTo>
                    <a:pt x="317" y="128"/>
                    <a:pt x="378" y="280"/>
                    <a:pt x="408" y="280"/>
                  </a:cubicBezTo>
                  <a:cubicBezTo>
                    <a:pt x="438" y="280"/>
                    <a:pt x="476" y="143"/>
                    <a:pt x="453" y="98"/>
                  </a:cubicBezTo>
                  <a:cubicBezTo>
                    <a:pt x="430" y="53"/>
                    <a:pt x="325" y="14"/>
                    <a:pt x="272" y="7"/>
                  </a:cubicBezTo>
                  <a:cubicBezTo>
                    <a:pt x="219" y="0"/>
                    <a:pt x="181" y="45"/>
                    <a:pt x="136" y="53"/>
                  </a:cubicBezTo>
                  <a:cubicBezTo>
                    <a:pt x="91" y="61"/>
                    <a:pt x="0" y="46"/>
                    <a:pt x="0" y="53"/>
                  </a:cubicBez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83" name="Freeform 36" descr="blanc)"/>
            <p:cNvSpPr>
              <a:spLocks/>
            </p:cNvSpPr>
            <p:nvPr/>
          </p:nvSpPr>
          <p:spPr bwMode="auto">
            <a:xfrm>
              <a:off x="1431" y="980"/>
              <a:ext cx="1712" cy="2080"/>
            </a:xfrm>
            <a:custGeom>
              <a:avLst/>
              <a:gdLst>
                <a:gd name="T0" fmla="*/ 1441 w 1712"/>
                <a:gd name="T1" fmla="*/ 1285 h 2080"/>
                <a:gd name="T2" fmla="*/ 1395 w 1712"/>
                <a:gd name="T3" fmla="*/ 1285 h 2080"/>
                <a:gd name="T4" fmla="*/ 1350 w 1712"/>
                <a:gd name="T5" fmla="*/ 1331 h 2080"/>
                <a:gd name="T6" fmla="*/ 1259 w 1712"/>
                <a:gd name="T7" fmla="*/ 1467 h 2080"/>
                <a:gd name="T8" fmla="*/ 1259 w 1712"/>
                <a:gd name="T9" fmla="*/ 1648 h 2080"/>
                <a:gd name="T10" fmla="*/ 1168 w 1712"/>
                <a:gd name="T11" fmla="*/ 1694 h 2080"/>
                <a:gd name="T12" fmla="*/ 1123 w 1712"/>
                <a:gd name="T13" fmla="*/ 1784 h 2080"/>
                <a:gd name="T14" fmla="*/ 1078 w 1712"/>
                <a:gd name="T15" fmla="*/ 1784 h 2080"/>
                <a:gd name="T16" fmla="*/ 1078 w 1712"/>
                <a:gd name="T17" fmla="*/ 1830 h 2080"/>
                <a:gd name="T18" fmla="*/ 1168 w 1712"/>
                <a:gd name="T19" fmla="*/ 1875 h 2080"/>
                <a:gd name="T20" fmla="*/ 1259 w 1712"/>
                <a:gd name="T21" fmla="*/ 1830 h 2080"/>
                <a:gd name="T22" fmla="*/ 1395 w 1712"/>
                <a:gd name="T23" fmla="*/ 1875 h 2080"/>
                <a:gd name="T24" fmla="*/ 1441 w 1712"/>
                <a:gd name="T25" fmla="*/ 1966 h 2080"/>
                <a:gd name="T26" fmla="*/ 1395 w 1712"/>
                <a:gd name="T27" fmla="*/ 2011 h 2080"/>
                <a:gd name="T28" fmla="*/ 1305 w 1712"/>
                <a:gd name="T29" fmla="*/ 2057 h 2080"/>
                <a:gd name="T30" fmla="*/ 1032 w 1712"/>
                <a:gd name="T31" fmla="*/ 2057 h 2080"/>
                <a:gd name="T32" fmla="*/ 624 w 1712"/>
                <a:gd name="T33" fmla="*/ 1920 h 2080"/>
                <a:gd name="T34" fmla="*/ 237 w 1712"/>
                <a:gd name="T35" fmla="*/ 1674 h 2080"/>
                <a:gd name="T36" fmla="*/ 34 w 1712"/>
                <a:gd name="T37" fmla="*/ 1059 h 2080"/>
                <a:gd name="T38" fmla="*/ 443 w 1712"/>
                <a:gd name="T39" fmla="*/ 288 h 2080"/>
                <a:gd name="T40" fmla="*/ 806 w 1712"/>
                <a:gd name="T41" fmla="*/ 61 h 2080"/>
                <a:gd name="T42" fmla="*/ 1214 w 1712"/>
                <a:gd name="T43" fmla="*/ 15 h 2080"/>
                <a:gd name="T44" fmla="*/ 1667 w 1712"/>
                <a:gd name="T45" fmla="*/ 15 h 2080"/>
                <a:gd name="T46" fmla="*/ 1486 w 1712"/>
                <a:gd name="T47" fmla="*/ 15 h 2080"/>
                <a:gd name="T48" fmla="*/ 1032 w 1712"/>
                <a:gd name="T49" fmla="*/ 106 h 2080"/>
                <a:gd name="T50" fmla="*/ 753 w 1712"/>
                <a:gd name="T51" fmla="*/ 198 h 2080"/>
                <a:gd name="T52" fmla="*/ 549 w 1712"/>
                <a:gd name="T53" fmla="*/ 378 h 2080"/>
                <a:gd name="T54" fmla="*/ 352 w 1712"/>
                <a:gd name="T55" fmla="*/ 650 h 2080"/>
                <a:gd name="T56" fmla="*/ 225 w 1712"/>
                <a:gd name="T57" fmla="*/ 894 h 2080"/>
                <a:gd name="T58" fmla="*/ 291 w 1712"/>
                <a:gd name="T59" fmla="*/ 1440 h 2080"/>
                <a:gd name="T60" fmla="*/ 533 w 1712"/>
                <a:gd name="T61" fmla="*/ 1739 h 2080"/>
                <a:gd name="T62" fmla="*/ 851 w 1712"/>
                <a:gd name="T63" fmla="*/ 1875 h 2080"/>
                <a:gd name="T64" fmla="*/ 1032 w 1712"/>
                <a:gd name="T65" fmla="*/ 1784 h 2080"/>
                <a:gd name="T66" fmla="*/ 1168 w 1712"/>
                <a:gd name="T67" fmla="*/ 1603 h 2080"/>
                <a:gd name="T68" fmla="*/ 1214 w 1712"/>
                <a:gd name="T69" fmla="*/ 1422 h 2080"/>
                <a:gd name="T70" fmla="*/ 1395 w 1712"/>
                <a:gd name="T71" fmla="*/ 1240 h 2080"/>
                <a:gd name="T72" fmla="*/ 1486 w 1712"/>
                <a:gd name="T73" fmla="*/ 1240 h 2080"/>
                <a:gd name="T74" fmla="*/ 1441 w 1712"/>
                <a:gd name="T75" fmla="*/ 1285 h 20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2" h="2080">
                  <a:moveTo>
                    <a:pt x="1441" y="1285"/>
                  </a:moveTo>
                  <a:cubicBezTo>
                    <a:pt x="1426" y="1292"/>
                    <a:pt x="1410" y="1277"/>
                    <a:pt x="1395" y="1285"/>
                  </a:cubicBezTo>
                  <a:cubicBezTo>
                    <a:pt x="1380" y="1293"/>
                    <a:pt x="1373" y="1301"/>
                    <a:pt x="1350" y="1331"/>
                  </a:cubicBezTo>
                  <a:cubicBezTo>
                    <a:pt x="1327" y="1361"/>
                    <a:pt x="1274" y="1414"/>
                    <a:pt x="1259" y="1467"/>
                  </a:cubicBezTo>
                  <a:cubicBezTo>
                    <a:pt x="1244" y="1520"/>
                    <a:pt x="1274" y="1610"/>
                    <a:pt x="1259" y="1648"/>
                  </a:cubicBezTo>
                  <a:cubicBezTo>
                    <a:pt x="1244" y="1686"/>
                    <a:pt x="1191" y="1671"/>
                    <a:pt x="1168" y="1694"/>
                  </a:cubicBezTo>
                  <a:cubicBezTo>
                    <a:pt x="1145" y="1717"/>
                    <a:pt x="1138" y="1769"/>
                    <a:pt x="1123" y="1784"/>
                  </a:cubicBezTo>
                  <a:cubicBezTo>
                    <a:pt x="1108" y="1799"/>
                    <a:pt x="1085" y="1776"/>
                    <a:pt x="1078" y="1784"/>
                  </a:cubicBezTo>
                  <a:cubicBezTo>
                    <a:pt x="1071" y="1792"/>
                    <a:pt x="1063" y="1815"/>
                    <a:pt x="1078" y="1830"/>
                  </a:cubicBezTo>
                  <a:cubicBezTo>
                    <a:pt x="1093" y="1845"/>
                    <a:pt x="1138" y="1875"/>
                    <a:pt x="1168" y="1875"/>
                  </a:cubicBezTo>
                  <a:cubicBezTo>
                    <a:pt x="1198" y="1875"/>
                    <a:pt x="1221" y="1830"/>
                    <a:pt x="1259" y="1830"/>
                  </a:cubicBezTo>
                  <a:cubicBezTo>
                    <a:pt x="1297" y="1830"/>
                    <a:pt x="1365" y="1852"/>
                    <a:pt x="1395" y="1875"/>
                  </a:cubicBezTo>
                  <a:cubicBezTo>
                    <a:pt x="1425" y="1898"/>
                    <a:pt x="1441" y="1943"/>
                    <a:pt x="1441" y="1966"/>
                  </a:cubicBezTo>
                  <a:cubicBezTo>
                    <a:pt x="1441" y="1989"/>
                    <a:pt x="1418" y="1996"/>
                    <a:pt x="1395" y="2011"/>
                  </a:cubicBezTo>
                  <a:cubicBezTo>
                    <a:pt x="1372" y="2026"/>
                    <a:pt x="1365" y="2049"/>
                    <a:pt x="1305" y="2057"/>
                  </a:cubicBezTo>
                  <a:cubicBezTo>
                    <a:pt x="1245" y="2065"/>
                    <a:pt x="1145" y="2080"/>
                    <a:pt x="1032" y="2057"/>
                  </a:cubicBezTo>
                  <a:cubicBezTo>
                    <a:pt x="919" y="2034"/>
                    <a:pt x="757" y="1984"/>
                    <a:pt x="624" y="1920"/>
                  </a:cubicBezTo>
                  <a:cubicBezTo>
                    <a:pt x="491" y="1856"/>
                    <a:pt x="335" y="1818"/>
                    <a:pt x="237" y="1674"/>
                  </a:cubicBezTo>
                  <a:cubicBezTo>
                    <a:pt x="139" y="1530"/>
                    <a:pt x="0" y="1290"/>
                    <a:pt x="34" y="1059"/>
                  </a:cubicBezTo>
                  <a:cubicBezTo>
                    <a:pt x="68" y="828"/>
                    <a:pt x="314" y="454"/>
                    <a:pt x="443" y="288"/>
                  </a:cubicBezTo>
                  <a:cubicBezTo>
                    <a:pt x="572" y="122"/>
                    <a:pt x="678" y="106"/>
                    <a:pt x="806" y="61"/>
                  </a:cubicBezTo>
                  <a:cubicBezTo>
                    <a:pt x="934" y="16"/>
                    <a:pt x="1071" y="23"/>
                    <a:pt x="1214" y="15"/>
                  </a:cubicBezTo>
                  <a:cubicBezTo>
                    <a:pt x="1357" y="7"/>
                    <a:pt x="1622" y="15"/>
                    <a:pt x="1667" y="15"/>
                  </a:cubicBezTo>
                  <a:cubicBezTo>
                    <a:pt x="1712" y="15"/>
                    <a:pt x="1592" y="0"/>
                    <a:pt x="1486" y="15"/>
                  </a:cubicBezTo>
                  <a:cubicBezTo>
                    <a:pt x="1380" y="30"/>
                    <a:pt x="1154" y="76"/>
                    <a:pt x="1032" y="106"/>
                  </a:cubicBezTo>
                  <a:cubicBezTo>
                    <a:pt x="910" y="136"/>
                    <a:pt x="833" y="153"/>
                    <a:pt x="753" y="198"/>
                  </a:cubicBezTo>
                  <a:cubicBezTo>
                    <a:pt x="673" y="243"/>
                    <a:pt x="616" y="303"/>
                    <a:pt x="549" y="378"/>
                  </a:cubicBezTo>
                  <a:cubicBezTo>
                    <a:pt x="482" y="453"/>
                    <a:pt x="406" y="564"/>
                    <a:pt x="352" y="650"/>
                  </a:cubicBezTo>
                  <a:cubicBezTo>
                    <a:pt x="298" y="736"/>
                    <a:pt x="235" y="762"/>
                    <a:pt x="225" y="894"/>
                  </a:cubicBezTo>
                  <a:cubicBezTo>
                    <a:pt x="215" y="1026"/>
                    <a:pt x="240" y="1299"/>
                    <a:pt x="291" y="1440"/>
                  </a:cubicBezTo>
                  <a:cubicBezTo>
                    <a:pt x="342" y="1581"/>
                    <a:pt x="440" y="1666"/>
                    <a:pt x="533" y="1739"/>
                  </a:cubicBezTo>
                  <a:cubicBezTo>
                    <a:pt x="626" y="1812"/>
                    <a:pt x="768" y="1868"/>
                    <a:pt x="851" y="1875"/>
                  </a:cubicBezTo>
                  <a:cubicBezTo>
                    <a:pt x="934" y="1882"/>
                    <a:pt x="979" y="1829"/>
                    <a:pt x="1032" y="1784"/>
                  </a:cubicBezTo>
                  <a:cubicBezTo>
                    <a:pt x="1085" y="1739"/>
                    <a:pt x="1138" y="1663"/>
                    <a:pt x="1168" y="1603"/>
                  </a:cubicBezTo>
                  <a:cubicBezTo>
                    <a:pt x="1198" y="1543"/>
                    <a:pt x="1176" y="1482"/>
                    <a:pt x="1214" y="1422"/>
                  </a:cubicBezTo>
                  <a:cubicBezTo>
                    <a:pt x="1252" y="1362"/>
                    <a:pt x="1350" y="1270"/>
                    <a:pt x="1395" y="1240"/>
                  </a:cubicBezTo>
                  <a:cubicBezTo>
                    <a:pt x="1440" y="1210"/>
                    <a:pt x="1478" y="1233"/>
                    <a:pt x="1486" y="1240"/>
                  </a:cubicBezTo>
                  <a:cubicBezTo>
                    <a:pt x="1494" y="1247"/>
                    <a:pt x="1456" y="1278"/>
                    <a:pt x="1441" y="1285"/>
                  </a:cubicBezTo>
                  <a:close/>
                </a:path>
              </a:pathLst>
            </a:custGeom>
            <a:pattFill prst="dkUpDiag">
              <a:fgClr>
                <a:srgbClr val="F2547D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84" name="Freeform 37" descr="blanc)"/>
            <p:cNvSpPr>
              <a:spLocks/>
            </p:cNvSpPr>
            <p:nvPr/>
          </p:nvSpPr>
          <p:spPr bwMode="auto">
            <a:xfrm>
              <a:off x="2749" y="975"/>
              <a:ext cx="1735" cy="2088"/>
            </a:xfrm>
            <a:custGeom>
              <a:avLst/>
              <a:gdLst>
                <a:gd name="T0" fmla="*/ 269 w 1735"/>
                <a:gd name="T1" fmla="*/ 1305 h 2088"/>
                <a:gd name="T2" fmla="*/ 315 w 1735"/>
                <a:gd name="T3" fmla="*/ 1305 h 2088"/>
                <a:gd name="T4" fmla="*/ 360 w 1735"/>
                <a:gd name="T5" fmla="*/ 1351 h 2088"/>
                <a:gd name="T6" fmla="*/ 451 w 1735"/>
                <a:gd name="T7" fmla="*/ 1487 h 2088"/>
                <a:gd name="T8" fmla="*/ 451 w 1735"/>
                <a:gd name="T9" fmla="*/ 1668 h 2088"/>
                <a:gd name="T10" fmla="*/ 542 w 1735"/>
                <a:gd name="T11" fmla="*/ 1714 h 2088"/>
                <a:gd name="T12" fmla="*/ 587 w 1735"/>
                <a:gd name="T13" fmla="*/ 1804 h 2088"/>
                <a:gd name="T14" fmla="*/ 632 w 1735"/>
                <a:gd name="T15" fmla="*/ 1804 h 2088"/>
                <a:gd name="T16" fmla="*/ 632 w 1735"/>
                <a:gd name="T17" fmla="*/ 1850 h 2088"/>
                <a:gd name="T18" fmla="*/ 542 w 1735"/>
                <a:gd name="T19" fmla="*/ 1895 h 2088"/>
                <a:gd name="T20" fmla="*/ 451 w 1735"/>
                <a:gd name="T21" fmla="*/ 1850 h 2088"/>
                <a:gd name="T22" fmla="*/ 315 w 1735"/>
                <a:gd name="T23" fmla="*/ 1895 h 2088"/>
                <a:gd name="T24" fmla="*/ 269 w 1735"/>
                <a:gd name="T25" fmla="*/ 1986 h 2088"/>
                <a:gd name="T26" fmla="*/ 315 w 1735"/>
                <a:gd name="T27" fmla="*/ 2031 h 2088"/>
                <a:gd name="T28" fmla="*/ 405 w 1735"/>
                <a:gd name="T29" fmla="*/ 2077 h 2088"/>
                <a:gd name="T30" fmla="*/ 678 w 1735"/>
                <a:gd name="T31" fmla="*/ 2077 h 2088"/>
                <a:gd name="T32" fmla="*/ 1091 w 1735"/>
                <a:gd name="T33" fmla="*/ 2009 h 2088"/>
                <a:gd name="T34" fmla="*/ 1505 w 1735"/>
                <a:gd name="T35" fmla="*/ 1775 h 2088"/>
                <a:gd name="T36" fmla="*/ 1727 w 1735"/>
                <a:gd name="T37" fmla="*/ 1091 h 2088"/>
                <a:gd name="T38" fmla="*/ 1457 w 1735"/>
                <a:gd name="T39" fmla="*/ 293 h 2088"/>
                <a:gd name="T40" fmla="*/ 904 w 1735"/>
                <a:gd name="T41" fmla="*/ 81 h 2088"/>
                <a:gd name="T42" fmla="*/ 496 w 1735"/>
                <a:gd name="T43" fmla="*/ 35 h 2088"/>
                <a:gd name="T44" fmla="*/ 43 w 1735"/>
                <a:gd name="T45" fmla="*/ 35 h 2088"/>
                <a:gd name="T46" fmla="*/ 239 w 1735"/>
                <a:gd name="T47" fmla="*/ 5 h 2088"/>
                <a:gd name="T48" fmla="*/ 587 w 1735"/>
                <a:gd name="T49" fmla="*/ 65 h 2088"/>
                <a:gd name="T50" fmla="*/ 695 w 1735"/>
                <a:gd name="T51" fmla="*/ 107 h 2088"/>
                <a:gd name="T52" fmla="*/ 1007 w 1735"/>
                <a:gd name="T53" fmla="*/ 179 h 2088"/>
                <a:gd name="T54" fmla="*/ 1313 w 1735"/>
                <a:gd name="T55" fmla="*/ 347 h 2088"/>
                <a:gd name="T56" fmla="*/ 1475 w 1735"/>
                <a:gd name="T57" fmla="*/ 575 h 2088"/>
                <a:gd name="T58" fmla="*/ 1595 w 1735"/>
                <a:gd name="T59" fmla="*/ 1037 h 2088"/>
                <a:gd name="T60" fmla="*/ 1511 w 1735"/>
                <a:gd name="T61" fmla="*/ 1547 h 2088"/>
                <a:gd name="T62" fmla="*/ 1229 w 1735"/>
                <a:gd name="T63" fmla="*/ 1871 h 2088"/>
                <a:gd name="T64" fmla="*/ 859 w 1735"/>
                <a:gd name="T65" fmla="*/ 1895 h 2088"/>
                <a:gd name="T66" fmla="*/ 678 w 1735"/>
                <a:gd name="T67" fmla="*/ 1804 h 2088"/>
                <a:gd name="T68" fmla="*/ 542 w 1735"/>
                <a:gd name="T69" fmla="*/ 1623 h 2088"/>
                <a:gd name="T70" fmla="*/ 496 w 1735"/>
                <a:gd name="T71" fmla="*/ 1442 h 2088"/>
                <a:gd name="T72" fmla="*/ 315 w 1735"/>
                <a:gd name="T73" fmla="*/ 1260 h 2088"/>
                <a:gd name="T74" fmla="*/ 224 w 1735"/>
                <a:gd name="T75" fmla="*/ 1260 h 2088"/>
                <a:gd name="T76" fmla="*/ 269 w 1735"/>
                <a:gd name="T77" fmla="*/ 1305 h 20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35" h="2088">
                  <a:moveTo>
                    <a:pt x="269" y="1305"/>
                  </a:moveTo>
                  <a:cubicBezTo>
                    <a:pt x="284" y="1312"/>
                    <a:pt x="300" y="1297"/>
                    <a:pt x="315" y="1305"/>
                  </a:cubicBezTo>
                  <a:cubicBezTo>
                    <a:pt x="330" y="1313"/>
                    <a:pt x="337" y="1321"/>
                    <a:pt x="360" y="1351"/>
                  </a:cubicBezTo>
                  <a:cubicBezTo>
                    <a:pt x="383" y="1381"/>
                    <a:pt x="436" y="1434"/>
                    <a:pt x="451" y="1487"/>
                  </a:cubicBezTo>
                  <a:cubicBezTo>
                    <a:pt x="466" y="1540"/>
                    <a:pt x="436" y="1630"/>
                    <a:pt x="451" y="1668"/>
                  </a:cubicBezTo>
                  <a:cubicBezTo>
                    <a:pt x="466" y="1706"/>
                    <a:pt x="519" y="1691"/>
                    <a:pt x="542" y="1714"/>
                  </a:cubicBezTo>
                  <a:cubicBezTo>
                    <a:pt x="565" y="1737"/>
                    <a:pt x="572" y="1789"/>
                    <a:pt x="587" y="1804"/>
                  </a:cubicBezTo>
                  <a:cubicBezTo>
                    <a:pt x="602" y="1819"/>
                    <a:pt x="625" y="1796"/>
                    <a:pt x="632" y="1804"/>
                  </a:cubicBezTo>
                  <a:cubicBezTo>
                    <a:pt x="639" y="1812"/>
                    <a:pt x="647" y="1835"/>
                    <a:pt x="632" y="1850"/>
                  </a:cubicBezTo>
                  <a:cubicBezTo>
                    <a:pt x="617" y="1865"/>
                    <a:pt x="572" y="1895"/>
                    <a:pt x="542" y="1895"/>
                  </a:cubicBezTo>
                  <a:cubicBezTo>
                    <a:pt x="512" y="1895"/>
                    <a:pt x="489" y="1850"/>
                    <a:pt x="451" y="1850"/>
                  </a:cubicBezTo>
                  <a:cubicBezTo>
                    <a:pt x="413" y="1850"/>
                    <a:pt x="345" y="1872"/>
                    <a:pt x="315" y="1895"/>
                  </a:cubicBezTo>
                  <a:cubicBezTo>
                    <a:pt x="285" y="1918"/>
                    <a:pt x="269" y="1963"/>
                    <a:pt x="269" y="1986"/>
                  </a:cubicBezTo>
                  <a:cubicBezTo>
                    <a:pt x="269" y="2009"/>
                    <a:pt x="292" y="2016"/>
                    <a:pt x="315" y="2031"/>
                  </a:cubicBezTo>
                  <a:cubicBezTo>
                    <a:pt x="338" y="2046"/>
                    <a:pt x="345" y="2069"/>
                    <a:pt x="405" y="2077"/>
                  </a:cubicBezTo>
                  <a:cubicBezTo>
                    <a:pt x="465" y="2085"/>
                    <a:pt x="564" y="2088"/>
                    <a:pt x="678" y="2077"/>
                  </a:cubicBezTo>
                  <a:cubicBezTo>
                    <a:pt x="792" y="2066"/>
                    <a:pt x="953" y="2059"/>
                    <a:pt x="1091" y="2009"/>
                  </a:cubicBezTo>
                  <a:cubicBezTo>
                    <a:pt x="1229" y="1959"/>
                    <a:pt x="1399" y="1928"/>
                    <a:pt x="1505" y="1775"/>
                  </a:cubicBezTo>
                  <a:cubicBezTo>
                    <a:pt x="1611" y="1622"/>
                    <a:pt x="1735" y="1338"/>
                    <a:pt x="1727" y="1091"/>
                  </a:cubicBezTo>
                  <a:cubicBezTo>
                    <a:pt x="1719" y="844"/>
                    <a:pt x="1594" y="461"/>
                    <a:pt x="1457" y="293"/>
                  </a:cubicBezTo>
                  <a:cubicBezTo>
                    <a:pt x="1320" y="125"/>
                    <a:pt x="1064" y="124"/>
                    <a:pt x="904" y="81"/>
                  </a:cubicBezTo>
                  <a:cubicBezTo>
                    <a:pt x="744" y="38"/>
                    <a:pt x="639" y="43"/>
                    <a:pt x="496" y="35"/>
                  </a:cubicBezTo>
                  <a:cubicBezTo>
                    <a:pt x="353" y="27"/>
                    <a:pt x="86" y="40"/>
                    <a:pt x="43" y="35"/>
                  </a:cubicBezTo>
                  <a:cubicBezTo>
                    <a:pt x="0" y="30"/>
                    <a:pt x="148" y="0"/>
                    <a:pt x="239" y="5"/>
                  </a:cubicBezTo>
                  <a:cubicBezTo>
                    <a:pt x="330" y="10"/>
                    <a:pt x="511" y="48"/>
                    <a:pt x="587" y="65"/>
                  </a:cubicBezTo>
                  <a:cubicBezTo>
                    <a:pt x="663" y="82"/>
                    <a:pt x="625" y="88"/>
                    <a:pt x="695" y="107"/>
                  </a:cubicBezTo>
                  <a:cubicBezTo>
                    <a:pt x="765" y="126"/>
                    <a:pt x="904" y="139"/>
                    <a:pt x="1007" y="179"/>
                  </a:cubicBezTo>
                  <a:cubicBezTo>
                    <a:pt x="1110" y="219"/>
                    <a:pt x="1235" y="281"/>
                    <a:pt x="1313" y="347"/>
                  </a:cubicBezTo>
                  <a:cubicBezTo>
                    <a:pt x="1391" y="413"/>
                    <a:pt x="1428" y="460"/>
                    <a:pt x="1475" y="575"/>
                  </a:cubicBezTo>
                  <a:cubicBezTo>
                    <a:pt x="1522" y="690"/>
                    <a:pt x="1589" y="875"/>
                    <a:pt x="1595" y="1037"/>
                  </a:cubicBezTo>
                  <a:cubicBezTo>
                    <a:pt x="1601" y="1199"/>
                    <a:pt x="1572" y="1408"/>
                    <a:pt x="1511" y="1547"/>
                  </a:cubicBezTo>
                  <a:cubicBezTo>
                    <a:pt x="1450" y="1686"/>
                    <a:pt x="1338" y="1813"/>
                    <a:pt x="1229" y="1871"/>
                  </a:cubicBezTo>
                  <a:cubicBezTo>
                    <a:pt x="1120" y="1929"/>
                    <a:pt x="951" y="1906"/>
                    <a:pt x="859" y="1895"/>
                  </a:cubicBezTo>
                  <a:cubicBezTo>
                    <a:pt x="767" y="1884"/>
                    <a:pt x="731" y="1849"/>
                    <a:pt x="678" y="1804"/>
                  </a:cubicBezTo>
                  <a:cubicBezTo>
                    <a:pt x="625" y="1759"/>
                    <a:pt x="572" y="1683"/>
                    <a:pt x="542" y="1623"/>
                  </a:cubicBezTo>
                  <a:cubicBezTo>
                    <a:pt x="512" y="1563"/>
                    <a:pt x="534" y="1502"/>
                    <a:pt x="496" y="1442"/>
                  </a:cubicBezTo>
                  <a:cubicBezTo>
                    <a:pt x="458" y="1382"/>
                    <a:pt x="360" y="1290"/>
                    <a:pt x="315" y="1260"/>
                  </a:cubicBezTo>
                  <a:cubicBezTo>
                    <a:pt x="270" y="1230"/>
                    <a:pt x="232" y="1253"/>
                    <a:pt x="224" y="1260"/>
                  </a:cubicBezTo>
                  <a:cubicBezTo>
                    <a:pt x="216" y="1267"/>
                    <a:pt x="254" y="1298"/>
                    <a:pt x="269" y="1305"/>
                  </a:cubicBezTo>
                  <a:close/>
                </a:path>
              </a:pathLst>
            </a:custGeom>
            <a:pattFill prst="dkUpDiag">
              <a:fgClr>
                <a:srgbClr val="F2547D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85" name="Oval 38"/>
            <p:cNvSpPr>
              <a:spLocks noChangeArrowheads="1"/>
            </p:cNvSpPr>
            <p:nvPr/>
          </p:nvSpPr>
          <p:spPr bwMode="auto">
            <a:xfrm rot="7014748">
              <a:off x="4210" y="2515"/>
              <a:ext cx="182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6" name="Oval 39" descr="Papier journal"/>
            <p:cNvSpPr>
              <a:spLocks noChangeArrowheads="1"/>
            </p:cNvSpPr>
            <p:nvPr/>
          </p:nvSpPr>
          <p:spPr bwMode="auto">
            <a:xfrm rot="3463461">
              <a:off x="4096" y="1313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7" name="Oval 40" descr="Papier journal"/>
            <p:cNvSpPr>
              <a:spLocks noChangeArrowheads="1"/>
            </p:cNvSpPr>
            <p:nvPr/>
          </p:nvSpPr>
          <p:spPr bwMode="auto">
            <a:xfrm rot="4110519">
              <a:off x="4255" y="1653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8" name="Oval 41" descr="Papier journal"/>
            <p:cNvSpPr>
              <a:spLocks noChangeArrowheads="1"/>
            </p:cNvSpPr>
            <p:nvPr/>
          </p:nvSpPr>
          <p:spPr bwMode="auto">
            <a:xfrm rot="5128974">
              <a:off x="4300" y="2107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9" name="Oval 42" descr="Papier journal"/>
            <p:cNvSpPr>
              <a:spLocks noChangeArrowheads="1"/>
            </p:cNvSpPr>
            <p:nvPr/>
          </p:nvSpPr>
          <p:spPr bwMode="auto">
            <a:xfrm rot="7014748">
              <a:off x="4210" y="2515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0" name="Oval 43" descr="Papier journal"/>
            <p:cNvSpPr>
              <a:spLocks noChangeArrowheads="1"/>
            </p:cNvSpPr>
            <p:nvPr/>
          </p:nvSpPr>
          <p:spPr bwMode="auto">
            <a:xfrm rot="7971471">
              <a:off x="4029" y="2786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1" name="Oval 44" descr="Papier journal"/>
            <p:cNvSpPr>
              <a:spLocks noChangeArrowheads="1"/>
            </p:cNvSpPr>
            <p:nvPr/>
          </p:nvSpPr>
          <p:spPr bwMode="auto">
            <a:xfrm rot="18136539" flipH="1">
              <a:off x="1851" y="1290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2" name="Oval 45" descr="Papier journal"/>
            <p:cNvSpPr>
              <a:spLocks noChangeArrowheads="1"/>
            </p:cNvSpPr>
            <p:nvPr/>
          </p:nvSpPr>
          <p:spPr bwMode="auto">
            <a:xfrm rot="17489481" flipH="1">
              <a:off x="1579" y="1630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3" name="Oval 46" descr="Papier journal"/>
            <p:cNvSpPr>
              <a:spLocks noChangeArrowheads="1"/>
            </p:cNvSpPr>
            <p:nvPr/>
          </p:nvSpPr>
          <p:spPr bwMode="auto">
            <a:xfrm rot="16471026" flipH="1">
              <a:off x="1488" y="2084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4" name="Oval 47" descr="Papier journal"/>
            <p:cNvSpPr>
              <a:spLocks noChangeArrowheads="1"/>
            </p:cNvSpPr>
            <p:nvPr/>
          </p:nvSpPr>
          <p:spPr bwMode="auto">
            <a:xfrm rot="14585252" flipH="1">
              <a:off x="1578" y="2492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5" name="Oval 48" descr="Papier journal"/>
            <p:cNvSpPr>
              <a:spLocks noChangeArrowheads="1"/>
            </p:cNvSpPr>
            <p:nvPr/>
          </p:nvSpPr>
          <p:spPr bwMode="auto">
            <a:xfrm rot="13628529" flipH="1">
              <a:off x="1801" y="2709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96" name="Freeform 49" descr="Marbre blanc"/>
            <p:cNvSpPr>
              <a:spLocks/>
            </p:cNvSpPr>
            <p:nvPr/>
          </p:nvSpPr>
          <p:spPr bwMode="auto">
            <a:xfrm>
              <a:off x="3181" y="1630"/>
              <a:ext cx="613" cy="688"/>
            </a:xfrm>
            <a:custGeom>
              <a:avLst/>
              <a:gdLst>
                <a:gd name="T0" fmla="*/ 99 w 613"/>
                <a:gd name="T1" fmla="*/ 46 h 688"/>
                <a:gd name="T2" fmla="*/ 8 w 613"/>
                <a:gd name="T3" fmla="*/ 227 h 688"/>
                <a:gd name="T4" fmla="*/ 53 w 613"/>
                <a:gd name="T5" fmla="*/ 454 h 688"/>
                <a:gd name="T6" fmla="*/ 144 w 613"/>
                <a:gd name="T7" fmla="*/ 499 h 688"/>
                <a:gd name="T8" fmla="*/ 326 w 613"/>
                <a:gd name="T9" fmla="*/ 363 h 688"/>
                <a:gd name="T10" fmla="*/ 280 w 613"/>
                <a:gd name="T11" fmla="*/ 454 h 688"/>
                <a:gd name="T12" fmla="*/ 190 w 613"/>
                <a:gd name="T13" fmla="*/ 590 h 688"/>
                <a:gd name="T14" fmla="*/ 280 w 613"/>
                <a:gd name="T15" fmla="*/ 681 h 688"/>
                <a:gd name="T16" fmla="*/ 507 w 613"/>
                <a:gd name="T17" fmla="*/ 635 h 688"/>
                <a:gd name="T18" fmla="*/ 598 w 613"/>
                <a:gd name="T19" fmla="*/ 454 h 688"/>
                <a:gd name="T20" fmla="*/ 598 w 613"/>
                <a:gd name="T21" fmla="*/ 273 h 688"/>
                <a:gd name="T22" fmla="*/ 507 w 613"/>
                <a:gd name="T23" fmla="*/ 91 h 688"/>
                <a:gd name="T24" fmla="*/ 462 w 613"/>
                <a:gd name="T25" fmla="*/ 46 h 688"/>
                <a:gd name="T26" fmla="*/ 235 w 613"/>
                <a:gd name="T27" fmla="*/ 0 h 688"/>
                <a:gd name="T28" fmla="*/ 99 w 613"/>
                <a:gd name="T29" fmla="*/ 46 h 6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3" h="688">
                  <a:moveTo>
                    <a:pt x="99" y="46"/>
                  </a:moveTo>
                  <a:cubicBezTo>
                    <a:pt x="61" y="84"/>
                    <a:pt x="16" y="159"/>
                    <a:pt x="8" y="227"/>
                  </a:cubicBezTo>
                  <a:cubicBezTo>
                    <a:pt x="0" y="295"/>
                    <a:pt x="30" y="409"/>
                    <a:pt x="53" y="454"/>
                  </a:cubicBezTo>
                  <a:cubicBezTo>
                    <a:pt x="76" y="499"/>
                    <a:pt x="99" y="514"/>
                    <a:pt x="144" y="499"/>
                  </a:cubicBezTo>
                  <a:cubicBezTo>
                    <a:pt x="189" y="484"/>
                    <a:pt x="303" y="370"/>
                    <a:pt x="326" y="363"/>
                  </a:cubicBezTo>
                  <a:cubicBezTo>
                    <a:pt x="349" y="356"/>
                    <a:pt x="303" y="416"/>
                    <a:pt x="280" y="454"/>
                  </a:cubicBezTo>
                  <a:cubicBezTo>
                    <a:pt x="257" y="492"/>
                    <a:pt x="190" y="552"/>
                    <a:pt x="190" y="590"/>
                  </a:cubicBezTo>
                  <a:cubicBezTo>
                    <a:pt x="190" y="628"/>
                    <a:pt x="227" y="674"/>
                    <a:pt x="280" y="681"/>
                  </a:cubicBezTo>
                  <a:cubicBezTo>
                    <a:pt x="333" y="688"/>
                    <a:pt x="454" y="673"/>
                    <a:pt x="507" y="635"/>
                  </a:cubicBezTo>
                  <a:cubicBezTo>
                    <a:pt x="560" y="597"/>
                    <a:pt x="583" y="514"/>
                    <a:pt x="598" y="454"/>
                  </a:cubicBezTo>
                  <a:cubicBezTo>
                    <a:pt x="613" y="394"/>
                    <a:pt x="613" y="333"/>
                    <a:pt x="598" y="273"/>
                  </a:cubicBezTo>
                  <a:cubicBezTo>
                    <a:pt x="583" y="213"/>
                    <a:pt x="530" y="129"/>
                    <a:pt x="507" y="91"/>
                  </a:cubicBezTo>
                  <a:cubicBezTo>
                    <a:pt x="484" y="53"/>
                    <a:pt x="507" y="61"/>
                    <a:pt x="462" y="46"/>
                  </a:cubicBezTo>
                  <a:cubicBezTo>
                    <a:pt x="417" y="31"/>
                    <a:pt x="295" y="0"/>
                    <a:pt x="235" y="0"/>
                  </a:cubicBezTo>
                  <a:cubicBezTo>
                    <a:pt x="175" y="0"/>
                    <a:pt x="137" y="8"/>
                    <a:pt x="99" y="46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97" name="Freeform 50" descr="Marbre blanc"/>
            <p:cNvSpPr>
              <a:spLocks/>
            </p:cNvSpPr>
            <p:nvPr/>
          </p:nvSpPr>
          <p:spPr bwMode="auto">
            <a:xfrm>
              <a:off x="2772" y="1249"/>
              <a:ext cx="627" cy="397"/>
            </a:xfrm>
            <a:custGeom>
              <a:avLst/>
              <a:gdLst>
                <a:gd name="T0" fmla="*/ 168 w 627"/>
                <a:gd name="T1" fmla="*/ 115 h 397"/>
                <a:gd name="T2" fmla="*/ 18 w 627"/>
                <a:gd name="T3" fmla="*/ 235 h 397"/>
                <a:gd name="T4" fmla="*/ 62 w 627"/>
                <a:gd name="T5" fmla="*/ 336 h 397"/>
                <a:gd name="T6" fmla="*/ 153 w 627"/>
                <a:gd name="T7" fmla="*/ 381 h 397"/>
                <a:gd name="T8" fmla="*/ 132 w 627"/>
                <a:gd name="T9" fmla="*/ 397 h 397"/>
                <a:gd name="T10" fmla="*/ 366 w 627"/>
                <a:gd name="T11" fmla="*/ 379 h 397"/>
                <a:gd name="T12" fmla="*/ 486 w 627"/>
                <a:gd name="T13" fmla="*/ 361 h 397"/>
                <a:gd name="T14" fmla="*/ 607 w 627"/>
                <a:gd name="T15" fmla="*/ 336 h 397"/>
                <a:gd name="T16" fmla="*/ 607 w 627"/>
                <a:gd name="T17" fmla="*/ 155 h 397"/>
                <a:gd name="T18" fmla="*/ 516 w 627"/>
                <a:gd name="T19" fmla="*/ 121 h 397"/>
                <a:gd name="T20" fmla="*/ 462 w 627"/>
                <a:gd name="T21" fmla="*/ 1 h 397"/>
                <a:gd name="T22" fmla="*/ 168 w 627"/>
                <a:gd name="T23" fmla="*/ 115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7" h="397">
                  <a:moveTo>
                    <a:pt x="168" y="115"/>
                  </a:moveTo>
                  <a:cubicBezTo>
                    <a:pt x="81" y="154"/>
                    <a:pt x="36" y="198"/>
                    <a:pt x="18" y="235"/>
                  </a:cubicBezTo>
                  <a:cubicBezTo>
                    <a:pt x="0" y="272"/>
                    <a:pt x="39" y="312"/>
                    <a:pt x="62" y="336"/>
                  </a:cubicBezTo>
                  <a:cubicBezTo>
                    <a:pt x="85" y="360"/>
                    <a:pt x="141" y="371"/>
                    <a:pt x="153" y="381"/>
                  </a:cubicBezTo>
                  <a:cubicBezTo>
                    <a:pt x="165" y="391"/>
                    <a:pt x="97" y="397"/>
                    <a:pt x="132" y="397"/>
                  </a:cubicBezTo>
                  <a:cubicBezTo>
                    <a:pt x="167" y="397"/>
                    <a:pt x="307" y="385"/>
                    <a:pt x="366" y="379"/>
                  </a:cubicBezTo>
                  <a:cubicBezTo>
                    <a:pt x="425" y="373"/>
                    <a:pt x="446" y="368"/>
                    <a:pt x="486" y="361"/>
                  </a:cubicBezTo>
                  <a:cubicBezTo>
                    <a:pt x="526" y="354"/>
                    <a:pt x="587" y="370"/>
                    <a:pt x="607" y="336"/>
                  </a:cubicBezTo>
                  <a:cubicBezTo>
                    <a:pt x="627" y="302"/>
                    <a:pt x="622" y="191"/>
                    <a:pt x="607" y="155"/>
                  </a:cubicBezTo>
                  <a:cubicBezTo>
                    <a:pt x="592" y="119"/>
                    <a:pt x="540" y="147"/>
                    <a:pt x="516" y="121"/>
                  </a:cubicBezTo>
                  <a:cubicBezTo>
                    <a:pt x="492" y="95"/>
                    <a:pt x="520" y="2"/>
                    <a:pt x="462" y="1"/>
                  </a:cubicBezTo>
                  <a:cubicBezTo>
                    <a:pt x="404" y="0"/>
                    <a:pt x="229" y="91"/>
                    <a:pt x="168" y="115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98" name="Freeform 51" descr="Marbre blanc"/>
            <p:cNvSpPr>
              <a:spLocks/>
            </p:cNvSpPr>
            <p:nvPr/>
          </p:nvSpPr>
          <p:spPr bwMode="auto">
            <a:xfrm>
              <a:off x="3801" y="1621"/>
              <a:ext cx="452" cy="917"/>
            </a:xfrm>
            <a:custGeom>
              <a:avLst/>
              <a:gdLst>
                <a:gd name="T0" fmla="*/ 21 w 452"/>
                <a:gd name="T1" fmla="*/ 124 h 807"/>
                <a:gd name="T2" fmla="*/ 39 w 452"/>
                <a:gd name="T3" fmla="*/ 267 h 807"/>
                <a:gd name="T4" fmla="*/ 76 w 452"/>
                <a:gd name="T5" fmla="*/ 577 h 807"/>
                <a:gd name="T6" fmla="*/ 212 w 452"/>
                <a:gd name="T7" fmla="*/ 784 h 807"/>
                <a:gd name="T8" fmla="*/ 333 w 452"/>
                <a:gd name="T9" fmla="*/ 908 h 807"/>
                <a:gd name="T10" fmla="*/ 439 w 452"/>
                <a:gd name="T11" fmla="*/ 732 h 807"/>
                <a:gd name="T12" fmla="*/ 411 w 452"/>
                <a:gd name="T13" fmla="*/ 567 h 807"/>
                <a:gd name="T14" fmla="*/ 417 w 452"/>
                <a:gd name="T15" fmla="*/ 287 h 807"/>
                <a:gd name="T16" fmla="*/ 394 w 452"/>
                <a:gd name="T17" fmla="*/ 62 h 807"/>
                <a:gd name="T18" fmla="*/ 167 w 452"/>
                <a:gd name="T19" fmla="*/ 10 h 807"/>
                <a:gd name="T20" fmla="*/ 21 w 452"/>
                <a:gd name="T21" fmla="*/ 124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807">
                  <a:moveTo>
                    <a:pt x="21" y="109"/>
                  </a:moveTo>
                  <a:cubicBezTo>
                    <a:pt x="0" y="147"/>
                    <a:pt x="30" y="169"/>
                    <a:pt x="39" y="235"/>
                  </a:cubicBezTo>
                  <a:cubicBezTo>
                    <a:pt x="48" y="301"/>
                    <a:pt x="47" y="432"/>
                    <a:pt x="76" y="508"/>
                  </a:cubicBezTo>
                  <a:cubicBezTo>
                    <a:pt x="105" y="584"/>
                    <a:pt x="169" y="641"/>
                    <a:pt x="212" y="690"/>
                  </a:cubicBezTo>
                  <a:cubicBezTo>
                    <a:pt x="255" y="739"/>
                    <a:pt x="295" y="807"/>
                    <a:pt x="333" y="799"/>
                  </a:cubicBezTo>
                  <a:cubicBezTo>
                    <a:pt x="371" y="791"/>
                    <a:pt x="426" y="694"/>
                    <a:pt x="439" y="644"/>
                  </a:cubicBezTo>
                  <a:cubicBezTo>
                    <a:pt x="452" y="594"/>
                    <a:pt x="415" y="564"/>
                    <a:pt x="411" y="499"/>
                  </a:cubicBezTo>
                  <a:cubicBezTo>
                    <a:pt x="407" y="434"/>
                    <a:pt x="420" y="327"/>
                    <a:pt x="417" y="253"/>
                  </a:cubicBezTo>
                  <a:cubicBezTo>
                    <a:pt x="414" y="179"/>
                    <a:pt x="435" y="95"/>
                    <a:pt x="394" y="55"/>
                  </a:cubicBezTo>
                  <a:cubicBezTo>
                    <a:pt x="353" y="15"/>
                    <a:pt x="229" y="0"/>
                    <a:pt x="167" y="9"/>
                  </a:cubicBezTo>
                  <a:cubicBezTo>
                    <a:pt x="105" y="18"/>
                    <a:pt x="42" y="71"/>
                    <a:pt x="21" y="109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99" name="Freeform 52" descr="Marbre blanc"/>
            <p:cNvSpPr>
              <a:spLocks/>
            </p:cNvSpPr>
            <p:nvPr/>
          </p:nvSpPr>
          <p:spPr bwMode="auto">
            <a:xfrm rot="2467907">
              <a:off x="3507" y="1249"/>
              <a:ext cx="444" cy="397"/>
            </a:xfrm>
            <a:custGeom>
              <a:avLst/>
              <a:gdLst>
                <a:gd name="T0" fmla="*/ 119 w 627"/>
                <a:gd name="T1" fmla="*/ 115 h 397"/>
                <a:gd name="T2" fmla="*/ 13 w 627"/>
                <a:gd name="T3" fmla="*/ 235 h 397"/>
                <a:gd name="T4" fmla="*/ 44 w 627"/>
                <a:gd name="T5" fmla="*/ 336 h 397"/>
                <a:gd name="T6" fmla="*/ 108 w 627"/>
                <a:gd name="T7" fmla="*/ 381 h 397"/>
                <a:gd name="T8" fmla="*/ 93 w 627"/>
                <a:gd name="T9" fmla="*/ 397 h 397"/>
                <a:gd name="T10" fmla="*/ 259 w 627"/>
                <a:gd name="T11" fmla="*/ 379 h 397"/>
                <a:gd name="T12" fmla="*/ 344 w 627"/>
                <a:gd name="T13" fmla="*/ 361 h 397"/>
                <a:gd name="T14" fmla="*/ 430 w 627"/>
                <a:gd name="T15" fmla="*/ 336 h 397"/>
                <a:gd name="T16" fmla="*/ 430 w 627"/>
                <a:gd name="T17" fmla="*/ 155 h 397"/>
                <a:gd name="T18" fmla="*/ 365 w 627"/>
                <a:gd name="T19" fmla="*/ 121 h 397"/>
                <a:gd name="T20" fmla="*/ 327 w 627"/>
                <a:gd name="T21" fmla="*/ 1 h 397"/>
                <a:gd name="T22" fmla="*/ 119 w 627"/>
                <a:gd name="T23" fmla="*/ 115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7" h="397">
                  <a:moveTo>
                    <a:pt x="168" y="115"/>
                  </a:moveTo>
                  <a:cubicBezTo>
                    <a:pt x="81" y="154"/>
                    <a:pt x="36" y="198"/>
                    <a:pt x="18" y="235"/>
                  </a:cubicBezTo>
                  <a:cubicBezTo>
                    <a:pt x="0" y="272"/>
                    <a:pt x="39" y="312"/>
                    <a:pt x="62" y="336"/>
                  </a:cubicBezTo>
                  <a:cubicBezTo>
                    <a:pt x="85" y="360"/>
                    <a:pt x="141" y="371"/>
                    <a:pt x="153" y="381"/>
                  </a:cubicBezTo>
                  <a:cubicBezTo>
                    <a:pt x="165" y="391"/>
                    <a:pt x="97" y="397"/>
                    <a:pt x="132" y="397"/>
                  </a:cubicBezTo>
                  <a:cubicBezTo>
                    <a:pt x="167" y="397"/>
                    <a:pt x="307" y="385"/>
                    <a:pt x="366" y="379"/>
                  </a:cubicBezTo>
                  <a:cubicBezTo>
                    <a:pt x="425" y="373"/>
                    <a:pt x="446" y="368"/>
                    <a:pt x="486" y="361"/>
                  </a:cubicBezTo>
                  <a:cubicBezTo>
                    <a:pt x="526" y="354"/>
                    <a:pt x="587" y="370"/>
                    <a:pt x="607" y="336"/>
                  </a:cubicBezTo>
                  <a:cubicBezTo>
                    <a:pt x="627" y="302"/>
                    <a:pt x="622" y="191"/>
                    <a:pt x="607" y="155"/>
                  </a:cubicBezTo>
                  <a:cubicBezTo>
                    <a:pt x="592" y="119"/>
                    <a:pt x="540" y="147"/>
                    <a:pt x="516" y="121"/>
                  </a:cubicBezTo>
                  <a:cubicBezTo>
                    <a:pt x="492" y="95"/>
                    <a:pt x="520" y="2"/>
                    <a:pt x="462" y="1"/>
                  </a:cubicBezTo>
                  <a:cubicBezTo>
                    <a:pt x="404" y="0"/>
                    <a:pt x="229" y="91"/>
                    <a:pt x="168" y="115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750" name="Freeform 53"/>
          <p:cNvSpPr>
            <a:spLocks/>
          </p:cNvSpPr>
          <p:nvPr/>
        </p:nvSpPr>
        <p:spPr bwMode="auto">
          <a:xfrm rot="4205434">
            <a:off x="3171826" y="1789112"/>
            <a:ext cx="2024062" cy="1008063"/>
          </a:xfrm>
          <a:custGeom>
            <a:avLst/>
            <a:gdLst>
              <a:gd name="T0" fmla="*/ 1751060 w 1683"/>
              <a:gd name="T1" fmla="*/ 0 h 758"/>
              <a:gd name="T2" fmla="*/ 31269 w 1683"/>
              <a:gd name="T3" fmla="*/ 284598 h 758"/>
              <a:gd name="T4" fmla="*/ 0 w 1683"/>
              <a:gd name="T5" fmla="*/ 521320 h 758"/>
              <a:gd name="T6" fmla="*/ 1698144 w 1683"/>
              <a:gd name="T7" fmla="*/ 1008063 h 758"/>
              <a:gd name="T8" fmla="*/ 1751060 w 1683"/>
              <a:gd name="T9" fmla="*/ 0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3" h="758">
                <a:moveTo>
                  <a:pt x="1456" y="0"/>
                </a:moveTo>
                <a:lnTo>
                  <a:pt x="26" y="214"/>
                </a:lnTo>
                <a:lnTo>
                  <a:pt x="0" y="392"/>
                </a:lnTo>
                <a:lnTo>
                  <a:pt x="1412" y="758"/>
                </a:lnTo>
                <a:cubicBezTo>
                  <a:pt x="1655" y="693"/>
                  <a:pt x="1683" y="76"/>
                  <a:pt x="1456" y="0"/>
                </a:cubicBezTo>
                <a:close/>
              </a:path>
            </a:pathLst>
          </a:cu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1" name="Freeform 54"/>
          <p:cNvSpPr>
            <a:spLocks/>
          </p:cNvSpPr>
          <p:nvPr/>
        </p:nvSpPr>
        <p:spPr bwMode="auto">
          <a:xfrm rot="-5047969">
            <a:off x="3979863" y="1912938"/>
            <a:ext cx="2095500" cy="952500"/>
          </a:xfrm>
          <a:custGeom>
            <a:avLst/>
            <a:gdLst>
              <a:gd name="T0" fmla="*/ 283358 w 1553"/>
              <a:gd name="T1" fmla="*/ 952500 h 691"/>
              <a:gd name="T2" fmla="*/ 2077959 w 1553"/>
              <a:gd name="T3" fmla="*/ 718166 h 691"/>
              <a:gd name="T4" fmla="*/ 2095500 w 1553"/>
              <a:gd name="T5" fmla="*/ 238470 h 691"/>
              <a:gd name="T6" fmla="*/ 302249 w 1553"/>
              <a:gd name="T7" fmla="*/ 0 h 691"/>
              <a:gd name="T8" fmla="*/ 283358 w 1553"/>
              <a:gd name="T9" fmla="*/ 95250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3" h="691">
                <a:moveTo>
                  <a:pt x="210" y="691"/>
                </a:moveTo>
                <a:lnTo>
                  <a:pt x="1540" y="521"/>
                </a:lnTo>
                <a:lnTo>
                  <a:pt x="1553" y="173"/>
                </a:lnTo>
                <a:lnTo>
                  <a:pt x="224" y="0"/>
                </a:lnTo>
                <a:cubicBezTo>
                  <a:pt x="0" y="87"/>
                  <a:pt x="0" y="624"/>
                  <a:pt x="210" y="691"/>
                </a:cubicBezTo>
                <a:close/>
              </a:path>
            </a:pathLst>
          </a:cu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2" name="Text Box 55"/>
          <p:cNvSpPr txBox="1">
            <a:spLocks noChangeArrowheads="1"/>
          </p:cNvSpPr>
          <p:nvPr/>
        </p:nvSpPr>
        <p:spPr bwMode="auto">
          <a:xfrm>
            <a:off x="1476375" y="5084763"/>
            <a:ext cx="7056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Voie antérieure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-Gaz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-Mouvements respiratoires ( mouvement paroi)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-Angulation de mesure Doppler incorrecte</a:t>
            </a:r>
          </a:p>
        </p:txBody>
      </p:sp>
      <p:sp>
        <p:nvSpPr>
          <p:cNvPr id="31753" name="Line 56"/>
          <p:cNvSpPr>
            <a:spLocks noChangeShapeType="1"/>
          </p:cNvSpPr>
          <p:nvPr/>
        </p:nvSpPr>
        <p:spPr bwMode="auto">
          <a:xfrm flipV="1">
            <a:off x="395288" y="5013325"/>
            <a:ext cx="8748712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31754" name="Picture 57" descr="KIF_0550"/>
          <p:cNvPicPr>
            <a:picLocks noGrp="1" noChangeAspect="1" noChangeArrowheads="1"/>
          </p:cNvPicPr>
          <p:nvPr>
            <p:ph/>
          </p:nvPr>
        </p:nvPicPr>
        <p:blipFill>
          <a:blip r:embed="rId10" cstate="print"/>
          <a:srcRect l="34546" r="18182"/>
          <a:stretch>
            <a:fillRect/>
          </a:stretch>
        </p:blipFill>
        <p:spPr>
          <a:xfrm>
            <a:off x="395288" y="3284538"/>
            <a:ext cx="2376487" cy="17811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_ART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KIF_0550"/>
          <p:cNvPicPr>
            <a:picLocks noChangeAspect="1" noChangeArrowheads="1"/>
          </p:cNvPicPr>
          <p:nvPr/>
        </p:nvPicPr>
        <p:blipFill>
          <a:blip r:embed="rId4" cstate="print"/>
          <a:srcRect l="34546" r="18182"/>
          <a:stretch>
            <a:fillRect/>
          </a:stretch>
        </p:blipFill>
        <p:spPr bwMode="auto">
          <a:xfrm>
            <a:off x="3581400" y="0"/>
            <a:ext cx="17176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 rot="5400000">
            <a:off x="7722394" y="2439194"/>
            <a:ext cx="828675" cy="1944687"/>
            <a:chOff x="4530" y="804"/>
            <a:chExt cx="900" cy="1938"/>
          </a:xfrm>
        </p:grpSpPr>
        <p:pic>
          <p:nvPicPr>
            <p:cNvPr id="32825" name="Picture 3" descr="KIF_0557"/>
            <p:cNvPicPr>
              <a:picLocks noChangeAspect="1" noChangeArrowheads="1"/>
            </p:cNvPicPr>
            <p:nvPr/>
          </p:nvPicPr>
          <p:blipFill>
            <a:blip r:embed="rId3" cstate="print"/>
            <a:srcRect l="48657" t="23529" r="34932" b="26584"/>
            <a:stretch>
              <a:fillRect/>
            </a:stretch>
          </p:blipFill>
          <p:spPr bwMode="auto">
            <a:xfrm>
              <a:off x="4558" y="845"/>
              <a:ext cx="81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26" name="Freeform 4"/>
            <p:cNvSpPr>
              <a:spLocks/>
            </p:cNvSpPr>
            <p:nvPr/>
          </p:nvSpPr>
          <p:spPr bwMode="auto">
            <a:xfrm>
              <a:off x="4530" y="804"/>
              <a:ext cx="900" cy="1938"/>
            </a:xfrm>
            <a:custGeom>
              <a:avLst/>
              <a:gdLst>
                <a:gd name="T0" fmla="*/ 391 w 900"/>
                <a:gd name="T1" fmla="*/ 41 h 1938"/>
                <a:gd name="T2" fmla="*/ 402 w 900"/>
                <a:gd name="T3" fmla="*/ 204 h 1938"/>
                <a:gd name="T4" fmla="*/ 360 w 900"/>
                <a:gd name="T5" fmla="*/ 396 h 1938"/>
                <a:gd name="T6" fmla="*/ 264 w 900"/>
                <a:gd name="T7" fmla="*/ 660 h 1938"/>
                <a:gd name="T8" fmla="*/ 198 w 900"/>
                <a:gd name="T9" fmla="*/ 1128 h 1938"/>
                <a:gd name="T10" fmla="*/ 210 w 900"/>
                <a:gd name="T11" fmla="*/ 1175 h 1938"/>
                <a:gd name="T12" fmla="*/ 164 w 900"/>
                <a:gd name="T13" fmla="*/ 1356 h 1938"/>
                <a:gd name="T14" fmla="*/ 74 w 900"/>
                <a:gd name="T15" fmla="*/ 1447 h 1938"/>
                <a:gd name="T16" fmla="*/ 54 w 900"/>
                <a:gd name="T17" fmla="*/ 1488 h 1938"/>
                <a:gd name="T18" fmla="*/ 102 w 900"/>
                <a:gd name="T19" fmla="*/ 1716 h 1938"/>
                <a:gd name="T20" fmla="*/ 300 w 900"/>
                <a:gd name="T21" fmla="*/ 1836 h 1938"/>
                <a:gd name="T22" fmla="*/ 437 w 900"/>
                <a:gd name="T23" fmla="*/ 1855 h 1938"/>
                <a:gd name="T24" fmla="*/ 600 w 900"/>
                <a:gd name="T25" fmla="*/ 1830 h 1938"/>
                <a:gd name="T26" fmla="*/ 750 w 900"/>
                <a:gd name="T27" fmla="*/ 1746 h 1938"/>
                <a:gd name="T28" fmla="*/ 822 w 900"/>
                <a:gd name="T29" fmla="*/ 1620 h 1938"/>
                <a:gd name="T30" fmla="*/ 822 w 900"/>
                <a:gd name="T31" fmla="*/ 1500 h 1938"/>
                <a:gd name="T32" fmla="*/ 792 w 900"/>
                <a:gd name="T33" fmla="*/ 1416 h 1938"/>
                <a:gd name="T34" fmla="*/ 709 w 900"/>
                <a:gd name="T35" fmla="*/ 1356 h 1938"/>
                <a:gd name="T36" fmla="*/ 696 w 900"/>
                <a:gd name="T37" fmla="*/ 1116 h 1938"/>
                <a:gd name="T38" fmla="*/ 663 w 900"/>
                <a:gd name="T39" fmla="*/ 902 h 1938"/>
                <a:gd name="T40" fmla="*/ 606 w 900"/>
                <a:gd name="T41" fmla="*/ 576 h 1938"/>
                <a:gd name="T42" fmla="*/ 564 w 900"/>
                <a:gd name="T43" fmla="*/ 426 h 1938"/>
                <a:gd name="T44" fmla="*/ 534 w 900"/>
                <a:gd name="T45" fmla="*/ 384 h 1938"/>
                <a:gd name="T46" fmla="*/ 522 w 900"/>
                <a:gd name="T47" fmla="*/ 6 h 1938"/>
                <a:gd name="T48" fmla="*/ 882 w 900"/>
                <a:gd name="T49" fmla="*/ 24 h 1938"/>
                <a:gd name="T50" fmla="*/ 900 w 900"/>
                <a:gd name="T51" fmla="*/ 978 h 1938"/>
                <a:gd name="T52" fmla="*/ 894 w 900"/>
                <a:gd name="T53" fmla="*/ 1932 h 1938"/>
                <a:gd name="T54" fmla="*/ 0 w 900"/>
                <a:gd name="T55" fmla="*/ 1938 h 1938"/>
                <a:gd name="T56" fmla="*/ 24 w 900"/>
                <a:gd name="T57" fmla="*/ 0 h 1938"/>
                <a:gd name="T58" fmla="*/ 378 w 900"/>
                <a:gd name="T59" fmla="*/ 24 h 19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0" h="1938">
                  <a:moveTo>
                    <a:pt x="391" y="41"/>
                  </a:moveTo>
                  <a:cubicBezTo>
                    <a:pt x="393" y="68"/>
                    <a:pt x="407" y="145"/>
                    <a:pt x="402" y="204"/>
                  </a:cubicBezTo>
                  <a:cubicBezTo>
                    <a:pt x="397" y="263"/>
                    <a:pt x="383" y="320"/>
                    <a:pt x="360" y="396"/>
                  </a:cubicBezTo>
                  <a:cubicBezTo>
                    <a:pt x="337" y="472"/>
                    <a:pt x="291" y="538"/>
                    <a:pt x="264" y="660"/>
                  </a:cubicBezTo>
                  <a:cubicBezTo>
                    <a:pt x="237" y="782"/>
                    <a:pt x="207" y="1042"/>
                    <a:pt x="198" y="1128"/>
                  </a:cubicBezTo>
                  <a:cubicBezTo>
                    <a:pt x="189" y="1214"/>
                    <a:pt x="216" y="1137"/>
                    <a:pt x="210" y="1175"/>
                  </a:cubicBezTo>
                  <a:cubicBezTo>
                    <a:pt x="204" y="1213"/>
                    <a:pt x="187" y="1311"/>
                    <a:pt x="164" y="1356"/>
                  </a:cubicBezTo>
                  <a:cubicBezTo>
                    <a:pt x="141" y="1401"/>
                    <a:pt x="92" y="1425"/>
                    <a:pt x="74" y="1447"/>
                  </a:cubicBezTo>
                  <a:cubicBezTo>
                    <a:pt x="56" y="1469"/>
                    <a:pt x="49" y="1443"/>
                    <a:pt x="54" y="1488"/>
                  </a:cubicBezTo>
                  <a:cubicBezTo>
                    <a:pt x="59" y="1533"/>
                    <a:pt x="61" y="1658"/>
                    <a:pt x="102" y="1716"/>
                  </a:cubicBezTo>
                  <a:cubicBezTo>
                    <a:pt x="143" y="1774"/>
                    <a:pt x="244" y="1813"/>
                    <a:pt x="300" y="1836"/>
                  </a:cubicBezTo>
                  <a:cubicBezTo>
                    <a:pt x="356" y="1859"/>
                    <a:pt x="387" y="1856"/>
                    <a:pt x="437" y="1855"/>
                  </a:cubicBezTo>
                  <a:cubicBezTo>
                    <a:pt x="487" y="1854"/>
                    <a:pt x="548" y="1848"/>
                    <a:pt x="600" y="1830"/>
                  </a:cubicBezTo>
                  <a:cubicBezTo>
                    <a:pt x="652" y="1812"/>
                    <a:pt x="713" y="1781"/>
                    <a:pt x="750" y="1746"/>
                  </a:cubicBezTo>
                  <a:cubicBezTo>
                    <a:pt x="787" y="1711"/>
                    <a:pt x="810" y="1661"/>
                    <a:pt x="822" y="1620"/>
                  </a:cubicBezTo>
                  <a:cubicBezTo>
                    <a:pt x="834" y="1579"/>
                    <a:pt x="827" y="1534"/>
                    <a:pt x="822" y="1500"/>
                  </a:cubicBezTo>
                  <a:cubicBezTo>
                    <a:pt x="817" y="1466"/>
                    <a:pt x="811" y="1440"/>
                    <a:pt x="792" y="1416"/>
                  </a:cubicBezTo>
                  <a:cubicBezTo>
                    <a:pt x="773" y="1392"/>
                    <a:pt x="725" y="1406"/>
                    <a:pt x="709" y="1356"/>
                  </a:cubicBezTo>
                  <a:cubicBezTo>
                    <a:pt x="693" y="1306"/>
                    <a:pt x="704" y="1192"/>
                    <a:pt x="696" y="1116"/>
                  </a:cubicBezTo>
                  <a:cubicBezTo>
                    <a:pt x="688" y="1040"/>
                    <a:pt x="678" y="992"/>
                    <a:pt x="663" y="902"/>
                  </a:cubicBezTo>
                  <a:cubicBezTo>
                    <a:pt x="648" y="812"/>
                    <a:pt x="622" y="655"/>
                    <a:pt x="606" y="576"/>
                  </a:cubicBezTo>
                  <a:cubicBezTo>
                    <a:pt x="590" y="497"/>
                    <a:pt x="576" y="458"/>
                    <a:pt x="564" y="426"/>
                  </a:cubicBezTo>
                  <a:cubicBezTo>
                    <a:pt x="552" y="394"/>
                    <a:pt x="541" y="454"/>
                    <a:pt x="534" y="384"/>
                  </a:cubicBezTo>
                  <a:cubicBezTo>
                    <a:pt x="527" y="314"/>
                    <a:pt x="464" y="66"/>
                    <a:pt x="522" y="6"/>
                  </a:cubicBezTo>
                  <a:lnTo>
                    <a:pt x="882" y="24"/>
                  </a:lnTo>
                  <a:lnTo>
                    <a:pt x="900" y="978"/>
                  </a:lnTo>
                  <a:lnTo>
                    <a:pt x="894" y="1932"/>
                  </a:lnTo>
                  <a:lnTo>
                    <a:pt x="0" y="1938"/>
                  </a:lnTo>
                  <a:lnTo>
                    <a:pt x="24" y="0"/>
                  </a:lnTo>
                  <a:lnTo>
                    <a:pt x="378" y="24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177800" y="2997200"/>
            <a:ext cx="1984375" cy="490538"/>
            <a:chOff x="112" y="1934"/>
            <a:chExt cx="1250" cy="309"/>
          </a:xfrm>
        </p:grpSpPr>
        <p:pic>
          <p:nvPicPr>
            <p:cNvPr id="32823" name="Picture 6" descr="KIF_0557"/>
            <p:cNvPicPr>
              <a:picLocks noChangeAspect="1" noChangeArrowheads="1"/>
            </p:cNvPicPr>
            <p:nvPr/>
          </p:nvPicPr>
          <p:blipFill>
            <a:blip r:embed="rId4" cstate="print"/>
            <a:srcRect l="35065" t="64670" r="30232" b="24947"/>
            <a:stretch>
              <a:fillRect/>
            </a:stretch>
          </p:blipFill>
          <p:spPr bwMode="auto">
            <a:xfrm rot="32616">
              <a:off x="248" y="1934"/>
              <a:ext cx="1098" cy="2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2824" name="Freeform 7"/>
            <p:cNvSpPr>
              <a:spLocks/>
            </p:cNvSpPr>
            <p:nvPr/>
          </p:nvSpPr>
          <p:spPr bwMode="auto">
            <a:xfrm rot="-5367385">
              <a:off x="582" y="1464"/>
              <a:ext cx="309" cy="1250"/>
            </a:xfrm>
            <a:custGeom>
              <a:avLst/>
              <a:gdLst>
                <a:gd name="T0" fmla="*/ 307 w 536"/>
                <a:gd name="T1" fmla="*/ 0 h 1794"/>
                <a:gd name="T2" fmla="*/ 309 w 536"/>
                <a:gd name="T3" fmla="*/ 1247 h 1794"/>
                <a:gd name="T4" fmla="*/ 7 w 536"/>
                <a:gd name="T5" fmla="*/ 1250 h 1794"/>
                <a:gd name="T6" fmla="*/ 0 w 536"/>
                <a:gd name="T7" fmla="*/ 15 h 1794"/>
                <a:gd name="T8" fmla="*/ 141 w 536"/>
                <a:gd name="T9" fmla="*/ 18 h 1794"/>
                <a:gd name="T10" fmla="*/ 141 w 536"/>
                <a:gd name="T11" fmla="*/ 194 h 1794"/>
                <a:gd name="T12" fmla="*/ 141 w 536"/>
                <a:gd name="T13" fmla="*/ 257 h 1794"/>
                <a:gd name="T14" fmla="*/ 141 w 536"/>
                <a:gd name="T15" fmla="*/ 352 h 1794"/>
                <a:gd name="T16" fmla="*/ 103 w 536"/>
                <a:gd name="T17" fmla="*/ 406 h 1794"/>
                <a:gd name="T18" fmla="*/ 78 w 536"/>
                <a:gd name="T19" fmla="*/ 581 h 1794"/>
                <a:gd name="T20" fmla="*/ 63 w 536"/>
                <a:gd name="T21" fmla="*/ 763 h 1794"/>
                <a:gd name="T22" fmla="*/ 63 w 536"/>
                <a:gd name="T23" fmla="*/ 858 h 1794"/>
                <a:gd name="T24" fmla="*/ 63 w 536"/>
                <a:gd name="T25" fmla="*/ 921 h 1794"/>
                <a:gd name="T26" fmla="*/ 63 w 536"/>
                <a:gd name="T27" fmla="*/ 1016 h 1794"/>
                <a:gd name="T28" fmla="*/ 47 w 536"/>
                <a:gd name="T29" fmla="*/ 1083 h 1794"/>
                <a:gd name="T30" fmla="*/ 55 w 536"/>
                <a:gd name="T31" fmla="*/ 1169 h 1794"/>
                <a:gd name="T32" fmla="*/ 94 w 536"/>
                <a:gd name="T33" fmla="*/ 1210 h 1794"/>
                <a:gd name="T34" fmla="*/ 249 w 536"/>
                <a:gd name="T35" fmla="*/ 1208 h 1794"/>
                <a:gd name="T36" fmla="*/ 284 w 536"/>
                <a:gd name="T37" fmla="*/ 1180 h 1794"/>
                <a:gd name="T38" fmla="*/ 291 w 536"/>
                <a:gd name="T39" fmla="*/ 1110 h 1794"/>
                <a:gd name="T40" fmla="*/ 272 w 536"/>
                <a:gd name="T41" fmla="*/ 982 h 1794"/>
                <a:gd name="T42" fmla="*/ 265 w 536"/>
                <a:gd name="T43" fmla="*/ 878 h 1794"/>
                <a:gd name="T44" fmla="*/ 258 w 536"/>
                <a:gd name="T45" fmla="*/ 652 h 1794"/>
                <a:gd name="T46" fmla="*/ 234 w 536"/>
                <a:gd name="T47" fmla="*/ 426 h 1794"/>
                <a:gd name="T48" fmla="*/ 194 w 536"/>
                <a:gd name="T49" fmla="*/ 370 h 1794"/>
                <a:gd name="T50" fmla="*/ 193 w 536"/>
                <a:gd name="T51" fmla="*/ 318 h 1794"/>
                <a:gd name="T52" fmla="*/ 203 w 536"/>
                <a:gd name="T53" fmla="*/ 13 h 17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36" h="1794">
                  <a:moveTo>
                    <a:pt x="532" y="0"/>
                  </a:moveTo>
                  <a:lnTo>
                    <a:pt x="536" y="1790"/>
                  </a:lnTo>
                  <a:lnTo>
                    <a:pt x="12" y="1794"/>
                  </a:lnTo>
                  <a:lnTo>
                    <a:pt x="0" y="22"/>
                  </a:lnTo>
                  <a:lnTo>
                    <a:pt x="244" y="26"/>
                  </a:lnTo>
                  <a:cubicBezTo>
                    <a:pt x="285" y="69"/>
                    <a:pt x="245" y="222"/>
                    <a:pt x="245" y="279"/>
                  </a:cubicBezTo>
                  <a:cubicBezTo>
                    <a:pt x="245" y="336"/>
                    <a:pt x="245" y="331"/>
                    <a:pt x="245" y="369"/>
                  </a:cubicBezTo>
                  <a:cubicBezTo>
                    <a:pt x="245" y="407"/>
                    <a:pt x="256" y="470"/>
                    <a:pt x="245" y="505"/>
                  </a:cubicBezTo>
                  <a:cubicBezTo>
                    <a:pt x="234" y="540"/>
                    <a:pt x="196" y="527"/>
                    <a:pt x="178" y="582"/>
                  </a:cubicBezTo>
                  <a:cubicBezTo>
                    <a:pt x="160" y="637"/>
                    <a:pt x="147" y="749"/>
                    <a:pt x="136" y="834"/>
                  </a:cubicBezTo>
                  <a:cubicBezTo>
                    <a:pt x="125" y="919"/>
                    <a:pt x="113" y="1029"/>
                    <a:pt x="109" y="1095"/>
                  </a:cubicBezTo>
                  <a:cubicBezTo>
                    <a:pt x="105" y="1161"/>
                    <a:pt x="109" y="1193"/>
                    <a:pt x="109" y="1231"/>
                  </a:cubicBezTo>
                  <a:cubicBezTo>
                    <a:pt x="109" y="1269"/>
                    <a:pt x="109" y="1284"/>
                    <a:pt x="109" y="1322"/>
                  </a:cubicBezTo>
                  <a:cubicBezTo>
                    <a:pt x="109" y="1360"/>
                    <a:pt x="113" y="1419"/>
                    <a:pt x="109" y="1458"/>
                  </a:cubicBezTo>
                  <a:cubicBezTo>
                    <a:pt x="105" y="1497"/>
                    <a:pt x="84" y="1517"/>
                    <a:pt x="82" y="1554"/>
                  </a:cubicBezTo>
                  <a:cubicBezTo>
                    <a:pt x="80" y="1591"/>
                    <a:pt x="83" y="1648"/>
                    <a:pt x="96" y="1678"/>
                  </a:cubicBezTo>
                  <a:cubicBezTo>
                    <a:pt x="109" y="1708"/>
                    <a:pt x="107" y="1728"/>
                    <a:pt x="163" y="1737"/>
                  </a:cubicBezTo>
                  <a:cubicBezTo>
                    <a:pt x="219" y="1746"/>
                    <a:pt x="377" y="1741"/>
                    <a:pt x="432" y="1734"/>
                  </a:cubicBezTo>
                  <a:cubicBezTo>
                    <a:pt x="487" y="1727"/>
                    <a:pt x="480" y="1717"/>
                    <a:pt x="492" y="1694"/>
                  </a:cubicBezTo>
                  <a:cubicBezTo>
                    <a:pt x="504" y="1671"/>
                    <a:pt x="508" y="1640"/>
                    <a:pt x="505" y="1593"/>
                  </a:cubicBezTo>
                  <a:cubicBezTo>
                    <a:pt x="502" y="1546"/>
                    <a:pt x="479" y="1465"/>
                    <a:pt x="472" y="1410"/>
                  </a:cubicBezTo>
                  <a:cubicBezTo>
                    <a:pt x="465" y="1355"/>
                    <a:pt x="464" y="1339"/>
                    <a:pt x="460" y="1260"/>
                  </a:cubicBezTo>
                  <a:cubicBezTo>
                    <a:pt x="456" y="1181"/>
                    <a:pt x="457" y="1044"/>
                    <a:pt x="448" y="936"/>
                  </a:cubicBezTo>
                  <a:cubicBezTo>
                    <a:pt x="439" y="828"/>
                    <a:pt x="424" y="679"/>
                    <a:pt x="406" y="612"/>
                  </a:cubicBezTo>
                  <a:cubicBezTo>
                    <a:pt x="388" y="545"/>
                    <a:pt x="349" y="557"/>
                    <a:pt x="337" y="531"/>
                  </a:cubicBezTo>
                  <a:cubicBezTo>
                    <a:pt x="325" y="505"/>
                    <a:pt x="332" y="541"/>
                    <a:pt x="334" y="456"/>
                  </a:cubicBezTo>
                  <a:cubicBezTo>
                    <a:pt x="336" y="371"/>
                    <a:pt x="348" y="109"/>
                    <a:pt x="352" y="1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772" name="Group 8"/>
          <p:cNvGrpSpPr>
            <a:grpSpLocks/>
          </p:cNvGrpSpPr>
          <p:nvPr/>
        </p:nvGrpSpPr>
        <p:grpSpPr bwMode="auto">
          <a:xfrm>
            <a:off x="2051050" y="1268413"/>
            <a:ext cx="5322888" cy="3808412"/>
            <a:chOff x="1292" y="799"/>
            <a:chExt cx="3353" cy="2399"/>
          </a:xfrm>
        </p:grpSpPr>
        <p:sp>
          <p:nvSpPr>
            <p:cNvPr id="32778" name="Freeform 9" descr="Grands confettis"/>
            <p:cNvSpPr>
              <a:spLocks/>
            </p:cNvSpPr>
            <p:nvPr/>
          </p:nvSpPr>
          <p:spPr bwMode="auto">
            <a:xfrm>
              <a:off x="1292" y="799"/>
              <a:ext cx="3353" cy="2399"/>
            </a:xfrm>
            <a:custGeom>
              <a:avLst/>
              <a:gdLst>
                <a:gd name="T0" fmla="*/ 1852 w 3353"/>
                <a:gd name="T1" fmla="*/ 15 h 2399"/>
                <a:gd name="T2" fmla="*/ 1353 w 3353"/>
                <a:gd name="T3" fmla="*/ 15 h 2399"/>
                <a:gd name="T4" fmla="*/ 854 w 3353"/>
                <a:gd name="T5" fmla="*/ 106 h 2399"/>
                <a:gd name="T6" fmla="*/ 582 w 3353"/>
                <a:gd name="T7" fmla="*/ 332 h 2399"/>
                <a:gd name="T8" fmla="*/ 304 w 3353"/>
                <a:gd name="T9" fmla="*/ 631 h 2399"/>
                <a:gd name="T10" fmla="*/ 37 w 3353"/>
                <a:gd name="T11" fmla="*/ 1194 h 2399"/>
                <a:gd name="T12" fmla="*/ 83 w 3353"/>
                <a:gd name="T13" fmla="*/ 1648 h 2399"/>
                <a:gd name="T14" fmla="*/ 264 w 3353"/>
                <a:gd name="T15" fmla="*/ 1965 h 2399"/>
                <a:gd name="T16" fmla="*/ 582 w 3353"/>
                <a:gd name="T17" fmla="*/ 2238 h 2399"/>
                <a:gd name="T18" fmla="*/ 899 w 3353"/>
                <a:gd name="T19" fmla="*/ 2328 h 2399"/>
                <a:gd name="T20" fmla="*/ 1564 w 3353"/>
                <a:gd name="T21" fmla="*/ 2341 h 2399"/>
                <a:gd name="T22" fmla="*/ 2396 w 3353"/>
                <a:gd name="T23" fmla="*/ 2374 h 2399"/>
                <a:gd name="T24" fmla="*/ 2986 w 3353"/>
                <a:gd name="T25" fmla="*/ 2192 h 2399"/>
                <a:gd name="T26" fmla="*/ 3349 w 3353"/>
                <a:gd name="T27" fmla="*/ 1421 h 2399"/>
                <a:gd name="T28" fmla="*/ 3010 w 3353"/>
                <a:gd name="T29" fmla="*/ 391 h 2399"/>
                <a:gd name="T30" fmla="*/ 2554 w 3353"/>
                <a:gd name="T31" fmla="*/ 145 h 2399"/>
                <a:gd name="T32" fmla="*/ 1806 w 3353"/>
                <a:gd name="T33" fmla="*/ 15 h 23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53" h="2399">
                  <a:moveTo>
                    <a:pt x="1852" y="15"/>
                  </a:moveTo>
                  <a:cubicBezTo>
                    <a:pt x="1685" y="7"/>
                    <a:pt x="1519" y="0"/>
                    <a:pt x="1353" y="15"/>
                  </a:cubicBezTo>
                  <a:cubicBezTo>
                    <a:pt x="1187" y="30"/>
                    <a:pt x="982" y="53"/>
                    <a:pt x="854" y="106"/>
                  </a:cubicBezTo>
                  <a:cubicBezTo>
                    <a:pt x="726" y="159"/>
                    <a:pt x="674" y="245"/>
                    <a:pt x="582" y="332"/>
                  </a:cubicBezTo>
                  <a:cubicBezTo>
                    <a:pt x="490" y="419"/>
                    <a:pt x="395" y="487"/>
                    <a:pt x="304" y="631"/>
                  </a:cubicBezTo>
                  <a:cubicBezTo>
                    <a:pt x="213" y="775"/>
                    <a:pt x="74" y="1025"/>
                    <a:pt x="37" y="1194"/>
                  </a:cubicBezTo>
                  <a:cubicBezTo>
                    <a:pt x="0" y="1363"/>
                    <a:pt x="45" y="1520"/>
                    <a:pt x="83" y="1648"/>
                  </a:cubicBezTo>
                  <a:cubicBezTo>
                    <a:pt x="121" y="1776"/>
                    <a:pt x="181" y="1867"/>
                    <a:pt x="264" y="1965"/>
                  </a:cubicBezTo>
                  <a:cubicBezTo>
                    <a:pt x="347" y="2063"/>
                    <a:pt x="476" y="2177"/>
                    <a:pt x="582" y="2238"/>
                  </a:cubicBezTo>
                  <a:cubicBezTo>
                    <a:pt x="688" y="2299"/>
                    <a:pt x="735" y="2311"/>
                    <a:pt x="899" y="2328"/>
                  </a:cubicBezTo>
                  <a:cubicBezTo>
                    <a:pt x="1063" y="2345"/>
                    <a:pt x="1315" y="2333"/>
                    <a:pt x="1564" y="2341"/>
                  </a:cubicBezTo>
                  <a:cubicBezTo>
                    <a:pt x="1813" y="2349"/>
                    <a:pt x="2159" y="2399"/>
                    <a:pt x="2396" y="2374"/>
                  </a:cubicBezTo>
                  <a:cubicBezTo>
                    <a:pt x="2633" y="2349"/>
                    <a:pt x="2827" y="2351"/>
                    <a:pt x="2986" y="2192"/>
                  </a:cubicBezTo>
                  <a:cubicBezTo>
                    <a:pt x="3145" y="2033"/>
                    <a:pt x="3345" y="1721"/>
                    <a:pt x="3349" y="1421"/>
                  </a:cubicBezTo>
                  <a:cubicBezTo>
                    <a:pt x="3353" y="1121"/>
                    <a:pt x="3142" y="604"/>
                    <a:pt x="3010" y="391"/>
                  </a:cubicBezTo>
                  <a:cubicBezTo>
                    <a:pt x="2878" y="178"/>
                    <a:pt x="2755" y="208"/>
                    <a:pt x="2554" y="145"/>
                  </a:cubicBezTo>
                  <a:cubicBezTo>
                    <a:pt x="2353" y="82"/>
                    <a:pt x="1962" y="42"/>
                    <a:pt x="1806" y="15"/>
                  </a:cubicBezTo>
                </a:path>
              </a:pathLst>
            </a:custGeom>
            <a:pattFill prst="lgConfetti">
              <a:fgClr>
                <a:srgbClr val="FFCC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>
              <a:off x="2373" y="2116"/>
              <a:ext cx="635" cy="286"/>
            </a:xfrm>
            <a:custGeom>
              <a:avLst/>
              <a:gdLst>
                <a:gd name="T0" fmla="*/ 635 w 635"/>
                <a:gd name="T1" fmla="*/ 13 h 286"/>
                <a:gd name="T2" fmla="*/ 579 w 635"/>
                <a:gd name="T3" fmla="*/ 4 h 286"/>
                <a:gd name="T4" fmla="*/ 503 w 635"/>
                <a:gd name="T5" fmla="*/ 36 h 286"/>
                <a:gd name="T6" fmla="*/ 317 w 635"/>
                <a:gd name="T7" fmla="*/ 104 h 286"/>
                <a:gd name="T8" fmla="*/ 90 w 635"/>
                <a:gd name="T9" fmla="*/ 149 h 286"/>
                <a:gd name="T10" fmla="*/ 0 w 635"/>
                <a:gd name="T11" fmla="*/ 286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5" h="286">
                  <a:moveTo>
                    <a:pt x="635" y="13"/>
                  </a:moveTo>
                  <a:cubicBezTo>
                    <a:pt x="626" y="12"/>
                    <a:pt x="601" y="0"/>
                    <a:pt x="579" y="4"/>
                  </a:cubicBezTo>
                  <a:cubicBezTo>
                    <a:pt x="557" y="8"/>
                    <a:pt x="547" y="19"/>
                    <a:pt x="503" y="36"/>
                  </a:cubicBezTo>
                  <a:cubicBezTo>
                    <a:pt x="459" y="53"/>
                    <a:pt x="386" y="85"/>
                    <a:pt x="317" y="104"/>
                  </a:cubicBezTo>
                  <a:cubicBezTo>
                    <a:pt x="248" y="123"/>
                    <a:pt x="143" y="119"/>
                    <a:pt x="90" y="149"/>
                  </a:cubicBezTo>
                  <a:cubicBezTo>
                    <a:pt x="37" y="179"/>
                    <a:pt x="18" y="232"/>
                    <a:pt x="0" y="28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0" name="Freeform 11" descr="Marbre marron"/>
            <p:cNvSpPr>
              <a:spLocks/>
            </p:cNvSpPr>
            <p:nvPr/>
          </p:nvSpPr>
          <p:spPr bwMode="auto">
            <a:xfrm>
              <a:off x="1647" y="1078"/>
              <a:ext cx="1565" cy="1467"/>
            </a:xfrm>
            <a:custGeom>
              <a:avLst/>
              <a:gdLst>
                <a:gd name="T0" fmla="*/ 907 w 1565"/>
                <a:gd name="T1" fmla="*/ 507 h 1467"/>
                <a:gd name="T2" fmla="*/ 1134 w 1565"/>
                <a:gd name="T3" fmla="*/ 371 h 1467"/>
                <a:gd name="T4" fmla="*/ 1406 w 1565"/>
                <a:gd name="T5" fmla="*/ 235 h 1467"/>
                <a:gd name="T6" fmla="*/ 1542 w 1565"/>
                <a:gd name="T7" fmla="*/ 53 h 1467"/>
                <a:gd name="T8" fmla="*/ 1270 w 1565"/>
                <a:gd name="T9" fmla="*/ 99 h 1467"/>
                <a:gd name="T10" fmla="*/ 1089 w 1565"/>
                <a:gd name="T11" fmla="*/ 144 h 1467"/>
                <a:gd name="T12" fmla="*/ 998 w 1565"/>
                <a:gd name="T13" fmla="*/ 53 h 1467"/>
                <a:gd name="T14" fmla="*/ 907 w 1565"/>
                <a:gd name="T15" fmla="*/ 8 h 1467"/>
                <a:gd name="T16" fmla="*/ 590 w 1565"/>
                <a:gd name="T17" fmla="*/ 99 h 1467"/>
                <a:gd name="T18" fmla="*/ 408 w 1565"/>
                <a:gd name="T19" fmla="*/ 235 h 1467"/>
                <a:gd name="T20" fmla="*/ 272 w 1565"/>
                <a:gd name="T21" fmla="*/ 416 h 1467"/>
                <a:gd name="T22" fmla="*/ 91 w 1565"/>
                <a:gd name="T23" fmla="*/ 643 h 1467"/>
                <a:gd name="T24" fmla="*/ 0 w 1565"/>
                <a:gd name="T25" fmla="*/ 1051 h 1467"/>
                <a:gd name="T26" fmla="*/ 91 w 1565"/>
                <a:gd name="T27" fmla="*/ 1369 h 1467"/>
                <a:gd name="T28" fmla="*/ 181 w 1565"/>
                <a:gd name="T29" fmla="*/ 1460 h 1467"/>
                <a:gd name="T30" fmla="*/ 272 w 1565"/>
                <a:gd name="T31" fmla="*/ 1414 h 1467"/>
                <a:gd name="T32" fmla="*/ 499 w 1565"/>
                <a:gd name="T33" fmla="*/ 1187 h 1467"/>
                <a:gd name="T34" fmla="*/ 726 w 1565"/>
                <a:gd name="T35" fmla="*/ 1097 h 1467"/>
                <a:gd name="T36" fmla="*/ 816 w 1565"/>
                <a:gd name="T37" fmla="*/ 1006 h 1467"/>
                <a:gd name="T38" fmla="*/ 816 w 1565"/>
                <a:gd name="T39" fmla="*/ 915 h 1467"/>
                <a:gd name="T40" fmla="*/ 680 w 1565"/>
                <a:gd name="T41" fmla="*/ 779 h 1467"/>
                <a:gd name="T42" fmla="*/ 590 w 1565"/>
                <a:gd name="T43" fmla="*/ 462 h 1467"/>
                <a:gd name="T44" fmla="*/ 680 w 1565"/>
                <a:gd name="T45" fmla="*/ 371 h 1467"/>
                <a:gd name="T46" fmla="*/ 816 w 1565"/>
                <a:gd name="T47" fmla="*/ 462 h 1467"/>
                <a:gd name="T48" fmla="*/ 952 w 1565"/>
                <a:gd name="T49" fmla="*/ 507 h 14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65" h="1467">
                  <a:moveTo>
                    <a:pt x="907" y="507"/>
                  </a:moveTo>
                  <a:cubicBezTo>
                    <a:pt x="979" y="461"/>
                    <a:pt x="1051" y="416"/>
                    <a:pt x="1134" y="371"/>
                  </a:cubicBezTo>
                  <a:cubicBezTo>
                    <a:pt x="1217" y="326"/>
                    <a:pt x="1338" y="288"/>
                    <a:pt x="1406" y="235"/>
                  </a:cubicBezTo>
                  <a:cubicBezTo>
                    <a:pt x="1474" y="182"/>
                    <a:pt x="1565" y="76"/>
                    <a:pt x="1542" y="53"/>
                  </a:cubicBezTo>
                  <a:cubicBezTo>
                    <a:pt x="1519" y="30"/>
                    <a:pt x="1345" y="84"/>
                    <a:pt x="1270" y="99"/>
                  </a:cubicBezTo>
                  <a:cubicBezTo>
                    <a:pt x="1195" y="114"/>
                    <a:pt x="1134" y="152"/>
                    <a:pt x="1089" y="144"/>
                  </a:cubicBezTo>
                  <a:cubicBezTo>
                    <a:pt x="1044" y="136"/>
                    <a:pt x="1028" y="76"/>
                    <a:pt x="998" y="53"/>
                  </a:cubicBezTo>
                  <a:cubicBezTo>
                    <a:pt x="968" y="30"/>
                    <a:pt x="975" y="0"/>
                    <a:pt x="907" y="8"/>
                  </a:cubicBezTo>
                  <a:cubicBezTo>
                    <a:pt x="839" y="16"/>
                    <a:pt x="673" y="61"/>
                    <a:pt x="590" y="99"/>
                  </a:cubicBezTo>
                  <a:cubicBezTo>
                    <a:pt x="507" y="137"/>
                    <a:pt x="461" y="182"/>
                    <a:pt x="408" y="235"/>
                  </a:cubicBezTo>
                  <a:cubicBezTo>
                    <a:pt x="355" y="288"/>
                    <a:pt x="325" y="348"/>
                    <a:pt x="272" y="416"/>
                  </a:cubicBezTo>
                  <a:cubicBezTo>
                    <a:pt x="219" y="484"/>
                    <a:pt x="136" y="537"/>
                    <a:pt x="91" y="643"/>
                  </a:cubicBezTo>
                  <a:cubicBezTo>
                    <a:pt x="46" y="749"/>
                    <a:pt x="0" y="930"/>
                    <a:pt x="0" y="1051"/>
                  </a:cubicBezTo>
                  <a:cubicBezTo>
                    <a:pt x="0" y="1172"/>
                    <a:pt x="61" y="1301"/>
                    <a:pt x="91" y="1369"/>
                  </a:cubicBezTo>
                  <a:cubicBezTo>
                    <a:pt x="121" y="1437"/>
                    <a:pt x="151" y="1453"/>
                    <a:pt x="181" y="1460"/>
                  </a:cubicBezTo>
                  <a:cubicBezTo>
                    <a:pt x="211" y="1467"/>
                    <a:pt x="219" y="1459"/>
                    <a:pt x="272" y="1414"/>
                  </a:cubicBezTo>
                  <a:cubicBezTo>
                    <a:pt x="325" y="1369"/>
                    <a:pt x="423" y="1240"/>
                    <a:pt x="499" y="1187"/>
                  </a:cubicBezTo>
                  <a:cubicBezTo>
                    <a:pt x="575" y="1134"/>
                    <a:pt x="673" y="1127"/>
                    <a:pt x="726" y="1097"/>
                  </a:cubicBezTo>
                  <a:cubicBezTo>
                    <a:pt x="779" y="1067"/>
                    <a:pt x="801" y="1036"/>
                    <a:pt x="816" y="1006"/>
                  </a:cubicBezTo>
                  <a:cubicBezTo>
                    <a:pt x="831" y="976"/>
                    <a:pt x="839" y="953"/>
                    <a:pt x="816" y="915"/>
                  </a:cubicBezTo>
                  <a:cubicBezTo>
                    <a:pt x="793" y="877"/>
                    <a:pt x="718" y="854"/>
                    <a:pt x="680" y="779"/>
                  </a:cubicBezTo>
                  <a:cubicBezTo>
                    <a:pt x="642" y="704"/>
                    <a:pt x="590" y="530"/>
                    <a:pt x="590" y="462"/>
                  </a:cubicBezTo>
                  <a:cubicBezTo>
                    <a:pt x="590" y="394"/>
                    <a:pt x="642" y="371"/>
                    <a:pt x="680" y="371"/>
                  </a:cubicBezTo>
                  <a:cubicBezTo>
                    <a:pt x="718" y="371"/>
                    <a:pt x="771" y="439"/>
                    <a:pt x="816" y="462"/>
                  </a:cubicBezTo>
                  <a:cubicBezTo>
                    <a:pt x="861" y="485"/>
                    <a:pt x="906" y="496"/>
                    <a:pt x="952" y="507"/>
                  </a:cubicBezTo>
                </a:path>
              </a:pathLst>
            </a:custGeom>
            <a:blipFill dpi="0" rotWithShape="1">
              <a:blip r:embed="rId5" cstate="print">
                <a:alphaModFix amt="69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1" name="Freeform 12" descr="Papier journal"/>
            <p:cNvSpPr>
              <a:spLocks/>
            </p:cNvSpPr>
            <p:nvPr/>
          </p:nvSpPr>
          <p:spPr bwMode="auto">
            <a:xfrm>
              <a:off x="2546" y="2258"/>
              <a:ext cx="706" cy="817"/>
            </a:xfrm>
            <a:custGeom>
              <a:avLst/>
              <a:gdLst>
                <a:gd name="T0" fmla="*/ 8 w 706"/>
                <a:gd name="T1" fmla="*/ 552 h 817"/>
                <a:gd name="T2" fmla="*/ 99 w 706"/>
                <a:gd name="T3" fmla="*/ 461 h 817"/>
                <a:gd name="T4" fmla="*/ 235 w 706"/>
                <a:gd name="T5" fmla="*/ 370 h 817"/>
                <a:gd name="T6" fmla="*/ 190 w 706"/>
                <a:gd name="T7" fmla="*/ 234 h 817"/>
                <a:gd name="T8" fmla="*/ 190 w 706"/>
                <a:gd name="T9" fmla="*/ 144 h 817"/>
                <a:gd name="T10" fmla="*/ 280 w 706"/>
                <a:gd name="T11" fmla="*/ 53 h 817"/>
                <a:gd name="T12" fmla="*/ 416 w 706"/>
                <a:gd name="T13" fmla="*/ 7 h 817"/>
                <a:gd name="T14" fmla="*/ 552 w 706"/>
                <a:gd name="T15" fmla="*/ 98 h 817"/>
                <a:gd name="T16" fmla="*/ 594 w 706"/>
                <a:gd name="T17" fmla="*/ 230 h 817"/>
                <a:gd name="T18" fmla="*/ 552 w 706"/>
                <a:gd name="T19" fmla="*/ 370 h 817"/>
                <a:gd name="T20" fmla="*/ 552 w 706"/>
                <a:gd name="T21" fmla="*/ 461 h 817"/>
                <a:gd name="T22" fmla="*/ 688 w 706"/>
                <a:gd name="T23" fmla="*/ 552 h 817"/>
                <a:gd name="T24" fmla="*/ 658 w 706"/>
                <a:gd name="T25" fmla="*/ 570 h 817"/>
                <a:gd name="T26" fmla="*/ 598 w 706"/>
                <a:gd name="T27" fmla="*/ 552 h 817"/>
                <a:gd name="T28" fmla="*/ 507 w 706"/>
                <a:gd name="T29" fmla="*/ 506 h 817"/>
                <a:gd name="T30" fmla="*/ 416 w 706"/>
                <a:gd name="T31" fmla="*/ 552 h 817"/>
                <a:gd name="T32" fmla="*/ 416 w 706"/>
                <a:gd name="T33" fmla="*/ 779 h 817"/>
                <a:gd name="T34" fmla="*/ 326 w 706"/>
                <a:gd name="T35" fmla="*/ 779 h 817"/>
                <a:gd name="T36" fmla="*/ 326 w 706"/>
                <a:gd name="T37" fmla="*/ 688 h 817"/>
                <a:gd name="T38" fmla="*/ 326 w 706"/>
                <a:gd name="T39" fmla="*/ 597 h 817"/>
                <a:gd name="T40" fmla="*/ 235 w 706"/>
                <a:gd name="T41" fmla="*/ 506 h 817"/>
                <a:gd name="T42" fmla="*/ 114 w 706"/>
                <a:gd name="T43" fmla="*/ 522 h 817"/>
                <a:gd name="T44" fmla="*/ 53 w 706"/>
                <a:gd name="T45" fmla="*/ 552 h 817"/>
                <a:gd name="T46" fmla="*/ 8 w 706"/>
                <a:gd name="T47" fmla="*/ 552 h 8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06" h="817">
                  <a:moveTo>
                    <a:pt x="8" y="552"/>
                  </a:moveTo>
                  <a:cubicBezTo>
                    <a:pt x="16" y="537"/>
                    <a:pt x="61" y="491"/>
                    <a:pt x="99" y="461"/>
                  </a:cubicBezTo>
                  <a:cubicBezTo>
                    <a:pt x="137" y="431"/>
                    <a:pt x="220" y="408"/>
                    <a:pt x="235" y="370"/>
                  </a:cubicBezTo>
                  <a:cubicBezTo>
                    <a:pt x="250" y="332"/>
                    <a:pt x="198" y="272"/>
                    <a:pt x="190" y="234"/>
                  </a:cubicBezTo>
                  <a:cubicBezTo>
                    <a:pt x="182" y="196"/>
                    <a:pt x="175" y="174"/>
                    <a:pt x="190" y="144"/>
                  </a:cubicBezTo>
                  <a:cubicBezTo>
                    <a:pt x="205" y="114"/>
                    <a:pt x="242" y="76"/>
                    <a:pt x="280" y="53"/>
                  </a:cubicBezTo>
                  <a:cubicBezTo>
                    <a:pt x="318" y="30"/>
                    <a:pt x="371" y="0"/>
                    <a:pt x="416" y="7"/>
                  </a:cubicBezTo>
                  <a:cubicBezTo>
                    <a:pt x="461" y="14"/>
                    <a:pt x="522" y="61"/>
                    <a:pt x="552" y="98"/>
                  </a:cubicBezTo>
                  <a:cubicBezTo>
                    <a:pt x="582" y="135"/>
                    <a:pt x="594" y="185"/>
                    <a:pt x="594" y="230"/>
                  </a:cubicBezTo>
                  <a:cubicBezTo>
                    <a:pt x="594" y="275"/>
                    <a:pt x="559" y="332"/>
                    <a:pt x="552" y="370"/>
                  </a:cubicBezTo>
                  <a:cubicBezTo>
                    <a:pt x="545" y="408"/>
                    <a:pt x="529" y="431"/>
                    <a:pt x="552" y="461"/>
                  </a:cubicBezTo>
                  <a:cubicBezTo>
                    <a:pt x="575" y="491"/>
                    <a:pt x="670" y="534"/>
                    <a:pt x="688" y="552"/>
                  </a:cubicBezTo>
                  <a:cubicBezTo>
                    <a:pt x="706" y="570"/>
                    <a:pt x="673" y="570"/>
                    <a:pt x="658" y="570"/>
                  </a:cubicBezTo>
                  <a:cubicBezTo>
                    <a:pt x="643" y="570"/>
                    <a:pt x="623" y="563"/>
                    <a:pt x="598" y="552"/>
                  </a:cubicBezTo>
                  <a:cubicBezTo>
                    <a:pt x="573" y="541"/>
                    <a:pt x="537" y="506"/>
                    <a:pt x="507" y="506"/>
                  </a:cubicBezTo>
                  <a:cubicBezTo>
                    <a:pt x="477" y="506"/>
                    <a:pt x="431" y="507"/>
                    <a:pt x="416" y="552"/>
                  </a:cubicBezTo>
                  <a:cubicBezTo>
                    <a:pt x="401" y="597"/>
                    <a:pt x="431" y="741"/>
                    <a:pt x="416" y="779"/>
                  </a:cubicBezTo>
                  <a:cubicBezTo>
                    <a:pt x="401" y="817"/>
                    <a:pt x="341" y="794"/>
                    <a:pt x="326" y="779"/>
                  </a:cubicBezTo>
                  <a:cubicBezTo>
                    <a:pt x="311" y="764"/>
                    <a:pt x="326" y="718"/>
                    <a:pt x="326" y="688"/>
                  </a:cubicBezTo>
                  <a:cubicBezTo>
                    <a:pt x="326" y="658"/>
                    <a:pt x="341" y="627"/>
                    <a:pt x="326" y="597"/>
                  </a:cubicBezTo>
                  <a:cubicBezTo>
                    <a:pt x="311" y="567"/>
                    <a:pt x="270" y="518"/>
                    <a:pt x="235" y="506"/>
                  </a:cubicBezTo>
                  <a:cubicBezTo>
                    <a:pt x="200" y="494"/>
                    <a:pt x="144" y="514"/>
                    <a:pt x="114" y="522"/>
                  </a:cubicBezTo>
                  <a:cubicBezTo>
                    <a:pt x="84" y="530"/>
                    <a:pt x="71" y="547"/>
                    <a:pt x="53" y="552"/>
                  </a:cubicBezTo>
                  <a:cubicBezTo>
                    <a:pt x="35" y="557"/>
                    <a:pt x="0" y="567"/>
                    <a:pt x="8" y="552"/>
                  </a:cubicBez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2856" y="262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3" name="Freeform 14" descr="Papier de soie rose"/>
            <p:cNvSpPr>
              <a:spLocks/>
            </p:cNvSpPr>
            <p:nvPr/>
          </p:nvSpPr>
          <p:spPr bwMode="auto">
            <a:xfrm>
              <a:off x="1996" y="2262"/>
              <a:ext cx="603" cy="528"/>
            </a:xfrm>
            <a:custGeom>
              <a:avLst/>
              <a:gdLst>
                <a:gd name="T0" fmla="*/ 376 w 603"/>
                <a:gd name="T1" fmla="*/ 34 h 528"/>
                <a:gd name="T2" fmla="*/ 292 w 603"/>
                <a:gd name="T3" fmla="*/ 18 h 528"/>
                <a:gd name="T4" fmla="*/ 59 w 603"/>
                <a:gd name="T5" fmla="*/ 140 h 528"/>
                <a:gd name="T6" fmla="*/ 4 w 603"/>
                <a:gd name="T7" fmla="*/ 290 h 528"/>
                <a:gd name="T8" fmla="*/ 32 w 603"/>
                <a:gd name="T9" fmla="*/ 422 h 528"/>
                <a:gd name="T10" fmla="*/ 150 w 603"/>
                <a:gd name="T11" fmla="*/ 502 h 528"/>
                <a:gd name="T12" fmla="*/ 300 w 603"/>
                <a:gd name="T13" fmla="*/ 514 h 528"/>
                <a:gd name="T14" fmla="*/ 488 w 603"/>
                <a:gd name="T15" fmla="*/ 418 h 528"/>
                <a:gd name="T16" fmla="*/ 558 w 603"/>
                <a:gd name="T17" fmla="*/ 321 h 528"/>
                <a:gd name="T18" fmla="*/ 603 w 603"/>
                <a:gd name="T19" fmla="*/ 185 h 528"/>
                <a:gd name="T20" fmla="*/ 558 w 603"/>
                <a:gd name="T21" fmla="*/ 94 h 528"/>
                <a:gd name="T22" fmla="*/ 467 w 603"/>
                <a:gd name="T23" fmla="*/ 94 h 528"/>
                <a:gd name="T24" fmla="*/ 422 w 603"/>
                <a:gd name="T25" fmla="*/ 140 h 528"/>
                <a:gd name="T26" fmla="*/ 422 w 603"/>
                <a:gd name="T27" fmla="*/ 185 h 528"/>
                <a:gd name="T28" fmla="*/ 444 w 603"/>
                <a:gd name="T29" fmla="*/ 242 h 528"/>
                <a:gd name="T30" fmla="*/ 448 w 603"/>
                <a:gd name="T31" fmla="*/ 298 h 528"/>
                <a:gd name="T32" fmla="*/ 422 w 603"/>
                <a:gd name="T33" fmla="*/ 321 h 528"/>
                <a:gd name="T34" fmla="*/ 396 w 603"/>
                <a:gd name="T35" fmla="*/ 346 h 528"/>
                <a:gd name="T36" fmla="*/ 376 w 603"/>
                <a:gd name="T37" fmla="*/ 378 h 528"/>
                <a:gd name="T38" fmla="*/ 308 w 603"/>
                <a:gd name="T39" fmla="*/ 394 h 528"/>
                <a:gd name="T40" fmla="*/ 241 w 603"/>
                <a:gd name="T41" fmla="*/ 366 h 528"/>
                <a:gd name="T42" fmla="*/ 172 w 603"/>
                <a:gd name="T43" fmla="*/ 374 h 528"/>
                <a:gd name="T44" fmla="*/ 150 w 603"/>
                <a:gd name="T45" fmla="*/ 321 h 528"/>
                <a:gd name="T46" fmla="*/ 195 w 603"/>
                <a:gd name="T47" fmla="*/ 276 h 528"/>
                <a:gd name="T48" fmla="*/ 241 w 603"/>
                <a:gd name="T49" fmla="*/ 185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3" h="528">
                  <a:moveTo>
                    <a:pt x="376" y="34"/>
                  </a:moveTo>
                  <a:cubicBezTo>
                    <a:pt x="362" y="31"/>
                    <a:pt x="345" y="0"/>
                    <a:pt x="292" y="18"/>
                  </a:cubicBezTo>
                  <a:cubicBezTo>
                    <a:pt x="239" y="36"/>
                    <a:pt x="107" y="95"/>
                    <a:pt x="59" y="140"/>
                  </a:cubicBezTo>
                  <a:cubicBezTo>
                    <a:pt x="11" y="185"/>
                    <a:pt x="8" y="243"/>
                    <a:pt x="4" y="290"/>
                  </a:cubicBezTo>
                  <a:cubicBezTo>
                    <a:pt x="0" y="337"/>
                    <a:pt x="8" y="387"/>
                    <a:pt x="32" y="422"/>
                  </a:cubicBezTo>
                  <a:cubicBezTo>
                    <a:pt x="56" y="457"/>
                    <a:pt x="105" y="487"/>
                    <a:pt x="150" y="502"/>
                  </a:cubicBezTo>
                  <a:cubicBezTo>
                    <a:pt x="195" y="517"/>
                    <a:pt x="244" y="528"/>
                    <a:pt x="300" y="514"/>
                  </a:cubicBezTo>
                  <a:cubicBezTo>
                    <a:pt x="356" y="500"/>
                    <a:pt x="445" y="450"/>
                    <a:pt x="488" y="418"/>
                  </a:cubicBezTo>
                  <a:cubicBezTo>
                    <a:pt x="531" y="386"/>
                    <a:pt x="539" y="360"/>
                    <a:pt x="558" y="321"/>
                  </a:cubicBezTo>
                  <a:cubicBezTo>
                    <a:pt x="577" y="282"/>
                    <a:pt x="603" y="223"/>
                    <a:pt x="603" y="185"/>
                  </a:cubicBezTo>
                  <a:cubicBezTo>
                    <a:pt x="603" y="147"/>
                    <a:pt x="581" y="109"/>
                    <a:pt x="558" y="94"/>
                  </a:cubicBezTo>
                  <a:cubicBezTo>
                    <a:pt x="535" y="79"/>
                    <a:pt x="490" y="86"/>
                    <a:pt x="467" y="94"/>
                  </a:cubicBezTo>
                  <a:cubicBezTo>
                    <a:pt x="444" y="102"/>
                    <a:pt x="429" y="125"/>
                    <a:pt x="422" y="140"/>
                  </a:cubicBezTo>
                  <a:cubicBezTo>
                    <a:pt x="415" y="155"/>
                    <a:pt x="418" y="168"/>
                    <a:pt x="422" y="185"/>
                  </a:cubicBezTo>
                  <a:cubicBezTo>
                    <a:pt x="426" y="202"/>
                    <a:pt x="440" y="223"/>
                    <a:pt x="444" y="242"/>
                  </a:cubicBezTo>
                  <a:cubicBezTo>
                    <a:pt x="448" y="261"/>
                    <a:pt x="452" y="285"/>
                    <a:pt x="448" y="298"/>
                  </a:cubicBezTo>
                  <a:cubicBezTo>
                    <a:pt x="444" y="311"/>
                    <a:pt x="431" y="313"/>
                    <a:pt x="422" y="321"/>
                  </a:cubicBezTo>
                  <a:cubicBezTo>
                    <a:pt x="413" y="329"/>
                    <a:pt x="404" y="336"/>
                    <a:pt x="396" y="346"/>
                  </a:cubicBezTo>
                  <a:cubicBezTo>
                    <a:pt x="388" y="356"/>
                    <a:pt x="391" y="370"/>
                    <a:pt x="376" y="378"/>
                  </a:cubicBezTo>
                  <a:cubicBezTo>
                    <a:pt x="361" y="386"/>
                    <a:pt x="330" y="396"/>
                    <a:pt x="308" y="394"/>
                  </a:cubicBezTo>
                  <a:cubicBezTo>
                    <a:pt x="286" y="392"/>
                    <a:pt x="264" y="369"/>
                    <a:pt x="241" y="366"/>
                  </a:cubicBezTo>
                  <a:cubicBezTo>
                    <a:pt x="218" y="363"/>
                    <a:pt x="187" y="381"/>
                    <a:pt x="172" y="374"/>
                  </a:cubicBezTo>
                  <a:cubicBezTo>
                    <a:pt x="157" y="367"/>
                    <a:pt x="146" y="337"/>
                    <a:pt x="150" y="321"/>
                  </a:cubicBezTo>
                  <a:cubicBezTo>
                    <a:pt x="154" y="305"/>
                    <a:pt x="180" y="299"/>
                    <a:pt x="195" y="276"/>
                  </a:cubicBezTo>
                  <a:cubicBezTo>
                    <a:pt x="210" y="253"/>
                    <a:pt x="233" y="200"/>
                    <a:pt x="241" y="185"/>
                  </a:cubicBezTo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4" name="Freeform 15" descr="Papier de soie rose"/>
            <p:cNvSpPr>
              <a:spLocks/>
            </p:cNvSpPr>
            <p:nvPr/>
          </p:nvSpPr>
          <p:spPr bwMode="auto">
            <a:xfrm>
              <a:off x="3467" y="2333"/>
              <a:ext cx="554" cy="547"/>
            </a:xfrm>
            <a:custGeom>
              <a:avLst/>
              <a:gdLst>
                <a:gd name="T0" fmla="*/ 141 w 554"/>
                <a:gd name="T1" fmla="*/ 327 h 547"/>
                <a:gd name="T2" fmla="*/ 101 w 554"/>
                <a:gd name="T3" fmla="*/ 295 h 547"/>
                <a:gd name="T4" fmla="*/ 33 w 554"/>
                <a:gd name="T5" fmla="*/ 280 h 547"/>
                <a:gd name="T6" fmla="*/ 17 w 554"/>
                <a:gd name="T7" fmla="*/ 359 h 547"/>
                <a:gd name="T8" fmla="*/ 13 w 554"/>
                <a:gd name="T9" fmla="*/ 383 h 547"/>
                <a:gd name="T10" fmla="*/ 93 w 554"/>
                <a:gd name="T11" fmla="*/ 487 h 547"/>
                <a:gd name="T12" fmla="*/ 247 w 554"/>
                <a:gd name="T13" fmla="*/ 537 h 547"/>
                <a:gd name="T14" fmla="*/ 406 w 554"/>
                <a:gd name="T15" fmla="*/ 534 h 547"/>
                <a:gd name="T16" fmla="*/ 519 w 554"/>
                <a:gd name="T17" fmla="*/ 460 h 547"/>
                <a:gd name="T18" fmla="*/ 551 w 554"/>
                <a:gd name="T19" fmla="*/ 321 h 547"/>
                <a:gd name="T20" fmla="*/ 508 w 554"/>
                <a:gd name="T21" fmla="*/ 177 h 547"/>
                <a:gd name="T22" fmla="*/ 351 w 554"/>
                <a:gd name="T23" fmla="*/ 36 h 547"/>
                <a:gd name="T24" fmla="*/ 235 w 554"/>
                <a:gd name="T25" fmla="*/ 6 h 547"/>
                <a:gd name="T26" fmla="*/ 92 w 554"/>
                <a:gd name="T27" fmla="*/ 13 h 547"/>
                <a:gd name="T28" fmla="*/ 24 w 554"/>
                <a:gd name="T29" fmla="*/ 88 h 547"/>
                <a:gd name="T30" fmla="*/ 101 w 554"/>
                <a:gd name="T31" fmla="*/ 131 h 547"/>
                <a:gd name="T32" fmla="*/ 209 w 554"/>
                <a:gd name="T33" fmla="*/ 171 h 547"/>
                <a:gd name="T34" fmla="*/ 253 w 554"/>
                <a:gd name="T35" fmla="*/ 117 h 547"/>
                <a:gd name="T36" fmla="*/ 284 w 554"/>
                <a:gd name="T37" fmla="*/ 133 h 547"/>
                <a:gd name="T38" fmla="*/ 317 w 554"/>
                <a:gd name="T39" fmla="*/ 148 h 547"/>
                <a:gd name="T40" fmla="*/ 354 w 554"/>
                <a:gd name="T41" fmla="*/ 155 h 547"/>
                <a:gd name="T42" fmla="*/ 369 w 554"/>
                <a:gd name="T43" fmla="*/ 219 h 547"/>
                <a:gd name="T44" fmla="*/ 369 w 554"/>
                <a:gd name="T45" fmla="*/ 287 h 547"/>
                <a:gd name="T46" fmla="*/ 405 w 554"/>
                <a:gd name="T47" fmla="*/ 311 h 547"/>
                <a:gd name="T48" fmla="*/ 383 w 554"/>
                <a:gd name="T49" fmla="*/ 387 h 547"/>
                <a:gd name="T50" fmla="*/ 317 w 554"/>
                <a:gd name="T51" fmla="*/ 403 h 547"/>
                <a:gd name="T52" fmla="*/ 223 w 554"/>
                <a:gd name="T53" fmla="*/ 351 h 547"/>
                <a:gd name="T54" fmla="*/ 197 w 554"/>
                <a:gd name="T55" fmla="*/ 379 h 5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54" h="547">
                  <a:moveTo>
                    <a:pt x="141" y="327"/>
                  </a:moveTo>
                  <a:cubicBezTo>
                    <a:pt x="134" y="322"/>
                    <a:pt x="119" y="303"/>
                    <a:pt x="101" y="295"/>
                  </a:cubicBezTo>
                  <a:cubicBezTo>
                    <a:pt x="83" y="287"/>
                    <a:pt x="47" y="269"/>
                    <a:pt x="33" y="280"/>
                  </a:cubicBezTo>
                  <a:cubicBezTo>
                    <a:pt x="19" y="291"/>
                    <a:pt x="20" y="342"/>
                    <a:pt x="17" y="359"/>
                  </a:cubicBezTo>
                  <a:cubicBezTo>
                    <a:pt x="14" y="376"/>
                    <a:pt x="0" y="362"/>
                    <a:pt x="13" y="383"/>
                  </a:cubicBezTo>
                  <a:cubicBezTo>
                    <a:pt x="26" y="404"/>
                    <a:pt x="54" y="461"/>
                    <a:pt x="93" y="487"/>
                  </a:cubicBezTo>
                  <a:cubicBezTo>
                    <a:pt x="132" y="513"/>
                    <a:pt x="195" y="529"/>
                    <a:pt x="247" y="537"/>
                  </a:cubicBezTo>
                  <a:cubicBezTo>
                    <a:pt x="299" y="545"/>
                    <a:pt x="361" y="547"/>
                    <a:pt x="406" y="534"/>
                  </a:cubicBezTo>
                  <a:cubicBezTo>
                    <a:pt x="452" y="521"/>
                    <a:pt x="495" y="495"/>
                    <a:pt x="519" y="460"/>
                  </a:cubicBezTo>
                  <a:cubicBezTo>
                    <a:pt x="543" y="425"/>
                    <a:pt x="554" y="369"/>
                    <a:pt x="551" y="321"/>
                  </a:cubicBezTo>
                  <a:cubicBezTo>
                    <a:pt x="549" y="274"/>
                    <a:pt x="542" y="224"/>
                    <a:pt x="508" y="177"/>
                  </a:cubicBezTo>
                  <a:cubicBezTo>
                    <a:pt x="475" y="130"/>
                    <a:pt x="396" y="65"/>
                    <a:pt x="351" y="36"/>
                  </a:cubicBezTo>
                  <a:cubicBezTo>
                    <a:pt x="306" y="8"/>
                    <a:pt x="278" y="10"/>
                    <a:pt x="235" y="6"/>
                  </a:cubicBezTo>
                  <a:cubicBezTo>
                    <a:pt x="192" y="3"/>
                    <a:pt x="128" y="0"/>
                    <a:pt x="92" y="13"/>
                  </a:cubicBezTo>
                  <a:cubicBezTo>
                    <a:pt x="57" y="27"/>
                    <a:pt x="23" y="68"/>
                    <a:pt x="24" y="88"/>
                  </a:cubicBezTo>
                  <a:cubicBezTo>
                    <a:pt x="25" y="108"/>
                    <a:pt x="70" y="117"/>
                    <a:pt x="101" y="131"/>
                  </a:cubicBezTo>
                  <a:cubicBezTo>
                    <a:pt x="132" y="145"/>
                    <a:pt x="184" y="173"/>
                    <a:pt x="209" y="171"/>
                  </a:cubicBezTo>
                  <a:cubicBezTo>
                    <a:pt x="234" y="169"/>
                    <a:pt x="241" y="123"/>
                    <a:pt x="253" y="117"/>
                  </a:cubicBezTo>
                  <a:cubicBezTo>
                    <a:pt x="265" y="111"/>
                    <a:pt x="274" y="128"/>
                    <a:pt x="284" y="133"/>
                  </a:cubicBezTo>
                  <a:cubicBezTo>
                    <a:pt x="295" y="139"/>
                    <a:pt x="305" y="144"/>
                    <a:pt x="317" y="148"/>
                  </a:cubicBezTo>
                  <a:cubicBezTo>
                    <a:pt x="329" y="152"/>
                    <a:pt x="345" y="143"/>
                    <a:pt x="354" y="155"/>
                  </a:cubicBezTo>
                  <a:cubicBezTo>
                    <a:pt x="363" y="167"/>
                    <a:pt x="367" y="197"/>
                    <a:pt x="369" y="219"/>
                  </a:cubicBezTo>
                  <a:cubicBezTo>
                    <a:pt x="371" y="241"/>
                    <a:pt x="363" y="272"/>
                    <a:pt x="369" y="287"/>
                  </a:cubicBezTo>
                  <a:cubicBezTo>
                    <a:pt x="375" y="302"/>
                    <a:pt x="403" y="294"/>
                    <a:pt x="405" y="311"/>
                  </a:cubicBezTo>
                  <a:cubicBezTo>
                    <a:pt x="407" y="328"/>
                    <a:pt x="398" y="372"/>
                    <a:pt x="383" y="387"/>
                  </a:cubicBezTo>
                  <a:cubicBezTo>
                    <a:pt x="368" y="402"/>
                    <a:pt x="344" y="409"/>
                    <a:pt x="317" y="403"/>
                  </a:cubicBezTo>
                  <a:cubicBezTo>
                    <a:pt x="290" y="397"/>
                    <a:pt x="243" y="355"/>
                    <a:pt x="223" y="351"/>
                  </a:cubicBezTo>
                  <a:cubicBezTo>
                    <a:pt x="203" y="347"/>
                    <a:pt x="201" y="374"/>
                    <a:pt x="197" y="379"/>
                  </a:cubicBezTo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5" name="Oval 16"/>
            <p:cNvSpPr>
              <a:spLocks noChangeArrowheads="1"/>
            </p:cNvSpPr>
            <p:nvPr/>
          </p:nvSpPr>
          <p:spPr bwMode="auto">
            <a:xfrm>
              <a:off x="2962" y="2084"/>
              <a:ext cx="182" cy="181"/>
            </a:xfrm>
            <a:prstGeom prst="ellipse">
              <a:avLst/>
            </a:prstGeom>
            <a:solidFill>
              <a:srgbClr val="F2547D">
                <a:alpha val="70979"/>
              </a:srgb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6" name="Freeform 17"/>
            <p:cNvSpPr>
              <a:spLocks/>
            </p:cNvSpPr>
            <p:nvPr/>
          </p:nvSpPr>
          <p:spPr bwMode="auto">
            <a:xfrm>
              <a:off x="3144" y="2185"/>
              <a:ext cx="476" cy="407"/>
            </a:xfrm>
            <a:custGeom>
              <a:avLst/>
              <a:gdLst>
                <a:gd name="T0" fmla="*/ 0 w 476"/>
                <a:gd name="T1" fmla="*/ 7 h 407"/>
                <a:gd name="T2" fmla="*/ 49 w 476"/>
                <a:gd name="T3" fmla="*/ 35 h 407"/>
                <a:gd name="T4" fmla="*/ 150 w 476"/>
                <a:gd name="T5" fmla="*/ 217 h 407"/>
                <a:gd name="T6" fmla="*/ 476 w 476"/>
                <a:gd name="T7" fmla="*/ 407 h 4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407">
                  <a:moveTo>
                    <a:pt x="0" y="7"/>
                  </a:moveTo>
                  <a:cubicBezTo>
                    <a:pt x="7" y="12"/>
                    <a:pt x="24" y="0"/>
                    <a:pt x="49" y="35"/>
                  </a:cubicBezTo>
                  <a:cubicBezTo>
                    <a:pt x="74" y="70"/>
                    <a:pt x="79" y="155"/>
                    <a:pt x="150" y="217"/>
                  </a:cubicBezTo>
                  <a:cubicBezTo>
                    <a:pt x="221" y="279"/>
                    <a:pt x="408" y="368"/>
                    <a:pt x="476" y="40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7" name="Freeform 18"/>
            <p:cNvSpPr>
              <a:spLocks/>
            </p:cNvSpPr>
            <p:nvPr/>
          </p:nvSpPr>
          <p:spPr bwMode="auto">
            <a:xfrm>
              <a:off x="3597" y="2583"/>
              <a:ext cx="272" cy="136"/>
            </a:xfrm>
            <a:custGeom>
              <a:avLst/>
              <a:gdLst>
                <a:gd name="T0" fmla="*/ 0 w 272"/>
                <a:gd name="T1" fmla="*/ 0 h 136"/>
                <a:gd name="T2" fmla="*/ 136 w 272"/>
                <a:gd name="T3" fmla="*/ 91 h 136"/>
                <a:gd name="T4" fmla="*/ 272 w 272"/>
                <a:gd name="T5" fmla="*/ 13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136">
                  <a:moveTo>
                    <a:pt x="0" y="0"/>
                  </a:moveTo>
                  <a:cubicBezTo>
                    <a:pt x="45" y="34"/>
                    <a:pt x="91" y="68"/>
                    <a:pt x="136" y="91"/>
                  </a:cubicBezTo>
                  <a:cubicBezTo>
                    <a:pt x="181" y="114"/>
                    <a:pt x="226" y="125"/>
                    <a:pt x="272" y="13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8" name="Freeform 19"/>
            <p:cNvSpPr>
              <a:spLocks/>
            </p:cNvSpPr>
            <p:nvPr/>
          </p:nvSpPr>
          <p:spPr bwMode="auto">
            <a:xfrm>
              <a:off x="3597" y="2492"/>
              <a:ext cx="227" cy="97"/>
            </a:xfrm>
            <a:custGeom>
              <a:avLst/>
              <a:gdLst>
                <a:gd name="T0" fmla="*/ 0 w 227"/>
                <a:gd name="T1" fmla="*/ 90 h 97"/>
                <a:gd name="T2" fmla="*/ 45 w 227"/>
                <a:gd name="T3" fmla="*/ 90 h 97"/>
                <a:gd name="T4" fmla="*/ 136 w 227"/>
                <a:gd name="T5" fmla="*/ 45 h 97"/>
                <a:gd name="T6" fmla="*/ 227 w 227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97">
                  <a:moveTo>
                    <a:pt x="0" y="90"/>
                  </a:moveTo>
                  <a:cubicBezTo>
                    <a:pt x="11" y="93"/>
                    <a:pt x="22" y="97"/>
                    <a:pt x="45" y="90"/>
                  </a:cubicBezTo>
                  <a:cubicBezTo>
                    <a:pt x="68" y="83"/>
                    <a:pt x="106" y="60"/>
                    <a:pt x="136" y="45"/>
                  </a:cubicBezTo>
                  <a:cubicBezTo>
                    <a:pt x="166" y="30"/>
                    <a:pt x="212" y="7"/>
                    <a:pt x="227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89" name="Freeform 20"/>
            <p:cNvSpPr>
              <a:spLocks/>
            </p:cNvSpPr>
            <p:nvPr/>
          </p:nvSpPr>
          <p:spPr bwMode="auto">
            <a:xfrm>
              <a:off x="2188" y="2402"/>
              <a:ext cx="185" cy="154"/>
            </a:xfrm>
            <a:custGeom>
              <a:avLst/>
              <a:gdLst>
                <a:gd name="T0" fmla="*/ 185 w 185"/>
                <a:gd name="T1" fmla="*/ 0 h 154"/>
                <a:gd name="T2" fmla="*/ 94 w 185"/>
                <a:gd name="T3" fmla="*/ 45 h 154"/>
                <a:gd name="T4" fmla="*/ 0 w 185"/>
                <a:gd name="T5" fmla="*/ 154 h 1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5" h="154">
                  <a:moveTo>
                    <a:pt x="185" y="0"/>
                  </a:moveTo>
                  <a:cubicBezTo>
                    <a:pt x="151" y="11"/>
                    <a:pt x="125" y="19"/>
                    <a:pt x="94" y="45"/>
                  </a:cubicBezTo>
                  <a:cubicBezTo>
                    <a:pt x="63" y="71"/>
                    <a:pt x="20" y="131"/>
                    <a:pt x="0" y="15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0" name="Freeform 21"/>
            <p:cNvSpPr>
              <a:spLocks/>
            </p:cNvSpPr>
            <p:nvPr/>
          </p:nvSpPr>
          <p:spPr bwMode="auto">
            <a:xfrm>
              <a:off x="2282" y="2402"/>
              <a:ext cx="99" cy="226"/>
            </a:xfrm>
            <a:custGeom>
              <a:avLst/>
              <a:gdLst>
                <a:gd name="T0" fmla="*/ 91 w 99"/>
                <a:gd name="T1" fmla="*/ 0 h 226"/>
                <a:gd name="T2" fmla="*/ 91 w 99"/>
                <a:gd name="T3" fmla="*/ 90 h 226"/>
                <a:gd name="T4" fmla="*/ 91 w 99"/>
                <a:gd name="T5" fmla="*/ 136 h 226"/>
                <a:gd name="T6" fmla="*/ 45 w 99"/>
                <a:gd name="T7" fmla="*/ 181 h 226"/>
                <a:gd name="T8" fmla="*/ 0 w 99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26">
                  <a:moveTo>
                    <a:pt x="91" y="0"/>
                  </a:moveTo>
                  <a:cubicBezTo>
                    <a:pt x="91" y="33"/>
                    <a:pt x="91" y="67"/>
                    <a:pt x="91" y="90"/>
                  </a:cubicBezTo>
                  <a:cubicBezTo>
                    <a:pt x="91" y="113"/>
                    <a:pt x="99" y="121"/>
                    <a:pt x="91" y="136"/>
                  </a:cubicBezTo>
                  <a:cubicBezTo>
                    <a:pt x="83" y="151"/>
                    <a:pt x="60" y="166"/>
                    <a:pt x="45" y="181"/>
                  </a:cubicBezTo>
                  <a:cubicBezTo>
                    <a:pt x="30" y="196"/>
                    <a:pt x="7" y="219"/>
                    <a:pt x="0" y="2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1" name="Freeform 22"/>
            <p:cNvSpPr>
              <a:spLocks/>
            </p:cNvSpPr>
            <p:nvPr/>
          </p:nvSpPr>
          <p:spPr bwMode="auto">
            <a:xfrm>
              <a:off x="2055" y="2531"/>
              <a:ext cx="136" cy="52"/>
            </a:xfrm>
            <a:custGeom>
              <a:avLst/>
              <a:gdLst>
                <a:gd name="T0" fmla="*/ 136 w 136"/>
                <a:gd name="T1" fmla="*/ 7 h 52"/>
                <a:gd name="T2" fmla="*/ 46 w 136"/>
                <a:gd name="T3" fmla="*/ 7 h 52"/>
                <a:gd name="T4" fmla="*/ 0 w 136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2">
                  <a:moveTo>
                    <a:pt x="136" y="7"/>
                  </a:moveTo>
                  <a:cubicBezTo>
                    <a:pt x="102" y="3"/>
                    <a:pt x="69" y="0"/>
                    <a:pt x="46" y="7"/>
                  </a:cubicBezTo>
                  <a:cubicBezTo>
                    <a:pt x="23" y="14"/>
                    <a:pt x="11" y="33"/>
                    <a:pt x="0" y="5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2" name="Freeform 23"/>
            <p:cNvSpPr>
              <a:spLocks/>
            </p:cNvSpPr>
            <p:nvPr/>
          </p:nvSpPr>
          <p:spPr bwMode="auto">
            <a:xfrm rot="9990256">
              <a:off x="2067" y="2568"/>
              <a:ext cx="136" cy="52"/>
            </a:xfrm>
            <a:custGeom>
              <a:avLst/>
              <a:gdLst>
                <a:gd name="T0" fmla="*/ 136 w 136"/>
                <a:gd name="T1" fmla="*/ 7 h 52"/>
                <a:gd name="T2" fmla="*/ 46 w 136"/>
                <a:gd name="T3" fmla="*/ 7 h 52"/>
                <a:gd name="T4" fmla="*/ 0 w 136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2">
                  <a:moveTo>
                    <a:pt x="136" y="7"/>
                  </a:moveTo>
                  <a:cubicBezTo>
                    <a:pt x="102" y="3"/>
                    <a:pt x="69" y="0"/>
                    <a:pt x="46" y="7"/>
                  </a:cubicBezTo>
                  <a:cubicBezTo>
                    <a:pt x="23" y="14"/>
                    <a:pt x="11" y="33"/>
                    <a:pt x="0" y="5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3" name="Freeform 24"/>
            <p:cNvSpPr>
              <a:spLocks/>
            </p:cNvSpPr>
            <p:nvPr/>
          </p:nvSpPr>
          <p:spPr bwMode="auto">
            <a:xfrm>
              <a:off x="2237" y="2628"/>
              <a:ext cx="52" cy="136"/>
            </a:xfrm>
            <a:custGeom>
              <a:avLst/>
              <a:gdLst>
                <a:gd name="T0" fmla="*/ 45 w 52"/>
                <a:gd name="T1" fmla="*/ 0 h 136"/>
                <a:gd name="T2" fmla="*/ 45 w 52"/>
                <a:gd name="T3" fmla="*/ 91 h 136"/>
                <a:gd name="T4" fmla="*/ 0 w 52"/>
                <a:gd name="T5" fmla="*/ 13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36">
                  <a:moveTo>
                    <a:pt x="45" y="0"/>
                  </a:moveTo>
                  <a:cubicBezTo>
                    <a:pt x="48" y="34"/>
                    <a:pt x="52" y="68"/>
                    <a:pt x="45" y="91"/>
                  </a:cubicBezTo>
                  <a:cubicBezTo>
                    <a:pt x="38" y="114"/>
                    <a:pt x="19" y="125"/>
                    <a:pt x="0" y="13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4" name="Freeform 25"/>
            <p:cNvSpPr>
              <a:spLocks/>
            </p:cNvSpPr>
            <p:nvPr/>
          </p:nvSpPr>
          <p:spPr bwMode="auto">
            <a:xfrm>
              <a:off x="2146" y="2620"/>
              <a:ext cx="136" cy="99"/>
            </a:xfrm>
            <a:custGeom>
              <a:avLst/>
              <a:gdLst>
                <a:gd name="T0" fmla="*/ 136 w 136"/>
                <a:gd name="T1" fmla="*/ 8 h 99"/>
                <a:gd name="T2" fmla="*/ 91 w 136"/>
                <a:gd name="T3" fmla="*/ 8 h 99"/>
                <a:gd name="T4" fmla="*/ 45 w 136"/>
                <a:gd name="T5" fmla="*/ 54 h 99"/>
                <a:gd name="T6" fmla="*/ 0 w 136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99">
                  <a:moveTo>
                    <a:pt x="136" y="8"/>
                  </a:moveTo>
                  <a:cubicBezTo>
                    <a:pt x="121" y="4"/>
                    <a:pt x="106" y="0"/>
                    <a:pt x="91" y="8"/>
                  </a:cubicBezTo>
                  <a:cubicBezTo>
                    <a:pt x="76" y="16"/>
                    <a:pt x="60" y="39"/>
                    <a:pt x="45" y="54"/>
                  </a:cubicBezTo>
                  <a:cubicBezTo>
                    <a:pt x="30" y="69"/>
                    <a:pt x="15" y="84"/>
                    <a:pt x="0" y="99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5" name="Freeform 26"/>
            <p:cNvSpPr>
              <a:spLocks/>
            </p:cNvSpPr>
            <p:nvPr/>
          </p:nvSpPr>
          <p:spPr bwMode="auto">
            <a:xfrm>
              <a:off x="3824" y="2440"/>
              <a:ext cx="91" cy="52"/>
            </a:xfrm>
            <a:custGeom>
              <a:avLst/>
              <a:gdLst>
                <a:gd name="T0" fmla="*/ 0 w 91"/>
                <a:gd name="T1" fmla="*/ 52 h 52"/>
                <a:gd name="T2" fmla="*/ 46 w 91"/>
                <a:gd name="T3" fmla="*/ 7 h 52"/>
                <a:gd name="T4" fmla="*/ 91 w 91"/>
                <a:gd name="T5" fmla="*/ 7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2">
                  <a:moveTo>
                    <a:pt x="0" y="52"/>
                  </a:moveTo>
                  <a:cubicBezTo>
                    <a:pt x="15" y="33"/>
                    <a:pt x="31" y="14"/>
                    <a:pt x="46" y="7"/>
                  </a:cubicBezTo>
                  <a:cubicBezTo>
                    <a:pt x="61" y="0"/>
                    <a:pt x="76" y="3"/>
                    <a:pt x="91" y="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6" name="Freeform 27"/>
            <p:cNvSpPr>
              <a:spLocks/>
            </p:cNvSpPr>
            <p:nvPr/>
          </p:nvSpPr>
          <p:spPr bwMode="auto">
            <a:xfrm>
              <a:off x="3824" y="2492"/>
              <a:ext cx="136" cy="54"/>
            </a:xfrm>
            <a:custGeom>
              <a:avLst/>
              <a:gdLst>
                <a:gd name="T0" fmla="*/ 0 w 136"/>
                <a:gd name="T1" fmla="*/ 0 h 54"/>
                <a:gd name="T2" fmla="*/ 46 w 136"/>
                <a:gd name="T3" fmla="*/ 46 h 54"/>
                <a:gd name="T4" fmla="*/ 136 w 136"/>
                <a:gd name="T5" fmla="*/ 46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4">
                  <a:moveTo>
                    <a:pt x="0" y="0"/>
                  </a:moveTo>
                  <a:cubicBezTo>
                    <a:pt x="11" y="19"/>
                    <a:pt x="23" y="38"/>
                    <a:pt x="46" y="46"/>
                  </a:cubicBezTo>
                  <a:cubicBezTo>
                    <a:pt x="69" y="54"/>
                    <a:pt x="102" y="50"/>
                    <a:pt x="136" y="4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7" name="Freeform 28"/>
            <p:cNvSpPr>
              <a:spLocks/>
            </p:cNvSpPr>
            <p:nvPr/>
          </p:nvSpPr>
          <p:spPr bwMode="auto">
            <a:xfrm>
              <a:off x="3863" y="2719"/>
              <a:ext cx="52" cy="91"/>
            </a:xfrm>
            <a:custGeom>
              <a:avLst/>
              <a:gdLst>
                <a:gd name="T0" fmla="*/ 7 w 52"/>
                <a:gd name="T1" fmla="*/ 0 h 91"/>
                <a:gd name="T2" fmla="*/ 7 w 52"/>
                <a:gd name="T3" fmla="*/ 45 h 91"/>
                <a:gd name="T4" fmla="*/ 52 w 52"/>
                <a:gd name="T5" fmla="*/ 9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1">
                  <a:moveTo>
                    <a:pt x="7" y="0"/>
                  </a:moveTo>
                  <a:cubicBezTo>
                    <a:pt x="3" y="15"/>
                    <a:pt x="0" y="30"/>
                    <a:pt x="7" y="45"/>
                  </a:cubicBezTo>
                  <a:cubicBezTo>
                    <a:pt x="14" y="60"/>
                    <a:pt x="33" y="75"/>
                    <a:pt x="52" y="9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8" name="Freeform 29"/>
            <p:cNvSpPr>
              <a:spLocks/>
            </p:cNvSpPr>
            <p:nvPr/>
          </p:nvSpPr>
          <p:spPr bwMode="auto">
            <a:xfrm>
              <a:off x="3870" y="2715"/>
              <a:ext cx="102" cy="21"/>
            </a:xfrm>
            <a:custGeom>
              <a:avLst/>
              <a:gdLst>
                <a:gd name="T0" fmla="*/ 0 w 102"/>
                <a:gd name="T1" fmla="*/ 4 h 21"/>
                <a:gd name="T2" fmla="*/ 45 w 102"/>
                <a:gd name="T3" fmla="*/ 4 h 21"/>
                <a:gd name="T4" fmla="*/ 102 w 102"/>
                <a:gd name="T5" fmla="*/ 2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21">
                  <a:moveTo>
                    <a:pt x="0" y="4"/>
                  </a:moveTo>
                  <a:cubicBezTo>
                    <a:pt x="11" y="0"/>
                    <a:pt x="28" y="1"/>
                    <a:pt x="45" y="4"/>
                  </a:cubicBezTo>
                  <a:cubicBezTo>
                    <a:pt x="62" y="7"/>
                    <a:pt x="90" y="18"/>
                    <a:pt x="102" y="2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9" name="Freeform 30"/>
            <p:cNvSpPr>
              <a:spLocks/>
            </p:cNvSpPr>
            <p:nvPr/>
          </p:nvSpPr>
          <p:spPr bwMode="auto">
            <a:xfrm>
              <a:off x="2300" y="2129"/>
              <a:ext cx="380" cy="263"/>
            </a:xfrm>
            <a:custGeom>
              <a:avLst/>
              <a:gdLst>
                <a:gd name="T0" fmla="*/ 380 w 380"/>
                <a:gd name="T1" fmla="*/ 3 h 263"/>
                <a:gd name="T2" fmla="*/ 299 w 380"/>
                <a:gd name="T3" fmla="*/ 8 h 263"/>
                <a:gd name="T4" fmla="*/ 209 w 380"/>
                <a:gd name="T5" fmla="*/ 51 h 263"/>
                <a:gd name="T6" fmla="*/ 144 w 380"/>
                <a:gd name="T7" fmla="*/ 87 h 263"/>
                <a:gd name="T8" fmla="*/ 0 w 380"/>
                <a:gd name="T9" fmla="*/ 263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263">
                  <a:moveTo>
                    <a:pt x="380" y="3"/>
                  </a:moveTo>
                  <a:cubicBezTo>
                    <a:pt x="366" y="4"/>
                    <a:pt x="327" y="0"/>
                    <a:pt x="299" y="8"/>
                  </a:cubicBezTo>
                  <a:cubicBezTo>
                    <a:pt x="271" y="16"/>
                    <a:pt x="235" y="38"/>
                    <a:pt x="209" y="51"/>
                  </a:cubicBezTo>
                  <a:cubicBezTo>
                    <a:pt x="183" y="64"/>
                    <a:pt x="179" y="52"/>
                    <a:pt x="144" y="87"/>
                  </a:cubicBezTo>
                  <a:cubicBezTo>
                    <a:pt x="109" y="122"/>
                    <a:pt x="30" y="226"/>
                    <a:pt x="0" y="263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0" name="Oval 31"/>
            <p:cNvSpPr>
              <a:spLocks noChangeArrowheads="1"/>
            </p:cNvSpPr>
            <p:nvPr/>
          </p:nvSpPr>
          <p:spPr bwMode="auto">
            <a:xfrm rot="-1772327">
              <a:off x="2633" y="1951"/>
              <a:ext cx="317" cy="1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1" name="Freeform 32"/>
            <p:cNvSpPr>
              <a:spLocks/>
            </p:cNvSpPr>
            <p:nvPr/>
          </p:nvSpPr>
          <p:spPr bwMode="auto">
            <a:xfrm>
              <a:off x="2963" y="1993"/>
              <a:ext cx="673" cy="559"/>
            </a:xfrm>
            <a:custGeom>
              <a:avLst/>
              <a:gdLst>
                <a:gd name="T0" fmla="*/ 673 w 673"/>
                <a:gd name="T1" fmla="*/ 559 h 559"/>
                <a:gd name="T2" fmla="*/ 405 w 673"/>
                <a:gd name="T3" fmla="*/ 375 h 559"/>
                <a:gd name="T4" fmla="*/ 333 w 673"/>
                <a:gd name="T5" fmla="*/ 295 h 559"/>
                <a:gd name="T6" fmla="*/ 253 w 673"/>
                <a:gd name="T7" fmla="*/ 111 h 559"/>
                <a:gd name="T8" fmla="*/ 0 w 673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559">
                  <a:moveTo>
                    <a:pt x="673" y="559"/>
                  </a:moveTo>
                  <a:cubicBezTo>
                    <a:pt x="628" y="528"/>
                    <a:pt x="462" y="419"/>
                    <a:pt x="405" y="375"/>
                  </a:cubicBezTo>
                  <a:cubicBezTo>
                    <a:pt x="348" y="331"/>
                    <a:pt x="358" y="339"/>
                    <a:pt x="333" y="295"/>
                  </a:cubicBezTo>
                  <a:cubicBezTo>
                    <a:pt x="308" y="251"/>
                    <a:pt x="309" y="160"/>
                    <a:pt x="253" y="111"/>
                  </a:cubicBezTo>
                  <a:cubicBezTo>
                    <a:pt x="197" y="62"/>
                    <a:pt x="53" y="23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2" name="Freeform 33"/>
            <p:cNvSpPr>
              <a:spLocks/>
            </p:cNvSpPr>
            <p:nvPr/>
          </p:nvSpPr>
          <p:spPr bwMode="auto">
            <a:xfrm>
              <a:off x="2264" y="1488"/>
              <a:ext cx="381" cy="585"/>
            </a:xfrm>
            <a:custGeom>
              <a:avLst/>
              <a:gdLst>
                <a:gd name="T0" fmla="*/ 224 w 381"/>
                <a:gd name="T1" fmla="*/ 540 h 585"/>
                <a:gd name="T2" fmla="*/ 154 w 381"/>
                <a:gd name="T3" fmla="*/ 460 h 585"/>
                <a:gd name="T4" fmla="*/ 63 w 381"/>
                <a:gd name="T5" fmla="*/ 324 h 585"/>
                <a:gd name="T6" fmla="*/ 0 w 381"/>
                <a:gd name="T7" fmla="*/ 60 h 585"/>
                <a:gd name="T8" fmla="*/ 63 w 381"/>
                <a:gd name="T9" fmla="*/ 6 h 585"/>
                <a:gd name="T10" fmla="*/ 199 w 381"/>
                <a:gd name="T11" fmla="*/ 97 h 585"/>
                <a:gd name="T12" fmla="*/ 335 w 381"/>
                <a:gd name="T13" fmla="*/ 324 h 585"/>
                <a:gd name="T14" fmla="*/ 381 w 381"/>
                <a:gd name="T15" fmla="*/ 505 h 585"/>
                <a:gd name="T16" fmla="*/ 336 w 381"/>
                <a:gd name="T17" fmla="*/ 572 h 585"/>
                <a:gd name="T18" fmla="*/ 276 w 381"/>
                <a:gd name="T19" fmla="*/ 580 h 585"/>
                <a:gd name="T20" fmla="*/ 224 w 381"/>
                <a:gd name="T21" fmla="*/ 540 h 5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" h="585">
                  <a:moveTo>
                    <a:pt x="224" y="540"/>
                  </a:moveTo>
                  <a:cubicBezTo>
                    <a:pt x="209" y="517"/>
                    <a:pt x="181" y="496"/>
                    <a:pt x="154" y="460"/>
                  </a:cubicBezTo>
                  <a:cubicBezTo>
                    <a:pt x="127" y="424"/>
                    <a:pt x="89" y="391"/>
                    <a:pt x="63" y="324"/>
                  </a:cubicBezTo>
                  <a:cubicBezTo>
                    <a:pt x="37" y="257"/>
                    <a:pt x="0" y="113"/>
                    <a:pt x="0" y="60"/>
                  </a:cubicBezTo>
                  <a:cubicBezTo>
                    <a:pt x="0" y="7"/>
                    <a:pt x="30" y="0"/>
                    <a:pt x="63" y="6"/>
                  </a:cubicBezTo>
                  <a:cubicBezTo>
                    <a:pt x="96" y="12"/>
                    <a:pt x="154" y="44"/>
                    <a:pt x="199" y="97"/>
                  </a:cubicBezTo>
                  <a:cubicBezTo>
                    <a:pt x="244" y="150"/>
                    <a:pt x="305" y="256"/>
                    <a:pt x="335" y="324"/>
                  </a:cubicBezTo>
                  <a:cubicBezTo>
                    <a:pt x="365" y="392"/>
                    <a:pt x="381" y="464"/>
                    <a:pt x="381" y="505"/>
                  </a:cubicBezTo>
                  <a:cubicBezTo>
                    <a:pt x="381" y="546"/>
                    <a:pt x="353" y="560"/>
                    <a:pt x="336" y="572"/>
                  </a:cubicBezTo>
                  <a:cubicBezTo>
                    <a:pt x="319" y="584"/>
                    <a:pt x="295" y="585"/>
                    <a:pt x="276" y="580"/>
                  </a:cubicBezTo>
                  <a:cubicBezTo>
                    <a:pt x="257" y="575"/>
                    <a:pt x="235" y="548"/>
                    <a:pt x="224" y="540"/>
                  </a:cubicBezTo>
                  <a:close/>
                </a:path>
              </a:pathLst>
            </a:custGeom>
            <a:solidFill>
              <a:schemeClr val="accent1"/>
            </a:solidFill>
            <a:ln w="762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3" name="Oval 34"/>
            <p:cNvSpPr>
              <a:spLocks noChangeArrowheads="1"/>
            </p:cNvSpPr>
            <p:nvPr/>
          </p:nvSpPr>
          <p:spPr bwMode="auto">
            <a:xfrm>
              <a:off x="3008" y="1903"/>
              <a:ext cx="90" cy="91"/>
            </a:xfrm>
            <a:prstGeom prst="ellipse">
              <a:avLst/>
            </a:prstGeom>
            <a:solidFill>
              <a:srgbClr val="F2547D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4" name="Oval 35"/>
            <p:cNvSpPr>
              <a:spLocks noChangeArrowheads="1"/>
            </p:cNvSpPr>
            <p:nvPr/>
          </p:nvSpPr>
          <p:spPr bwMode="auto">
            <a:xfrm>
              <a:off x="2872" y="1812"/>
              <a:ext cx="90" cy="9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5" name="Freeform 36" descr="Papier lettre"/>
            <p:cNvSpPr>
              <a:spLocks/>
            </p:cNvSpPr>
            <p:nvPr/>
          </p:nvSpPr>
          <p:spPr bwMode="auto">
            <a:xfrm>
              <a:off x="2722" y="1653"/>
              <a:ext cx="476" cy="280"/>
            </a:xfrm>
            <a:custGeom>
              <a:avLst/>
              <a:gdLst>
                <a:gd name="T0" fmla="*/ 0 w 476"/>
                <a:gd name="T1" fmla="*/ 53 h 280"/>
                <a:gd name="T2" fmla="*/ 136 w 476"/>
                <a:gd name="T3" fmla="*/ 98 h 280"/>
                <a:gd name="T4" fmla="*/ 272 w 476"/>
                <a:gd name="T5" fmla="*/ 98 h 280"/>
                <a:gd name="T6" fmla="*/ 408 w 476"/>
                <a:gd name="T7" fmla="*/ 280 h 280"/>
                <a:gd name="T8" fmla="*/ 453 w 476"/>
                <a:gd name="T9" fmla="*/ 98 h 280"/>
                <a:gd name="T10" fmla="*/ 272 w 476"/>
                <a:gd name="T11" fmla="*/ 7 h 280"/>
                <a:gd name="T12" fmla="*/ 136 w 476"/>
                <a:gd name="T13" fmla="*/ 53 h 280"/>
                <a:gd name="T14" fmla="*/ 0 w 476"/>
                <a:gd name="T15" fmla="*/ 53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6" h="280">
                  <a:moveTo>
                    <a:pt x="0" y="53"/>
                  </a:moveTo>
                  <a:cubicBezTo>
                    <a:pt x="0" y="60"/>
                    <a:pt x="91" y="91"/>
                    <a:pt x="136" y="98"/>
                  </a:cubicBezTo>
                  <a:cubicBezTo>
                    <a:pt x="181" y="105"/>
                    <a:pt x="227" y="68"/>
                    <a:pt x="272" y="98"/>
                  </a:cubicBezTo>
                  <a:cubicBezTo>
                    <a:pt x="317" y="128"/>
                    <a:pt x="378" y="280"/>
                    <a:pt x="408" y="280"/>
                  </a:cubicBezTo>
                  <a:cubicBezTo>
                    <a:pt x="438" y="280"/>
                    <a:pt x="476" y="143"/>
                    <a:pt x="453" y="98"/>
                  </a:cubicBezTo>
                  <a:cubicBezTo>
                    <a:pt x="430" y="53"/>
                    <a:pt x="325" y="14"/>
                    <a:pt x="272" y="7"/>
                  </a:cubicBezTo>
                  <a:cubicBezTo>
                    <a:pt x="219" y="0"/>
                    <a:pt x="181" y="45"/>
                    <a:pt x="136" y="53"/>
                  </a:cubicBezTo>
                  <a:cubicBezTo>
                    <a:pt x="91" y="61"/>
                    <a:pt x="0" y="46"/>
                    <a:pt x="0" y="53"/>
                  </a:cubicBez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6" name="Freeform 37" descr="blanc)"/>
            <p:cNvSpPr>
              <a:spLocks/>
            </p:cNvSpPr>
            <p:nvPr/>
          </p:nvSpPr>
          <p:spPr bwMode="auto">
            <a:xfrm>
              <a:off x="1431" y="980"/>
              <a:ext cx="1712" cy="2080"/>
            </a:xfrm>
            <a:custGeom>
              <a:avLst/>
              <a:gdLst>
                <a:gd name="T0" fmla="*/ 1441 w 1712"/>
                <a:gd name="T1" fmla="*/ 1285 h 2080"/>
                <a:gd name="T2" fmla="*/ 1395 w 1712"/>
                <a:gd name="T3" fmla="*/ 1285 h 2080"/>
                <a:gd name="T4" fmla="*/ 1350 w 1712"/>
                <a:gd name="T5" fmla="*/ 1331 h 2080"/>
                <a:gd name="T6" fmla="*/ 1259 w 1712"/>
                <a:gd name="T7" fmla="*/ 1467 h 2080"/>
                <a:gd name="T8" fmla="*/ 1259 w 1712"/>
                <a:gd name="T9" fmla="*/ 1648 h 2080"/>
                <a:gd name="T10" fmla="*/ 1168 w 1712"/>
                <a:gd name="T11" fmla="*/ 1694 h 2080"/>
                <a:gd name="T12" fmla="*/ 1123 w 1712"/>
                <a:gd name="T13" fmla="*/ 1784 h 2080"/>
                <a:gd name="T14" fmla="*/ 1078 w 1712"/>
                <a:gd name="T15" fmla="*/ 1784 h 2080"/>
                <a:gd name="T16" fmla="*/ 1078 w 1712"/>
                <a:gd name="T17" fmla="*/ 1830 h 2080"/>
                <a:gd name="T18" fmla="*/ 1168 w 1712"/>
                <a:gd name="T19" fmla="*/ 1875 h 2080"/>
                <a:gd name="T20" fmla="*/ 1259 w 1712"/>
                <a:gd name="T21" fmla="*/ 1830 h 2080"/>
                <a:gd name="T22" fmla="*/ 1395 w 1712"/>
                <a:gd name="T23" fmla="*/ 1875 h 2080"/>
                <a:gd name="T24" fmla="*/ 1441 w 1712"/>
                <a:gd name="T25" fmla="*/ 1966 h 2080"/>
                <a:gd name="T26" fmla="*/ 1395 w 1712"/>
                <a:gd name="T27" fmla="*/ 2011 h 2080"/>
                <a:gd name="T28" fmla="*/ 1305 w 1712"/>
                <a:gd name="T29" fmla="*/ 2057 h 2080"/>
                <a:gd name="T30" fmla="*/ 1032 w 1712"/>
                <a:gd name="T31" fmla="*/ 2057 h 2080"/>
                <a:gd name="T32" fmla="*/ 624 w 1712"/>
                <a:gd name="T33" fmla="*/ 1920 h 2080"/>
                <a:gd name="T34" fmla="*/ 237 w 1712"/>
                <a:gd name="T35" fmla="*/ 1674 h 2080"/>
                <a:gd name="T36" fmla="*/ 34 w 1712"/>
                <a:gd name="T37" fmla="*/ 1059 h 2080"/>
                <a:gd name="T38" fmla="*/ 443 w 1712"/>
                <a:gd name="T39" fmla="*/ 288 h 2080"/>
                <a:gd name="T40" fmla="*/ 806 w 1712"/>
                <a:gd name="T41" fmla="*/ 61 h 2080"/>
                <a:gd name="T42" fmla="*/ 1214 w 1712"/>
                <a:gd name="T43" fmla="*/ 15 h 2080"/>
                <a:gd name="T44" fmla="*/ 1667 w 1712"/>
                <a:gd name="T45" fmla="*/ 15 h 2080"/>
                <a:gd name="T46" fmla="*/ 1486 w 1712"/>
                <a:gd name="T47" fmla="*/ 15 h 2080"/>
                <a:gd name="T48" fmla="*/ 1032 w 1712"/>
                <a:gd name="T49" fmla="*/ 106 h 2080"/>
                <a:gd name="T50" fmla="*/ 753 w 1712"/>
                <a:gd name="T51" fmla="*/ 198 h 2080"/>
                <a:gd name="T52" fmla="*/ 549 w 1712"/>
                <a:gd name="T53" fmla="*/ 378 h 2080"/>
                <a:gd name="T54" fmla="*/ 352 w 1712"/>
                <a:gd name="T55" fmla="*/ 650 h 2080"/>
                <a:gd name="T56" fmla="*/ 225 w 1712"/>
                <a:gd name="T57" fmla="*/ 894 h 2080"/>
                <a:gd name="T58" fmla="*/ 291 w 1712"/>
                <a:gd name="T59" fmla="*/ 1440 h 2080"/>
                <a:gd name="T60" fmla="*/ 533 w 1712"/>
                <a:gd name="T61" fmla="*/ 1739 h 2080"/>
                <a:gd name="T62" fmla="*/ 851 w 1712"/>
                <a:gd name="T63" fmla="*/ 1875 h 2080"/>
                <a:gd name="T64" fmla="*/ 1032 w 1712"/>
                <a:gd name="T65" fmla="*/ 1784 h 2080"/>
                <a:gd name="T66" fmla="*/ 1168 w 1712"/>
                <a:gd name="T67" fmla="*/ 1603 h 2080"/>
                <a:gd name="T68" fmla="*/ 1214 w 1712"/>
                <a:gd name="T69" fmla="*/ 1422 h 2080"/>
                <a:gd name="T70" fmla="*/ 1395 w 1712"/>
                <a:gd name="T71" fmla="*/ 1240 h 2080"/>
                <a:gd name="T72" fmla="*/ 1486 w 1712"/>
                <a:gd name="T73" fmla="*/ 1240 h 2080"/>
                <a:gd name="T74" fmla="*/ 1441 w 1712"/>
                <a:gd name="T75" fmla="*/ 1285 h 20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2" h="2080">
                  <a:moveTo>
                    <a:pt x="1441" y="1285"/>
                  </a:moveTo>
                  <a:cubicBezTo>
                    <a:pt x="1426" y="1292"/>
                    <a:pt x="1410" y="1277"/>
                    <a:pt x="1395" y="1285"/>
                  </a:cubicBezTo>
                  <a:cubicBezTo>
                    <a:pt x="1380" y="1293"/>
                    <a:pt x="1373" y="1301"/>
                    <a:pt x="1350" y="1331"/>
                  </a:cubicBezTo>
                  <a:cubicBezTo>
                    <a:pt x="1327" y="1361"/>
                    <a:pt x="1274" y="1414"/>
                    <a:pt x="1259" y="1467"/>
                  </a:cubicBezTo>
                  <a:cubicBezTo>
                    <a:pt x="1244" y="1520"/>
                    <a:pt x="1274" y="1610"/>
                    <a:pt x="1259" y="1648"/>
                  </a:cubicBezTo>
                  <a:cubicBezTo>
                    <a:pt x="1244" y="1686"/>
                    <a:pt x="1191" y="1671"/>
                    <a:pt x="1168" y="1694"/>
                  </a:cubicBezTo>
                  <a:cubicBezTo>
                    <a:pt x="1145" y="1717"/>
                    <a:pt x="1138" y="1769"/>
                    <a:pt x="1123" y="1784"/>
                  </a:cubicBezTo>
                  <a:cubicBezTo>
                    <a:pt x="1108" y="1799"/>
                    <a:pt x="1085" y="1776"/>
                    <a:pt x="1078" y="1784"/>
                  </a:cubicBezTo>
                  <a:cubicBezTo>
                    <a:pt x="1071" y="1792"/>
                    <a:pt x="1063" y="1815"/>
                    <a:pt x="1078" y="1830"/>
                  </a:cubicBezTo>
                  <a:cubicBezTo>
                    <a:pt x="1093" y="1845"/>
                    <a:pt x="1138" y="1875"/>
                    <a:pt x="1168" y="1875"/>
                  </a:cubicBezTo>
                  <a:cubicBezTo>
                    <a:pt x="1198" y="1875"/>
                    <a:pt x="1221" y="1830"/>
                    <a:pt x="1259" y="1830"/>
                  </a:cubicBezTo>
                  <a:cubicBezTo>
                    <a:pt x="1297" y="1830"/>
                    <a:pt x="1365" y="1852"/>
                    <a:pt x="1395" y="1875"/>
                  </a:cubicBezTo>
                  <a:cubicBezTo>
                    <a:pt x="1425" y="1898"/>
                    <a:pt x="1441" y="1943"/>
                    <a:pt x="1441" y="1966"/>
                  </a:cubicBezTo>
                  <a:cubicBezTo>
                    <a:pt x="1441" y="1989"/>
                    <a:pt x="1418" y="1996"/>
                    <a:pt x="1395" y="2011"/>
                  </a:cubicBezTo>
                  <a:cubicBezTo>
                    <a:pt x="1372" y="2026"/>
                    <a:pt x="1365" y="2049"/>
                    <a:pt x="1305" y="2057"/>
                  </a:cubicBezTo>
                  <a:cubicBezTo>
                    <a:pt x="1245" y="2065"/>
                    <a:pt x="1145" y="2080"/>
                    <a:pt x="1032" y="2057"/>
                  </a:cubicBezTo>
                  <a:cubicBezTo>
                    <a:pt x="919" y="2034"/>
                    <a:pt x="757" y="1984"/>
                    <a:pt x="624" y="1920"/>
                  </a:cubicBezTo>
                  <a:cubicBezTo>
                    <a:pt x="491" y="1856"/>
                    <a:pt x="335" y="1818"/>
                    <a:pt x="237" y="1674"/>
                  </a:cubicBezTo>
                  <a:cubicBezTo>
                    <a:pt x="139" y="1530"/>
                    <a:pt x="0" y="1290"/>
                    <a:pt x="34" y="1059"/>
                  </a:cubicBezTo>
                  <a:cubicBezTo>
                    <a:pt x="68" y="828"/>
                    <a:pt x="314" y="454"/>
                    <a:pt x="443" y="288"/>
                  </a:cubicBezTo>
                  <a:cubicBezTo>
                    <a:pt x="572" y="122"/>
                    <a:pt x="678" y="106"/>
                    <a:pt x="806" y="61"/>
                  </a:cubicBezTo>
                  <a:cubicBezTo>
                    <a:pt x="934" y="16"/>
                    <a:pt x="1071" y="23"/>
                    <a:pt x="1214" y="15"/>
                  </a:cubicBezTo>
                  <a:cubicBezTo>
                    <a:pt x="1357" y="7"/>
                    <a:pt x="1622" y="15"/>
                    <a:pt x="1667" y="15"/>
                  </a:cubicBezTo>
                  <a:cubicBezTo>
                    <a:pt x="1712" y="15"/>
                    <a:pt x="1592" y="0"/>
                    <a:pt x="1486" y="15"/>
                  </a:cubicBezTo>
                  <a:cubicBezTo>
                    <a:pt x="1380" y="30"/>
                    <a:pt x="1154" y="76"/>
                    <a:pt x="1032" y="106"/>
                  </a:cubicBezTo>
                  <a:cubicBezTo>
                    <a:pt x="910" y="136"/>
                    <a:pt x="833" y="153"/>
                    <a:pt x="753" y="198"/>
                  </a:cubicBezTo>
                  <a:cubicBezTo>
                    <a:pt x="673" y="243"/>
                    <a:pt x="616" y="303"/>
                    <a:pt x="549" y="378"/>
                  </a:cubicBezTo>
                  <a:cubicBezTo>
                    <a:pt x="482" y="453"/>
                    <a:pt x="406" y="564"/>
                    <a:pt x="352" y="650"/>
                  </a:cubicBezTo>
                  <a:cubicBezTo>
                    <a:pt x="298" y="736"/>
                    <a:pt x="235" y="762"/>
                    <a:pt x="225" y="894"/>
                  </a:cubicBezTo>
                  <a:cubicBezTo>
                    <a:pt x="215" y="1026"/>
                    <a:pt x="240" y="1299"/>
                    <a:pt x="291" y="1440"/>
                  </a:cubicBezTo>
                  <a:cubicBezTo>
                    <a:pt x="342" y="1581"/>
                    <a:pt x="440" y="1666"/>
                    <a:pt x="533" y="1739"/>
                  </a:cubicBezTo>
                  <a:cubicBezTo>
                    <a:pt x="626" y="1812"/>
                    <a:pt x="768" y="1868"/>
                    <a:pt x="851" y="1875"/>
                  </a:cubicBezTo>
                  <a:cubicBezTo>
                    <a:pt x="934" y="1882"/>
                    <a:pt x="979" y="1829"/>
                    <a:pt x="1032" y="1784"/>
                  </a:cubicBezTo>
                  <a:cubicBezTo>
                    <a:pt x="1085" y="1739"/>
                    <a:pt x="1138" y="1663"/>
                    <a:pt x="1168" y="1603"/>
                  </a:cubicBezTo>
                  <a:cubicBezTo>
                    <a:pt x="1198" y="1543"/>
                    <a:pt x="1176" y="1482"/>
                    <a:pt x="1214" y="1422"/>
                  </a:cubicBezTo>
                  <a:cubicBezTo>
                    <a:pt x="1252" y="1362"/>
                    <a:pt x="1350" y="1270"/>
                    <a:pt x="1395" y="1240"/>
                  </a:cubicBezTo>
                  <a:cubicBezTo>
                    <a:pt x="1440" y="1210"/>
                    <a:pt x="1478" y="1233"/>
                    <a:pt x="1486" y="1240"/>
                  </a:cubicBezTo>
                  <a:cubicBezTo>
                    <a:pt x="1494" y="1247"/>
                    <a:pt x="1456" y="1278"/>
                    <a:pt x="1441" y="1285"/>
                  </a:cubicBezTo>
                  <a:close/>
                </a:path>
              </a:pathLst>
            </a:custGeom>
            <a:pattFill prst="dkUpDiag">
              <a:fgClr>
                <a:srgbClr val="F2547D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7" name="Freeform 38" descr="blanc)"/>
            <p:cNvSpPr>
              <a:spLocks/>
            </p:cNvSpPr>
            <p:nvPr/>
          </p:nvSpPr>
          <p:spPr bwMode="auto">
            <a:xfrm>
              <a:off x="2749" y="975"/>
              <a:ext cx="1735" cy="2088"/>
            </a:xfrm>
            <a:custGeom>
              <a:avLst/>
              <a:gdLst>
                <a:gd name="T0" fmla="*/ 269 w 1735"/>
                <a:gd name="T1" fmla="*/ 1305 h 2088"/>
                <a:gd name="T2" fmla="*/ 315 w 1735"/>
                <a:gd name="T3" fmla="*/ 1305 h 2088"/>
                <a:gd name="T4" fmla="*/ 360 w 1735"/>
                <a:gd name="T5" fmla="*/ 1351 h 2088"/>
                <a:gd name="T6" fmla="*/ 451 w 1735"/>
                <a:gd name="T7" fmla="*/ 1487 h 2088"/>
                <a:gd name="T8" fmla="*/ 451 w 1735"/>
                <a:gd name="T9" fmla="*/ 1668 h 2088"/>
                <a:gd name="T10" fmla="*/ 542 w 1735"/>
                <a:gd name="T11" fmla="*/ 1714 h 2088"/>
                <a:gd name="T12" fmla="*/ 587 w 1735"/>
                <a:gd name="T13" fmla="*/ 1804 h 2088"/>
                <a:gd name="T14" fmla="*/ 632 w 1735"/>
                <a:gd name="T15" fmla="*/ 1804 h 2088"/>
                <a:gd name="T16" fmla="*/ 632 w 1735"/>
                <a:gd name="T17" fmla="*/ 1850 h 2088"/>
                <a:gd name="T18" fmla="*/ 542 w 1735"/>
                <a:gd name="T19" fmla="*/ 1895 h 2088"/>
                <a:gd name="T20" fmla="*/ 451 w 1735"/>
                <a:gd name="T21" fmla="*/ 1850 h 2088"/>
                <a:gd name="T22" fmla="*/ 315 w 1735"/>
                <a:gd name="T23" fmla="*/ 1895 h 2088"/>
                <a:gd name="T24" fmla="*/ 269 w 1735"/>
                <a:gd name="T25" fmla="*/ 1986 h 2088"/>
                <a:gd name="T26" fmla="*/ 315 w 1735"/>
                <a:gd name="T27" fmla="*/ 2031 h 2088"/>
                <a:gd name="T28" fmla="*/ 405 w 1735"/>
                <a:gd name="T29" fmla="*/ 2077 h 2088"/>
                <a:gd name="T30" fmla="*/ 678 w 1735"/>
                <a:gd name="T31" fmla="*/ 2077 h 2088"/>
                <a:gd name="T32" fmla="*/ 1091 w 1735"/>
                <a:gd name="T33" fmla="*/ 2009 h 2088"/>
                <a:gd name="T34" fmla="*/ 1505 w 1735"/>
                <a:gd name="T35" fmla="*/ 1775 h 2088"/>
                <a:gd name="T36" fmla="*/ 1727 w 1735"/>
                <a:gd name="T37" fmla="*/ 1091 h 2088"/>
                <a:gd name="T38" fmla="*/ 1457 w 1735"/>
                <a:gd name="T39" fmla="*/ 293 h 2088"/>
                <a:gd name="T40" fmla="*/ 904 w 1735"/>
                <a:gd name="T41" fmla="*/ 81 h 2088"/>
                <a:gd name="T42" fmla="*/ 496 w 1735"/>
                <a:gd name="T43" fmla="*/ 35 h 2088"/>
                <a:gd name="T44" fmla="*/ 43 w 1735"/>
                <a:gd name="T45" fmla="*/ 35 h 2088"/>
                <a:gd name="T46" fmla="*/ 239 w 1735"/>
                <a:gd name="T47" fmla="*/ 5 h 2088"/>
                <a:gd name="T48" fmla="*/ 587 w 1735"/>
                <a:gd name="T49" fmla="*/ 65 h 2088"/>
                <a:gd name="T50" fmla="*/ 695 w 1735"/>
                <a:gd name="T51" fmla="*/ 107 h 2088"/>
                <a:gd name="T52" fmla="*/ 1007 w 1735"/>
                <a:gd name="T53" fmla="*/ 179 h 2088"/>
                <a:gd name="T54" fmla="*/ 1313 w 1735"/>
                <a:gd name="T55" fmla="*/ 347 h 2088"/>
                <a:gd name="T56" fmla="*/ 1475 w 1735"/>
                <a:gd name="T57" fmla="*/ 575 h 2088"/>
                <a:gd name="T58" fmla="*/ 1595 w 1735"/>
                <a:gd name="T59" fmla="*/ 1037 h 2088"/>
                <a:gd name="T60" fmla="*/ 1511 w 1735"/>
                <a:gd name="T61" fmla="*/ 1547 h 2088"/>
                <a:gd name="T62" fmla="*/ 1229 w 1735"/>
                <a:gd name="T63" fmla="*/ 1871 h 2088"/>
                <a:gd name="T64" fmla="*/ 859 w 1735"/>
                <a:gd name="T65" fmla="*/ 1895 h 2088"/>
                <a:gd name="T66" fmla="*/ 678 w 1735"/>
                <a:gd name="T67" fmla="*/ 1804 h 2088"/>
                <a:gd name="T68" fmla="*/ 542 w 1735"/>
                <a:gd name="T69" fmla="*/ 1623 h 2088"/>
                <a:gd name="T70" fmla="*/ 496 w 1735"/>
                <a:gd name="T71" fmla="*/ 1442 h 2088"/>
                <a:gd name="T72" fmla="*/ 315 w 1735"/>
                <a:gd name="T73" fmla="*/ 1260 h 2088"/>
                <a:gd name="T74" fmla="*/ 224 w 1735"/>
                <a:gd name="T75" fmla="*/ 1260 h 2088"/>
                <a:gd name="T76" fmla="*/ 269 w 1735"/>
                <a:gd name="T77" fmla="*/ 1305 h 20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35" h="2088">
                  <a:moveTo>
                    <a:pt x="269" y="1305"/>
                  </a:moveTo>
                  <a:cubicBezTo>
                    <a:pt x="284" y="1312"/>
                    <a:pt x="300" y="1297"/>
                    <a:pt x="315" y="1305"/>
                  </a:cubicBezTo>
                  <a:cubicBezTo>
                    <a:pt x="330" y="1313"/>
                    <a:pt x="337" y="1321"/>
                    <a:pt x="360" y="1351"/>
                  </a:cubicBezTo>
                  <a:cubicBezTo>
                    <a:pt x="383" y="1381"/>
                    <a:pt x="436" y="1434"/>
                    <a:pt x="451" y="1487"/>
                  </a:cubicBezTo>
                  <a:cubicBezTo>
                    <a:pt x="466" y="1540"/>
                    <a:pt x="436" y="1630"/>
                    <a:pt x="451" y="1668"/>
                  </a:cubicBezTo>
                  <a:cubicBezTo>
                    <a:pt x="466" y="1706"/>
                    <a:pt x="519" y="1691"/>
                    <a:pt x="542" y="1714"/>
                  </a:cubicBezTo>
                  <a:cubicBezTo>
                    <a:pt x="565" y="1737"/>
                    <a:pt x="572" y="1789"/>
                    <a:pt x="587" y="1804"/>
                  </a:cubicBezTo>
                  <a:cubicBezTo>
                    <a:pt x="602" y="1819"/>
                    <a:pt x="625" y="1796"/>
                    <a:pt x="632" y="1804"/>
                  </a:cubicBezTo>
                  <a:cubicBezTo>
                    <a:pt x="639" y="1812"/>
                    <a:pt x="647" y="1835"/>
                    <a:pt x="632" y="1850"/>
                  </a:cubicBezTo>
                  <a:cubicBezTo>
                    <a:pt x="617" y="1865"/>
                    <a:pt x="572" y="1895"/>
                    <a:pt x="542" y="1895"/>
                  </a:cubicBezTo>
                  <a:cubicBezTo>
                    <a:pt x="512" y="1895"/>
                    <a:pt x="489" y="1850"/>
                    <a:pt x="451" y="1850"/>
                  </a:cubicBezTo>
                  <a:cubicBezTo>
                    <a:pt x="413" y="1850"/>
                    <a:pt x="345" y="1872"/>
                    <a:pt x="315" y="1895"/>
                  </a:cubicBezTo>
                  <a:cubicBezTo>
                    <a:pt x="285" y="1918"/>
                    <a:pt x="269" y="1963"/>
                    <a:pt x="269" y="1986"/>
                  </a:cubicBezTo>
                  <a:cubicBezTo>
                    <a:pt x="269" y="2009"/>
                    <a:pt x="292" y="2016"/>
                    <a:pt x="315" y="2031"/>
                  </a:cubicBezTo>
                  <a:cubicBezTo>
                    <a:pt x="338" y="2046"/>
                    <a:pt x="345" y="2069"/>
                    <a:pt x="405" y="2077"/>
                  </a:cubicBezTo>
                  <a:cubicBezTo>
                    <a:pt x="465" y="2085"/>
                    <a:pt x="564" y="2088"/>
                    <a:pt x="678" y="2077"/>
                  </a:cubicBezTo>
                  <a:cubicBezTo>
                    <a:pt x="792" y="2066"/>
                    <a:pt x="953" y="2059"/>
                    <a:pt x="1091" y="2009"/>
                  </a:cubicBezTo>
                  <a:cubicBezTo>
                    <a:pt x="1229" y="1959"/>
                    <a:pt x="1399" y="1928"/>
                    <a:pt x="1505" y="1775"/>
                  </a:cubicBezTo>
                  <a:cubicBezTo>
                    <a:pt x="1611" y="1622"/>
                    <a:pt x="1735" y="1338"/>
                    <a:pt x="1727" y="1091"/>
                  </a:cubicBezTo>
                  <a:cubicBezTo>
                    <a:pt x="1719" y="844"/>
                    <a:pt x="1594" y="461"/>
                    <a:pt x="1457" y="293"/>
                  </a:cubicBezTo>
                  <a:cubicBezTo>
                    <a:pt x="1320" y="125"/>
                    <a:pt x="1064" y="124"/>
                    <a:pt x="904" y="81"/>
                  </a:cubicBezTo>
                  <a:cubicBezTo>
                    <a:pt x="744" y="38"/>
                    <a:pt x="639" y="43"/>
                    <a:pt x="496" y="35"/>
                  </a:cubicBezTo>
                  <a:cubicBezTo>
                    <a:pt x="353" y="27"/>
                    <a:pt x="86" y="40"/>
                    <a:pt x="43" y="35"/>
                  </a:cubicBezTo>
                  <a:cubicBezTo>
                    <a:pt x="0" y="30"/>
                    <a:pt x="148" y="0"/>
                    <a:pt x="239" y="5"/>
                  </a:cubicBezTo>
                  <a:cubicBezTo>
                    <a:pt x="330" y="10"/>
                    <a:pt x="511" y="48"/>
                    <a:pt x="587" y="65"/>
                  </a:cubicBezTo>
                  <a:cubicBezTo>
                    <a:pt x="663" y="82"/>
                    <a:pt x="625" y="88"/>
                    <a:pt x="695" y="107"/>
                  </a:cubicBezTo>
                  <a:cubicBezTo>
                    <a:pt x="765" y="126"/>
                    <a:pt x="904" y="139"/>
                    <a:pt x="1007" y="179"/>
                  </a:cubicBezTo>
                  <a:cubicBezTo>
                    <a:pt x="1110" y="219"/>
                    <a:pt x="1235" y="281"/>
                    <a:pt x="1313" y="347"/>
                  </a:cubicBezTo>
                  <a:cubicBezTo>
                    <a:pt x="1391" y="413"/>
                    <a:pt x="1428" y="460"/>
                    <a:pt x="1475" y="575"/>
                  </a:cubicBezTo>
                  <a:cubicBezTo>
                    <a:pt x="1522" y="690"/>
                    <a:pt x="1589" y="875"/>
                    <a:pt x="1595" y="1037"/>
                  </a:cubicBezTo>
                  <a:cubicBezTo>
                    <a:pt x="1601" y="1199"/>
                    <a:pt x="1572" y="1408"/>
                    <a:pt x="1511" y="1547"/>
                  </a:cubicBezTo>
                  <a:cubicBezTo>
                    <a:pt x="1450" y="1686"/>
                    <a:pt x="1338" y="1813"/>
                    <a:pt x="1229" y="1871"/>
                  </a:cubicBezTo>
                  <a:cubicBezTo>
                    <a:pt x="1120" y="1929"/>
                    <a:pt x="951" y="1906"/>
                    <a:pt x="859" y="1895"/>
                  </a:cubicBezTo>
                  <a:cubicBezTo>
                    <a:pt x="767" y="1884"/>
                    <a:pt x="731" y="1849"/>
                    <a:pt x="678" y="1804"/>
                  </a:cubicBezTo>
                  <a:cubicBezTo>
                    <a:pt x="625" y="1759"/>
                    <a:pt x="572" y="1683"/>
                    <a:pt x="542" y="1623"/>
                  </a:cubicBezTo>
                  <a:cubicBezTo>
                    <a:pt x="512" y="1563"/>
                    <a:pt x="534" y="1502"/>
                    <a:pt x="496" y="1442"/>
                  </a:cubicBezTo>
                  <a:cubicBezTo>
                    <a:pt x="458" y="1382"/>
                    <a:pt x="360" y="1290"/>
                    <a:pt x="315" y="1260"/>
                  </a:cubicBezTo>
                  <a:cubicBezTo>
                    <a:pt x="270" y="1230"/>
                    <a:pt x="232" y="1253"/>
                    <a:pt x="224" y="1260"/>
                  </a:cubicBezTo>
                  <a:cubicBezTo>
                    <a:pt x="216" y="1267"/>
                    <a:pt x="254" y="1298"/>
                    <a:pt x="269" y="1305"/>
                  </a:cubicBezTo>
                  <a:close/>
                </a:path>
              </a:pathLst>
            </a:custGeom>
            <a:pattFill prst="dkUpDiag">
              <a:fgClr>
                <a:srgbClr val="F2547D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8" name="Oval 39"/>
            <p:cNvSpPr>
              <a:spLocks noChangeArrowheads="1"/>
            </p:cNvSpPr>
            <p:nvPr/>
          </p:nvSpPr>
          <p:spPr bwMode="auto">
            <a:xfrm rot="7014748">
              <a:off x="4210" y="2515"/>
              <a:ext cx="182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9" name="Oval 40" descr="Papier journal"/>
            <p:cNvSpPr>
              <a:spLocks noChangeArrowheads="1"/>
            </p:cNvSpPr>
            <p:nvPr/>
          </p:nvSpPr>
          <p:spPr bwMode="auto">
            <a:xfrm rot="3463461">
              <a:off x="4096" y="1313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0" name="Oval 41" descr="Papier journal"/>
            <p:cNvSpPr>
              <a:spLocks noChangeArrowheads="1"/>
            </p:cNvSpPr>
            <p:nvPr/>
          </p:nvSpPr>
          <p:spPr bwMode="auto">
            <a:xfrm rot="4110519">
              <a:off x="4255" y="1653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1" name="Oval 42" descr="Papier journal"/>
            <p:cNvSpPr>
              <a:spLocks noChangeArrowheads="1"/>
            </p:cNvSpPr>
            <p:nvPr/>
          </p:nvSpPr>
          <p:spPr bwMode="auto">
            <a:xfrm rot="5128974">
              <a:off x="4300" y="2107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2" name="Oval 43" descr="Papier journal"/>
            <p:cNvSpPr>
              <a:spLocks noChangeArrowheads="1"/>
            </p:cNvSpPr>
            <p:nvPr/>
          </p:nvSpPr>
          <p:spPr bwMode="auto">
            <a:xfrm rot="7014748">
              <a:off x="4210" y="2515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3" name="Oval 44" descr="Papier journal"/>
            <p:cNvSpPr>
              <a:spLocks noChangeArrowheads="1"/>
            </p:cNvSpPr>
            <p:nvPr/>
          </p:nvSpPr>
          <p:spPr bwMode="auto">
            <a:xfrm rot="7971471">
              <a:off x="4029" y="2786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4" name="Oval 45" descr="Papier journal"/>
            <p:cNvSpPr>
              <a:spLocks noChangeArrowheads="1"/>
            </p:cNvSpPr>
            <p:nvPr/>
          </p:nvSpPr>
          <p:spPr bwMode="auto">
            <a:xfrm rot="18136539" flipH="1">
              <a:off x="1851" y="1290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5" name="Oval 46" descr="Papier journal"/>
            <p:cNvSpPr>
              <a:spLocks noChangeArrowheads="1"/>
            </p:cNvSpPr>
            <p:nvPr/>
          </p:nvSpPr>
          <p:spPr bwMode="auto">
            <a:xfrm rot="17489481" flipH="1">
              <a:off x="1579" y="1630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6" name="Oval 47" descr="Papier journal"/>
            <p:cNvSpPr>
              <a:spLocks noChangeArrowheads="1"/>
            </p:cNvSpPr>
            <p:nvPr/>
          </p:nvSpPr>
          <p:spPr bwMode="auto">
            <a:xfrm rot="16471026" flipH="1">
              <a:off x="1488" y="2084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7" name="Oval 48" descr="Papier journal"/>
            <p:cNvSpPr>
              <a:spLocks noChangeArrowheads="1"/>
            </p:cNvSpPr>
            <p:nvPr/>
          </p:nvSpPr>
          <p:spPr bwMode="auto">
            <a:xfrm rot="14585252" flipH="1">
              <a:off x="1578" y="2492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8" name="Oval 49" descr="Papier journal"/>
            <p:cNvSpPr>
              <a:spLocks noChangeArrowheads="1"/>
            </p:cNvSpPr>
            <p:nvPr/>
          </p:nvSpPr>
          <p:spPr bwMode="auto">
            <a:xfrm rot="13628529" flipH="1">
              <a:off x="1801" y="2709"/>
              <a:ext cx="182" cy="45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9" name="Freeform 50" descr="Marbre blanc"/>
            <p:cNvSpPr>
              <a:spLocks/>
            </p:cNvSpPr>
            <p:nvPr/>
          </p:nvSpPr>
          <p:spPr bwMode="auto">
            <a:xfrm>
              <a:off x="3181" y="1630"/>
              <a:ext cx="613" cy="688"/>
            </a:xfrm>
            <a:custGeom>
              <a:avLst/>
              <a:gdLst>
                <a:gd name="T0" fmla="*/ 99 w 613"/>
                <a:gd name="T1" fmla="*/ 46 h 688"/>
                <a:gd name="T2" fmla="*/ 8 w 613"/>
                <a:gd name="T3" fmla="*/ 227 h 688"/>
                <a:gd name="T4" fmla="*/ 53 w 613"/>
                <a:gd name="T5" fmla="*/ 454 h 688"/>
                <a:gd name="T6" fmla="*/ 144 w 613"/>
                <a:gd name="T7" fmla="*/ 499 h 688"/>
                <a:gd name="T8" fmla="*/ 326 w 613"/>
                <a:gd name="T9" fmla="*/ 363 h 688"/>
                <a:gd name="T10" fmla="*/ 280 w 613"/>
                <a:gd name="T11" fmla="*/ 454 h 688"/>
                <a:gd name="T12" fmla="*/ 190 w 613"/>
                <a:gd name="T13" fmla="*/ 590 h 688"/>
                <a:gd name="T14" fmla="*/ 280 w 613"/>
                <a:gd name="T15" fmla="*/ 681 h 688"/>
                <a:gd name="T16" fmla="*/ 507 w 613"/>
                <a:gd name="T17" fmla="*/ 635 h 688"/>
                <a:gd name="T18" fmla="*/ 598 w 613"/>
                <a:gd name="T19" fmla="*/ 454 h 688"/>
                <a:gd name="T20" fmla="*/ 598 w 613"/>
                <a:gd name="T21" fmla="*/ 273 h 688"/>
                <a:gd name="T22" fmla="*/ 507 w 613"/>
                <a:gd name="T23" fmla="*/ 91 h 688"/>
                <a:gd name="T24" fmla="*/ 462 w 613"/>
                <a:gd name="T25" fmla="*/ 46 h 688"/>
                <a:gd name="T26" fmla="*/ 235 w 613"/>
                <a:gd name="T27" fmla="*/ 0 h 688"/>
                <a:gd name="T28" fmla="*/ 99 w 613"/>
                <a:gd name="T29" fmla="*/ 46 h 6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3" h="688">
                  <a:moveTo>
                    <a:pt x="99" y="46"/>
                  </a:moveTo>
                  <a:cubicBezTo>
                    <a:pt x="61" y="84"/>
                    <a:pt x="16" y="159"/>
                    <a:pt x="8" y="227"/>
                  </a:cubicBezTo>
                  <a:cubicBezTo>
                    <a:pt x="0" y="295"/>
                    <a:pt x="30" y="409"/>
                    <a:pt x="53" y="454"/>
                  </a:cubicBezTo>
                  <a:cubicBezTo>
                    <a:pt x="76" y="499"/>
                    <a:pt x="99" y="514"/>
                    <a:pt x="144" y="499"/>
                  </a:cubicBezTo>
                  <a:cubicBezTo>
                    <a:pt x="189" y="484"/>
                    <a:pt x="303" y="370"/>
                    <a:pt x="326" y="363"/>
                  </a:cubicBezTo>
                  <a:cubicBezTo>
                    <a:pt x="349" y="356"/>
                    <a:pt x="303" y="416"/>
                    <a:pt x="280" y="454"/>
                  </a:cubicBezTo>
                  <a:cubicBezTo>
                    <a:pt x="257" y="492"/>
                    <a:pt x="190" y="552"/>
                    <a:pt x="190" y="590"/>
                  </a:cubicBezTo>
                  <a:cubicBezTo>
                    <a:pt x="190" y="628"/>
                    <a:pt x="227" y="674"/>
                    <a:pt x="280" y="681"/>
                  </a:cubicBezTo>
                  <a:cubicBezTo>
                    <a:pt x="333" y="688"/>
                    <a:pt x="454" y="673"/>
                    <a:pt x="507" y="635"/>
                  </a:cubicBezTo>
                  <a:cubicBezTo>
                    <a:pt x="560" y="597"/>
                    <a:pt x="583" y="514"/>
                    <a:pt x="598" y="454"/>
                  </a:cubicBezTo>
                  <a:cubicBezTo>
                    <a:pt x="613" y="394"/>
                    <a:pt x="613" y="333"/>
                    <a:pt x="598" y="273"/>
                  </a:cubicBezTo>
                  <a:cubicBezTo>
                    <a:pt x="583" y="213"/>
                    <a:pt x="530" y="129"/>
                    <a:pt x="507" y="91"/>
                  </a:cubicBezTo>
                  <a:cubicBezTo>
                    <a:pt x="484" y="53"/>
                    <a:pt x="507" y="61"/>
                    <a:pt x="462" y="46"/>
                  </a:cubicBezTo>
                  <a:cubicBezTo>
                    <a:pt x="417" y="31"/>
                    <a:pt x="295" y="0"/>
                    <a:pt x="235" y="0"/>
                  </a:cubicBezTo>
                  <a:cubicBezTo>
                    <a:pt x="175" y="0"/>
                    <a:pt x="137" y="8"/>
                    <a:pt x="99" y="46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20" name="Freeform 51" descr="Marbre blanc"/>
            <p:cNvSpPr>
              <a:spLocks/>
            </p:cNvSpPr>
            <p:nvPr/>
          </p:nvSpPr>
          <p:spPr bwMode="auto">
            <a:xfrm>
              <a:off x="2772" y="1249"/>
              <a:ext cx="627" cy="397"/>
            </a:xfrm>
            <a:custGeom>
              <a:avLst/>
              <a:gdLst>
                <a:gd name="T0" fmla="*/ 168 w 627"/>
                <a:gd name="T1" fmla="*/ 115 h 397"/>
                <a:gd name="T2" fmla="*/ 18 w 627"/>
                <a:gd name="T3" fmla="*/ 235 h 397"/>
                <a:gd name="T4" fmla="*/ 62 w 627"/>
                <a:gd name="T5" fmla="*/ 336 h 397"/>
                <a:gd name="T6" fmla="*/ 153 w 627"/>
                <a:gd name="T7" fmla="*/ 381 h 397"/>
                <a:gd name="T8" fmla="*/ 132 w 627"/>
                <a:gd name="T9" fmla="*/ 397 h 397"/>
                <a:gd name="T10" fmla="*/ 366 w 627"/>
                <a:gd name="T11" fmla="*/ 379 h 397"/>
                <a:gd name="T12" fmla="*/ 486 w 627"/>
                <a:gd name="T13" fmla="*/ 361 h 397"/>
                <a:gd name="T14" fmla="*/ 607 w 627"/>
                <a:gd name="T15" fmla="*/ 336 h 397"/>
                <a:gd name="T16" fmla="*/ 607 w 627"/>
                <a:gd name="T17" fmla="*/ 155 h 397"/>
                <a:gd name="T18" fmla="*/ 516 w 627"/>
                <a:gd name="T19" fmla="*/ 121 h 397"/>
                <a:gd name="T20" fmla="*/ 462 w 627"/>
                <a:gd name="T21" fmla="*/ 1 h 397"/>
                <a:gd name="T22" fmla="*/ 168 w 627"/>
                <a:gd name="T23" fmla="*/ 115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7" h="397">
                  <a:moveTo>
                    <a:pt x="168" y="115"/>
                  </a:moveTo>
                  <a:cubicBezTo>
                    <a:pt x="81" y="154"/>
                    <a:pt x="36" y="198"/>
                    <a:pt x="18" y="235"/>
                  </a:cubicBezTo>
                  <a:cubicBezTo>
                    <a:pt x="0" y="272"/>
                    <a:pt x="39" y="312"/>
                    <a:pt x="62" y="336"/>
                  </a:cubicBezTo>
                  <a:cubicBezTo>
                    <a:pt x="85" y="360"/>
                    <a:pt x="141" y="371"/>
                    <a:pt x="153" y="381"/>
                  </a:cubicBezTo>
                  <a:cubicBezTo>
                    <a:pt x="165" y="391"/>
                    <a:pt x="97" y="397"/>
                    <a:pt x="132" y="397"/>
                  </a:cubicBezTo>
                  <a:cubicBezTo>
                    <a:pt x="167" y="397"/>
                    <a:pt x="307" y="385"/>
                    <a:pt x="366" y="379"/>
                  </a:cubicBezTo>
                  <a:cubicBezTo>
                    <a:pt x="425" y="373"/>
                    <a:pt x="446" y="368"/>
                    <a:pt x="486" y="361"/>
                  </a:cubicBezTo>
                  <a:cubicBezTo>
                    <a:pt x="526" y="354"/>
                    <a:pt x="587" y="370"/>
                    <a:pt x="607" y="336"/>
                  </a:cubicBezTo>
                  <a:cubicBezTo>
                    <a:pt x="627" y="302"/>
                    <a:pt x="622" y="191"/>
                    <a:pt x="607" y="155"/>
                  </a:cubicBezTo>
                  <a:cubicBezTo>
                    <a:pt x="592" y="119"/>
                    <a:pt x="540" y="147"/>
                    <a:pt x="516" y="121"/>
                  </a:cubicBezTo>
                  <a:cubicBezTo>
                    <a:pt x="492" y="95"/>
                    <a:pt x="520" y="2"/>
                    <a:pt x="462" y="1"/>
                  </a:cubicBezTo>
                  <a:cubicBezTo>
                    <a:pt x="404" y="0"/>
                    <a:pt x="229" y="91"/>
                    <a:pt x="168" y="115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21" name="Freeform 52" descr="Marbre blanc"/>
            <p:cNvSpPr>
              <a:spLocks/>
            </p:cNvSpPr>
            <p:nvPr/>
          </p:nvSpPr>
          <p:spPr bwMode="auto">
            <a:xfrm>
              <a:off x="3801" y="1621"/>
              <a:ext cx="452" cy="917"/>
            </a:xfrm>
            <a:custGeom>
              <a:avLst/>
              <a:gdLst>
                <a:gd name="T0" fmla="*/ 21 w 452"/>
                <a:gd name="T1" fmla="*/ 124 h 807"/>
                <a:gd name="T2" fmla="*/ 39 w 452"/>
                <a:gd name="T3" fmla="*/ 267 h 807"/>
                <a:gd name="T4" fmla="*/ 76 w 452"/>
                <a:gd name="T5" fmla="*/ 577 h 807"/>
                <a:gd name="T6" fmla="*/ 212 w 452"/>
                <a:gd name="T7" fmla="*/ 784 h 807"/>
                <a:gd name="T8" fmla="*/ 333 w 452"/>
                <a:gd name="T9" fmla="*/ 908 h 807"/>
                <a:gd name="T10" fmla="*/ 439 w 452"/>
                <a:gd name="T11" fmla="*/ 732 h 807"/>
                <a:gd name="T12" fmla="*/ 411 w 452"/>
                <a:gd name="T13" fmla="*/ 567 h 807"/>
                <a:gd name="T14" fmla="*/ 417 w 452"/>
                <a:gd name="T15" fmla="*/ 287 h 807"/>
                <a:gd name="T16" fmla="*/ 394 w 452"/>
                <a:gd name="T17" fmla="*/ 62 h 807"/>
                <a:gd name="T18" fmla="*/ 167 w 452"/>
                <a:gd name="T19" fmla="*/ 10 h 807"/>
                <a:gd name="T20" fmla="*/ 21 w 452"/>
                <a:gd name="T21" fmla="*/ 124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807">
                  <a:moveTo>
                    <a:pt x="21" y="109"/>
                  </a:moveTo>
                  <a:cubicBezTo>
                    <a:pt x="0" y="147"/>
                    <a:pt x="30" y="169"/>
                    <a:pt x="39" y="235"/>
                  </a:cubicBezTo>
                  <a:cubicBezTo>
                    <a:pt x="48" y="301"/>
                    <a:pt x="47" y="432"/>
                    <a:pt x="76" y="508"/>
                  </a:cubicBezTo>
                  <a:cubicBezTo>
                    <a:pt x="105" y="584"/>
                    <a:pt x="169" y="641"/>
                    <a:pt x="212" y="690"/>
                  </a:cubicBezTo>
                  <a:cubicBezTo>
                    <a:pt x="255" y="739"/>
                    <a:pt x="295" y="807"/>
                    <a:pt x="333" y="799"/>
                  </a:cubicBezTo>
                  <a:cubicBezTo>
                    <a:pt x="371" y="791"/>
                    <a:pt x="426" y="694"/>
                    <a:pt x="439" y="644"/>
                  </a:cubicBezTo>
                  <a:cubicBezTo>
                    <a:pt x="452" y="594"/>
                    <a:pt x="415" y="564"/>
                    <a:pt x="411" y="499"/>
                  </a:cubicBezTo>
                  <a:cubicBezTo>
                    <a:pt x="407" y="434"/>
                    <a:pt x="420" y="327"/>
                    <a:pt x="417" y="253"/>
                  </a:cubicBezTo>
                  <a:cubicBezTo>
                    <a:pt x="414" y="179"/>
                    <a:pt x="435" y="95"/>
                    <a:pt x="394" y="55"/>
                  </a:cubicBezTo>
                  <a:cubicBezTo>
                    <a:pt x="353" y="15"/>
                    <a:pt x="229" y="0"/>
                    <a:pt x="167" y="9"/>
                  </a:cubicBezTo>
                  <a:cubicBezTo>
                    <a:pt x="105" y="18"/>
                    <a:pt x="42" y="71"/>
                    <a:pt x="21" y="109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22" name="Freeform 53" descr="Marbre blanc"/>
            <p:cNvSpPr>
              <a:spLocks/>
            </p:cNvSpPr>
            <p:nvPr/>
          </p:nvSpPr>
          <p:spPr bwMode="auto">
            <a:xfrm rot="2467907">
              <a:off x="3507" y="1249"/>
              <a:ext cx="444" cy="397"/>
            </a:xfrm>
            <a:custGeom>
              <a:avLst/>
              <a:gdLst>
                <a:gd name="T0" fmla="*/ 119 w 627"/>
                <a:gd name="T1" fmla="*/ 115 h 397"/>
                <a:gd name="T2" fmla="*/ 13 w 627"/>
                <a:gd name="T3" fmla="*/ 235 h 397"/>
                <a:gd name="T4" fmla="*/ 44 w 627"/>
                <a:gd name="T5" fmla="*/ 336 h 397"/>
                <a:gd name="T6" fmla="*/ 108 w 627"/>
                <a:gd name="T7" fmla="*/ 381 h 397"/>
                <a:gd name="T8" fmla="*/ 93 w 627"/>
                <a:gd name="T9" fmla="*/ 397 h 397"/>
                <a:gd name="T10" fmla="*/ 259 w 627"/>
                <a:gd name="T11" fmla="*/ 379 h 397"/>
                <a:gd name="T12" fmla="*/ 344 w 627"/>
                <a:gd name="T13" fmla="*/ 361 h 397"/>
                <a:gd name="T14" fmla="*/ 430 w 627"/>
                <a:gd name="T15" fmla="*/ 336 h 397"/>
                <a:gd name="T16" fmla="*/ 430 w 627"/>
                <a:gd name="T17" fmla="*/ 155 h 397"/>
                <a:gd name="T18" fmla="*/ 365 w 627"/>
                <a:gd name="T19" fmla="*/ 121 h 397"/>
                <a:gd name="T20" fmla="*/ 327 w 627"/>
                <a:gd name="T21" fmla="*/ 1 h 397"/>
                <a:gd name="T22" fmla="*/ 119 w 627"/>
                <a:gd name="T23" fmla="*/ 115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7" h="397">
                  <a:moveTo>
                    <a:pt x="168" y="115"/>
                  </a:moveTo>
                  <a:cubicBezTo>
                    <a:pt x="81" y="154"/>
                    <a:pt x="36" y="198"/>
                    <a:pt x="18" y="235"/>
                  </a:cubicBezTo>
                  <a:cubicBezTo>
                    <a:pt x="0" y="272"/>
                    <a:pt x="39" y="312"/>
                    <a:pt x="62" y="336"/>
                  </a:cubicBezTo>
                  <a:cubicBezTo>
                    <a:pt x="85" y="360"/>
                    <a:pt x="141" y="371"/>
                    <a:pt x="153" y="381"/>
                  </a:cubicBezTo>
                  <a:cubicBezTo>
                    <a:pt x="165" y="391"/>
                    <a:pt x="97" y="397"/>
                    <a:pt x="132" y="397"/>
                  </a:cubicBezTo>
                  <a:cubicBezTo>
                    <a:pt x="167" y="397"/>
                    <a:pt x="307" y="385"/>
                    <a:pt x="366" y="379"/>
                  </a:cubicBezTo>
                  <a:cubicBezTo>
                    <a:pt x="425" y="373"/>
                    <a:pt x="446" y="368"/>
                    <a:pt x="486" y="361"/>
                  </a:cubicBezTo>
                  <a:cubicBezTo>
                    <a:pt x="526" y="354"/>
                    <a:pt x="587" y="370"/>
                    <a:pt x="607" y="336"/>
                  </a:cubicBezTo>
                  <a:cubicBezTo>
                    <a:pt x="627" y="302"/>
                    <a:pt x="622" y="191"/>
                    <a:pt x="607" y="155"/>
                  </a:cubicBezTo>
                  <a:cubicBezTo>
                    <a:pt x="592" y="119"/>
                    <a:pt x="540" y="147"/>
                    <a:pt x="516" y="121"/>
                  </a:cubicBezTo>
                  <a:cubicBezTo>
                    <a:pt x="492" y="95"/>
                    <a:pt x="520" y="2"/>
                    <a:pt x="462" y="1"/>
                  </a:cubicBezTo>
                  <a:cubicBezTo>
                    <a:pt x="404" y="0"/>
                    <a:pt x="229" y="91"/>
                    <a:pt x="168" y="115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73" name="Freeform 54"/>
          <p:cNvSpPr>
            <a:spLocks/>
          </p:cNvSpPr>
          <p:nvPr/>
        </p:nvSpPr>
        <p:spPr bwMode="auto">
          <a:xfrm>
            <a:off x="2076450" y="2730500"/>
            <a:ext cx="2671763" cy="1203325"/>
          </a:xfrm>
          <a:custGeom>
            <a:avLst/>
            <a:gdLst>
              <a:gd name="T0" fmla="*/ 2311400 w 1683"/>
              <a:gd name="T1" fmla="*/ 0 h 758"/>
              <a:gd name="T2" fmla="*/ 41275 w 1683"/>
              <a:gd name="T3" fmla="*/ 339725 h 758"/>
              <a:gd name="T4" fmla="*/ 0 w 1683"/>
              <a:gd name="T5" fmla="*/ 622300 h 758"/>
              <a:gd name="T6" fmla="*/ 2241550 w 1683"/>
              <a:gd name="T7" fmla="*/ 1203325 h 758"/>
              <a:gd name="T8" fmla="*/ 2311400 w 1683"/>
              <a:gd name="T9" fmla="*/ 0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3" h="758">
                <a:moveTo>
                  <a:pt x="1456" y="0"/>
                </a:moveTo>
                <a:lnTo>
                  <a:pt x="26" y="214"/>
                </a:lnTo>
                <a:lnTo>
                  <a:pt x="0" y="392"/>
                </a:lnTo>
                <a:lnTo>
                  <a:pt x="1412" y="758"/>
                </a:lnTo>
                <a:cubicBezTo>
                  <a:pt x="1655" y="693"/>
                  <a:pt x="1683" y="76"/>
                  <a:pt x="1456" y="0"/>
                </a:cubicBezTo>
                <a:close/>
              </a:path>
            </a:pathLst>
          </a:cu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4" name="Freeform 55"/>
          <p:cNvSpPr>
            <a:spLocks/>
          </p:cNvSpPr>
          <p:nvPr/>
        </p:nvSpPr>
        <p:spPr bwMode="auto">
          <a:xfrm>
            <a:off x="4889500" y="2792413"/>
            <a:ext cx="2465388" cy="1096962"/>
          </a:xfrm>
          <a:custGeom>
            <a:avLst/>
            <a:gdLst>
              <a:gd name="T0" fmla="*/ 333375 w 1553"/>
              <a:gd name="T1" fmla="*/ 1096962 h 691"/>
              <a:gd name="T2" fmla="*/ 2444750 w 1553"/>
              <a:gd name="T3" fmla="*/ 827087 h 691"/>
              <a:gd name="T4" fmla="*/ 2465388 w 1553"/>
              <a:gd name="T5" fmla="*/ 274637 h 691"/>
              <a:gd name="T6" fmla="*/ 355600 w 1553"/>
              <a:gd name="T7" fmla="*/ 0 h 691"/>
              <a:gd name="T8" fmla="*/ 333375 w 1553"/>
              <a:gd name="T9" fmla="*/ 1096962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3" h="691">
                <a:moveTo>
                  <a:pt x="210" y="691"/>
                </a:moveTo>
                <a:lnTo>
                  <a:pt x="1540" y="521"/>
                </a:lnTo>
                <a:lnTo>
                  <a:pt x="1553" y="173"/>
                </a:lnTo>
                <a:lnTo>
                  <a:pt x="224" y="0"/>
                </a:lnTo>
                <a:cubicBezTo>
                  <a:pt x="0" y="87"/>
                  <a:pt x="0" y="624"/>
                  <a:pt x="210" y="691"/>
                </a:cubicBezTo>
                <a:close/>
              </a:path>
            </a:pathLst>
          </a:cu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5" name="Text Box 56"/>
          <p:cNvSpPr txBox="1">
            <a:spLocks noChangeArrowheads="1"/>
          </p:cNvSpPr>
          <p:nvPr/>
        </p:nvSpPr>
        <p:spPr bwMode="auto">
          <a:xfrm>
            <a:off x="1476375" y="5084763"/>
            <a:ext cx="7056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Voie latérale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-Gaz à gauche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-Mouvements respiratoires ( mouvement paroi)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-Angulation de mesure Doppler imparfaite</a:t>
            </a:r>
          </a:p>
        </p:txBody>
      </p:sp>
      <p:sp>
        <p:nvSpPr>
          <p:cNvPr id="32776" name="Line 57"/>
          <p:cNvSpPr>
            <a:spLocks noChangeShapeType="1"/>
          </p:cNvSpPr>
          <p:nvPr/>
        </p:nvSpPr>
        <p:spPr bwMode="auto">
          <a:xfrm flipV="1">
            <a:off x="395288" y="5013325"/>
            <a:ext cx="8748712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32777" name="Picture 58" descr="KIF_0552"/>
          <p:cNvPicPr>
            <a:picLocks noGrp="1" noChangeAspect="1" noChangeArrowheads="1"/>
          </p:cNvPicPr>
          <p:nvPr>
            <p:ph/>
          </p:nvPr>
        </p:nvPicPr>
        <p:blipFill>
          <a:blip r:embed="rId10" cstate="print"/>
          <a:srcRect l="34546" r="18181"/>
          <a:stretch>
            <a:fillRect/>
          </a:stretch>
        </p:blipFill>
        <p:spPr>
          <a:xfrm>
            <a:off x="238125" y="3429000"/>
            <a:ext cx="2173288" cy="16303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560" y="1772816"/>
            <a:ext cx="80660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4400" dirty="0">
                <a:solidFill>
                  <a:srgbClr val="F2547D"/>
                </a:solidFill>
                <a:latin typeface="Arial" charset="0"/>
              </a:rPr>
              <a:t>DECUBITUS LATERALE</a:t>
            </a:r>
          </a:p>
          <a:p>
            <a:pPr>
              <a:spcBef>
                <a:spcPct val="50000"/>
              </a:spcBef>
            </a:pP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Mobilizazione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del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rene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 e </a:t>
            </a: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possibili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piegatura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 posturale. ( </a:t>
            </a: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falza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4400" b="1" dirty="0" err="1">
                <a:solidFill>
                  <a:srgbClr val="FFCC00"/>
                </a:solidFill>
                <a:latin typeface="Arial" charset="0"/>
              </a:rPr>
              <a:t>stenosi</a:t>
            </a:r>
            <a:r>
              <a:rPr lang="fr-FR" altLang="fr-FR" sz="4400" b="1" dirty="0">
                <a:solidFill>
                  <a:srgbClr val="FFCC00"/>
                </a:solidFill>
                <a:latin typeface="Arial" charset="0"/>
              </a:rPr>
              <a:t>)</a:t>
            </a:r>
            <a:endParaRPr lang="fr-FR" altLang="fr-FR" sz="4400" dirty="0">
              <a:solidFill>
                <a:srgbClr val="F2547D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162050" y="719138"/>
            <a:ext cx="2174875" cy="490537"/>
            <a:chOff x="732" y="453"/>
            <a:chExt cx="1370" cy="309"/>
          </a:xfrm>
        </p:grpSpPr>
        <p:pic>
          <p:nvPicPr>
            <p:cNvPr id="34870" name="Picture 3" descr="KIF_0557"/>
            <p:cNvPicPr>
              <a:picLocks noChangeAspect="1" noChangeArrowheads="1"/>
            </p:cNvPicPr>
            <p:nvPr/>
          </p:nvPicPr>
          <p:blipFill>
            <a:blip r:embed="rId3" cstate="print"/>
            <a:srcRect l="23529" t="65018" r="30232" b="24947"/>
            <a:stretch>
              <a:fillRect/>
            </a:stretch>
          </p:blipFill>
          <p:spPr bwMode="auto">
            <a:xfrm rot="2256614">
              <a:off x="755" y="466"/>
              <a:ext cx="1331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4871" name="Freeform 4"/>
            <p:cNvSpPr>
              <a:spLocks/>
            </p:cNvSpPr>
            <p:nvPr/>
          </p:nvSpPr>
          <p:spPr bwMode="auto">
            <a:xfrm rot="-3143386">
              <a:off x="1262" y="-77"/>
              <a:ext cx="309" cy="1370"/>
            </a:xfrm>
            <a:custGeom>
              <a:avLst/>
              <a:gdLst>
                <a:gd name="T0" fmla="*/ 307 w 536"/>
                <a:gd name="T1" fmla="*/ 0 h 1794"/>
                <a:gd name="T2" fmla="*/ 309 w 536"/>
                <a:gd name="T3" fmla="*/ 1367 h 1794"/>
                <a:gd name="T4" fmla="*/ 7 w 536"/>
                <a:gd name="T5" fmla="*/ 1370 h 1794"/>
                <a:gd name="T6" fmla="*/ 0 w 536"/>
                <a:gd name="T7" fmla="*/ 17 h 1794"/>
                <a:gd name="T8" fmla="*/ 141 w 536"/>
                <a:gd name="T9" fmla="*/ 20 h 1794"/>
                <a:gd name="T10" fmla="*/ 141 w 536"/>
                <a:gd name="T11" fmla="*/ 213 h 1794"/>
                <a:gd name="T12" fmla="*/ 141 w 536"/>
                <a:gd name="T13" fmla="*/ 282 h 1794"/>
                <a:gd name="T14" fmla="*/ 141 w 536"/>
                <a:gd name="T15" fmla="*/ 386 h 1794"/>
                <a:gd name="T16" fmla="*/ 103 w 536"/>
                <a:gd name="T17" fmla="*/ 444 h 1794"/>
                <a:gd name="T18" fmla="*/ 78 w 536"/>
                <a:gd name="T19" fmla="*/ 637 h 1794"/>
                <a:gd name="T20" fmla="*/ 63 w 536"/>
                <a:gd name="T21" fmla="*/ 836 h 1794"/>
                <a:gd name="T22" fmla="*/ 63 w 536"/>
                <a:gd name="T23" fmla="*/ 940 h 1794"/>
                <a:gd name="T24" fmla="*/ 63 w 536"/>
                <a:gd name="T25" fmla="*/ 1010 h 1794"/>
                <a:gd name="T26" fmla="*/ 63 w 536"/>
                <a:gd name="T27" fmla="*/ 1113 h 1794"/>
                <a:gd name="T28" fmla="*/ 47 w 536"/>
                <a:gd name="T29" fmla="*/ 1187 h 1794"/>
                <a:gd name="T30" fmla="*/ 55 w 536"/>
                <a:gd name="T31" fmla="*/ 1281 h 1794"/>
                <a:gd name="T32" fmla="*/ 94 w 536"/>
                <a:gd name="T33" fmla="*/ 1326 h 1794"/>
                <a:gd name="T34" fmla="*/ 249 w 536"/>
                <a:gd name="T35" fmla="*/ 1324 h 1794"/>
                <a:gd name="T36" fmla="*/ 284 w 536"/>
                <a:gd name="T37" fmla="*/ 1294 h 1794"/>
                <a:gd name="T38" fmla="*/ 291 w 536"/>
                <a:gd name="T39" fmla="*/ 1217 h 1794"/>
                <a:gd name="T40" fmla="*/ 272 w 536"/>
                <a:gd name="T41" fmla="*/ 1077 h 1794"/>
                <a:gd name="T42" fmla="*/ 265 w 536"/>
                <a:gd name="T43" fmla="*/ 962 h 1794"/>
                <a:gd name="T44" fmla="*/ 258 w 536"/>
                <a:gd name="T45" fmla="*/ 715 h 1794"/>
                <a:gd name="T46" fmla="*/ 234 w 536"/>
                <a:gd name="T47" fmla="*/ 467 h 1794"/>
                <a:gd name="T48" fmla="*/ 194 w 536"/>
                <a:gd name="T49" fmla="*/ 406 h 1794"/>
                <a:gd name="T50" fmla="*/ 193 w 536"/>
                <a:gd name="T51" fmla="*/ 348 h 1794"/>
                <a:gd name="T52" fmla="*/ 203 w 536"/>
                <a:gd name="T53" fmla="*/ 14 h 17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36" h="1794">
                  <a:moveTo>
                    <a:pt x="532" y="0"/>
                  </a:moveTo>
                  <a:lnTo>
                    <a:pt x="536" y="1790"/>
                  </a:lnTo>
                  <a:lnTo>
                    <a:pt x="12" y="1794"/>
                  </a:lnTo>
                  <a:lnTo>
                    <a:pt x="0" y="22"/>
                  </a:lnTo>
                  <a:lnTo>
                    <a:pt x="244" y="26"/>
                  </a:lnTo>
                  <a:cubicBezTo>
                    <a:pt x="285" y="69"/>
                    <a:pt x="245" y="222"/>
                    <a:pt x="245" y="279"/>
                  </a:cubicBezTo>
                  <a:cubicBezTo>
                    <a:pt x="245" y="336"/>
                    <a:pt x="245" y="331"/>
                    <a:pt x="245" y="369"/>
                  </a:cubicBezTo>
                  <a:cubicBezTo>
                    <a:pt x="245" y="407"/>
                    <a:pt x="256" y="470"/>
                    <a:pt x="245" y="505"/>
                  </a:cubicBezTo>
                  <a:cubicBezTo>
                    <a:pt x="234" y="540"/>
                    <a:pt x="196" y="527"/>
                    <a:pt x="178" y="582"/>
                  </a:cubicBezTo>
                  <a:cubicBezTo>
                    <a:pt x="160" y="637"/>
                    <a:pt x="147" y="749"/>
                    <a:pt x="136" y="834"/>
                  </a:cubicBezTo>
                  <a:cubicBezTo>
                    <a:pt x="125" y="919"/>
                    <a:pt x="113" y="1029"/>
                    <a:pt x="109" y="1095"/>
                  </a:cubicBezTo>
                  <a:cubicBezTo>
                    <a:pt x="105" y="1161"/>
                    <a:pt x="109" y="1193"/>
                    <a:pt x="109" y="1231"/>
                  </a:cubicBezTo>
                  <a:cubicBezTo>
                    <a:pt x="109" y="1269"/>
                    <a:pt x="109" y="1284"/>
                    <a:pt x="109" y="1322"/>
                  </a:cubicBezTo>
                  <a:cubicBezTo>
                    <a:pt x="109" y="1360"/>
                    <a:pt x="113" y="1419"/>
                    <a:pt x="109" y="1458"/>
                  </a:cubicBezTo>
                  <a:cubicBezTo>
                    <a:pt x="105" y="1497"/>
                    <a:pt x="84" y="1517"/>
                    <a:pt x="82" y="1554"/>
                  </a:cubicBezTo>
                  <a:cubicBezTo>
                    <a:pt x="80" y="1591"/>
                    <a:pt x="83" y="1648"/>
                    <a:pt x="96" y="1678"/>
                  </a:cubicBezTo>
                  <a:cubicBezTo>
                    <a:pt x="109" y="1708"/>
                    <a:pt x="107" y="1728"/>
                    <a:pt x="163" y="1737"/>
                  </a:cubicBezTo>
                  <a:cubicBezTo>
                    <a:pt x="219" y="1746"/>
                    <a:pt x="377" y="1741"/>
                    <a:pt x="432" y="1734"/>
                  </a:cubicBezTo>
                  <a:cubicBezTo>
                    <a:pt x="487" y="1727"/>
                    <a:pt x="480" y="1717"/>
                    <a:pt x="492" y="1694"/>
                  </a:cubicBezTo>
                  <a:cubicBezTo>
                    <a:pt x="504" y="1671"/>
                    <a:pt x="508" y="1640"/>
                    <a:pt x="505" y="1593"/>
                  </a:cubicBezTo>
                  <a:cubicBezTo>
                    <a:pt x="502" y="1546"/>
                    <a:pt x="479" y="1465"/>
                    <a:pt x="472" y="1410"/>
                  </a:cubicBezTo>
                  <a:cubicBezTo>
                    <a:pt x="465" y="1355"/>
                    <a:pt x="464" y="1339"/>
                    <a:pt x="460" y="1260"/>
                  </a:cubicBezTo>
                  <a:cubicBezTo>
                    <a:pt x="456" y="1181"/>
                    <a:pt x="457" y="1044"/>
                    <a:pt x="448" y="936"/>
                  </a:cubicBezTo>
                  <a:cubicBezTo>
                    <a:pt x="439" y="828"/>
                    <a:pt x="424" y="679"/>
                    <a:pt x="406" y="612"/>
                  </a:cubicBezTo>
                  <a:cubicBezTo>
                    <a:pt x="388" y="545"/>
                    <a:pt x="349" y="557"/>
                    <a:pt x="337" y="531"/>
                  </a:cubicBezTo>
                  <a:cubicBezTo>
                    <a:pt x="325" y="505"/>
                    <a:pt x="332" y="541"/>
                    <a:pt x="334" y="456"/>
                  </a:cubicBezTo>
                  <a:cubicBezTo>
                    <a:pt x="336" y="371"/>
                    <a:pt x="348" y="109"/>
                    <a:pt x="352" y="1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19" name="Freeform 5" descr="Grands confettis"/>
          <p:cNvSpPr>
            <a:spLocks/>
          </p:cNvSpPr>
          <p:nvPr/>
        </p:nvSpPr>
        <p:spPr bwMode="auto">
          <a:xfrm rot="5168441">
            <a:off x="2051050" y="1268413"/>
            <a:ext cx="5322888" cy="3808412"/>
          </a:xfrm>
          <a:custGeom>
            <a:avLst/>
            <a:gdLst>
              <a:gd name="T0" fmla="*/ 2940050 w 3353"/>
              <a:gd name="T1" fmla="*/ 23812 h 2399"/>
              <a:gd name="T2" fmla="*/ 2147888 w 3353"/>
              <a:gd name="T3" fmla="*/ 23812 h 2399"/>
              <a:gd name="T4" fmla="*/ 1355725 w 3353"/>
              <a:gd name="T5" fmla="*/ 168275 h 2399"/>
              <a:gd name="T6" fmla="*/ 923925 w 3353"/>
              <a:gd name="T7" fmla="*/ 527050 h 2399"/>
              <a:gd name="T8" fmla="*/ 482600 w 3353"/>
              <a:gd name="T9" fmla="*/ 1001712 h 2399"/>
              <a:gd name="T10" fmla="*/ 58738 w 3353"/>
              <a:gd name="T11" fmla="*/ 1895475 h 2399"/>
              <a:gd name="T12" fmla="*/ 131763 w 3353"/>
              <a:gd name="T13" fmla="*/ 2616200 h 2399"/>
              <a:gd name="T14" fmla="*/ 419100 w 3353"/>
              <a:gd name="T15" fmla="*/ 3119437 h 2399"/>
              <a:gd name="T16" fmla="*/ 923925 w 3353"/>
              <a:gd name="T17" fmla="*/ 3552825 h 2399"/>
              <a:gd name="T18" fmla="*/ 1427163 w 3353"/>
              <a:gd name="T19" fmla="*/ 3695700 h 2399"/>
              <a:gd name="T20" fmla="*/ 2482850 w 3353"/>
              <a:gd name="T21" fmla="*/ 3716337 h 2399"/>
              <a:gd name="T22" fmla="*/ 3803650 w 3353"/>
              <a:gd name="T23" fmla="*/ 3768725 h 2399"/>
              <a:gd name="T24" fmla="*/ 4740275 w 3353"/>
              <a:gd name="T25" fmla="*/ 3479800 h 2399"/>
              <a:gd name="T26" fmla="*/ 5316538 w 3353"/>
              <a:gd name="T27" fmla="*/ 2255837 h 2399"/>
              <a:gd name="T28" fmla="*/ 4778375 w 3353"/>
              <a:gd name="T29" fmla="*/ 620712 h 2399"/>
              <a:gd name="T30" fmla="*/ 4054475 w 3353"/>
              <a:gd name="T31" fmla="*/ 230187 h 2399"/>
              <a:gd name="T32" fmla="*/ 2867025 w 3353"/>
              <a:gd name="T33" fmla="*/ 23812 h 23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3" h="2399">
                <a:moveTo>
                  <a:pt x="1852" y="15"/>
                </a:moveTo>
                <a:cubicBezTo>
                  <a:pt x="1685" y="7"/>
                  <a:pt x="1519" y="0"/>
                  <a:pt x="1353" y="15"/>
                </a:cubicBezTo>
                <a:cubicBezTo>
                  <a:pt x="1187" y="30"/>
                  <a:pt x="982" y="53"/>
                  <a:pt x="854" y="106"/>
                </a:cubicBezTo>
                <a:cubicBezTo>
                  <a:pt x="726" y="159"/>
                  <a:pt x="674" y="245"/>
                  <a:pt x="582" y="332"/>
                </a:cubicBezTo>
                <a:cubicBezTo>
                  <a:pt x="490" y="419"/>
                  <a:pt x="395" y="487"/>
                  <a:pt x="304" y="631"/>
                </a:cubicBezTo>
                <a:cubicBezTo>
                  <a:pt x="213" y="775"/>
                  <a:pt x="74" y="1025"/>
                  <a:pt x="37" y="1194"/>
                </a:cubicBezTo>
                <a:cubicBezTo>
                  <a:pt x="0" y="1363"/>
                  <a:pt x="45" y="1520"/>
                  <a:pt x="83" y="1648"/>
                </a:cubicBezTo>
                <a:cubicBezTo>
                  <a:pt x="121" y="1776"/>
                  <a:pt x="181" y="1867"/>
                  <a:pt x="264" y="1965"/>
                </a:cubicBezTo>
                <a:cubicBezTo>
                  <a:pt x="347" y="2063"/>
                  <a:pt x="476" y="2177"/>
                  <a:pt x="582" y="2238"/>
                </a:cubicBezTo>
                <a:cubicBezTo>
                  <a:pt x="688" y="2299"/>
                  <a:pt x="735" y="2311"/>
                  <a:pt x="899" y="2328"/>
                </a:cubicBezTo>
                <a:cubicBezTo>
                  <a:pt x="1063" y="2345"/>
                  <a:pt x="1315" y="2333"/>
                  <a:pt x="1564" y="2341"/>
                </a:cubicBezTo>
                <a:cubicBezTo>
                  <a:pt x="1813" y="2349"/>
                  <a:pt x="2159" y="2399"/>
                  <a:pt x="2396" y="2374"/>
                </a:cubicBezTo>
                <a:cubicBezTo>
                  <a:pt x="2633" y="2349"/>
                  <a:pt x="2827" y="2351"/>
                  <a:pt x="2986" y="2192"/>
                </a:cubicBezTo>
                <a:cubicBezTo>
                  <a:pt x="3145" y="2033"/>
                  <a:pt x="3345" y="1721"/>
                  <a:pt x="3349" y="1421"/>
                </a:cubicBezTo>
                <a:cubicBezTo>
                  <a:pt x="3353" y="1121"/>
                  <a:pt x="3142" y="604"/>
                  <a:pt x="3010" y="391"/>
                </a:cubicBezTo>
                <a:cubicBezTo>
                  <a:pt x="2878" y="178"/>
                  <a:pt x="2755" y="208"/>
                  <a:pt x="2554" y="145"/>
                </a:cubicBezTo>
                <a:cubicBezTo>
                  <a:pt x="2353" y="82"/>
                  <a:pt x="1962" y="42"/>
                  <a:pt x="1806" y="15"/>
                </a:cubicBezTo>
              </a:path>
            </a:pathLst>
          </a:custGeom>
          <a:pattFill prst="lgConfetti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0" name="Freeform 6" descr="Marbre marron"/>
          <p:cNvSpPr>
            <a:spLocks/>
          </p:cNvSpPr>
          <p:nvPr/>
        </p:nvSpPr>
        <p:spPr bwMode="auto">
          <a:xfrm rot="5168441">
            <a:off x="3708400" y="1133476"/>
            <a:ext cx="2484437" cy="2328862"/>
          </a:xfrm>
          <a:custGeom>
            <a:avLst/>
            <a:gdLst>
              <a:gd name="T0" fmla="*/ 1439862 w 1565"/>
              <a:gd name="T1" fmla="*/ 804862 h 1467"/>
              <a:gd name="T2" fmla="*/ 1800225 w 1565"/>
              <a:gd name="T3" fmla="*/ 588962 h 1467"/>
              <a:gd name="T4" fmla="*/ 2232025 w 1565"/>
              <a:gd name="T5" fmla="*/ 373062 h 1467"/>
              <a:gd name="T6" fmla="*/ 2447925 w 1565"/>
              <a:gd name="T7" fmla="*/ 84137 h 1467"/>
              <a:gd name="T8" fmla="*/ 2016125 w 1565"/>
              <a:gd name="T9" fmla="*/ 157162 h 1467"/>
              <a:gd name="T10" fmla="*/ 1728787 w 1565"/>
              <a:gd name="T11" fmla="*/ 228600 h 1467"/>
              <a:gd name="T12" fmla="*/ 1584325 w 1565"/>
              <a:gd name="T13" fmla="*/ 84137 h 1467"/>
              <a:gd name="T14" fmla="*/ 1439862 w 1565"/>
              <a:gd name="T15" fmla="*/ 12700 h 1467"/>
              <a:gd name="T16" fmla="*/ 936625 w 1565"/>
              <a:gd name="T17" fmla="*/ 157162 h 1467"/>
              <a:gd name="T18" fmla="*/ 647700 w 1565"/>
              <a:gd name="T19" fmla="*/ 373062 h 1467"/>
              <a:gd name="T20" fmla="*/ 431800 w 1565"/>
              <a:gd name="T21" fmla="*/ 660400 h 1467"/>
              <a:gd name="T22" fmla="*/ 144462 w 1565"/>
              <a:gd name="T23" fmla="*/ 1020762 h 1467"/>
              <a:gd name="T24" fmla="*/ 0 w 1565"/>
              <a:gd name="T25" fmla="*/ 1668462 h 1467"/>
              <a:gd name="T26" fmla="*/ 144462 w 1565"/>
              <a:gd name="T27" fmla="*/ 2173287 h 1467"/>
              <a:gd name="T28" fmla="*/ 287337 w 1565"/>
              <a:gd name="T29" fmla="*/ 2317750 h 1467"/>
              <a:gd name="T30" fmla="*/ 431800 w 1565"/>
              <a:gd name="T31" fmla="*/ 2244725 h 1467"/>
              <a:gd name="T32" fmla="*/ 792162 w 1565"/>
              <a:gd name="T33" fmla="*/ 1884362 h 1467"/>
              <a:gd name="T34" fmla="*/ 1152525 w 1565"/>
              <a:gd name="T35" fmla="*/ 1741487 h 1467"/>
              <a:gd name="T36" fmla="*/ 1295400 w 1565"/>
              <a:gd name="T37" fmla="*/ 1597025 h 1467"/>
              <a:gd name="T38" fmla="*/ 1295400 w 1565"/>
              <a:gd name="T39" fmla="*/ 1452562 h 1467"/>
              <a:gd name="T40" fmla="*/ 1079500 w 1565"/>
              <a:gd name="T41" fmla="*/ 1236662 h 1467"/>
              <a:gd name="T42" fmla="*/ 936625 w 1565"/>
              <a:gd name="T43" fmla="*/ 733425 h 1467"/>
              <a:gd name="T44" fmla="*/ 1079500 w 1565"/>
              <a:gd name="T45" fmla="*/ 588962 h 1467"/>
              <a:gd name="T46" fmla="*/ 1295400 w 1565"/>
              <a:gd name="T47" fmla="*/ 733425 h 1467"/>
              <a:gd name="T48" fmla="*/ 1511300 w 1565"/>
              <a:gd name="T49" fmla="*/ 804862 h 14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65" h="1467">
                <a:moveTo>
                  <a:pt x="907" y="507"/>
                </a:moveTo>
                <a:cubicBezTo>
                  <a:pt x="979" y="461"/>
                  <a:pt x="1051" y="416"/>
                  <a:pt x="1134" y="371"/>
                </a:cubicBezTo>
                <a:cubicBezTo>
                  <a:pt x="1217" y="326"/>
                  <a:pt x="1338" y="288"/>
                  <a:pt x="1406" y="235"/>
                </a:cubicBezTo>
                <a:cubicBezTo>
                  <a:pt x="1474" y="182"/>
                  <a:pt x="1565" y="76"/>
                  <a:pt x="1542" y="53"/>
                </a:cubicBezTo>
                <a:cubicBezTo>
                  <a:pt x="1519" y="30"/>
                  <a:pt x="1345" y="84"/>
                  <a:pt x="1270" y="99"/>
                </a:cubicBezTo>
                <a:cubicBezTo>
                  <a:pt x="1195" y="114"/>
                  <a:pt x="1134" y="152"/>
                  <a:pt x="1089" y="144"/>
                </a:cubicBezTo>
                <a:cubicBezTo>
                  <a:pt x="1044" y="136"/>
                  <a:pt x="1028" y="76"/>
                  <a:pt x="998" y="53"/>
                </a:cubicBezTo>
                <a:cubicBezTo>
                  <a:pt x="968" y="30"/>
                  <a:pt x="975" y="0"/>
                  <a:pt x="907" y="8"/>
                </a:cubicBezTo>
                <a:cubicBezTo>
                  <a:pt x="839" y="16"/>
                  <a:pt x="673" y="61"/>
                  <a:pt x="590" y="99"/>
                </a:cubicBezTo>
                <a:cubicBezTo>
                  <a:pt x="507" y="137"/>
                  <a:pt x="461" y="182"/>
                  <a:pt x="408" y="235"/>
                </a:cubicBezTo>
                <a:cubicBezTo>
                  <a:pt x="355" y="288"/>
                  <a:pt x="325" y="348"/>
                  <a:pt x="272" y="416"/>
                </a:cubicBezTo>
                <a:cubicBezTo>
                  <a:pt x="219" y="484"/>
                  <a:pt x="136" y="537"/>
                  <a:pt x="91" y="643"/>
                </a:cubicBezTo>
                <a:cubicBezTo>
                  <a:pt x="46" y="749"/>
                  <a:pt x="0" y="930"/>
                  <a:pt x="0" y="1051"/>
                </a:cubicBezTo>
                <a:cubicBezTo>
                  <a:pt x="0" y="1172"/>
                  <a:pt x="61" y="1301"/>
                  <a:pt x="91" y="1369"/>
                </a:cubicBezTo>
                <a:cubicBezTo>
                  <a:pt x="121" y="1437"/>
                  <a:pt x="151" y="1453"/>
                  <a:pt x="181" y="1460"/>
                </a:cubicBezTo>
                <a:cubicBezTo>
                  <a:pt x="211" y="1467"/>
                  <a:pt x="219" y="1459"/>
                  <a:pt x="272" y="1414"/>
                </a:cubicBezTo>
                <a:cubicBezTo>
                  <a:pt x="325" y="1369"/>
                  <a:pt x="423" y="1240"/>
                  <a:pt x="499" y="1187"/>
                </a:cubicBezTo>
                <a:cubicBezTo>
                  <a:pt x="575" y="1134"/>
                  <a:pt x="673" y="1127"/>
                  <a:pt x="726" y="1097"/>
                </a:cubicBezTo>
                <a:cubicBezTo>
                  <a:pt x="779" y="1067"/>
                  <a:pt x="801" y="1036"/>
                  <a:pt x="816" y="1006"/>
                </a:cubicBezTo>
                <a:cubicBezTo>
                  <a:pt x="831" y="976"/>
                  <a:pt x="839" y="953"/>
                  <a:pt x="816" y="915"/>
                </a:cubicBezTo>
                <a:cubicBezTo>
                  <a:pt x="793" y="877"/>
                  <a:pt x="718" y="854"/>
                  <a:pt x="680" y="779"/>
                </a:cubicBezTo>
                <a:cubicBezTo>
                  <a:pt x="642" y="704"/>
                  <a:pt x="590" y="530"/>
                  <a:pt x="590" y="462"/>
                </a:cubicBezTo>
                <a:cubicBezTo>
                  <a:pt x="590" y="394"/>
                  <a:pt x="642" y="371"/>
                  <a:pt x="680" y="371"/>
                </a:cubicBezTo>
                <a:cubicBezTo>
                  <a:pt x="718" y="371"/>
                  <a:pt x="771" y="439"/>
                  <a:pt x="816" y="462"/>
                </a:cubicBezTo>
                <a:cubicBezTo>
                  <a:pt x="861" y="485"/>
                  <a:pt x="906" y="496"/>
                  <a:pt x="952" y="507"/>
                </a:cubicBezTo>
              </a:path>
            </a:pathLst>
          </a:custGeom>
          <a:blipFill dpi="0" rotWithShape="1">
            <a:blip r:embed="rId4" cstate="print">
              <a:alphaModFix amt="69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1" name="Freeform 7" descr="Papier journal"/>
          <p:cNvSpPr>
            <a:spLocks/>
          </p:cNvSpPr>
          <p:nvPr/>
        </p:nvSpPr>
        <p:spPr bwMode="auto">
          <a:xfrm rot="5168441">
            <a:off x="3085306" y="2485232"/>
            <a:ext cx="1120775" cy="1296988"/>
          </a:xfrm>
          <a:custGeom>
            <a:avLst/>
            <a:gdLst>
              <a:gd name="T0" fmla="*/ 12700 w 706"/>
              <a:gd name="T1" fmla="*/ 876300 h 817"/>
              <a:gd name="T2" fmla="*/ 157163 w 706"/>
              <a:gd name="T3" fmla="*/ 731838 h 817"/>
              <a:gd name="T4" fmla="*/ 373063 w 706"/>
              <a:gd name="T5" fmla="*/ 587375 h 817"/>
              <a:gd name="T6" fmla="*/ 301625 w 706"/>
              <a:gd name="T7" fmla="*/ 371475 h 817"/>
              <a:gd name="T8" fmla="*/ 301625 w 706"/>
              <a:gd name="T9" fmla="*/ 228600 h 817"/>
              <a:gd name="T10" fmla="*/ 444500 w 706"/>
              <a:gd name="T11" fmla="*/ 84138 h 817"/>
              <a:gd name="T12" fmla="*/ 660400 w 706"/>
              <a:gd name="T13" fmla="*/ 11113 h 817"/>
              <a:gd name="T14" fmla="*/ 876300 w 706"/>
              <a:gd name="T15" fmla="*/ 155575 h 817"/>
              <a:gd name="T16" fmla="*/ 942975 w 706"/>
              <a:gd name="T17" fmla="*/ 365125 h 817"/>
              <a:gd name="T18" fmla="*/ 876300 w 706"/>
              <a:gd name="T19" fmla="*/ 587375 h 817"/>
              <a:gd name="T20" fmla="*/ 876300 w 706"/>
              <a:gd name="T21" fmla="*/ 731838 h 817"/>
              <a:gd name="T22" fmla="*/ 1092200 w 706"/>
              <a:gd name="T23" fmla="*/ 876300 h 817"/>
              <a:gd name="T24" fmla="*/ 1044575 w 706"/>
              <a:gd name="T25" fmla="*/ 904875 h 817"/>
              <a:gd name="T26" fmla="*/ 949325 w 706"/>
              <a:gd name="T27" fmla="*/ 876300 h 817"/>
              <a:gd name="T28" fmla="*/ 804863 w 706"/>
              <a:gd name="T29" fmla="*/ 803275 h 817"/>
              <a:gd name="T30" fmla="*/ 660400 w 706"/>
              <a:gd name="T31" fmla="*/ 876300 h 817"/>
              <a:gd name="T32" fmla="*/ 660400 w 706"/>
              <a:gd name="T33" fmla="*/ 1236663 h 817"/>
              <a:gd name="T34" fmla="*/ 517525 w 706"/>
              <a:gd name="T35" fmla="*/ 1236663 h 817"/>
              <a:gd name="T36" fmla="*/ 517525 w 706"/>
              <a:gd name="T37" fmla="*/ 1092200 h 817"/>
              <a:gd name="T38" fmla="*/ 517525 w 706"/>
              <a:gd name="T39" fmla="*/ 947738 h 817"/>
              <a:gd name="T40" fmla="*/ 373063 w 706"/>
              <a:gd name="T41" fmla="*/ 803275 h 817"/>
              <a:gd name="T42" fmla="*/ 180975 w 706"/>
              <a:gd name="T43" fmla="*/ 828675 h 817"/>
              <a:gd name="T44" fmla="*/ 84138 w 706"/>
              <a:gd name="T45" fmla="*/ 876300 h 817"/>
              <a:gd name="T46" fmla="*/ 12700 w 706"/>
              <a:gd name="T47" fmla="*/ 876300 h 8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06" h="817">
                <a:moveTo>
                  <a:pt x="8" y="552"/>
                </a:moveTo>
                <a:cubicBezTo>
                  <a:pt x="16" y="537"/>
                  <a:pt x="61" y="491"/>
                  <a:pt x="99" y="461"/>
                </a:cubicBezTo>
                <a:cubicBezTo>
                  <a:pt x="137" y="431"/>
                  <a:pt x="220" y="408"/>
                  <a:pt x="235" y="370"/>
                </a:cubicBezTo>
                <a:cubicBezTo>
                  <a:pt x="250" y="332"/>
                  <a:pt x="198" y="272"/>
                  <a:pt x="190" y="234"/>
                </a:cubicBezTo>
                <a:cubicBezTo>
                  <a:pt x="182" y="196"/>
                  <a:pt x="175" y="174"/>
                  <a:pt x="190" y="144"/>
                </a:cubicBezTo>
                <a:cubicBezTo>
                  <a:pt x="205" y="114"/>
                  <a:pt x="242" y="76"/>
                  <a:pt x="280" y="53"/>
                </a:cubicBezTo>
                <a:cubicBezTo>
                  <a:pt x="318" y="30"/>
                  <a:pt x="371" y="0"/>
                  <a:pt x="416" y="7"/>
                </a:cubicBezTo>
                <a:cubicBezTo>
                  <a:pt x="461" y="14"/>
                  <a:pt x="522" y="61"/>
                  <a:pt x="552" y="98"/>
                </a:cubicBezTo>
                <a:cubicBezTo>
                  <a:pt x="582" y="135"/>
                  <a:pt x="594" y="185"/>
                  <a:pt x="594" y="230"/>
                </a:cubicBezTo>
                <a:cubicBezTo>
                  <a:pt x="594" y="275"/>
                  <a:pt x="559" y="332"/>
                  <a:pt x="552" y="370"/>
                </a:cubicBezTo>
                <a:cubicBezTo>
                  <a:pt x="545" y="408"/>
                  <a:pt x="529" y="431"/>
                  <a:pt x="552" y="461"/>
                </a:cubicBezTo>
                <a:cubicBezTo>
                  <a:pt x="575" y="491"/>
                  <a:pt x="670" y="534"/>
                  <a:pt x="688" y="552"/>
                </a:cubicBezTo>
                <a:cubicBezTo>
                  <a:pt x="706" y="570"/>
                  <a:pt x="673" y="570"/>
                  <a:pt x="658" y="570"/>
                </a:cubicBezTo>
                <a:cubicBezTo>
                  <a:pt x="643" y="570"/>
                  <a:pt x="623" y="563"/>
                  <a:pt x="598" y="552"/>
                </a:cubicBezTo>
                <a:cubicBezTo>
                  <a:pt x="573" y="541"/>
                  <a:pt x="537" y="506"/>
                  <a:pt x="507" y="506"/>
                </a:cubicBezTo>
                <a:cubicBezTo>
                  <a:pt x="477" y="506"/>
                  <a:pt x="431" y="507"/>
                  <a:pt x="416" y="552"/>
                </a:cubicBezTo>
                <a:cubicBezTo>
                  <a:pt x="401" y="597"/>
                  <a:pt x="431" y="741"/>
                  <a:pt x="416" y="779"/>
                </a:cubicBezTo>
                <a:cubicBezTo>
                  <a:pt x="401" y="817"/>
                  <a:pt x="341" y="794"/>
                  <a:pt x="326" y="779"/>
                </a:cubicBezTo>
                <a:cubicBezTo>
                  <a:pt x="311" y="764"/>
                  <a:pt x="326" y="718"/>
                  <a:pt x="326" y="688"/>
                </a:cubicBezTo>
                <a:cubicBezTo>
                  <a:pt x="326" y="658"/>
                  <a:pt x="341" y="627"/>
                  <a:pt x="326" y="597"/>
                </a:cubicBezTo>
                <a:cubicBezTo>
                  <a:pt x="311" y="567"/>
                  <a:pt x="270" y="518"/>
                  <a:pt x="235" y="506"/>
                </a:cubicBezTo>
                <a:cubicBezTo>
                  <a:pt x="200" y="494"/>
                  <a:pt x="144" y="514"/>
                  <a:pt x="114" y="522"/>
                </a:cubicBezTo>
                <a:cubicBezTo>
                  <a:pt x="84" y="530"/>
                  <a:pt x="71" y="547"/>
                  <a:pt x="53" y="552"/>
                </a:cubicBezTo>
                <a:cubicBezTo>
                  <a:pt x="35" y="557"/>
                  <a:pt x="0" y="567"/>
                  <a:pt x="8" y="552"/>
                </a:cubicBez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2" name="Oval 8"/>
          <p:cNvSpPr>
            <a:spLocks noChangeArrowheads="1"/>
          </p:cNvSpPr>
          <p:nvPr/>
        </p:nvSpPr>
        <p:spPr bwMode="auto">
          <a:xfrm rot="5168441">
            <a:off x="3495675" y="30686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Freeform 9" descr="Papier de soie rose"/>
          <p:cNvSpPr>
            <a:spLocks/>
          </p:cNvSpPr>
          <p:nvPr/>
        </p:nvSpPr>
        <p:spPr bwMode="auto">
          <a:xfrm rot="5168441">
            <a:off x="3458369" y="1883569"/>
            <a:ext cx="957262" cy="838200"/>
          </a:xfrm>
          <a:custGeom>
            <a:avLst/>
            <a:gdLst>
              <a:gd name="T0" fmla="*/ 596900 w 603"/>
              <a:gd name="T1" fmla="*/ 53975 h 528"/>
              <a:gd name="T2" fmla="*/ 463550 w 603"/>
              <a:gd name="T3" fmla="*/ 28575 h 528"/>
              <a:gd name="T4" fmla="*/ 93662 w 603"/>
              <a:gd name="T5" fmla="*/ 222250 h 528"/>
              <a:gd name="T6" fmla="*/ 6350 w 603"/>
              <a:gd name="T7" fmla="*/ 460375 h 528"/>
              <a:gd name="T8" fmla="*/ 50800 w 603"/>
              <a:gd name="T9" fmla="*/ 669925 h 528"/>
              <a:gd name="T10" fmla="*/ 238125 w 603"/>
              <a:gd name="T11" fmla="*/ 796925 h 528"/>
              <a:gd name="T12" fmla="*/ 476250 w 603"/>
              <a:gd name="T13" fmla="*/ 815975 h 528"/>
              <a:gd name="T14" fmla="*/ 774700 w 603"/>
              <a:gd name="T15" fmla="*/ 663575 h 528"/>
              <a:gd name="T16" fmla="*/ 885825 w 603"/>
              <a:gd name="T17" fmla="*/ 509588 h 528"/>
              <a:gd name="T18" fmla="*/ 957262 w 603"/>
              <a:gd name="T19" fmla="*/ 293688 h 528"/>
              <a:gd name="T20" fmla="*/ 885825 w 603"/>
              <a:gd name="T21" fmla="*/ 149225 h 528"/>
              <a:gd name="T22" fmla="*/ 741362 w 603"/>
              <a:gd name="T23" fmla="*/ 149225 h 528"/>
              <a:gd name="T24" fmla="*/ 669925 w 603"/>
              <a:gd name="T25" fmla="*/ 222250 h 528"/>
              <a:gd name="T26" fmla="*/ 669925 w 603"/>
              <a:gd name="T27" fmla="*/ 293688 h 528"/>
              <a:gd name="T28" fmla="*/ 704850 w 603"/>
              <a:gd name="T29" fmla="*/ 384175 h 528"/>
              <a:gd name="T30" fmla="*/ 711200 w 603"/>
              <a:gd name="T31" fmla="*/ 473075 h 528"/>
              <a:gd name="T32" fmla="*/ 669925 w 603"/>
              <a:gd name="T33" fmla="*/ 509588 h 528"/>
              <a:gd name="T34" fmla="*/ 628650 w 603"/>
              <a:gd name="T35" fmla="*/ 549275 h 528"/>
              <a:gd name="T36" fmla="*/ 596900 w 603"/>
              <a:gd name="T37" fmla="*/ 600075 h 528"/>
              <a:gd name="T38" fmla="*/ 488950 w 603"/>
              <a:gd name="T39" fmla="*/ 625475 h 528"/>
              <a:gd name="T40" fmla="*/ 382587 w 603"/>
              <a:gd name="T41" fmla="*/ 581025 h 528"/>
              <a:gd name="T42" fmla="*/ 273050 w 603"/>
              <a:gd name="T43" fmla="*/ 593725 h 528"/>
              <a:gd name="T44" fmla="*/ 238125 w 603"/>
              <a:gd name="T45" fmla="*/ 509588 h 528"/>
              <a:gd name="T46" fmla="*/ 309562 w 603"/>
              <a:gd name="T47" fmla="*/ 438150 h 528"/>
              <a:gd name="T48" fmla="*/ 382587 w 603"/>
              <a:gd name="T49" fmla="*/ 293688 h 5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3" h="528">
                <a:moveTo>
                  <a:pt x="376" y="34"/>
                </a:moveTo>
                <a:cubicBezTo>
                  <a:pt x="362" y="31"/>
                  <a:pt x="345" y="0"/>
                  <a:pt x="292" y="18"/>
                </a:cubicBezTo>
                <a:cubicBezTo>
                  <a:pt x="239" y="36"/>
                  <a:pt x="107" y="95"/>
                  <a:pt x="59" y="140"/>
                </a:cubicBezTo>
                <a:cubicBezTo>
                  <a:pt x="11" y="185"/>
                  <a:pt x="8" y="243"/>
                  <a:pt x="4" y="290"/>
                </a:cubicBezTo>
                <a:cubicBezTo>
                  <a:pt x="0" y="337"/>
                  <a:pt x="8" y="387"/>
                  <a:pt x="32" y="422"/>
                </a:cubicBezTo>
                <a:cubicBezTo>
                  <a:pt x="56" y="457"/>
                  <a:pt x="105" y="487"/>
                  <a:pt x="150" y="502"/>
                </a:cubicBezTo>
                <a:cubicBezTo>
                  <a:pt x="195" y="517"/>
                  <a:pt x="244" y="528"/>
                  <a:pt x="300" y="514"/>
                </a:cubicBezTo>
                <a:cubicBezTo>
                  <a:pt x="356" y="500"/>
                  <a:pt x="445" y="450"/>
                  <a:pt x="488" y="418"/>
                </a:cubicBezTo>
                <a:cubicBezTo>
                  <a:pt x="531" y="386"/>
                  <a:pt x="539" y="360"/>
                  <a:pt x="558" y="321"/>
                </a:cubicBezTo>
                <a:cubicBezTo>
                  <a:pt x="577" y="282"/>
                  <a:pt x="603" y="223"/>
                  <a:pt x="603" y="185"/>
                </a:cubicBezTo>
                <a:cubicBezTo>
                  <a:pt x="603" y="147"/>
                  <a:pt x="581" y="109"/>
                  <a:pt x="558" y="94"/>
                </a:cubicBezTo>
                <a:cubicBezTo>
                  <a:pt x="535" y="79"/>
                  <a:pt x="490" y="86"/>
                  <a:pt x="467" y="94"/>
                </a:cubicBezTo>
                <a:cubicBezTo>
                  <a:pt x="444" y="102"/>
                  <a:pt x="429" y="125"/>
                  <a:pt x="422" y="140"/>
                </a:cubicBezTo>
                <a:cubicBezTo>
                  <a:pt x="415" y="155"/>
                  <a:pt x="418" y="168"/>
                  <a:pt x="422" y="185"/>
                </a:cubicBezTo>
                <a:cubicBezTo>
                  <a:pt x="426" y="202"/>
                  <a:pt x="440" y="223"/>
                  <a:pt x="444" y="242"/>
                </a:cubicBezTo>
                <a:cubicBezTo>
                  <a:pt x="448" y="261"/>
                  <a:pt x="452" y="285"/>
                  <a:pt x="448" y="298"/>
                </a:cubicBezTo>
                <a:cubicBezTo>
                  <a:pt x="444" y="311"/>
                  <a:pt x="431" y="313"/>
                  <a:pt x="422" y="321"/>
                </a:cubicBezTo>
                <a:cubicBezTo>
                  <a:pt x="413" y="329"/>
                  <a:pt x="404" y="336"/>
                  <a:pt x="396" y="346"/>
                </a:cubicBezTo>
                <a:cubicBezTo>
                  <a:pt x="388" y="356"/>
                  <a:pt x="391" y="370"/>
                  <a:pt x="376" y="378"/>
                </a:cubicBezTo>
                <a:cubicBezTo>
                  <a:pt x="361" y="386"/>
                  <a:pt x="330" y="396"/>
                  <a:pt x="308" y="394"/>
                </a:cubicBezTo>
                <a:cubicBezTo>
                  <a:pt x="286" y="392"/>
                  <a:pt x="264" y="369"/>
                  <a:pt x="241" y="366"/>
                </a:cubicBezTo>
                <a:cubicBezTo>
                  <a:pt x="218" y="363"/>
                  <a:pt x="187" y="381"/>
                  <a:pt x="172" y="374"/>
                </a:cubicBezTo>
                <a:cubicBezTo>
                  <a:pt x="157" y="367"/>
                  <a:pt x="146" y="337"/>
                  <a:pt x="150" y="321"/>
                </a:cubicBezTo>
                <a:cubicBezTo>
                  <a:pt x="154" y="305"/>
                  <a:pt x="180" y="299"/>
                  <a:pt x="195" y="276"/>
                </a:cubicBezTo>
                <a:cubicBezTo>
                  <a:pt x="210" y="253"/>
                  <a:pt x="233" y="200"/>
                  <a:pt x="241" y="185"/>
                </a:cubicBezTo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4" name="Freeform 10" descr="Papier de soie rose"/>
          <p:cNvSpPr>
            <a:spLocks/>
          </p:cNvSpPr>
          <p:nvPr/>
        </p:nvSpPr>
        <p:spPr bwMode="auto">
          <a:xfrm rot="5168441">
            <a:off x="3391694" y="4031456"/>
            <a:ext cx="879475" cy="868363"/>
          </a:xfrm>
          <a:custGeom>
            <a:avLst/>
            <a:gdLst>
              <a:gd name="T0" fmla="*/ 223838 w 554"/>
              <a:gd name="T1" fmla="*/ 519113 h 547"/>
              <a:gd name="T2" fmla="*/ 160338 w 554"/>
              <a:gd name="T3" fmla="*/ 468313 h 547"/>
              <a:gd name="T4" fmla="*/ 52388 w 554"/>
              <a:gd name="T5" fmla="*/ 444500 h 547"/>
              <a:gd name="T6" fmla="*/ 26988 w 554"/>
              <a:gd name="T7" fmla="*/ 569913 h 547"/>
              <a:gd name="T8" fmla="*/ 20638 w 554"/>
              <a:gd name="T9" fmla="*/ 608013 h 547"/>
              <a:gd name="T10" fmla="*/ 147638 w 554"/>
              <a:gd name="T11" fmla="*/ 773113 h 547"/>
              <a:gd name="T12" fmla="*/ 392113 w 554"/>
              <a:gd name="T13" fmla="*/ 852488 h 547"/>
              <a:gd name="T14" fmla="*/ 644525 w 554"/>
              <a:gd name="T15" fmla="*/ 847725 h 547"/>
              <a:gd name="T16" fmla="*/ 823913 w 554"/>
              <a:gd name="T17" fmla="*/ 730250 h 547"/>
              <a:gd name="T18" fmla="*/ 874713 w 554"/>
              <a:gd name="T19" fmla="*/ 509588 h 547"/>
              <a:gd name="T20" fmla="*/ 806450 w 554"/>
              <a:gd name="T21" fmla="*/ 280988 h 547"/>
              <a:gd name="T22" fmla="*/ 557213 w 554"/>
              <a:gd name="T23" fmla="*/ 57150 h 547"/>
              <a:gd name="T24" fmla="*/ 373063 w 554"/>
              <a:gd name="T25" fmla="*/ 9525 h 547"/>
              <a:gd name="T26" fmla="*/ 146050 w 554"/>
              <a:gd name="T27" fmla="*/ 20638 h 547"/>
              <a:gd name="T28" fmla="*/ 38100 w 554"/>
              <a:gd name="T29" fmla="*/ 139700 h 547"/>
              <a:gd name="T30" fmla="*/ 160338 w 554"/>
              <a:gd name="T31" fmla="*/ 207963 h 547"/>
              <a:gd name="T32" fmla="*/ 331788 w 554"/>
              <a:gd name="T33" fmla="*/ 271463 h 547"/>
              <a:gd name="T34" fmla="*/ 401638 w 554"/>
              <a:gd name="T35" fmla="*/ 185738 h 547"/>
              <a:gd name="T36" fmla="*/ 450850 w 554"/>
              <a:gd name="T37" fmla="*/ 211138 h 547"/>
              <a:gd name="T38" fmla="*/ 503238 w 554"/>
              <a:gd name="T39" fmla="*/ 234950 h 547"/>
              <a:gd name="T40" fmla="*/ 561975 w 554"/>
              <a:gd name="T41" fmla="*/ 246063 h 547"/>
              <a:gd name="T42" fmla="*/ 585788 w 554"/>
              <a:gd name="T43" fmla="*/ 347663 h 547"/>
              <a:gd name="T44" fmla="*/ 585788 w 554"/>
              <a:gd name="T45" fmla="*/ 455613 h 547"/>
              <a:gd name="T46" fmla="*/ 642938 w 554"/>
              <a:gd name="T47" fmla="*/ 493713 h 547"/>
              <a:gd name="T48" fmla="*/ 608013 w 554"/>
              <a:gd name="T49" fmla="*/ 614363 h 547"/>
              <a:gd name="T50" fmla="*/ 503238 w 554"/>
              <a:gd name="T51" fmla="*/ 639763 h 547"/>
              <a:gd name="T52" fmla="*/ 354013 w 554"/>
              <a:gd name="T53" fmla="*/ 557213 h 547"/>
              <a:gd name="T54" fmla="*/ 312738 w 554"/>
              <a:gd name="T55" fmla="*/ 601663 h 54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54" h="547">
                <a:moveTo>
                  <a:pt x="141" y="327"/>
                </a:moveTo>
                <a:cubicBezTo>
                  <a:pt x="134" y="322"/>
                  <a:pt x="119" y="303"/>
                  <a:pt x="101" y="295"/>
                </a:cubicBezTo>
                <a:cubicBezTo>
                  <a:pt x="83" y="287"/>
                  <a:pt x="47" y="269"/>
                  <a:pt x="33" y="280"/>
                </a:cubicBezTo>
                <a:cubicBezTo>
                  <a:pt x="19" y="291"/>
                  <a:pt x="20" y="342"/>
                  <a:pt x="17" y="359"/>
                </a:cubicBezTo>
                <a:cubicBezTo>
                  <a:pt x="14" y="376"/>
                  <a:pt x="0" y="362"/>
                  <a:pt x="13" y="383"/>
                </a:cubicBezTo>
                <a:cubicBezTo>
                  <a:pt x="26" y="404"/>
                  <a:pt x="54" y="461"/>
                  <a:pt x="93" y="487"/>
                </a:cubicBezTo>
                <a:cubicBezTo>
                  <a:pt x="132" y="513"/>
                  <a:pt x="195" y="529"/>
                  <a:pt x="247" y="537"/>
                </a:cubicBezTo>
                <a:cubicBezTo>
                  <a:pt x="299" y="545"/>
                  <a:pt x="361" y="547"/>
                  <a:pt x="406" y="534"/>
                </a:cubicBezTo>
                <a:cubicBezTo>
                  <a:pt x="452" y="521"/>
                  <a:pt x="495" y="495"/>
                  <a:pt x="519" y="460"/>
                </a:cubicBezTo>
                <a:cubicBezTo>
                  <a:pt x="543" y="425"/>
                  <a:pt x="554" y="369"/>
                  <a:pt x="551" y="321"/>
                </a:cubicBezTo>
                <a:cubicBezTo>
                  <a:pt x="549" y="274"/>
                  <a:pt x="542" y="224"/>
                  <a:pt x="508" y="177"/>
                </a:cubicBezTo>
                <a:cubicBezTo>
                  <a:pt x="475" y="130"/>
                  <a:pt x="396" y="65"/>
                  <a:pt x="351" y="36"/>
                </a:cubicBezTo>
                <a:cubicBezTo>
                  <a:pt x="306" y="8"/>
                  <a:pt x="278" y="10"/>
                  <a:pt x="235" y="6"/>
                </a:cubicBezTo>
                <a:cubicBezTo>
                  <a:pt x="192" y="3"/>
                  <a:pt x="128" y="0"/>
                  <a:pt x="92" y="13"/>
                </a:cubicBezTo>
                <a:cubicBezTo>
                  <a:pt x="57" y="27"/>
                  <a:pt x="23" y="68"/>
                  <a:pt x="24" y="88"/>
                </a:cubicBezTo>
                <a:cubicBezTo>
                  <a:pt x="25" y="108"/>
                  <a:pt x="70" y="117"/>
                  <a:pt x="101" y="131"/>
                </a:cubicBezTo>
                <a:cubicBezTo>
                  <a:pt x="132" y="145"/>
                  <a:pt x="184" y="173"/>
                  <a:pt x="209" y="171"/>
                </a:cubicBezTo>
                <a:cubicBezTo>
                  <a:pt x="234" y="169"/>
                  <a:pt x="241" y="123"/>
                  <a:pt x="253" y="117"/>
                </a:cubicBezTo>
                <a:cubicBezTo>
                  <a:pt x="265" y="111"/>
                  <a:pt x="274" y="128"/>
                  <a:pt x="284" y="133"/>
                </a:cubicBezTo>
                <a:cubicBezTo>
                  <a:pt x="295" y="139"/>
                  <a:pt x="305" y="144"/>
                  <a:pt x="317" y="148"/>
                </a:cubicBezTo>
                <a:cubicBezTo>
                  <a:pt x="329" y="152"/>
                  <a:pt x="345" y="143"/>
                  <a:pt x="354" y="155"/>
                </a:cubicBezTo>
                <a:cubicBezTo>
                  <a:pt x="363" y="167"/>
                  <a:pt x="367" y="197"/>
                  <a:pt x="369" y="219"/>
                </a:cubicBezTo>
                <a:cubicBezTo>
                  <a:pt x="371" y="241"/>
                  <a:pt x="363" y="272"/>
                  <a:pt x="369" y="287"/>
                </a:cubicBezTo>
                <a:cubicBezTo>
                  <a:pt x="375" y="302"/>
                  <a:pt x="403" y="294"/>
                  <a:pt x="405" y="311"/>
                </a:cubicBezTo>
                <a:cubicBezTo>
                  <a:pt x="407" y="328"/>
                  <a:pt x="398" y="372"/>
                  <a:pt x="383" y="387"/>
                </a:cubicBezTo>
                <a:cubicBezTo>
                  <a:pt x="368" y="402"/>
                  <a:pt x="344" y="409"/>
                  <a:pt x="317" y="403"/>
                </a:cubicBezTo>
                <a:cubicBezTo>
                  <a:pt x="290" y="397"/>
                  <a:pt x="243" y="355"/>
                  <a:pt x="223" y="351"/>
                </a:cubicBezTo>
                <a:cubicBezTo>
                  <a:pt x="203" y="347"/>
                  <a:pt x="201" y="374"/>
                  <a:pt x="197" y="379"/>
                </a:cubicBezTo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5" name="Oval 11"/>
          <p:cNvSpPr>
            <a:spLocks noChangeArrowheads="1"/>
          </p:cNvSpPr>
          <p:nvPr/>
        </p:nvSpPr>
        <p:spPr bwMode="auto">
          <a:xfrm rot="5168441">
            <a:off x="4298156" y="3180557"/>
            <a:ext cx="288925" cy="287338"/>
          </a:xfrm>
          <a:prstGeom prst="ellipse">
            <a:avLst/>
          </a:prstGeom>
          <a:solidFill>
            <a:srgbClr val="F2547D">
              <a:alpha val="70979"/>
            </a:srgbClr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6" name="Freeform 12"/>
          <p:cNvSpPr>
            <a:spLocks/>
          </p:cNvSpPr>
          <p:nvPr/>
        </p:nvSpPr>
        <p:spPr bwMode="auto">
          <a:xfrm rot="5168441">
            <a:off x="3759994" y="3545682"/>
            <a:ext cx="755650" cy="646112"/>
          </a:xfrm>
          <a:custGeom>
            <a:avLst/>
            <a:gdLst>
              <a:gd name="T0" fmla="*/ 0 w 476"/>
              <a:gd name="T1" fmla="*/ 11112 h 407"/>
              <a:gd name="T2" fmla="*/ 77788 w 476"/>
              <a:gd name="T3" fmla="*/ 55562 h 407"/>
              <a:gd name="T4" fmla="*/ 238125 w 476"/>
              <a:gd name="T5" fmla="*/ 344487 h 407"/>
              <a:gd name="T6" fmla="*/ 755650 w 476"/>
              <a:gd name="T7" fmla="*/ 646112 h 4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407">
                <a:moveTo>
                  <a:pt x="0" y="7"/>
                </a:moveTo>
                <a:cubicBezTo>
                  <a:pt x="7" y="12"/>
                  <a:pt x="24" y="0"/>
                  <a:pt x="49" y="35"/>
                </a:cubicBezTo>
                <a:cubicBezTo>
                  <a:pt x="74" y="70"/>
                  <a:pt x="79" y="155"/>
                  <a:pt x="150" y="217"/>
                </a:cubicBezTo>
                <a:cubicBezTo>
                  <a:pt x="221" y="279"/>
                  <a:pt x="408" y="368"/>
                  <a:pt x="476" y="407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7" name="Freeform 13"/>
          <p:cNvSpPr>
            <a:spLocks/>
          </p:cNvSpPr>
          <p:nvPr/>
        </p:nvSpPr>
        <p:spPr bwMode="auto">
          <a:xfrm rot="5168441">
            <a:off x="3544888" y="4344988"/>
            <a:ext cx="431800" cy="215900"/>
          </a:xfrm>
          <a:custGeom>
            <a:avLst/>
            <a:gdLst>
              <a:gd name="T0" fmla="*/ 0 w 272"/>
              <a:gd name="T1" fmla="*/ 0 h 136"/>
              <a:gd name="T2" fmla="*/ 215900 w 272"/>
              <a:gd name="T3" fmla="*/ 144463 h 136"/>
              <a:gd name="T4" fmla="*/ 431800 w 272"/>
              <a:gd name="T5" fmla="*/ 21590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" h="136">
                <a:moveTo>
                  <a:pt x="0" y="0"/>
                </a:moveTo>
                <a:cubicBezTo>
                  <a:pt x="45" y="34"/>
                  <a:pt x="91" y="68"/>
                  <a:pt x="136" y="91"/>
                </a:cubicBezTo>
                <a:cubicBezTo>
                  <a:pt x="181" y="114"/>
                  <a:pt x="226" y="125"/>
                  <a:pt x="272" y="1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8" name="Freeform 14"/>
          <p:cNvSpPr>
            <a:spLocks/>
          </p:cNvSpPr>
          <p:nvPr/>
        </p:nvSpPr>
        <p:spPr bwMode="auto">
          <a:xfrm rot="5168441">
            <a:off x="3752851" y="4327525"/>
            <a:ext cx="360362" cy="153987"/>
          </a:xfrm>
          <a:custGeom>
            <a:avLst/>
            <a:gdLst>
              <a:gd name="T0" fmla="*/ 0 w 227"/>
              <a:gd name="T1" fmla="*/ 142875 h 97"/>
              <a:gd name="T2" fmla="*/ 71437 w 227"/>
              <a:gd name="T3" fmla="*/ 142875 h 97"/>
              <a:gd name="T4" fmla="*/ 215900 w 227"/>
              <a:gd name="T5" fmla="*/ 71437 h 97"/>
              <a:gd name="T6" fmla="*/ 360362 w 227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" h="97">
                <a:moveTo>
                  <a:pt x="0" y="90"/>
                </a:moveTo>
                <a:cubicBezTo>
                  <a:pt x="11" y="93"/>
                  <a:pt x="22" y="97"/>
                  <a:pt x="45" y="90"/>
                </a:cubicBezTo>
                <a:cubicBezTo>
                  <a:pt x="68" y="83"/>
                  <a:pt x="106" y="60"/>
                  <a:pt x="136" y="45"/>
                </a:cubicBezTo>
                <a:cubicBezTo>
                  <a:pt x="166" y="30"/>
                  <a:pt x="212" y="7"/>
                  <a:pt x="227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9" name="Freeform 15"/>
          <p:cNvSpPr>
            <a:spLocks/>
          </p:cNvSpPr>
          <p:nvPr/>
        </p:nvSpPr>
        <p:spPr bwMode="auto">
          <a:xfrm rot="5168441">
            <a:off x="3731419" y="2010569"/>
            <a:ext cx="293687" cy="244475"/>
          </a:xfrm>
          <a:custGeom>
            <a:avLst/>
            <a:gdLst>
              <a:gd name="T0" fmla="*/ 293687 w 185"/>
              <a:gd name="T1" fmla="*/ 0 h 154"/>
              <a:gd name="T2" fmla="*/ 149225 w 185"/>
              <a:gd name="T3" fmla="*/ 71438 h 154"/>
              <a:gd name="T4" fmla="*/ 0 w 185"/>
              <a:gd name="T5" fmla="*/ 244475 h 1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" h="154">
                <a:moveTo>
                  <a:pt x="185" y="0"/>
                </a:moveTo>
                <a:cubicBezTo>
                  <a:pt x="151" y="11"/>
                  <a:pt x="125" y="19"/>
                  <a:pt x="94" y="45"/>
                </a:cubicBezTo>
                <a:cubicBezTo>
                  <a:pt x="63" y="71"/>
                  <a:pt x="20" y="131"/>
                  <a:pt x="0" y="15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0" name="Freeform 16"/>
          <p:cNvSpPr>
            <a:spLocks/>
          </p:cNvSpPr>
          <p:nvPr/>
        </p:nvSpPr>
        <p:spPr bwMode="auto">
          <a:xfrm rot="5168441">
            <a:off x="3748881" y="2039144"/>
            <a:ext cx="157163" cy="358775"/>
          </a:xfrm>
          <a:custGeom>
            <a:avLst/>
            <a:gdLst>
              <a:gd name="T0" fmla="*/ 144463 w 99"/>
              <a:gd name="T1" fmla="*/ 0 h 226"/>
              <a:gd name="T2" fmla="*/ 144463 w 99"/>
              <a:gd name="T3" fmla="*/ 142875 h 226"/>
              <a:gd name="T4" fmla="*/ 144463 w 99"/>
              <a:gd name="T5" fmla="*/ 215900 h 226"/>
              <a:gd name="T6" fmla="*/ 71438 w 99"/>
              <a:gd name="T7" fmla="*/ 287338 h 226"/>
              <a:gd name="T8" fmla="*/ 0 w 99"/>
              <a:gd name="T9" fmla="*/ 358775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226">
                <a:moveTo>
                  <a:pt x="91" y="0"/>
                </a:moveTo>
                <a:cubicBezTo>
                  <a:pt x="91" y="33"/>
                  <a:pt x="91" y="67"/>
                  <a:pt x="91" y="90"/>
                </a:cubicBezTo>
                <a:cubicBezTo>
                  <a:pt x="91" y="113"/>
                  <a:pt x="99" y="121"/>
                  <a:pt x="91" y="136"/>
                </a:cubicBezTo>
                <a:cubicBezTo>
                  <a:pt x="83" y="151"/>
                  <a:pt x="60" y="166"/>
                  <a:pt x="45" y="181"/>
                </a:cubicBezTo>
                <a:cubicBezTo>
                  <a:pt x="30" y="196"/>
                  <a:pt x="7" y="219"/>
                  <a:pt x="0" y="22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1" name="Freeform 17"/>
          <p:cNvSpPr>
            <a:spLocks/>
          </p:cNvSpPr>
          <p:nvPr/>
        </p:nvSpPr>
        <p:spPr bwMode="auto">
          <a:xfrm rot="5168441">
            <a:off x="3630613" y="1851025"/>
            <a:ext cx="215900" cy="82550"/>
          </a:xfrm>
          <a:custGeom>
            <a:avLst/>
            <a:gdLst>
              <a:gd name="T0" fmla="*/ 215900 w 136"/>
              <a:gd name="T1" fmla="*/ 11113 h 52"/>
              <a:gd name="T2" fmla="*/ 73025 w 136"/>
              <a:gd name="T3" fmla="*/ 11113 h 52"/>
              <a:gd name="T4" fmla="*/ 0 w 136"/>
              <a:gd name="T5" fmla="*/ 82550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52">
                <a:moveTo>
                  <a:pt x="136" y="7"/>
                </a:moveTo>
                <a:cubicBezTo>
                  <a:pt x="102" y="3"/>
                  <a:pt x="69" y="0"/>
                  <a:pt x="46" y="7"/>
                </a:cubicBezTo>
                <a:cubicBezTo>
                  <a:pt x="23" y="14"/>
                  <a:pt x="11" y="33"/>
                  <a:pt x="0" y="52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2" name="Freeform 18"/>
          <p:cNvSpPr>
            <a:spLocks/>
          </p:cNvSpPr>
          <p:nvPr/>
        </p:nvSpPr>
        <p:spPr bwMode="auto">
          <a:xfrm rot="-6441302">
            <a:off x="3573463" y="1873250"/>
            <a:ext cx="215900" cy="82550"/>
          </a:xfrm>
          <a:custGeom>
            <a:avLst/>
            <a:gdLst>
              <a:gd name="T0" fmla="*/ 215900 w 136"/>
              <a:gd name="T1" fmla="*/ 11113 h 52"/>
              <a:gd name="T2" fmla="*/ 73025 w 136"/>
              <a:gd name="T3" fmla="*/ 11113 h 52"/>
              <a:gd name="T4" fmla="*/ 0 w 136"/>
              <a:gd name="T5" fmla="*/ 82550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52">
                <a:moveTo>
                  <a:pt x="136" y="7"/>
                </a:moveTo>
                <a:cubicBezTo>
                  <a:pt x="102" y="3"/>
                  <a:pt x="69" y="0"/>
                  <a:pt x="46" y="7"/>
                </a:cubicBezTo>
                <a:cubicBezTo>
                  <a:pt x="23" y="14"/>
                  <a:pt x="11" y="33"/>
                  <a:pt x="0" y="52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3" name="Freeform 19"/>
          <p:cNvSpPr>
            <a:spLocks/>
          </p:cNvSpPr>
          <p:nvPr/>
        </p:nvSpPr>
        <p:spPr bwMode="auto">
          <a:xfrm rot="5168441">
            <a:off x="3492500" y="2020888"/>
            <a:ext cx="82550" cy="215900"/>
          </a:xfrm>
          <a:custGeom>
            <a:avLst/>
            <a:gdLst>
              <a:gd name="T0" fmla="*/ 71438 w 52"/>
              <a:gd name="T1" fmla="*/ 0 h 136"/>
              <a:gd name="T2" fmla="*/ 71438 w 52"/>
              <a:gd name="T3" fmla="*/ 144463 h 136"/>
              <a:gd name="T4" fmla="*/ 0 w 52"/>
              <a:gd name="T5" fmla="*/ 21590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136">
                <a:moveTo>
                  <a:pt x="45" y="0"/>
                </a:moveTo>
                <a:cubicBezTo>
                  <a:pt x="48" y="34"/>
                  <a:pt x="52" y="68"/>
                  <a:pt x="45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4" name="Freeform 20"/>
          <p:cNvSpPr>
            <a:spLocks/>
          </p:cNvSpPr>
          <p:nvPr/>
        </p:nvSpPr>
        <p:spPr bwMode="auto">
          <a:xfrm rot="5168441">
            <a:off x="3459957" y="1969293"/>
            <a:ext cx="215900" cy="157163"/>
          </a:xfrm>
          <a:custGeom>
            <a:avLst/>
            <a:gdLst>
              <a:gd name="T0" fmla="*/ 215900 w 136"/>
              <a:gd name="T1" fmla="*/ 12700 h 99"/>
              <a:gd name="T2" fmla="*/ 144463 w 136"/>
              <a:gd name="T3" fmla="*/ 12700 h 99"/>
              <a:gd name="T4" fmla="*/ 71438 w 136"/>
              <a:gd name="T5" fmla="*/ 85725 h 99"/>
              <a:gd name="T6" fmla="*/ 0 w 136"/>
              <a:gd name="T7" fmla="*/ 157163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" h="99">
                <a:moveTo>
                  <a:pt x="136" y="8"/>
                </a:moveTo>
                <a:cubicBezTo>
                  <a:pt x="121" y="4"/>
                  <a:pt x="106" y="0"/>
                  <a:pt x="91" y="8"/>
                </a:cubicBezTo>
                <a:cubicBezTo>
                  <a:pt x="76" y="16"/>
                  <a:pt x="60" y="39"/>
                  <a:pt x="45" y="54"/>
                </a:cubicBezTo>
                <a:cubicBezTo>
                  <a:pt x="30" y="69"/>
                  <a:pt x="15" y="84"/>
                  <a:pt x="0" y="99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5" name="Freeform 21"/>
          <p:cNvSpPr>
            <a:spLocks/>
          </p:cNvSpPr>
          <p:nvPr/>
        </p:nvSpPr>
        <p:spPr bwMode="auto">
          <a:xfrm rot="5168441">
            <a:off x="3996532" y="4607719"/>
            <a:ext cx="144462" cy="82550"/>
          </a:xfrm>
          <a:custGeom>
            <a:avLst/>
            <a:gdLst>
              <a:gd name="T0" fmla="*/ 0 w 91"/>
              <a:gd name="T1" fmla="*/ 82550 h 52"/>
              <a:gd name="T2" fmla="*/ 73025 w 91"/>
              <a:gd name="T3" fmla="*/ 11113 h 52"/>
              <a:gd name="T4" fmla="*/ 144462 w 91"/>
              <a:gd name="T5" fmla="*/ 11113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52">
                <a:moveTo>
                  <a:pt x="0" y="52"/>
                </a:moveTo>
                <a:cubicBezTo>
                  <a:pt x="15" y="33"/>
                  <a:pt x="31" y="14"/>
                  <a:pt x="46" y="7"/>
                </a:cubicBezTo>
                <a:cubicBezTo>
                  <a:pt x="61" y="0"/>
                  <a:pt x="76" y="3"/>
                  <a:pt x="91" y="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6" name="Freeform 22"/>
          <p:cNvSpPr>
            <a:spLocks/>
          </p:cNvSpPr>
          <p:nvPr/>
        </p:nvSpPr>
        <p:spPr bwMode="auto">
          <a:xfrm rot="5168441">
            <a:off x="3879851" y="4646612"/>
            <a:ext cx="215900" cy="85725"/>
          </a:xfrm>
          <a:custGeom>
            <a:avLst/>
            <a:gdLst>
              <a:gd name="T0" fmla="*/ 0 w 136"/>
              <a:gd name="T1" fmla="*/ 0 h 54"/>
              <a:gd name="T2" fmla="*/ 73025 w 136"/>
              <a:gd name="T3" fmla="*/ 73025 h 54"/>
              <a:gd name="T4" fmla="*/ 215900 w 136"/>
              <a:gd name="T5" fmla="*/ 73025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54">
                <a:moveTo>
                  <a:pt x="0" y="0"/>
                </a:moveTo>
                <a:cubicBezTo>
                  <a:pt x="11" y="19"/>
                  <a:pt x="23" y="38"/>
                  <a:pt x="46" y="46"/>
                </a:cubicBezTo>
                <a:cubicBezTo>
                  <a:pt x="69" y="54"/>
                  <a:pt x="102" y="50"/>
                  <a:pt x="136" y="4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7" name="Freeform 23"/>
          <p:cNvSpPr>
            <a:spLocks/>
          </p:cNvSpPr>
          <p:nvPr/>
        </p:nvSpPr>
        <p:spPr bwMode="auto">
          <a:xfrm rot="5168441">
            <a:off x="3555207" y="4639468"/>
            <a:ext cx="82550" cy="144463"/>
          </a:xfrm>
          <a:custGeom>
            <a:avLst/>
            <a:gdLst>
              <a:gd name="T0" fmla="*/ 11113 w 52"/>
              <a:gd name="T1" fmla="*/ 0 h 91"/>
              <a:gd name="T2" fmla="*/ 11113 w 52"/>
              <a:gd name="T3" fmla="*/ 71438 h 91"/>
              <a:gd name="T4" fmla="*/ 82550 w 52"/>
              <a:gd name="T5" fmla="*/ 144463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91">
                <a:moveTo>
                  <a:pt x="7" y="0"/>
                </a:moveTo>
                <a:cubicBezTo>
                  <a:pt x="3" y="15"/>
                  <a:pt x="0" y="30"/>
                  <a:pt x="7" y="45"/>
                </a:cubicBezTo>
                <a:cubicBezTo>
                  <a:pt x="14" y="60"/>
                  <a:pt x="33" y="75"/>
                  <a:pt x="52" y="91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8" name="Freeform 24"/>
          <p:cNvSpPr>
            <a:spLocks/>
          </p:cNvSpPr>
          <p:nvPr/>
        </p:nvSpPr>
        <p:spPr bwMode="auto">
          <a:xfrm rot="5168441">
            <a:off x="3580606" y="4741069"/>
            <a:ext cx="161925" cy="33338"/>
          </a:xfrm>
          <a:custGeom>
            <a:avLst/>
            <a:gdLst>
              <a:gd name="T0" fmla="*/ 0 w 102"/>
              <a:gd name="T1" fmla="*/ 6350 h 21"/>
              <a:gd name="T2" fmla="*/ 71438 w 102"/>
              <a:gd name="T3" fmla="*/ 6350 h 21"/>
              <a:gd name="T4" fmla="*/ 161925 w 102"/>
              <a:gd name="T5" fmla="*/ 33338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" h="21">
                <a:moveTo>
                  <a:pt x="0" y="4"/>
                </a:moveTo>
                <a:cubicBezTo>
                  <a:pt x="11" y="0"/>
                  <a:pt x="28" y="1"/>
                  <a:pt x="45" y="4"/>
                </a:cubicBezTo>
                <a:cubicBezTo>
                  <a:pt x="62" y="7"/>
                  <a:pt x="90" y="18"/>
                  <a:pt x="102" y="21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9" name="Freeform 25"/>
          <p:cNvSpPr>
            <a:spLocks/>
          </p:cNvSpPr>
          <p:nvPr/>
        </p:nvSpPr>
        <p:spPr bwMode="auto">
          <a:xfrm rot="5168441">
            <a:off x="3944144" y="2232819"/>
            <a:ext cx="603250" cy="417512"/>
          </a:xfrm>
          <a:custGeom>
            <a:avLst/>
            <a:gdLst>
              <a:gd name="T0" fmla="*/ 603250 w 380"/>
              <a:gd name="T1" fmla="*/ 4762 h 263"/>
              <a:gd name="T2" fmla="*/ 474663 w 380"/>
              <a:gd name="T3" fmla="*/ 12700 h 263"/>
              <a:gd name="T4" fmla="*/ 331788 w 380"/>
              <a:gd name="T5" fmla="*/ 80962 h 263"/>
              <a:gd name="T6" fmla="*/ 228600 w 380"/>
              <a:gd name="T7" fmla="*/ 138112 h 263"/>
              <a:gd name="T8" fmla="*/ 0 w 380"/>
              <a:gd name="T9" fmla="*/ 417512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0" h="263">
                <a:moveTo>
                  <a:pt x="380" y="3"/>
                </a:moveTo>
                <a:cubicBezTo>
                  <a:pt x="366" y="4"/>
                  <a:pt x="327" y="0"/>
                  <a:pt x="299" y="8"/>
                </a:cubicBezTo>
                <a:cubicBezTo>
                  <a:pt x="271" y="16"/>
                  <a:pt x="235" y="38"/>
                  <a:pt x="209" y="51"/>
                </a:cubicBezTo>
                <a:cubicBezTo>
                  <a:pt x="183" y="64"/>
                  <a:pt x="179" y="52"/>
                  <a:pt x="144" y="87"/>
                </a:cubicBezTo>
                <a:cubicBezTo>
                  <a:pt x="109" y="122"/>
                  <a:pt x="30" y="226"/>
                  <a:pt x="0" y="263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40" name="Oval 26"/>
          <p:cNvSpPr>
            <a:spLocks noChangeArrowheads="1"/>
          </p:cNvSpPr>
          <p:nvPr/>
        </p:nvSpPr>
        <p:spPr bwMode="auto">
          <a:xfrm rot="3396114">
            <a:off x="4365625" y="2744788"/>
            <a:ext cx="503238" cy="30321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41" name="Freeform 27"/>
          <p:cNvSpPr>
            <a:spLocks/>
          </p:cNvSpPr>
          <p:nvPr/>
        </p:nvSpPr>
        <p:spPr bwMode="auto">
          <a:xfrm rot="5168441">
            <a:off x="3778250" y="3281363"/>
            <a:ext cx="1068388" cy="887412"/>
          </a:xfrm>
          <a:custGeom>
            <a:avLst/>
            <a:gdLst>
              <a:gd name="T0" fmla="*/ 1068388 w 673"/>
              <a:gd name="T1" fmla="*/ 887412 h 559"/>
              <a:gd name="T2" fmla="*/ 642938 w 673"/>
              <a:gd name="T3" fmla="*/ 595312 h 559"/>
              <a:gd name="T4" fmla="*/ 528638 w 673"/>
              <a:gd name="T5" fmla="*/ 468312 h 559"/>
              <a:gd name="T6" fmla="*/ 401638 w 673"/>
              <a:gd name="T7" fmla="*/ 176212 h 559"/>
              <a:gd name="T8" fmla="*/ 0 w 673"/>
              <a:gd name="T9" fmla="*/ 0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" h="559">
                <a:moveTo>
                  <a:pt x="673" y="559"/>
                </a:moveTo>
                <a:cubicBezTo>
                  <a:pt x="628" y="528"/>
                  <a:pt x="462" y="419"/>
                  <a:pt x="405" y="375"/>
                </a:cubicBezTo>
                <a:cubicBezTo>
                  <a:pt x="348" y="331"/>
                  <a:pt x="358" y="339"/>
                  <a:pt x="333" y="295"/>
                </a:cubicBezTo>
                <a:cubicBezTo>
                  <a:pt x="308" y="251"/>
                  <a:pt x="309" y="160"/>
                  <a:pt x="253" y="111"/>
                </a:cubicBezTo>
                <a:cubicBezTo>
                  <a:pt x="197" y="62"/>
                  <a:pt x="53" y="23"/>
                  <a:pt x="0" y="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42" name="Freeform 28"/>
          <p:cNvSpPr>
            <a:spLocks/>
          </p:cNvSpPr>
          <p:nvPr/>
        </p:nvSpPr>
        <p:spPr bwMode="auto">
          <a:xfrm rot="5168441">
            <a:off x="4699000" y="1870075"/>
            <a:ext cx="604838" cy="928688"/>
          </a:xfrm>
          <a:custGeom>
            <a:avLst/>
            <a:gdLst>
              <a:gd name="T0" fmla="*/ 355600 w 381"/>
              <a:gd name="T1" fmla="*/ 857250 h 585"/>
              <a:gd name="T2" fmla="*/ 244475 w 381"/>
              <a:gd name="T3" fmla="*/ 730250 h 585"/>
              <a:gd name="T4" fmla="*/ 100013 w 381"/>
              <a:gd name="T5" fmla="*/ 514350 h 585"/>
              <a:gd name="T6" fmla="*/ 0 w 381"/>
              <a:gd name="T7" fmla="*/ 95250 h 585"/>
              <a:gd name="T8" fmla="*/ 100013 w 381"/>
              <a:gd name="T9" fmla="*/ 9525 h 585"/>
              <a:gd name="T10" fmla="*/ 315913 w 381"/>
              <a:gd name="T11" fmla="*/ 153988 h 585"/>
              <a:gd name="T12" fmla="*/ 531813 w 381"/>
              <a:gd name="T13" fmla="*/ 514350 h 585"/>
              <a:gd name="T14" fmla="*/ 604838 w 381"/>
              <a:gd name="T15" fmla="*/ 801688 h 585"/>
              <a:gd name="T16" fmla="*/ 533400 w 381"/>
              <a:gd name="T17" fmla="*/ 908050 h 585"/>
              <a:gd name="T18" fmla="*/ 438150 w 381"/>
              <a:gd name="T19" fmla="*/ 920750 h 585"/>
              <a:gd name="T20" fmla="*/ 355600 w 381"/>
              <a:gd name="T21" fmla="*/ 857250 h 5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" h="585">
                <a:moveTo>
                  <a:pt x="224" y="540"/>
                </a:moveTo>
                <a:cubicBezTo>
                  <a:pt x="209" y="517"/>
                  <a:pt x="181" y="496"/>
                  <a:pt x="154" y="460"/>
                </a:cubicBezTo>
                <a:cubicBezTo>
                  <a:pt x="127" y="424"/>
                  <a:pt x="89" y="391"/>
                  <a:pt x="63" y="324"/>
                </a:cubicBezTo>
                <a:cubicBezTo>
                  <a:pt x="37" y="257"/>
                  <a:pt x="0" y="113"/>
                  <a:pt x="0" y="60"/>
                </a:cubicBezTo>
                <a:cubicBezTo>
                  <a:pt x="0" y="7"/>
                  <a:pt x="30" y="0"/>
                  <a:pt x="63" y="6"/>
                </a:cubicBezTo>
                <a:cubicBezTo>
                  <a:pt x="96" y="12"/>
                  <a:pt x="154" y="44"/>
                  <a:pt x="199" y="97"/>
                </a:cubicBezTo>
                <a:cubicBezTo>
                  <a:pt x="244" y="150"/>
                  <a:pt x="305" y="256"/>
                  <a:pt x="335" y="324"/>
                </a:cubicBezTo>
                <a:cubicBezTo>
                  <a:pt x="365" y="392"/>
                  <a:pt x="381" y="464"/>
                  <a:pt x="381" y="505"/>
                </a:cubicBezTo>
                <a:cubicBezTo>
                  <a:pt x="381" y="546"/>
                  <a:pt x="353" y="560"/>
                  <a:pt x="336" y="572"/>
                </a:cubicBezTo>
                <a:cubicBezTo>
                  <a:pt x="319" y="584"/>
                  <a:pt x="295" y="585"/>
                  <a:pt x="276" y="580"/>
                </a:cubicBezTo>
                <a:cubicBezTo>
                  <a:pt x="257" y="575"/>
                  <a:pt x="235" y="548"/>
                  <a:pt x="224" y="54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43" name="Oval 29"/>
          <p:cNvSpPr>
            <a:spLocks noChangeArrowheads="1"/>
          </p:cNvSpPr>
          <p:nvPr/>
        </p:nvSpPr>
        <p:spPr bwMode="auto">
          <a:xfrm rot="5168441">
            <a:off x="4728369" y="3228181"/>
            <a:ext cx="142875" cy="144463"/>
          </a:xfrm>
          <a:prstGeom prst="ellipse">
            <a:avLst/>
          </a:prstGeom>
          <a:solidFill>
            <a:srgbClr val="F2547D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44" name="Oval 30"/>
          <p:cNvSpPr>
            <a:spLocks noChangeArrowheads="1"/>
          </p:cNvSpPr>
          <p:nvPr/>
        </p:nvSpPr>
        <p:spPr bwMode="auto">
          <a:xfrm rot="5168441">
            <a:off x="4858544" y="3002756"/>
            <a:ext cx="142875" cy="1444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45" name="Freeform 31" descr="Papier lettre"/>
          <p:cNvSpPr>
            <a:spLocks/>
          </p:cNvSpPr>
          <p:nvPr/>
        </p:nvSpPr>
        <p:spPr bwMode="auto">
          <a:xfrm rot="5168441">
            <a:off x="4659313" y="2914650"/>
            <a:ext cx="755650" cy="444500"/>
          </a:xfrm>
          <a:custGeom>
            <a:avLst/>
            <a:gdLst>
              <a:gd name="T0" fmla="*/ 0 w 476"/>
              <a:gd name="T1" fmla="*/ 84138 h 280"/>
              <a:gd name="T2" fmla="*/ 215900 w 476"/>
              <a:gd name="T3" fmla="*/ 155575 h 280"/>
              <a:gd name="T4" fmla="*/ 431800 w 476"/>
              <a:gd name="T5" fmla="*/ 155575 h 280"/>
              <a:gd name="T6" fmla="*/ 647700 w 476"/>
              <a:gd name="T7" fmla="*/ 444500 h 280"/>
              <a:gd name="T8" fmla="*/ 719138 w 476"/>
              <a:gd name="T9" fmla="*/ 155575 h 280"/>
              <a:gd name="T10" fmla="*/ 431800 w 476"/>
              <a:gd name="T11" fmla="*/ 11113 h 280"/>
              <a:gd name="T12" fmla="*/ 215900 w 476"/>
              <a:gd name="T13" fmla="*/ 84138 h 280"/>
              <a:gd name="T14" fmla="*/ 0 w 476"/>
              <a:gd name="T15" fmla="*/ 84138 h 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6" h="280">
                <a:moveTo>
                  <a:pt x="0" y="53"/>
                </a:moveTo>
                <a:cubicBezTo>
                  <a:pt x="0" y="60"/>
                  <a:pt x="91" y="91"/>
                  <a:pt x="136" y="98"/>
                </a:cubicBezTo>
                <a:cubicBezTo>
                  <a:pt x="181" y="105"/>
                  <a:pt x="227" y="68"/>
                  <a:pt x="272" y="98"/>
                </a:cubicBezTo>
                <a:cubicBezTo>
                  <a:pt x="317" y="128"/>
                  <a:pt x="378" y="280"/>
                  <a:pt x="408" y="280"/>
                </a:cubicBezTo>
                <a:cubicBezTo>
                  <a:pt x="438" y="280"/>
                  <a:pt x="476" y="143"/>
                  <a:pt x="453" y="98"/>
                </a:cubicBezTo>
                <a:cubicBezTo>
                  <a:pt x="430" y="53"/>
                  <a:pt x="325" y="14"/>
                  <a:pt x="272" y="7"/>
                </a:cubicBezTo>
                <a:cubicBezTo>
                  <a:pt x="219" y="0"/>
                  <a:pt x="181" y="45"/>
                  <a:pt x="136" y="53"/>
                </a:cubicBezTo>
                <a:cubicBezTo>
                  <a:pt x="91" y="61"/>
                  <a:pt x="0" y="46"/>
                  <a:pt x="0" y="53"/>
                </a:cubicBezTo>
                <a:close/>
              </a:path>
            </a:pathLst>
          </a:cu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46" name="Freeform 32" descr="blanc)"/>
          <p:cNvSpPr>
            <a:spLocks/>
          </p:cNvSpPr>
          <p:nvPr/>
        </p:nvSpPr>
        <p:spPr bwMode="auto">
          <a:xfrm rot="5168441">
            <a:off x="3248025" y="442913"/>
            <a:ext cx="2717800" cy="3302000"/>
          </a:xfrm>
          <a:custGeom>
            <a:avLst/>
            <a:gdLst>
              <a:gd name="T0" fmla="*/ 2287588 w 1712"/>
              <a:gd name="T1" fmla="*/ 2039938 h 2080"/>
              <a:gd name="T2" fmla="*/ 2214563 w 1712"/>
              <a:gd name="T3" fmla="*/ 2039938 h 2080"/>
              <a:gd name="T4" fmla="*/ 2143125 w 1712"/>
              <a:gd name="T5" fmla="*/ 2112963 h 2080"/>
              <a:gd name="T6" fmla="*/ 1998663 w 1712"/>
              <a:gd name="T7" fmla="*/ 2328863 h 2080"/>
              <a:gd name="T8" fmla="*/ 1998663 w 1712"/>
              <a:gd name="T9" fmla="*/ 2616200 h 2080"/>
              <a:gd name="T10" fmla="*/ 1854200 w 1712"/>
              <a:gd name="T11" fmla="*/ 2689225 h 2080"/>
              <a:gd name="T12" fmla="*/ 1782763 w 1712"/>
              <a:gd name="T13" fmla="*/ 2832100 h 2080"/>
              <a:gd name="T14" fmla="*/ 1711325 w 1712"/>
              <a:gd name="T15" fmla="*/ 2832100 h 2080"/>
              <a:gd name="T16" fmla="*/ 1711325 w 1712"/>
              <a:gd name="T17" fmla="*/ 2905125 h 2080"/>
              <a:gd name="T18" fmla="*/ 1854200 w 1712"/>
              <a:gd name="T19" fmla="*/ 2976563 h 2080"/>
              <a:gd name="T20" fmla="*/ 1998663 w 1712"/>
              <a:gd name="T21" fmla="*/ 2905125 h 2080"/>
              <a:gd name="T22" fmla="*/ 2214563 w 1712"/>
              <a:gd name="T23" fmla="*/ 2976563 h 2080"/>
              <a:gd name="T24" fmla="*/ 2287588 w 1712"/>
              <a:gd name="T25" fmla="*/ 3121025 h 2080"/>
              <a:gd name="T26" fmla="*/ 2214563 w 1712"/>
              <a:gd name="T27" fmla="*/ 3192463 h 2080"/>
              <a:gd name="T28" fmla="*/ 2071688 w 1712"/>
              <a:gd name="T29" fmla="*/ 3265488 h 2080"/>
              <a:gd name="T30" fmla="*/ 1638300 w 1712"/>
              <a:gd name="T31" fmla="*/ 3265488 h 2080"/>
              <a:gd name="T32" fmla="*/ 990600 w 1712"/>
              <a:gd name="T33" fmla="*/ 3048000 h 2080"/>
              <a:gd name="T34" fmla="*/ 376238 w 1712"/>
              <a:gd name="T35" fmla="*/ 2657475 h 2080"/>
              <a:gd name="T36" fmla="*/ 53975 w 1712"/>
              <a:gd name="T37" fmla="*/ 1681163 h 2080"/>
              <a:gd name="T38" fmla="*/ 703263 w 1712"/>
              <a:gd name="T39" fmla="*/ 457200 h 2080"/>
              <a:gd name="T40" fmla="*/ 1279525 w 1712"/>
              <a:gd name="T41" fmla="*/ 96838 h 2080"/>
              <a:gd name="T42" fmla="*/ 1927225 w 1712"/>
              <a:gd name="T43" fmla="*/ 23813 h 2080"/>
              <a:gd name="T44" fmla="*/ 2646363 w 1712"/>
              <a:gd name="T45" fmla="*/ 23813 h 2080"/>
              <a:gd name="T46" fmla="*/ 2359025 w 1712"/>
              <a:gd name="T47" fmla="*/ 23813 h 2080"/>
              <a:gd name="T48" fmla="*/ 1638300 w 1712"/>
              <a:gd name="T49" fmla="*/ 168275 h 2080"/>
              <a:gd name="T50" fmla="*/ 1195388 w 1712"/>
              <a:gd name="T51" fmla="*/ 314325 h 2080"/>
              <a:gd name="T52" fmla="*/ 871538 w 1712"/>
              <a:gd name="T53" fmla="*/ 600075 h 2080"/>
              <a:gd name="T54" fmla="*/ 558800 w 1712"/>
              <a:gd name="T55" fmla="*/ 1031875 h 2080"/>
              <a:gd name="T56" fmla="*/ 357188 w 1712"/>
              <a:gd name="T57" fmla="*/ 1419225 h 2080"/>
              <a:gd name="T58" fmla="*/ 461963 w 1712"/>
              <a:gd name="T59" fmla="*/ 2286000 h 2080"/>
              <a:gd name="T60" fmla="*/ 846138 w 1712"/>
              <a:gd name="T61" fmla="*/ 2760663 h 2080"/>
              <a:gd name="T62" fmla="*/ 1350963 w 1712"/>
              <a:gd name="T63" fmla="*/ 2976563 h 2080"/>
              <a:gd name="T64" fmla="*/ 1638300 w 1712"/>
              <a:gd name="T65" fmla="*/ 2832100 h 2080"/>
              <a:gd name="T66" fmla="*/ 1854200 w 1712"/>
              <a:gd name="T67" fmla="*/ 2544763 h 2080"/>
              <a:gd name="T68" fmla="*/ 1927225 w 1712"/>
              <a:gd name="T69" fmla="*/ 2257425 h 2080"/>
              <a:gd name="T70" fmla="*/ 2214563 w 1712"/>
              <a:gd name="T71" fmla="*/ 1968500 h 2080"/>
              <a:gd name="T72" fmla="*/ 2359025 w 1712"/>
              <a:gd name="T73" fmla="*/ 1968500 h 2080"/>
              <a:gd name="T74" fmla="*/ 2287588 w 1712"/>
              <a:gd name="T75" fmla="*/ 2039938 h 20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12" h="2080">
                <a:moveTo>
                  <a:pt x="1441" y="1285"/>
                </a:moveTo>
                <a:cubicBezTo>
                  <a:pt x="1426" y="1292"/>
                  <a:pt x="1410" y="1277"/>
                  <a:pt x="1395" y="1285"/>
                </a:cubicBezTo>
                <a:cubicBezTo>
                  <a:pt x="1380" y="1293"/>
                  <a:pt x="1373" y="1301"/>
                  <a:pt x="1350" y="1331"/>
                </a:cubicBezTo>
                <a:cubicBezTo>
                  <a:pt x="1327" y="1361"/>
                  <a:pt x="1274" y="1414"/>
                  <a:pt x="1259" y="1467"/>
                </a:cubicBezTo>
                <a:cubicBezTo>
                  <a:pt x="1244" y="1520"/>
                  <a:pt x="1274" y="1610"/>
                  <a:pt x="1259" y="1648"/>
                </a:cubicBezTo>
                <a:cubicBezTo>
                  <a:pt x="1244" y="1686"/>
                  <a:pt x="1191" y="1671"/>
                  <a:pt x="1168" y="1694"/>
                </a:cubicBezTo>
                <a:cubicBezTo>
                  <a:pt x="1145" y="1717"/>
                  <a:pt x="1138" y="1769"/>
                  <a:pt x="1123" y="1784"/>
                </a:cubicBezTo>
                <a:cubicBezTo>
                  <a:pt x="1108" y="1799"/>
                  <a:pt x="1085" y="1776"/>
                  <a:pt x="1078" y="1784"/>
                </a:cubicBezTo>
                <a:cubicBezTo>
                  <a:pt x="1071" y="1792"/>
                  <a:pt x="1063" y="1815"/>
                  <a:pt x="1078" y="1830"/>
                </a:cubicBezTo>
                <a:cubicBezTo>
                  <a:pt x="1093" y="1845"/>
                  <a:pt x="1138" y="1875"/>
                  <a:pt x="1168" y="1875"/>
                </a:cubicBezTo>
                <a:cubicBezTo>
                  <a:pt x="1198" y="1875"/>
                  <a:pt x="1221" y="1830"/>
                  <a:pt x="1259" y="1830"/>
                </a:cubicBezTo>
                <a:cubicBezTo>
                  <a:pt x="1297" y="1830"/>
                  <a:pt x="1365" y="1852"/>
                  <a:pt x="1395" y="1875"/>
                </a:cubicBezTo>
                <a:cubicBezTo>
                  <a:pt x="1425" y="1898"/>
                  <a:pt x="1441" y="1943"/>
                  <a:pt x="1441" y="1966"/>
                </a:cubicBezTo>
                <a:cubicBezTo>
                  <a:pt x="1441" y="1989"/>
                  <a:pt x="1418" y="1996"/>
                  <a:pt x="1395" y="2011"/>
                </a:cubicBezTo>
                <a:cubicBezTo>
                  <a:pt x="1372" y="2026"/>
                  <a:pt x="1365" y="2049"/>
                  <a:pt x="1305" y="2057"/>
                </a:cubicBezTo>
                <a:cubicBezTo>
                  <a:pt x="1245" y="2065"/>
                  <a:pt x="1145" y="2080"/>
                  <a:pt x="1032" y="2057"/>
                </a:cubicBezTo>
                <a:cubicBezTo>
                  <a:pt x="919" y="2034"/>
                  <a:pt x="757" y="1984"/>
                  <a:pt x="624" y="1920"/>
                </a:cubicBezTo>
                <a:cubicBezTo>
                  <a:pt x="491" y="1856"/>
                  <a:pt x="335" y="1818"/>
                  <a:pt x="237" y="1674"/>
                </a:cubicBezTo>
                <a:cubicBezTo>
                  <a:pt x="139" y="1530"/>
                  <a:pt x="0" y="1290"/>
                  <a:pt x="34" y="1059"/>
                </a:cubicBezTo>
                <a:cubicBezTo>
                  <a:pt x="68" y="828"/>
                  <a:pt x="314" y="454"/>
                  <a:pt x="443" y="288"/>
                </a:cubicBezTo>
                <a:cubicBezTo>
                  <a:pt x="572" y="122"/>
                  <a:pt x="678" y="106"/>
                  <a:pt x="806" y="61"/>
                </a:cubicBezTo>
                <a:cubicBezTo>
                  <a:pt x="934" y="16"/>
                  <a:pt x="1071" y="23"/>
                  <a:pt x="1214" y="15"/>
                </a:cubicBezTo>
                <a:cubicBezTo>
                  <a:pt x="1357" y="7"/>
                  <a:pt x="1622" y="15"/>
                  <a:pt x="1667" y="15"/>
                </a:cubicBezTo>
                <a:cubicBezTo>
                  <a:pt x="1712" y="15"/>
                  <a:pt x="1592" y="0"/>
                  <a:pt x="1486" y="15"/>
                </a:cubicBezTo>
                <a:cubicBezTo>
                  <a:pt x="1380" y="30"/>
                  <a:pt x="1154" y="76"/>
                  <a:pt x="1032" y="106"/>
                </a:cubicBezTo>
                <a:cubicBezTo>
                  <a:pt x="910" y="136"/>
                  <a:pt x="833" y="153"/>
                  <a:pt x="753" y="198"/>
                </a:cubicBezTo>
                <a:cubicBezTo>
                  <a:pt x="673" y="243"/>
                  <a:pt x="616" y="303"/>
                  <a:pt x="549" y="378"/>
                </a:cubicBezTo>
                <a:cubicBezTo>
                  <a:pt x="482" y="453"/>
                  <a:pt x="406" y="564"/>
                  <a:pt x="352" y="650"/>
                </a:cubicBezTo>
                <a:cubicBezTo>
                  <a:pt x="298" y="736"/>
                  <a:pt x="235" y="762"/>
                  <a:pt x="225" y="894"/>
                </a:cubicBezTo>
                <a:cubicBezTo>
                  <a:pt x="215" y="1026"/>
                  <a:pt x="240" y="1299"/>
                  <a:pt x="291" y="1440"/>
                </a:cubicBezTo>
                <a:cubicBezTo>
                  <a:pt x="342" y="1581"/>
                  <a:pt x="440" y="1666"/>
                  <a:pt x="533" y="1739"/>
                </a:cubicBezTo>
                <a:cubicBezTo>
                  <a:pt x="626" y="1812"/>
                  <a:pt x="768" y="1868"/>
                  <a:pt x="851" y="1875"/>
                </a:cubicBezTo>
                <a:cubicBezTo>
                  <a:pt x="934" y="1882"/>
                  <a:pt x="979" y="1829"/>
                  <a:pt x="1032" y="1784"/>
                </a:cubicBezTo>
                <a:cubicBezTo>
                  <a:pt x="1085" y="1739"/>
                  <a:pt x="1138" y="1663"/>
                  <a:pt x="1168" y="1603"/>
                </a:cubicBezTo>
                <a:cubicBezTo>
                  <a:pt x="1198" y="1543"/>
                  <a:pt x="1176" y="1482"/>
                  <a:pt x="1214" y="1422"/>
                </a:cubicBezTo>
                <a:cubicBezTo>
                  <a:pt x="1252" y="1362"/>
                  <a:pt x="1350" y="1270"/>
                  <a:pt x="1395" y="1240"/>
                </a:cubicBezTo>
                <a:cubicBezTo>
                  <a:pt x="1440" y="1210"/>
                  <a:pt x="1478" y="1233"/>
                  <a:pt x="1486" y="1240"/>
                </a:cubicBezTo>
                <a:cubicBezTo>
                  <a:pt x="1494" y="1247"/>
                  <a:pt x="1456" y="1278"/>
                  <a:pt x="1441" y="1285"/>
                </a:cubicBezTo>
                <a:close/>
              </a:path>
            </a:pathLst>
          </a:custGeom>
          <a:pattFill prst="dkUpDiag">
            <a:fgClr>
              <a:srgbClr val="F2547D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47" name="Freeform 33" descr="blanc)"/>
          <p:cNvSpPr>
            <a:spLocks/>
          </p:cNvSpPr>
          <p:nvPr/>
        </p:nvSpPr>
        <p:spPr bwMode="auto">
          <a:xfrm rot="5168441">
            <a:off x="3372643" y="2542382"/>
            <a:ext cx="2754313" cy="3314700"/>
          </a:xfrm>
          <a:custGeom>
            <a:avLst/>
            <a:gdLst>
              <a:gd name="T0" fmla="*/ 427038 w 1735"/>
              <a:gd name="T1" fmla="*/ 2071688 h 2088"/>
              <a:gd name="T2" fmla="*/ 500063 w 1735"/>
              <a:gd name="T3" fmla="*/ 2071688 h 2088"/>
              <a:gd name="T4" fmla="*/ 571500 w 1735"/>
              <a:gd name="T5" fmla="*/ 2144713 h 2088"/>
              <a:gd name="T6" fmla="*/ 715963 w 1735"/>
              <a:gd name="T7" fmla="*/ 2360613 h 2088"/>
              <a:gd name="T8" fmla="*/ 715963 w 1735"/>
              <a:gd name="T9" fmla="*/ 2647950 h 2088"/>
              <a:gd name="T10" fmla="*/ 860425 w 1735"/>
              <a:gd name="T11" fmla="*/ 2720975 h 2088"/>
              <a:gd name="T12" fmla="*/ 931863 w 1735"/>
              <a:gd name="T13" fmla="*/ 2863850 h 2088"/>
              <a:gd name="T14" fmla="*/ 1003300 w 1735"/>
              <a:gd name="T15" fmla="*/ 2863850 h 2088"/>
              <a:gd name="T16" fmla="*/ 1003300 w 1735"/>
              <a:gd name="T17" fmla="*/ 2936875 h 2088"/>
              <a:gd name="T18" fmla="*/ 860425 w 1735"/>
              <a:gd name="T19" fmla="*/ 3008313 h 2088"/>
              <a:gd name="T20" fmla="*/ 715963 w 1735"/>
              <a:gd name="T21" fmla="*/ 2936875 h 2088"/>
              <a:gd name="T22" fmla="*/ 500063 w 1735"/>
              <a:gd name="T23" fmla="*/ 3008313 h 2088"/>
              <a:gd name="T24" fmla="*/ 427038 w 1735"/>
              <a:gd name="T25" fmla="*/ 3152775 h 2088"/>
              <a:gd name="T26" fmla="*/ 500063 w 1735"/>
              <a:gd name="T27" fmla="*/ 3224213 h 2088"/>
              <a:gd name="T28" fmla="*/ 642938 w 1735"/>
              <a:gd name="T29" fmla="*/ 3297238 h 2088"/>
              <a:gd name="T30" fmla="*/ 1076325 w 1735"/>
              <a:gd name="T31" fmla="*/ 3297238 h 2088"/>
              <a:gd name="T32" fmla="*/ 1731963 w 1735"/>
              <a:gd name="T33" fmla="*/ 3189288 h 2088"/>
              <a:gd name="T34" fmla="*/ 2389188 w 1735"/>
              <a:gd name="T35" fmla="*/ 2817813 h 2088"/>
              <a:gd name="T36" fmla="*/ 2741613 w 1735"/>
              <a:gd name="T37" fmla="*/ 1731963 h 2088"/>
              <a:gd name="T38" fmla="*/ 2312988 w 1735"/>
              <a:gd name="T39" fmla="*/ 465138 h 2088"/>
              <a:gd name="T40" fmla="*/ 1435100 w 1735"/>
              <a:gd name="T41" fmla="*/ 128588 h 2088"/>
              <a:gd name="T42" fmla="*/ 787400 w 1735"/>
              <a:gd name="T43" fmla="*/ 55563 h 2088"/>
              <a:gd name="T44" fmla="*/ 68263 w 1735"/>
              <a:gd name="T45" fmla="*/ 55563 h 2088"/>
              <a:gd name="T46" fmla="*/ 379413 w 1735"/>
              <a:gd name="T47" fmla="*/ 7938 h 2088"/>
              <a:gd name="T48" fmla="*/ 931863 w 1735"/>
              <a:gd name="T49" fmla="*/ 103188 h 2088"/>
              <a:gd name="T50" fmla="*/ 1103313 w 1735"/>
              <a:gd name="T51" fmla="*/ 169863 h 2088"/>
              <a:gd name="T52" fmla="*/ 1598613 w 1735"/>
              <a:gd name="T53" fmla="*/ 284163 h 2088"/>
              <a:gd name="T54" fmla="*/ 2084388 w 1735"/>
              <a:gd name="T55" fmla="*/ 550863 h 2088"/>
              <a:gd name="T56" fmla="*/ 2341563 w 1735"/>
              <a:gd name="T57" fmla="*/ 912813 h 2088"/>
              <a:gd name="T58" fmla="*/ 2532063 w 1735"/>
              <a:gd name="T59" fmla="*/ 1646238 h 2088"/>
              <a:gd name="T60" fmla="*/ 2398713 w 1735"/>
              <a:gd name="T61" fmla="*/ 2455863 h 2088"/>
              <a:gd name="T62" fmla="*/ 1951038 w 1735"/>
              <a:gd name="T63" fmla="*/ 2970213 h 2088"/>
              <a:gd name="T64" fmla="*/ 1363663 w 1735"/>
              <a:gd name="T65" fmla="*/ 3008313 h 2088"/>
              <a:gd name="T66" fmla="*/ 1076325 w 1735"/>
              <a:gd name="T67" fmla="*/ 2863850 h 2088"/>
              <a:gd name="T68" fmla="*/ 860425 w 1735"/>
              <a:gd name="T69" fmla="*/ 2576513 h 2088"/>
              <a:gd name="T70" fmla="*/ 787400 w 1735"/>
              <a:gd name="T71" fmla="*/ 2289175 h 2088"/>
              <a:gd name="T72" fmla="*/ 500063 w 1735"/>
              <a:gd name="T73" fmla="*/ 2000250 h 2088"/>
              <a:gd name="T74" fmla="*/ 355600 w 1735"/>
              <a:gd name="T75" fmla="*/ 2000250 h 2088"/>
              <a:gd name="T76" fmla="*/ 427038 w 1735"/>
              <a:gd name="T77" fmla="*/ 2071688 h 20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35" h="2088">
                <a:moveTo>
                  <a:pt x="269" y="1305"/>
                </a:moveTo>
                <a:cubicBezTo>
                  <a:pt x="284" y="1312"/>
                  <a:pt x="300" y="1297"/>
                  <a:pt x="315" y="1305"/>
                </a:cubicBezTo>
                <a:cubicBezTo>
                  <a:pt x="330" y="1313"/>
                  <a:pt x="337" y="1321"/>
                  <a:pt x="360" y="1351"/>
                </a:cubicBezTo>
                <a:cubicBezTo>
                  <a:pt x="383" y="1381"/>
                  <a:pt x="436" y="1434"/>
                  <a:pt x="451" y="1487"/>
                </a:cubicBezTo>
                <a:cubicBezTo>
                  <a:pt x="466" y="1540"/>
                  <a:pt x="436" y="1630"/>
                  <a:pt x="451" y="1668"/>
                </a:cubicBezTo>
                <a:cubicBezTo>
                  <a:pt x="466" y="1706"/>
                  <a:pt x="519" y="1691"/>
                  <a:pt x="542" y="1714"/>
                </a:cubicBezTo>
                <a:cubicBezTo>
                  <a:pt x="565" y="1737"/>
                  <a:pt x="572" y="1789"/>
                  <a:pt x="587" y="1804"/>
                </a:cubicBezTo>
                <a:cubicBezTo>
                  <a:pt x="602" y="1819"/>
                  <a:pt x="625" y="1796"/>
                  <a:pt x="632" y="1804"/>
                </a:cubicBezTo>
                <a:cubicBezTo>
                  <a:pt x="639" y="1812"/>
                  <a:pt x="647" y="1835"/>
                  <a:pt x="632" y="1850"/>
                </a:cubicBezTo>
                <a:cubicBezTo>
                  <a:pt x="617" y="1865"/>
                  <a:pt x="572" y="1895"/>
                  <a:pt x="542" y="1895"/>
                </a:cubicBezTo>
                <a:cubicBezTo>
                  <a:pt x="512" y="1895"/>
                  <a:pt x="489" y="1850"/>
                  <a:pt x="451" y="1850"/>
                </a:cubicBezTo>
                <a:cubicBezTo>
                  <a:pt x="413" y="1850"/>
                  <a:pt x="345" y="1872"/>
                  <a:pt x="315" y="1895"/>
                </a:cubicBezTo>
                <a:cubicBezTo>
                  <a:pt x="285" y="1918"/>
                  <a:pt x="269" y="1963"/>
                  <a:pt x="269" y="1986"/>
                </a:cubicBezTo>
                <a:cubicBezTo>
                  <a:pt x="269" y="2009"/>
                  <a:pt x="292" y="2016"/>
                  <a:pt x="315" y="2031"/>
                </a:cubicBezTo>
                <a:cubicBezTo>
                  <a:pt x="338" y="2046"/>
                  <a:pt x="345" y="2069"/>
                  <a:pt x="405" y="2077"/>
                </a:cubicBezTo>
                <a:cubicBezTo>
                  <a:pt x="465" y="2085"/>
                  <a:pt x="564" y="2088"/>
                  <a:pt x="678" y="2077"/>
                </a:cubicBezTo>
                <a:cubicBezTo>
                  <a:pt x="792" y="2066"/>
                  <a:pt x="953" y="2059"/>
                  <a:pt x="1091" y="2009"/>
                </a:cubicBezTo>
                <a:cubicBezTo>
                  <a:pt x="1229" y="1959"/>
                  <a:pt x="1399" y="1928"/>
                  <a:pt x="1505" y="1775"/>
                </a:cubicBezTo>
                <a:cubicBezTo>
                  <a:pt x="1611" y="1622"/>
                  <a:pt x="1735" y="1338"/>
                  <a:pt x="1727" y="1091"/>
                </a:cubicBezTo>
                <a:cubicBezTo>
                  <a:pt x="1719" y="844"/>
                  <a:pt x="1594" y="461"/>
                  <a:pt x="1457" y="293"/>
                </a:cubicBezTo>
                <a:cubicBezTo>
                  <a:pt x="1320" y="125"/>
                  <a:pt x="1064" y="124"/>
                  <a:pt x="904" y="81"/>
                </a:cubicBezTo>
                <a:cubicBezTo>
                  <a:pt x="744" y="38"/>
                  <a:pt x="639" y="43"/>
                  <a:pt x="496" y="35"/>
                </a:cubicBezTo>
                <a:cubicBezTo>
                  <a:pt x="353" y="27"/>
                  <a:pt x="86" y="40"/>
                  <a:pt x="43" y="35"/>
                </a:cubicBezTo>
                <a:cubicBezTo>
                  <a:pt x="0" y="30"/>
                  <a:pt x="148" y="0"/>
                  <a:pt x="239" y="5"/>
                </a:cubicBezTo>
                <a:cubicBezTo>
                  <a:pt x="330" y="10"/>
                  <a:pt x="511" y="48"/>
                  <a:pt x="587" y="65"/>
                </a:cubicBezTo>
                <a:cubicBezTo>
                  <a:pt x="663" y="82"/>
                  <a:pt x="625" y="88"/>
                  <a:pt x="695" y="107"/>
                </a:cubicBezTo>
                <a:cubicBezTo>
                  <a:pt x="765" y="126"/>
                  <a:pt x="904" y="139"/>
                  <a:pt x="1007" y="179"/>
                </a:cubicBezTo>
                <a:cubicBezTo>
                  <a:pt x="1110" y="219"/>
                  <a:pt x="1235" y="281"/>
                  <a:pt x="1313" y="347"/>
                </a:cubicBezTo>
                <a:cubicBezTo>
                  <a:pt x="1391" y="413"/>
                  <a:pt x="1428" y="460"/>
                  <a:pt x="1475" y="575"/>
                </a:cubicBezTo>
                <a:cubicBezTo>
                  <a:pt x="1522" y="690"/>
                  <a:pt x="1589" y="875"/>
                  <a:pt x="1595" y="1037"/>
                </a:cubicBezTo>
                <a:cubicBezTo>
                  <a:pt x="1601" y="1199"/>
                  <a:pt x="1572" y="1408"/>
                  <a:pt x="1511" y="1547"/>
                </a:cubicBezTo>
                <a:cubicBezTo>
                  <a:pt x="1450" y="1686"/>
                  <a:pt x="1338" y="1813"/>
                  <a:pt x="1229" y="1871"/>
                </a:cubicBezTo>
                <a:cubicBezTo>
                  <a:pt x="1120" y="1929"/>
                  <a:pt x="951" y="1906"/>
                  <a:pt x="859" y="1895"/>
                </a:cubicBezTo>
                <a:cubicBezTo>
                  <a:pt x="767" y="1884"/>
                  <a:pt x="731" y="1849"/>
                  <a:pt x="678" y="1804"/>
                </a:cubicBezTo>
                <a:cubicBezTo>
                  <a:pt x="625" y="1759"/>
                  <a:pt x="572" y="1683"/>
                  <a:pt x="542" y="1623"/>
                </a:cubicBezTo>
                <a:cubicBezTo>
                  <a:pt x="512" y="1563"/>
                  <a:pt x="534" y="1502"/>
                  <a:pt x="496" y="1442"/>
                </a:cubicBezTo>
                <a:cubicBezTo>
                  <a:pt x="458" y="1382"/>
                  <a:pt x="360" y="1290"/>
                  <a:pt x="315" y="1260"/>
                </a:cubicBezTo>
                <a:cubicBezTo>
                  <a:pt x="270" y="1230"/>
                  <a:pt x="232" y="1253"/>
                  <a:pt x="224" y="1260"/>
                </a:cubicBezTo>
                <a:cubicBezTo>
                  <a:pt x="216" y="1267"/>
                  <a:pt x="254" y="1298"/>
                  <a:pt x="269" y="1305"/>
                </a:cubicBezTo>
                <a:close/>
              </a:path>
            </a:pathLst>
          </a:custGeom>
          <a:pattFill prst="dkUpDiag">
            <a:fgClr>
              <a:srgbClr val="F2547D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48" name="Oval 34"/>
          <p:cNvSpPr>
            <a:spLocks noChangeArrowheads="1"/>
          </p:cNvSpPr>
          <p:nvPr/>
        </p:nvSpPr>
        <p:spPr bwMode="auto">
          <a:xfrm rot="-9416811">
            <a:off x="3856038" y="5303838"/>
            <a:ext cx="2889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49" name="Oval 35" descr="Papier journal"/>
          <p:cNvSpPr>
            <a:spLocks noChangeArrowheads="1"/>
          </p:cNvSpPr>
          <p:nvPr/>
        </p:nvSpPr>
        <p:spPr bwMode="auto">
          <a:xfrm rot="8631902">
            <a:off x="5748338" y="4994275"/>
            <a:ext cx="288925" cy="71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0" name="Oval 36" descr="Papier journal"/>
          <p:cNvSpPr>
            <a:spLocks noChangeArrowheads="1"/>
          </p:cNvSpPr>
          <p:nvPr/>
        </p:nvSpPr>
        <p:spPr bwMode="auto">
          <a:xfrm rot="9278960">
            <a:off x="5226050" y="5283200"/>
            <a:ext cx="288925" cy="71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1" name="Oval 37" descr="Papier journal"/>
          <p:cNvSpPr>
            <a:spLocks noChangeArrowheads="1"/>
          </p:cNvSpPr>
          <p:nvPr/>
        </p:nvSpPr>
        <p:spPr bwMode="auto">
          <a:xfrm rot="10297415">
            <a:off x="4513263" y="5402263"/>
            <a:ext cx="288925" cy="71437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2" name="Oval 38" descr="Papier journal"/>
          <p:cNvSpPr>
            <a:spLocks noChangeArrowheads="1"/>
          </p:cNvSpPr>
          <p:nvPr/>
        </p:nvSpPr>
        <p:spPr bwMode="auto">
          <a:xfrm rot="-9416811">
            <a:off x="3856038" y="5303838"/>
            <a:ext cx="288925" cy="71437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3" name="Oval 39" descr="Papier journal"/>
          <p:cNvSpPr>
            <a:spLocks noChangeArrowheads="1"/>
          </p:cNvSpPr>
          <p:nvPr/>
        </p:nvSpPr>
        <p:spPr bwMode="auto">
          <a:xfrm rot="-8460088">
            <a:off x="3408363" y="5045075"/>
            <a:ext cx="288925" cy="71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4" name="Oval 40" descr="Papier journal"/>
          <p:cNvSpPr>
            <a:spLocks noChangeArrowheads="1"/>
          </p:cNvSpPr>
          <p:nvPr/>
        </p:nvSpPr>
        <p:spPr bwMode="auto">
          <a:xfrm rot="1704980" flipH="1">
            <a:off x="5545138" y="1436688"/>
            <a:ext cx="288925" cy="71437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5" name="Oval 41" descr="Papier journal"/>
          <p:cNvSpPr>
            <a:spLocks noChangeArrowheads="1"/>
          </p:cNvSpPr>
          <p:nvPr/>
        </p:nvSpPr>
        <p:spPr bwMode="auto">
          <a:xfrm rot="1057922" flipH="1">
            <a:off x="4976813" y="1041400"/>
            <a:ext cx="288925" cy="71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6" name="Oval 42" descr="Papier journal"/>
          <p:cNvSpPr>
            <a:spLocks noChangeArrowheads="1"/>
          </p:cNvSpPr>
          <p:nvPr/>
        </p:nvSpPr>
        <p:spPr bwMode="auto">
          <a:xfrm rot="39467" flipH="1">
            <a:off x="4248150" y="946150"/>
            <a:ext cx="288925" cy="71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7" name="Oval 43" descr="Papier journal"/>
          <p:cNvSpPr>
            <a:spLocks noChangeArrowheads="1"/>
          </p:cNvSpPr>
          <p:nvPr/>
        </p:nvSpPr>
        <p:spPr bwMode="auto">
          <a:xfrm rot="19753694" flipH="1">
            <a:off x="3611563" y="1131888"/>
            <a:ext cx="288925" cy="71437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8" name="Oval 44" descr="Papier journal"/>
          <p:cNvSpPr>
            <a:spLocks noChangeArrowheads="1"/>
          </p:cNvSpPr>
          <p:nvPr/>
        </p:nvSpPr>
        <p:spPr bwMode="auto">
          <a:xfrm rot="18796970" flipH="1">
            <a:off x="3291681" y="1508919"/>
            <a:ext cx="288925" cy="71438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59" name="Freeform 45" descr="Marbre blanc"/>
          <p:cNvSpPr>
            <a:spLocks/>
          </p:cNvSpPr>
          <p:nvPr/>
        </p:nvSpPr>
        <p:spPr bwMode="auto">
          <a:xfrm rot="5168441">
            <a:off x="4320381" y="3445669"/>
            <a:ext cx="973138" cy="1092200"/>
          </a:xfrm>
          <a:custGeom>
            <a:avLst/>
            <a:gdLst>
              <a:gd name="T0" fmla="*/ 157163 w 613"/>
              <a:gd name="T1" fmla="*/ 73025 h 688"/>
              <a:gd name="T2" fmla="*/ 12700 w 613"/>
              <a:gd name="T3" fmla="*/ 360363 h 688"/>
              <a:gd name="T4" fmla="*/ 84138 w 613"/>
              <a:gd name="T5" fmla="*/ 720725 h 688"/>
              <a:gd name="T6" fmla="*/ 228600 w 613"/>
              <a:gd name="T7" fmla="*/ 792163 h 688"/>
              <a:gd name="T8" fmla="*/ 517525 w 613"/>
              <a:gd name="T9" fmla="*/ 576263 h 688"/>
              <a:gd name="T10" fmla="*/ 444500 w 613"/>
              <a:gd name="T11" fmla="*/ 720725 h 688"/>
              <a:gd name="T12" fmla="*/ 301625 w 613"/>
              <a:gd name="T13" fmla="*/ 936625 h 688"/>
              <a:gd name="T14" fmla="*/ 444500 w 613"/>
              <a:gd name="T15" fmla="*/ 1081088 h 688"/>
              <a:gd name="T16" fmla="*/ 804863 w 613"/>
              <a:gd name="T17" fmla="*/ 1008063 h 688"/>
              <a:gd name="T18" fmla="*/ 949325 w 613"/>
              <a:gd name="T19" fmla="*/ 720725 h 688"/>
              <a:gd name="T20" fmla="*/ 949325 w 613"/>
              <a:gd name="T21" fmla="*/ 433388 h 688"/>
              <a:gd name="T22" fmla="*/ 804863 w 613"/>
              <a:gd name="T23" fmla="*/ 144463 h 688"/>
              <a:gd name="T24" fmla="*/ 733425 w 613"/>
              <a:gd name="T25" fmla="*/ 73025 h 688"/>
              <a:gd name="T26" fmla="*/ 373063 w 613"/>
              <a:gd name="T27" fmla="*/ 0 h 688"/>
              <a:gd name="T28" fmla="*/ 157163 w 613"/>
              <a:gd name="T29" fmla="*/ 73025 h 6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13" h="688">
                <a:moveTo>
                  <a:pt x="99" y="46"/>
                </a:moveTo>
                <a:cubicBezTo>
                  <a:pt x="61" y="84"/>
                  <a:pt x="16" y="159"/>
                  <a:pt x="8" y="227"/>
                </a:cubicBezTo>
                <a:cubicBezTo>
                  <a:pt x="0" y="295"/>
                  <a:pt x="30" y="409"/>
                  <a:pt x="53" y="454"/>
                </a:cubicBezTo>
                <a:cubicBezTo>
                  <a:pt x="76" y="499"/>
                  <a:pt x="99" y="514"/>
                  <a:pt x="144" y="499"/>
                </a:cubicBezTo>
                <a:cubicBezTo>
                  <a:pt x="189" y="484"/>
                  <a:pt x="303" y="370"/>
                  <a:pt x="326" y="363"/>
                </a:cubicBezTo>
                <a:cubicBezTo>
                  <a:pt x="349" y="356"/>
                  <a:pt x="303" y="416"/>
                  <a:pt x="280" y="454"/>
                </a:cubicBezTo>
                <a:cubicBezTo>
                  <a:pt x="257" y="492"/>
                  <a:pt x="190" y="552"/>
                  <a:pt x="190" y="590"/>
                </a:cubicBezTo>
                <a:cubicBezTo>
                  <a:pt x="190" y="628"/>
                  <a:pt x="227" y="674"/>
                  <a:pt x="280" y="681"/>
                </a:cubicBezTo>
                <a:cubicBezTo>
                  <a:pt x="333" y="688"/>
                  <a:pt x="454" y="673"/>
                  <a:pt x="507" y="635"/>
                </a:cubicBezTo>
                <a:cubicBezTo>
                  <a:pt x="560" y="597"/>
                  <a:pt x="583" y="514"/>
                  <a:pt x="598" y="454"/>
                </a:cubicBezTo>
                <a:cubicBezTo>
                  <a:pt x="613" y="394"/>
                  <a:pt x="613" y="333"/>
                  <a:pt x="598" y="273"/>
                </a:cubicBezTo>
                <a:cubicBezTo>
                  <a:pt x="583" y="213"/>
                  <a:pt x="530" y="129"/>
                  <a:pt x="507" y="91"/>
                </a:cubicBezTo>
                <a:cubicBezTo>
                  <a:pt x="484" y="53"/>
                  <a:pt x="507" y="61"/>
                  <a:pt x="462" y="46"/>
                </a:cubicBezTo>
                <a:cubicBezTo>
                  <a:pt x="417" y="31"/>
                  <a:pt x="295" y="0"/>
                  <a:pt x="235" y="0"/>
                </a:cubicBezTo>
                <a:cubicBezTo>
                  <a:pt x="175" y="0"/>
                  <a:pt x="137" y="8"/>
                  <a:pt x="99" y="46"/>
                </a:cubicBez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285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0" name="Freeform 46" descr="Marbre blanc"/>
          <p:cNvSpPr>
            <a:spLocks/>
          </p:cNvSpPr>
          <p:nvPr/>
        </p:nvSpPr>
        <p:spPr bwMode="auto">
          <a:xfrm rot="5168441">
            <a:off x="5099050" y="2982913"/>
            <a:ext cx="995363" cy="630237"/>
          </a:xfrm>
          <a:custGeom>
            <a:avLst/>
            <a:gdLst>
              <a:gd name="T0" fmla="*/ 266700 w 627"/>
              <a:gd name="T1" fmla="*/ 182562 h 397"/>
              <a:gd name="T2" fmla="*/ 28575 w 627"/>
              <a:gd name="T3" fmla="*/ 373062 h 397"/>
              <a:gd name="T4" fmla="*/ 98425 w 627"/>
              <a:gd name="T5" fmla="*/ 533400 h 397"/>
              <a:gd name="T6" fmla="*/ 242888 w 627"/>
              <a:gd name="T7" fmla="*/ 604837 h 397"/>
              <a:gd name="T8" fmla="*/ 209550 w 627"/>
              <a:gd name="T9" fmla="*/ 630237 h 397"/>
              <a:gd name="T10" fmla="*/ 581025 w 627"/>
              <a:gd name="T11" fmla="*/ 601662 h 397"/>
              <a:gd name="T12" fmla="*/ 771525 w 627"/>
              <a:gd name="T13" fmla="*/ 573087 h 397"/>
              <a:gd name="T14" fmla="*/ 963613 w 627"/>
              <a:gd name="T15" fmla="*/ 533400 h 397"/>
              <a:gd name="T16" fmla="*/ 963613 w 627"/>
              <a:gd name="T17" fmla="*/ 246062 h 397"/>
              <a:gd name="T18" fmla="*/ 819150 w 627"/>
              <a:gd name="T19" fmla="*/ 192087 h 397"/>
              <a:gd name="T20" fmla="*/ 733425 w 627"/>
              <a:gd name="T21" fmla="*/ 1587 h 397"/>
              <a:gd name="T22" fmla="*/ 266700 w 627"/>
              <a:gd name="T23" fmla="*/ 182562 h 3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7" h="397">
                <a:moveTo>
                  <a:pt x="168" y="115"/>
                </a:moveTo>
                <a:cubicBezTo>
                  <a:pt x="81" y="154"/>
                  <a:pt x="36" y="198"/>
                  <a:pt x="18" y="235"/>
                </a:cubicBezTo>
                <a:cubicBezTo>
                  <a:pt x="0" y="272"/>
                  <a:pt x="39" y="312"/>
                  <a:pt x="62" y="336"/>
                </a:cubicBezTo>
                <a:cubicBezTo>
                  <a:pt x="85" y="360"/>
                  <a:pt x="141" y="371"/>
                  <a:pt x="153" y="381"/>
                </a:cubicBezTo>
                <a:cubicBezTo>
                  <a:pt x="165" y="391"/>
                  <a:pt x="97" y="397"/>
                  <a:pt x="132" y="397"/>
                </a:cubicBezTo>
                <a:cubicBezTo>
                  <a:pt x="167" y="397"/>
                  <a:pt x="307" y="385"/>
                  <a:pt x="366" y="379"/>
                </a:cubicBezTo>
                <a:cubicBezTo>
                  <a:pt x="425" y="373"/>
                  <a:pt x="446" y="368"/>
                  <a:pt x="486" y="361"/>
                </a:cubicBezTo>
                <a:cubicBezTo>
                  <a:pt x="526" y="354"/>
                  <a:pt x="587" y="370"/>
                  <a:pt x="607" y="336"/>
                </a:cubicBezTo>
                <a:cubicBezTo>
                  <a:pt x="627" y="302"/>
                  <a:pt x="622" y="191"/>
                  <a:pt x="607" y="155"/>
                </a:cubicBezTo>
                <a:cubicBezTo>
                  <a:pt x="592" y="119"/>
                  <a:pt x="540" y="147"/>
                  <a:pt x="516" y="121"/>
                </a:cubicBezTo>
                <a:cubicBezTo>
                  <a:pt x="492" y="95"/>
                  <a:pt x="520" y="2"/>
                  <a:pt x="462" y="1"/>
                </a:cubicBezTo>
                <a:cubicBezTo>
                  <a:pt x="404" y="0"/>
                  <a:pt x="229" y="91"/>
                  <a:pt x="168" y="115"/>
                </a:cubicBez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285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1" name="Freeform 47" descr="Marbre blanc"/>
          <p:cNvSpPr>
            <a:spLocks/>
          </p:cNvSpPr>
          <p:nvPr/>
        </p:nvSpPr>
        <p:spPr bwMode="auto">
          <a:xfrm rot="5168441">
            <a:off x="4337844" y="4129881"/>
            <a:ext cx="717550" cy="1455738"/>
          </a:xfrm>
          <a:custGeom>
            <a:avLst/>
            <a:gdLst>
              <a:gd name="T0" fmla="*/ 33338 w 452"/>
              <a:gd name="T1" fmla="*/ 196624 h 807"/>
              <a:gd name="T2" fmla="*/ 61913 w 452"/>
              <a:gd name="T3" fmla="*/ 423914 h 807"/>
              <a:gd name="T4" fmla="*/ 120650 w 452"/>
              <a:gd name="T5" fmla="*/ 916375 h 807"/>
              <a:gd name="T6" fmla="*/ 336550 w 452"/>
              <a:gd name="T7" fmla="*/ 1244683 h 807"/>
              <a:gd name="T8" fmla="*/ 528638 w 452"/>
              <a:gd name="T9" fmla="*/ 1441307 h 807"/>
              <a:gd name="T10" fmla="*/ 696913 w 452"/>
              <a:gd name="T11" fmla="*/ 1161704 h 807"/>
              <a:gd name="T12" fmla="*/ 652463 w 452"/>
              <a:gd name="T13" fmla="*/ 900140 h 807"/>
              <a:gd name="T14" fmla="*/ 661988 w 452"/>
              <a:gd name="T15" fmla="*/ 456384 h 807"/>
              <a:gd name="T16" fmla="*/ 625475 w 452"/>
              <a:gd name="T17" fmla="*/ 99214 h 807"/>
              <a:gd name="T18" fmla="*/ 265113 w 452"/>
              <a:gd name="T19" fmla="*/ 16235 h 807"/>
              <a:gd name="T20" fmla="*/ 33338 w 452"/>
              <a:gd name="T21" fmla="*/ 196624 h 8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807">
                <a:moveTo>
                  <a:pt x="21" y="109"/>
                </a:moveTo>
                <a:cubicBezTo>
                  <a:pt x="0" y="147"/>
                  <a:pt x="30" y="169"/>
                  <a:pt x="39" y="235"/>
                </a:cubicBezTo>
                <a:cubicBezTo>
                  <a:pt x="48" y="301"/>
                  <a:pt x="47" y="432"/>
                  <a:pt x="76" y="508"/>
                </a:cubicBezTo>
                <a:cubicBezTo>
                  <a:pt x="105" y="584"/>
                  <a:pt x="169" y="641"/>
                  <a:pt x="212" y="690"/>
                </a:cubicBezTo>
                <a:cubicBezTo>
                  <a:pt x="255" y="739"/>
                  <a:pt x="295" y="807"/>
                  <a:pt x="333" y="799"/>
                </a:cubicBezTo>
                <a:cubicBezTo>
                  <a:pt x="371" y="791"/>
                  <a:pt x="426" y="694"/>
                  <a:pt x="439" y="644"/>
                </a:cubicBezTo>
                <a:cubicBezTo>
                  <a:pt x="452" y="594"/>
                  <a:pt x="415" y="564"/>
                  <a:pt x="411" y="499"/>
                </a:cubicBezTo>
                <a:cubicBezTo>
                  <a:pt x="407" y="434"/>
                  <a:pt x="420" y="327"/>
                  <a:pt x="417" y="253"/>
                </a:cubicBezTo>
                <a:cubicBezTo>
                  <a:pt x="414" y="179"/>
                  <a:pt x="435" y="95"/>
                  <a:pt x="394" y="55"/>
                </a:cubicBezTo>
                <a:cubicBezTo>
                  <a:pt x="353" y="15"/>
                  <a:pt x="229" y="0"/>
                  <a:pt x="167" y="9"/>
                </a:cubicBezTo>
                <a:cubicBezTo>
                  <a:pt x="105" y="18"/>
                  <a:pt x="42" y="71"/>
                  <a:pt x="21" y="109"/>
                </a:cubicBez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285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2" name="Freeform 48" descr="Marbre blanc"/>
          <p:cNvSpPr>
            <a:spLocks/>
          </p:cNvSpPr>
          <p:nvPr/>
        </p:nvSpPr>
        <p:spPr bwMode="auto">
          <a:xfrm rot="7636349">
            <a:off x="5312569" y="4002881"/>
            <a:ext cx="704850" cy="630238"/>
          </a:xfrm>
          <a:custGeom>
            <a:avLst/>
            <a:gdLst>
              <a:gd name="T0" fmla="*/ 188859 w 627"/>
              <a:gd name="T1" fmla="*/ 182563 h 397"/>
              <a:gd name="T2" fmla="*/ 20235 w 627"/>
              <a:gd name="T3" fmla="*/ 373063 h 397"/>
              <a:gd name="T4" fmla="*/ 69698 w 627"/>
              <a:gd name="T5" fmla="*/ 533400 h 397"/>
              <a:gd name="T6" fmla="*/ 171997 w 627"/>
              <a:gd name="T7" fmla="*/ 604838 h 397"/>
              <a:gd name="T8" fmla="*/ 148389 w 627"/>
              <a:gd name="T9" fmla="*/ 630238 h 397"/>
              <a:gd name="T10" fmla="*/ 411444 w 627"/>
              <a:gd name="T11" fmla="*/ 601663 h 397"/>
              <a:gd name="T12" fmla="*/ 546343 w 627"/>
              <a:gd name="T13" fmla="*/ 573088 h 397"/>
              <a:gd name="T14" fmla="*/ 682367 w 627"/>
              <a:gd name="T15" fmla="*/ 533400 h 397"/>
              <a:gd name="T16" fmla="*/ 682367 w 627"/>
              <a:gd name="T17" fmla="*/ 246063 h 397"/>
              <a:gd name="T18" fmla="*/ 580068 w 627"/>
              <a:gd name="T19" fmla="*/ 192088 h 397"/>
              <a:gd name="T20" fmla="*/ 519363 w 627"/>
              <a:gd name="T21" fmla="*/ 1588 h 397"/>
              <a:gd name="T22" fmla="*/ 188859 w 627"/>
              <a:gd name="T23" fmla="*/ 182563 h 3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7" h="397">
                <a:moveTo>
                  <a:pt x="168" y="115"/>
                </a:moveTo>
                <a:cubicBezTo>
                  <a:pt x="81" y="154"/>
                  <a:pt x="36" y="198"/>
                  <a:pt x="18" y="235"/>
                </a:cubicBezTo>
                <a:cubicBezTo>
                  <a:pt x="0" y="272"/>
                  <a:pt x="39" y="312"/>
                  <a:pt x="62" y="336"/>
                </a:cubicBezTo>
                <a:cubicBezTo>
                  <a:pt x="85" y="360"/>
                  <a:pt x="141" y="371"/>
                  <a:pt x="153" y="381"/>
                </a:cubicBezTo>
                <a:cubicBezTo>
                  <a:pt x="165" y="391"/>
                  <a:pt x="97" y="397"/>
                  <a:pt x="132" y="397"/>
                </a:cubicBezTo>
                <a:cubicBezTo>
                  <a:pt x="167" y="397"/>
                  <a:pt x="307" y="385"/>
                  <a:pt x="366" y="379"/>
                </a:cubicBezTo>
                <a:cubicBezTo>
                  <a:pt x="425" y="373"/>
                  <a:pt x="446" y="368"/>
                  <a:pt x="486" y="361"/>
                </a:cubicBezTo>
                <a:cubicBezTo>
                  <a:pt x="526" y="354"/>
                  <a:pt x="587" y="370"/>
                  <a:pt x="607" y="336"/>
                </a:cubicBezTo>
                <a:cubicBezTo>
                  <a:pt x="627" y="302"/>
                  <a:pt x="622" y="191"/>
                  <a:pt x="607" y="155"/>
                </a:cubicBezTo>
                <a:cubicBezTo>
                  <a:pt x="592" y="119"/>
                  <a:pt x="540" y="147"/>
                  <a:pt x="516" y="121"/>
                </a:cubicBezTo>
                <a:cubicBezTo>
                  <a:pt x="492" y="95"/>
                  <a:pt x="520" y="2"/>
                  <a:pt x="462" y="1"/>
                </a:cubicBezTo>
                <a:cubicBezTo>
                  <a:pt x="404" y="0"/>
                  <a:pt x="229" y="91"/>
                  <a:pt x="168" y="115"/>
                </a:cubicBez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28575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3" name="Freeform 49"/>
          <p:cNvSpPr>
            <a:spLocks/>
          </p:cNvSpPr>
          <p:nvPr/>
        </p:nvSpPr>
        <p:spPr bwMode="auto">
          <a:xfrm rot="4526894">
            <a:off x="2941638" y="1387475"/>
            <a:ext cx="2263775" cy="1882775"/>
          </a:xfrm>
          <a:custGeom>
            <a:avLst/>
            <a:gdLst>
              <a:gd name="T0" fmla="*/ 1390650 w 1426"/>
              <a:gd name="T1" fmla="*/ 128588 h 1186"/>
              <a:gd name="T2" fmla="*/ 0 w 1426"/>
              <a:gd name="T3" fmla="*/ 1690688 h 1186"/>
              <a:gd name="T4" fmla="*/ 196850 w 1426"/>
              <a:gd name="T5" fmla="*/ 1882775 h 1186"/>
              <a:gd name="T6" fmla="*/ 2065338 w 1426"/>
              <a:gd name="T7" fmla="*/ 992188 h 1186"/>
              <a:gd name="T8" fmla="*/ 1390650 w 1426"/>
              <a:gd name="T9" fmla="*/ 128588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6" h="1186">
                <a:moveTo>
                  <a:pt x="876" y="81"/>
                </a:moveTo>
                <a:lnTo>
                  <a:pt x="0" y="1065"/>
                </a:lnTo>
                <a:lnTo>
                  <a:pt x="124" y="1186"/>
                </a:lnTo>
                <a:lnTo>
                  <a:pt x="1301" y="625"/>
                </a:lnTo>
                <a:cubicBezTo>
                  <a:pt x="1426" y="441"/>
                  <a:pt x="1081" y="0"/>
                  <a:pt x="876" y="81"/>
                </a:cubicBezTo>
                <a:close/>
              </a:path>
            </a:pathLst>
          </a:cu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4" name="Freeform 50"/>
          <p:cNvSpPr>
            <a:spLocks/>
          </p:cNvSpPr>
          <p:nvPr/>
        </p:nvSpPr>
        <p:spPr bwMode="auto">
          <a:xfrm>
            <a:off x="4008438" y="2271713"/>
            <a:ext cx="517525" cy="976312"/>
          </a:xfrm>
          <a:custGeom>
            <a:avLst/>
            <a:gdLst>
              <a:gd name="T0" fmla="*/ 501650 w 326"/>
              <a:gd name="T1" fmla="*/ 976312 h 615"/>
              <a:gd name="T2" fmla="*/ 509588 w 326"/>
              <a:gd name="T3" fmla="*/ 887412 h 615"/>
              <a:gd name="T4" fmla="*/ 450850 w 326"/>
              <a:gd name="T5" fmla="*/ 769937 h 615"/>
              <a:gd name="T6" fmla="*/ 322263 w 326"/>
              <a:gd name="T7" fmla="*/ 482600 h 615"/>
              <a:gd name="T8" fmla="*/ 220663 w 326"/>
              <a:gd name="T9" fmla="*/ 204787 h 615"/>
              <a:gd name="T10" fmla="*/ 411163 w 326"/>
              <a:gd name="T11" fmla="*/ 90487 h 615"/>
              <a:gd name="T12" fmla="*/ 0 w 326"/>
              <a:gd name="T13" fmla="*/ 0 h 6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6" h="615">
                <a:moveTo>
                  <a:pt x="316" y="615"/>
                </a:moveTo>
                <a:cubicBezTo>
                  <a:pt x="316" y="606"/>
                  <a:pt x="326" y="580"/>
                  <a:pt x="321" y="559"/>
                </a:cubicBezTo>
                <a:cubicBezTo>
                  <a:pt x="315" y="537"/>
                  <a:pt x="304" y="528"/>
                  <a:pt x="284" y="485"/>
                </a:cubicBezTo>
                <a:cubicBezTo>
                  <a:pt x="264" y="442"/>
                  <a:pt x="227" y="363"/>
                  <a:pt x="203" y="304"/>
                </a:cubicBezTo>
                <a:cubicBezTo>
                  <a:pt x="179" y="245"/>
                  <a:pt x="130" y="170"/>
                  <a:pt x="139" y="129"/>
                </a:cubicBezTo>
                <a:cubicBezTo>
                  <a:pt x="148" y="88"/>
                  <a:pt x="282" y="79"/>
                  <a:pt x="259" y="57"/>
                </a:cubicBezTo>
                <a:cubicBezTo>
                  <a:pt x="236" y="35"/>
                  <a:pt x="54" y="12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5" name="Text Box 51"/>
          <p:cNvSpPr txBox="1">
            <a:spLocks noChangeArrowheads="1"/>
          </p:cNvSpPr>
          <p:nvPr/>
        </p:nvSpPr>
        <p:spPr bwMode="auto">
          <a:xfrm>
            <a:off x="250825" y="2205038"/>
            <a:ext cx="25923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Voie postéro-latérale décubitus latéral 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-Gaz =0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-Mouvements respiratoires limités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-Angulation de mesure Doppler optimale</a:t>
            </a:r>
          </a:p>
        </p:txBody>
      </p:sp>
      <p:sp>
        <p:nvSpPr>
          <p:cNvPr id="34866" name="Text Box 52"/>
          <p:cNvSpPr txBox="1">
            <a:spLocks noChangeArrowheads="1"/>
          </p:cNvSpPr>
          <p:nvPr/>
        </p:nvSpPr>
        <p:spPr bwMode="auto">
          <a:xfrm>
            <a:off x="6156325" y="260350"/>
            <a:ext cx="2987675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Mais mobilisation du rein et plicatures (fausses sténoses) possibles</a:t>
            </a:r>
          </a:p>
        </p:txBody>
      </p:sp>
      <p:sp>
        <p:nvSpPr>
          <p:cNvPr id="34867" name="Line 53"/>
          <p:cNvSpPr>
            <a:spLocks noChangeShapeType="1"/>
          </p:cNvSpPr>
          <p:nvPr/>
        </p:nvSpPr>
        <p:spPr bwMode="auto">
          <a:xfrm flipV="1">
            <a:off x="395288" y="5876925"/>
            <a:ext cx="8748712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68" name="Line 54"/>
          <p:cNvSpPr>
            <a:spLocks noChangeShapeType="1"/>
          </p:cNvSpPr>
          <p:nvPr/>
        </p:nvSpPr>
        <p:spPr bwMode="auto">
          <a:xfrm flipH="1">
            <a:off x="4427538" y="1484313"/>
            <a:ext cx="1657350" cy="7921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34869" name="Picture 55" descr="KIF_0553"/>
          <p:cNvPicPr>
            <a:picLocks noChangeAspect="1" noChangeArrowheads="1"/>
          </p:cNvPicPr>
          <p:nvPr/>
        </p:nvPicPr>
        <p:blipFill>
          <a:blip r:embed="rId9" cstate="print"/>
          <a:srcRect l="21819" r="30908"/>
          <a:stretch>
            <a:fillRect/>
          </a:stretch>
        </p:blipFill>
        <p:spPr bwMode="auto">
          <a:xfrm>
            <a:off x="6804025" y="3789363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85693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ECD </a:t>
            </a:r>
            <a:r>
              <a:rPr lang="fr-FR" altLang="fr-FR" sz="4000" dirty="0" err="1">
                <a:solidFill>
                  <a:schemeClr val="bg1"/>
                </a:solidFill>
              </a:rPr>
              <a:t>fà</a:t>
            </a:r>
            <a:r>
              <a:rPr lang="fr-FR" altLang="fr-FR" sz="4000" dirty="0">
                <a:solidFill>
                  <a:schemeClr val="bg1"/>
                </a:solidFill>
              </a:rPr>
              <a:t> la </a:t>
            </a:r>
            <a:r>
              <a:rPr lang="fr-FR" altLang="fr-FR" sz="4000" dirty="0" err="1">
                <a:solidFill>
                  <a:schemeClr val="bg1"/>
                </a:solidFill>
              </a:rPr>
              <a:t>diagnosi</a:t>
            </a:r>
            <a:r>
              <a:rPr lang="fr-FR" altLang="fr-FR" sz="4000" dirty="0">
                <a:solidFill>
                  <a:schemeClr val="bg1"/>
                </a:solidFill>
              </a:rPr>
              <a:t> di </a:t>
            </a:r>
            <a:r>
              <a:rPr lang="fr-FR" altLang="fr-FR" sz="4000" dirty="0" err="1">
                <a:solidFill>
                  <a:schemeClr val="bg1"/>
                </a:solidFill>
              </a:rPr>
              <a:t>Stenosi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 err="1">
                <a:solidFill>
                  <a:schemeClr val="bg1"/>
                </a:solidFill>
              </a:rPr>
              <a:t>poi</a:t>
            </a:r>
            <a:endParaRPr lang="fr-FR" altLang="fr-FR" sz="4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4000" dirty="0">
                <a:solidFill>
                  <a:srgbClr val="FF0000"/>
                </a:solidFill>
              </a:rPr>
              <a:t>VERO </a:t>
            </a:r>
            <a:r>
              <a:rPr lang="fr-FR" altLang="fr-FR" sz="4000" dirty="0" err="1">
                <a:solidFill>
                  <a:srgbClr val="FF0000"/>
                </a:solidFill>
              </a:rPr>
              <a:t>che</a:t>
            </a:r>
            <a:r>
              <a:rPr lang="fr-FR" altLang="fr-FR" sz="4000" dirty="0">
                <a:solidFill>
                  <a:srgbClr val="FF0000"/>
                </a:solidFill>
              </a:rPr>
              <a:t> BASTA TRATTARE la </a:t>
            </a:r>
            <a:r>
              <a:rPr lang="fr-FR" altLang="fr-FR" sz="4000" dirty="0" err="1">
                <a:solidFill>
                  <a:srgbClr val="FF0000"/>
                </a:solidFill>
              </a:rPr>
              <a:t>Stenosi</a:t>
            </a:r>
            <a:r>
              <a:rPr lang="fr-FR" altLang="fr-FR" sz="4000" dirty="0">
                <a:solidFill>
                  <a:srgbClr val="FF0000"/>
                </a:solidFill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	</a:t>
            </a:r>
            <a:r>
              <a:rPr lang="fr-FR" altLang="fr-FR" sz="4000" dirty="0" err="1">
                <a:solidFill>
                  <a:schemeClr val="bg1"/>
                </a:solidFill>
              </a:rPr>
              <a:t>Chirugia</a:t>
            </a:r>
            <a:endParaRPr lang="fr-FR" altLang="fr-FR" sz="4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	</a:t>
            </a:r>
            <a:r>
              <a:rPr lang="fr-FR" altLang="fr-FR" sz="4000" dirty="0" err="1">
                <a:solidFill>
                  <a:schemeClr val="bg1"/>
                </a:solidFill>
              </a:rPr>
              <a:t>Endo</a:t>
            </a:r>
            <a:r>
              <a:rPr lang="fr-FR" altLang="fr-FR" sz="4000" dirty="0">
                <a:solidFill>
                  <a:schemeClr val="bg1"/>
                </a:solidFill>
              </a:rPr>
              <a:t>-</a:t>
            </a:r>
            <a:r>
              <a:rPr lang="fr-FR" altLang="fr-FR" sz="4000" dirty="0" err="1">
                <a:solidFill>
                  <a:schemeClr val="bg1"/>
                </a:solidFill>
              </a:rPr>
              <a:t>vascolare</a:t>
            </a:r>
            <a:r>
              <a:rPr lang="fr-FR" altLang="fr-FR" sz="4000" dirty="0">
                <a:solidFill>
                  <a:schemeClr val="bg1"/>
                </a:solidFill>
              </a:rPr>
              <a:t> ( </a:t>
            </a:r>
            <a:r>
              <a:rPr lang="fr-FR" altLang="fr-FR" sz="4000" dirty="0" err="1">
                <a:solidFill>
                  <a:schemeClr val="bg1"/>
                </a:solidFill>
              </a:rPr>
              <a:t>stenting</a:t>
            </a:r>
            <a:r>
              <a:rPr lang="fr-FR" altLang="fr-FR" sz="40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altLang="fr-FR" sz="4000" dirty="0">
                <a:solidFill>
                  <a:srgbClr val="FF0000"/>
                </a:solidFill>
              </a:rPr>
              <a:t>Per CURARE </a:t>
            </a:r>
            <a:r>
              <a:rPr lang="fr-FR" altLang="fr-FR" sz="4000" dirty="0" err="1">
                <a:solidFill>
                  <a:srgbClr val="FF0000"/>
                </a:solidFill>
              </a:rPr>
              <a:t>Ipertenzione</a:t>
            </a:r>
            <a:r>
              <a:rPr lang="fr-FR" altLang="fr-FR" sz="4000" dirty="0">
                <a:solidFill>
                  <a:srgbClr val="FF0000"/>
                </a:solidFill>
              </a:rPr>
              <a:t> e IRC ? 	 IRC!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IF_0554"/>
          <p:cNvPicPr>
            <a:picLocks noChangeAspect="1" noChangeArrowheads="1"/>
          </p:cNvPicPr>
          <p:nvPr/>
        </p:nvPicPr>
        <p:blipFill>
          <a:blip r:embed="rId3" cstate="print"/>
          <a:srcRect l="30232" r="9302"/>
          <a:stretch>
            <a:fillRect/>
          </a:stretch>
        </p:blipFill>
        <p:spPr bwMode="auto">
          <a:xfrm>
            <a:off x="1008063" y="514350"/>
            <a:ext cx="1835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KIF_0555"/>
          <p:cNvPicPr>
            <a:picLocks noChangeAspect="1" noChangeArrowheads="1"/>
          </p:cNvPicPr>
          <p:nvPr/>
        </p:nvPicPr>
        <p:blipFill>
          <a:blip r:embed="rId4" cstate="print"/>
          <a:srcRect l="24074" r="27779"/>
          <a:stretch>
            <a:fillRect/>
          </a:stretch>
        </p:blipFill>
        <p:spPr bwMode="auto">
          <a:xfrm>
            <a:off x="1066800" y="3486150"/>
            <a:ext cx="1346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KIF_0552"/>
          <p:cNvPicPr>
            <a:picLocks noChangeAspect="1" noChangeArrowheads="1"/>
          </p:cNvPicPr>
          <p:nvPr/>
        </p:nvPicPr>
        <p:blipFill>
          <a:blip r:embed="rId5" cstate="print"/>
          <a:srcRect l="34546" r="18181"/>
          <a:stretch>
            <a:fillRect/>
          </a:stretch>
        </p:blipFill>
        <p:spPr bwMode="auto">
          <a:xfrm>
            <a:off x="6248400" y="514350"/>
            <a:ext cx="17795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KIF_0553"/>
          <p:cNvPicPr>
            <a:picLocks noChangeAspect="1" noChangeArrowheads="1"/>
          </p:cNvPicPr>
          <p:nvPr/>
        </p:nvPicPr>
        <p:blipFill>
          <a:blip r:embed="rId6" cstate="print"/>
          <a:srcRect l="30908" r="21819"/>
          <a:stretch>
            <a:fillRect/>
          </a:stretch>
        </p:blipFill>
        <p:spPr bwMode="auto">
          <a:xfrm>
            <a:off x="6629400" y="363855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_ART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_ART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7543800" y="4248150"/>
            <a:ext cx="1524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588125" y="4868863"/>
            <a:ext cx="720725" cy="244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REIN G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848475" y="5583238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</a:rPr>
              <a:t>ARG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560" y="476672"/>
            <a:ext cx="806608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5400" dirty="0">
                <a:solidFill>
                  <a:srgbClr val="F2547D"/>
                </a:solidFill>
                <a:latin typeface="Arial" charset="0"/>
              </a:rPr>
              <a:t>Via </a:t>
            </a:r>
            <a:r>
              <a:rPr lang="fr-FR" altLang="fr-FR" sz="5400" dirty="0" err="1">
                <a:solidFill>
                  <a:srgbClr val="F2547D"/>
                </a:solidFill>
                <a:latin typeface="Arial" charset="0"/>
              </a:rPr>
              <a:t>Trans</a:t>
            </a:r>
            <a:r>
              <a:rPr lang="fr-FR" altLang="fr-FR" sz="5400" dirty="0">
                <a:solidFill>
                  <a:srgbClr val="F2547D"/>
                </a:solidFill>
                <a:latin typeface="Arial" charset="0"/>
              </a:rPr>
              <a:t>-</a:t>
            </a:r>
            <a:r>
              <a:rPr lang="fr-FR" altLang="fr-FR" sz="5400" dirty="0" err="1">
                <a:solidFill>
                  <a:srgbClr val="F2547D"/>
                </a:solidFill>
                <a:latin typeface="Arial" charset="0"/>
              </a:rPr>
              <a:t>Renal</a:t>
            </a:r>
            <a:r>
              <a:rPr lang="fr-FR" altLang="fr-FR" sz="5400" dirty="0">
                <a:solidFill>
                  <a:srgbClr val="F2547D"/>
                </a:solidFill>
                <a:latin typeface="Arial" charset="0"/>
              </a:rPr>
              <a:t>  Express </a:t>
            </a:r>
            <a:r>
              <a:rPr lang="fr-FR" altLang="fr-FR" sz="5400" dirty="0">
                <a:solidFill>
                  <a:schemeClr val="bg1"/>
                </a:solidFill>
                <a:latin typeface="Arial" charset="0"/>
              </a:rPr>
              <a:t>In </a:t>
            </a:r>
            <a:r>
              <a:rPr lang="fr-FR" altLang="fr-FR" sz="5400" dirty="0" err="1">
                <a:solidFill>
                  <a:schemeClr val="bg1"/>
                </a:solidFill>
                <a:latin typeface="Arial" charset="0"/>
              </a:rPr>
              <a:t>una</a:t>
            </a:r>
            <a:r>
              <a:rPr lang="fr-FR" altLang="fr-FR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5400" dirty="0" err="1">
                <a:solidFill>
                  <a:schemeClr val="bg1"/>
                </a:solidFill>
                <a:latin typeface="Arial" charset="0"/>
              </a:rPr>
              <a:t>sola</a:t>
            </a:r>
            <a:r>
              <a:rPr lang="fr-FR" altLang="fr-FR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5400" dirty="0" err="1">
                <a:solidFill>
                  <a:schemeClr val="bg1"/>
                </a:solidFill>
                <a:latin typeface="Arial" charset="0"/>
              </a:rPr>
              <a:t>incidenza</a:t>
            </a:r>
            <a:r>
              <a:rPr lang="fr-FR" altLang="fr-FR" sz="5400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Rene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+ </a:t>
            </a: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Arteria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fr-FR" altLang="fr-FR" sz="3200" dirty="0">
                <a:solidFill>
                  <a:schemeClr val="bg1"/>
                </a:solidFill>
                <a:latin typeface="Arial" charset="0"/>
              </a:rPr>
              <a:t>INSIEME</a:t>
            </a:r>
          </a:p>
          <a:p>
            <a:pPr>
              <a:spcBef>
                <a:spcPct val="50000"/>
              </a:spcBef>
            </a:pP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Angolo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Doppler </a:t>
            </a:r>
            <a:r>
              <a:rPr lang="fr-FR" altLang="fr-FR" sz="3200" dirty="0">
                <a:solidFill>
                  <a:schemeClr val="bg1"/>
                </a:solidFill>
                <a:latin typeface="Arial" charset="0"/>
              </a:rPr>
              <a:t>OTTIMALE </a:t>
            </a:r>
          </a:p>
          <a:p>
            <a:pPr>
              <a:spcBef>
                <a:spcPct val="50000"/>
              </a:spcBef>
            </a:pP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Senza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Gaz: </a:t>
            </a:r>
            <a:r>
              <a:rPr lang="fr-FR" altLang="fr-FR" sz="3200" dirty="0">
                <a:solidFill>
                  <a:schemeClr val="bg1"/>
                </a:solidFill>
                <a:latin typeface="Arial" charset="0"/>
              </a:rPr>
              <a:t>DIETA </a:t>
            </a:r>
            <a:r>
              <a:rPr lang="fr-FR" altLang="fr-FR" sz="3200" dirty="0" err="1">
                <a:solidFill>
                  <a:schemeClr val="bg1"/>
                </a:solidFill>
                <a:latin typeface="Arial" charset="0"/>
              </a:rPr>
              <a:t>senza</a:t>
            </a:r>
            <a:r>
              <a:rPr lang="fr-FR" altLang="fr-FR" sz="3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3200" dirty="0" err="1">
                <a:solidFill>
                  <a:schemeClr val="bg1"/>
                </a:solidFill>
                <a:latin typeface="Arial" charset="0"/>
              </a:rPr>
              <a:t>residui</a:t>
            </a:r>
            <a:r>
              <a:rPr lang="fr-FR" altLang="fr-FR" sz="3200" dirty="0">
                <a:solidFill>
                  <a:schemeClr val="bg1"/>
                </a:solidFill>
                <a:latin typeface="Arial" charset="0"/>
              </a:rPr>
              <a:t> INUTILE</a:t>
            </a:r>
          </a:p>
          <a:p>
            <a:pPr>
              <a:spcBef>
                <a:spcPct val="50000"/>
              </a:spcBef>
            </a:pP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Movimenti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respratori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e </a:t>
            </a: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addominali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fr-FR" altLang="fr-FR" sz="3200" dirty="0" err="1">
                <a:solidFill>
                  <a:srgbClr val="FFC000"/>
                </a:solidFill>
                <a:latin typeface="Arial" charset="0"/>
              </a:rPr>
              <a:t>ridotti</a:t>
            </a:r>
            <a:r>
              <a:rPr lang="fr-FR" altLang="fr-FR" sz="3200" dirty="0">
                <a:solidFill>
                  <a:srgbClr val="FFC000"/>
                </a:solidFill>
                <a:latin typeface="Arial" charset="0"/>
              </a:rPr>
              <a:t>: </a:t>
            </a:r>
            <a:r>
              <a:rPr lang="fr-FR" altLang="fr-FR" sz="3200" dirty="0">
                <a:solidFill>
                  <a:schemeClr val="bg1"/>
                </a:solidFill>
                <a:latin typeface="Arial" charset="0"/>
              </a:rPr>
              <a:t>APNEA INUTILE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5288" y="0"/>
            <a:ext cx="25923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Via 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postoro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laterale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 Semi 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Pancia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giù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. </a:t>
            </a:r>
            <a:r>
              <a:rPr lang="fr-FR" altLang="fr-FR" sz="2000" b="1" dirty="0">
                <a:solidFill>
                  <a:srgbClr val="FF0000"/>
                </a:solidFill>
                <a:latin typeface="Arial" charset="0"/>
              </a:rPr>
              <a:t>REIN DROIT</a:t>
            </a:r>
          </a:p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-Gaz =0</a:t>
            </a:r>
          </a:p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-Mouvements respiratoires limités</a:t>
            </a:r>
          </a:p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-Angulation de mesure Doppler optimale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156325" y="620713"/>
            <a:ext cx="2987675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Rein maintenu en place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1547813" y="5734050"/>
            <a:ext cx="56880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00113" y="5949950"/>
            <a:ext cx="6911975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Doppler Pulsé avec Échantillon le plus grand possible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Ou Doppler continu PERMETTENT D’EVITER L’APNEE</a:t>
            </a: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2771775" y="549275"/>
            <a:ext cx="5040313" cy="5318125"/>
            <a:chOff x="2381" y="1153"/>
            <a:chExt cx="2148" cy="2334"/>
          </a:xfrm>
        </p:grpSpPr>
        <p:grpSp>
          <p:nvGrpSpPr>
            <p:cNvPr id="36872" name="Group 7"/>
            <p:cNvGrpSpPr>
              <a:grpSpLocks/>
            </p:cNvGrpSpPr>
            <p:nvPr/>
          </p:nvGrpSpPr>
          <p:grpSpPr bwMode="auto">
            <a:xfrm rot="-6247644">
              <a:off x="2066" y="1468"/>
              <a:ext cx="2014" cy="1383"/>
              <a:chOff x="1292" y="799"/>
              <a:chExt cx="3353" cy="2399"/>
            </a:xfrm>
          </p:grpSpPr>
          <p:sp>
            <p:nvSpPr>
              <p:cNvPr id="36877" name="Freeform 8" descr="Grands confettis"/>
              <p:cNvSpPr>
                <a:spLocks/>
              </p:cNvSpPr>
              <p:nvPr/>
            </p:nvSpPr>
            <p:spPr bwMode="auto">
              <a:xfrm>
                <a:off x="1292" y="799"/>
                <a:ext cx="3353" cy="2399"/>
              </a:xfrm>
              <a:custGeom>
                <a:avLst/>
                <a:gdLst>
                  <a:gd name="T0" fmla="*/ 1852 w 3353"/>
                  <a:gd name="T1" fmla="*/ 15 h 2399"/>
                  <a:gd name="T2" fmla="*/ 1353 w 3353"/>
                  <a:gd name="T3" fmla="*/ 15 h 2399"/>
                  <a:gd name="T4" fmla="*/ 854 w 3353"/>
                  <a:gd name="T5" fmla="*/ 106 h 2399"/>
                  <a:gd name="T6" fmla="*/ 582 w 3353"/>
                  <a:gd name="T7" fmla="*/ 332 h 2399"/>
                  <a:gd name="T8" fmla="*/ 304 w 3353"/>
                  <a:gd name="T9" fmla="*/ 631 h 2399"/>
                  <a:gd name="T10" fmla="*/ 37 w 3353"/>
                  <a:gd name="T11" fmla="*/ 1194 h 2399"/>
                  <a:gd name="T12" fmla="*/ 83 w 3353"/>
                  <a:gd name="T13" fmla="*/ 1648 h 2399"/>
                  <a:gd name="T14" fmla="*/ 264 w 3353"/>
                  <a:gd name="T15" fmla="*/ 1965 h 2399"/>
                  <a:gd name="T16" fmla="*/ 582 w 3353"/>
                  <a:gd name="T17" fmla="*/ 2238 h 2399"/>
                  <a:gd name="T18" fmla="*/ 899 w 3353"/>
                  <a:gd name="T19" fmla="*/ 2328 h 2399"/>
                  <a:gd name="T20" fmla="*/ 1564 w 3353"/>
                  <a:gd name="T21" fmla="*/ 2341 h 2399"/>
                  <a:gd name="T22" fmla="*/ 2396 w 3353"/>
                  <a:gd name="T23" fmla="*/ 2374 h 2399"/>
                  <a:gd name="T24" fmla="*/ 2986 w 3353"/>
                  <a:gd name="T25" fmla="*/ 2192 h 2399"/>
                  <a:gd name="T26" fmla="*/ 3349 w 3353"/>
                  <a:gd name="T27" fmla="*/ 1421 h 2399"/>
                  <a:gd name="T28" fmla="*/ 3010 w 3353"/>
                  <a:gd name="T29" fmla="*/ 391 h 2399"/>
                  <a:gd name="T30" fmla="*/ 2554 w 3353"/>
                  <a:gd name="T31" fmla="*/ 145 h 2399"/>
                  <a:gd name="T32" fmla="*/ 1806 w 3353"/>
                  <a:gd name="T33" fmla="*/ 15 h 23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53" h="2399">
                    <a:moveTo>
                      <a:pt x="1852" y="15"/>
                    </a:moveTo>
                    <a:cubicBezTo>
                      <a:pt x="1685" y="7"/>
                      <a:pt x="1519" y="0"/>
                      <a:pt x="1353" y="15"/>
                    </a:cubicBezTo>
                    <a:cubicBezTo>
                      <a:pt x="1187" y="30"/>
                      <a:pt x="982" y="53"/>
                      <a:pt x="854" y="106"/>
                    </a:cubicBezTo>
                    <a:cubicBezTo>
                      <a:pt x="726" y="159"/>
                      <a:pt x="674" y="245"/>
                      <a:pt x="582" y="332"/>
                    </a:cubicBezTo>
                    <a:cubicBezTo>
                      <a:pt x="490" y="419"/>
                      <a:pt x="395" y="487"/>
                      <a:pt x="304" y="631"/>
                    </a:cubicBezTo>
                    <a:cubicBezTo>
                      <a:pt x="213" y="775"/>
                      <a:pt x="74" y="1025"/>
                      <a:pt x="37" y="1194"/>
                    </a:cubicBezTo>
                    <a:cubicBezTo>
                      <a:pt x="0" y="1363"/>
                      <a:pt x="45" y="1520"/>
                      <a:pt x="83" y="1648"/>
                    </a:cubicBezTo>
                    <a:cubicBezTo>
                      <a:pt x="121" y="1776"/>
                      <a:pt x="181" y="1867"/>
                      <a:pt x="264" y="1965"/>
                    </a:cubicBezTo>
                    <a:cubicBezTo>
                      <a:pt x="347" y="2063"/>
                      <a:pt x="476" y="2177"/>
                      <a:pt x="582" y="2238"/>
                    </a:cubicBezTo>
                    <a:cubicBezTo>
                      <a:pt x="688" y="2299"/>
                      <a:pt x="735" y="2311"/>
                      <a:pt x="899" y="2328"/>
                    </a:cubicBezTo>
                    <a:cubicBezTo>
                      <a:pt x="1063" y="2345"/>
                      <a:pt x="1315" y="2333"/>
                      <a:pt x="1564" y="2341"/>
                    </a:cubicBezTo>
                    <a:cubicBezTo>
                      <a:pt x="1813" y="2349"/>
                      <a:pt x="2159" y="2399"/>
                      <a:pt x="2396" y="2374"/>
                    </a:cubicBezTo>
                    <a:cubicBezTo>
                      <a:pt x="2633" y="2349"/>
                      <a:pt x="2827" y="2351"/>
                      <a:pt x="2986" y="2192"/>
                    </a:cubicBezTo>
                    <a:cubicBezTo>
                      <a:pt x="3145" y="2033"/>
                      <a:pt x="3345" y="1721"/>
                      <a:pt x="3349" y="1421"/>
                    </a:cubicBezTo>
                    <a:cubicBezTo>
                      <a:pt x="3353" y="1121"/>
                      <a:pt x="3142" y="604"/>
                      <a:pt x="3010" y="391"/>
                    </a:cubicBezTo>
                    <a:cubicBezTo>
                      <a:pt x="2878" y="178"/>
                      <a:pt x="2755" y="208"/>
                      <a:pt x="2554" y="145"/>
                    </a:cubicBezTo>
                    <a:cubicBezTo>
                      <a:pt x="2353" y="82"/>
                      <a:pt x="1962" y="42"/>
                      <a:pt x="1806" y="15"/>
                    </a:cubicBezTo>
                  </a:path>
                </a:pathLst>
              </a:custGeom>
              <a:pattFill prst="lgConfetti">
                <a:fgClr>
                  <a:srgbClr val="FFCC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78" name="Freeform 9"/>
              <p:cNvSpPr>
                <a:spLocks/>
              </p:cNvSpPr>
              <p:nvPr/>
            </p:nvSpPr>
            <p:spPr bwMode="auto">
              <a:xfrm>
                <a:off x="2373" y="2116"/>
                <a:ext cx="635" cy="286"/>
              </a:xfrm>
              <a:custGeom>
                <a:avLst/>
                <a:gdLst>
                  <a:gd name="T0" fmla="*/ 635 w 635"/>
                  <a:gd name="T1" fmla="*/ 13 h 286"/>
                  <a:gd name="T2" fmla="*/ 579 w 635"/>
                  <a:gd name="T3" fmla="*/ 4 h 286"/>
                  <a:gd name="T4" fmla="*/ 503 w 635"/>
                  <a:gd name="T5" fmla="*/ 36 h 286"/>
                  <a:gd name="T6" fmla="*/ 317 w 635"/>
                  <a:gd name="T7" fmla="*/ 104 h 286"/>
                  <a:gd name="T8" fmla="*/ 90 w 635"/>
                  <a:gd name="T9" fmla="*/ 149 h 286"/>
                  <a:gd name="T10" fmla="*/ 0 w 635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5" h="286">
                    <a:moveTo>
                      <a:pt x="635" y="13"/>
                    </a:moveTo>
                    <a:cubicBezTo>
                      <a:pt x="626" y="12"/>
                      <a:pt x="601" y="0"/>
                      <a:pt x="579" y="4"/>
                    </a:cubicBezTo>
                    <a:cubicBezTo>
                      <a:pt x="557" y="8"/>
                      <a:pt x="547" y="19"/>
                      <a:pt x="503" y="36"/>
                    </a:cubicBezTo>
                    <a:cubicBezTo>
                      <a:pt x="459" y="53"/>
                      <a:pt x="386" y="85"/>
                      <a:pt x="317" y="104"/>
                    </a:cubicBezTo>
                    <a:cubicBezTo>
                      <a:pt x="248" y="123"/>
                      <a:pt x="143" y="119"/>
                      <a:pt x="90" y="149"/>
                    </a:cubicBezTo>
                    <a:cubicBezTo>
                      <a:pt x="37" y="179"/>
                      <a:pt x="18" y="232"/>
                      <a:pt x="0" y="286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79" name="Freeform 10" descr="Marbre marron"/>
              <p:cNvSpPr>
                <a:spLocks/>
              </p:cNvSpPr>
              <p:nvPr/>
            </p:nvSpPr>
            <p:spPr bwMode="auto">
              <a:xfrm>
                <a:off x="1647" y="1078"/>
                <a:ext cx="1565" cy="1467"/>
              </a:xfrm>
              <a:custGeom>
                <a:avLst/>
                <a:gdLst>
                  <a:gd name="T0" fmla="*/ 907 w 1565"/>
                  <a:gd name="T1" fmla="*/ 507 h 1467"/>
                  <a:gd name="T2" fmla="*/ 1134 w 1565"/>
                  <a:gd name="T3" fmla="*/ 371 h 1467"/>
                  <a:gd name="T4" fmla="*/ 1406 w 1565"/>
                  <a:gd name="T5" fmla="*/ 235 h 1467"/>
                  <a:gd name="T6" fmla="*/ 1542 w 1565"/>
                  <a:gd name="T7" fmla="*/ 53 h 1467"/>
                  <a:gd name="T8" fmla="*/ 1270 w 1565"/>
                  <a:gd name="T9" fmla="*/ 99 h 1467"/>
                  <a:gd name="T10" fmla="*/ 1089 w 1565"/>
                  <a:gd name="T11" fmla="*/ 144 h 1467"/>
                  <a:gd name="T12" fmla="*/ 998 w 1565"/>
                  <a:gd name="T13" fmla="*/ 53 h 1467"/>
                  <a:gd name="T14" fmla="*/ 907 w 1565"/>
                  <a:gd name="T15" fmla="*/ 8 h 1467"/>
                  <a:gd name="T16" fmla="*/ 590 w 1565"/>
                  <a:gd name="T17" fmla="*/ 99 h 1467"/>
                  <a:gd name="T18" fmla="*/ 408 w 1565"/>
                  <a:gd name="T19" fmla="*/ 235 h 1467"/>
                  <a:gd name="T20" fmla="*/ 272 w 1565"/>
                  <a:gd name="T21" fmla="*/ 416 h 1467"/>
                  <a:gd name="T22" fmla="*/ 91 w 1565"/>
                  <a:gd name="T23" fmla="*/ 643 h 1467"/>
                  <a:gd name="T24" fmla="*/ 0 w 1565"/>
                  <a:gd name="T25" fmla="*/ 1051 h 1467"/>
                  <a:gd name="T26" fmla="*/ 91 w 1565"/>
                  <a:gd name="T27" fmla="*/ 1369 h 1467"/>
                  <a:gd name="T28" fmla="*/ 181 w 1565"/>
                  <a:gd name="T29" fmla="*/ 1460 h 1467"/>
                  <a:gd name="T30" fmla="*/ 272 w 1565"/>
                  <a:gd name="T31" fmla="*/ 1414 h 1467"/>
                  <a:gd name="T32" fmla="*/ 499 w 1565"/>
                  <a:gd name="T33" fmla="*/ 1187 h 1467"/>
                  <a:gd name="T34" fmla="*/ 726 w 1565"/>
                  <a:gd name="T35" fmla="*/ 1097 h 1467"/>
                  <a:gd name="T36" fmla="*/ 816 w 1565"/>
                  <a:gd name="T37" fmla="*/ 1006 h 1467"/>
                  <a:gd name="T38" fmla="*/ 816 w 1565"/>
                  <a:gd name="T39" fmla="*/ 915 h 1467"/>
                  <a:gd name="T40" fmla="*/ 680 w 1565"/>
                  <a:gd name="T41" fmla="*/ 779 h 1467"/>
                  <a:gd name="T42" fmla="*/ 590 w 1565"/>
                  <a:gd name="T43" fmla="*/ 462 h 1467"/>
                  <a:gd name="T44" fmla="*/ 680 w 1565"/>
                  <a:gd name="T45" fmla="*/ 371 h 1467"/>
                  <a:gd name="T46" fmla="*/ 816 w 1565"/>
                  <a:gd name="T47" fmla="*/ 462 h 1467"/>
                  <a:gd name="T48" fmla="*/ 952 w 1565"/>
                  <a:gd name="T49" fmla="*/ 507 h 14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5" h="1467">
                    <a:moveTo>
                      <a:pt x="907" y="507"/>
                    </a:moveTo>
                    <a:cubicBezTo>
                      <a:pt x="979" y="461"/>
                      <a:pt x="1051" y="416"/>
                      <a:pt x="1134" y="371"/>
                    </a:cubicBezTo>
                    <a:cubicBezTo>
                      <a:pt x="1217" y="326"/>
                      <a:pt x="1338" y="288"/>
                      <a:pt x="1406" y="235"/>
                    </a:cubicBezTo>
                    <a:cubicBezTo>
                      <a:pt x="1474" y="182"/>
                      <a:pt x="1565" y="76"/>
                      <a:pt x="1542" y="53"/>
                    </a:cubicBezTo>
                    <a:cubicBezTo>
                      <a:pt x="1519" y="30"/>
                      <a:pt x="1345" y="84"/>
                      <a:pt x="1270" y="99"/>
                    </a:cubicBezTo>
                    <a:cubicBezTo>
                      <a:pt x="1195" y="114"/>
                      <a:pt x="1134" y="152"/>
                      <a:pt x="1089" y="144"/>
                    </a:cubicBezTo>
                    <a:cubicBezTo>
                      <a:pt x="1044" y="136"/>
                      <a:pt x="1028" y="76"/>
                      <a:pt x="998" y="53"/>
                    </a:cubicBezTo>
                    <a:cubicBezTo>
                      <a:pt x="968" y="30"/>
                      <a:pt x="975" y="0"/>
                      <a:pt x="907" y="8"/>
                    </a:cubicBezTo>
                    <a:cubicBezTo>
                      <a:pt x="839" y="16"/>
                      <a:pt x="673" y="61"/>
                      <a:pt x="590" y="99"/>
                    </a:cubicBezTo>
                    <a:cubicBezTo>
                      <a:pt x="507" y="137"/>
                      <a:pt x="461" y="182"/>
                      <a:pt x="408" y="235"/>
                    </a:cubicBezTo>
                    <a:cubicBezTo>
                      <a:pt x="355" y="288"/>
                      <a:pt x="325" y="348"/>
                      <a:pt x="272" y="416"/>
                    </a:cubicBezTo>
                    <a:cubicBezTo>
                      <a:pt x="219" y="484"/>
                      <a:pt x="136" y="537"/>
                      <a:pt x="91" y="643"/>
                    </a:cubicBezTo>
                    <a:cubicBezTo>
                      <a:pt x="46" y="749"/>
                      <a:pt x="0" y="930"/>
                      <a:pt x="0" y="1051"/>
                    </a:cubicBezTo>
                    <a:cubicBezTo>
                      <a:pt x="0" y="1172"/>
                      <a:pt x="61" y="1301"/>
                      <a:pt x="91" y="1369"/>
                    </a:cubicBezTo>
                    <a:cubicBezTo>
                      <a:pt x="121" y="1437"/>
                      <a:pt x="151" y="1453"/>
                      <a:pt x="181" y="1460"/>
                    </a:cubicBezTo>
                    <a:cubicBezTo>
                      <a:pt x="211" y="1467"/>
                      <a:pt x="219" y="1459"/>
                      <a:pt x="272" y="1414"/>
                    </a:cubicBezTo>
                    <a:cubicBezTo>
                      <a:pt x="325" y="1369"/>
                      <a:pt x="423" y="1240"/>
                      <a:pt x="499" y="1187"/>
                    </a:cubicBezTo>
                    <a:cubicBezTo>
                      <a:pt x="575" y="1134"/>
                      <a:pt x="673" y="1127"/>
                      <a:pt x="726" y="1097"/>
                    </a:cubicBezTo>
                    <a:cubicBezTo>
                      <a:pt x="779" y="1067"/>
                      <a:pt x="801" y="1036"/>
                      <a:pt x="816" y="1006"/>
                    </a:cubicBezTo>
                    <a:cubicBezTo>
                      <a:pt x="831" y="976"/>
                      <a:pt x="839" y="953"/>
                      <a:pt x="816" y="915"/>
                    </a:cubicBezTo>
                    <a:cubicBezTo>
                      <a:pt x="793" y="877"/>
                      <a:pt x="718" y="854"/>
                      <a:pt x="680" y="779"/>
                    </a:cubicBezTo>
                    <a:cubicBezTo>
                      <a:pt x="642" y="704"/>
                      <a:pt x="590" y="530"/>
                      <a:pt x="590" y="462"/>
                    </a:cubicBezTo>
                    <a:cubicBezTo>
                      <a:pt x="590" y="394"/>
                      <a:pt x="642" y="371"/>
                      <a:pt x="680" y="371"/>
                    </a:cubicBezTo>
                    <a:cubicBezTo>
                      <a:pt x="718" y="371"/>
                      <a:pt x="771" y="439"/>
                      <a:pt x="816" y="462"/>
                    </a:cubicBezTo>
                    <a:cubicBezTo>
                      <a:pt x="861" y="485"/>
                      <a:pt x="906" y="496"/>
                      <a:pt x="952" y="507"/>
                    </a:cubicBezTo>
                  </a:path>
                </a:pathLst>
              </a:custGeom>
              <a:blipFill dpi="0" rotWithShape="1">
                <a:blip r:embed="rId3" cstate="print">
                  <a:alphaModFix amt="69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0" name="Freeform 11" descr="Papier journal"/>
              <p:cNvSpPr>
                <a:spLocks/>
              </p:cNvSpPr>
              <p:nvPr/>
            </p:nvSpPr>
            <p:spPr bwMode="auto">
              <a:xfrm>
                <a:off x="2546" y="2258"/>
                <a:ext cx="706" cy="817"/>
              </a:xfrm>
              <a:custGeom>
                <a:avLst/>
                <a:gdLst>
                  <a:gd name="T0" fmla="*/ 8 w 706"/>
                  <a:gd name="T1" fmla="*/ 552 h 817"/>
                  <a:gd name="T2" fmla="*/ 99 w 706"/>
                  <a:gd name="T3" fmla="*/ 461 h 817"/>
                  <a:gd name="T4" fmla="*/ 235 w 706"/>
                  <a:gd name="T5" fmla="*/ 370 h 817"/>
                  <a:gd name="T6" fmla="*/ 190 w 706"/>
                  <a:gd name="T7" fmla="*/ 234 h 817"/>
                  <a:gd name="T8" fmla="*/ 190 w 706"/>
                  <a:gd name="T9" fmla="*/ 144 h 817"/>
                  <a:gd name="T10" fmla="*/ 280 w 706"/>
                  <a:gd name="T11" fmla="*/ 53 h 817"/>
                  <a:gd name="T12" fmla="*/ 416 w 706"/>
                  <a:gd name="T13" fmla="*/ 7 h 817"/>
                  <a:gd name="T14" fmla="*/ 552 w 706"/>
                  <a:gd name="T15" fmla="*/ 98 h 817"/>
                  <a:gd name="T16" fmla="*/ 594 w 706"/>
                  <a:gd name="T17" fmla="*/ 230 h 817"/>
                  <a:gd name="T18" fmla="*/ 552 w 706"/>
                  <a:gd name="T19" fmla="*/ 370 h 817"/>
                  <a:gd name="T20" fmla="*/ 552 w 706"/>
                  <a:gd name="T21" fmla="*/ 461 h 817"/>
                  <a:gd name="T22" fmla="*/ 688 w 706"/>
                  <a:gd name="T23" fmla="*/ 552 h 817"/>
                  <a:gd name="T24" fmla="*/ 658 w 706"/>
                  <a:gd name="T25" fmla="*/ 570 h 817"/>
                  <a:gd name="T26" fmla="*/ 598 w 706"/>
                  <a:gd name="T27" fmla="*/ 552 h 817"/>
                  <a:gd name="T28" fmla="*/ 507 w 706"/>
                  <a:gd name="T29" fmla="*/ 506 h 817"/>
                  <a:gd name="T30" fmla="*/ 416 w 706"/>
                  <a:gd name="T31" fmla="*/ 552 h 817"/>
                  <a:gd name="T32" fmla="*/ 416 w 706"/>
                  <a:gd name="T33" fmla="*/ 779 h 817"/>
                  <a:gd name="T34" fmla="*/ 326 w 706"/>
                  <a:gd name="T35" fmla="*/ 779 h 817"/>
                  <a:gd name="T36" fmla="*/ 326 w 706"/>
                  <a:gd name="T37" fmla="*/ 688 h 817"/>
                  <a:gd name="T38" fmla="*/ 326 w 706"/>
                  <a:gd name="T39" fmla="*/ 597 h 817"/>
                  <a:gd name="T40" fmla="*/ 235 w 706"/>
                  <a:gd name="T41" fmla="*/ 506 h 817"/>
                  <a:gd name="T42" fmla="*/ 114 w 706"/>
                  <a:gd name="T43" fmla="*/ 522 h 817"/>
                  <a:gd name="T44" fmla="*/ 53 w 706"/>
                  <a:gd name="T45" fmla="*/ 552 h 817"/>
                  <a:gd name="T46" fmla="*/ 8 w 706"/>
                  <a:gd name="T47" fmla="*/ 552 h 8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06" h="817">
                    <a:moveTo>
                      <a:pt x="8" y="552"/>
                    </a:moveTo>
                    <a:cubicBezTo>
                      <a:pt x="16" y="537"/>
                      <a:pt x="61" y="491"/>
                      <a:pt x="99" y="461"/>
                    </a:cubicBezTo>
                    <a:cubicBezTo>
                      <a:pt x="137" y="431"/>
                      <a:pt x="220" y="408"/>
                      <a:pt x="235" y="370"/>
                    </a:cubicBezTo>
                    <a:cubicBezTo>
                      <a:pt x="250" y="332"/>
                      <a:pt x="198" y="272"/>
                      <a:pt x="190" y="234"/>
                    </a:cubicBezTo>
                    <a:cubicBezTo>
                      <a:pt x="182" y="196"/>
                      <a:pt x="175" y="174"/>
                      <a:pt x="190" y="144"/>
                    </a:cubicBezTo>
                    <a:cubicBezTo>
                      <a:pt x="205" y="114"/>
                      <a:pt x="242" y="76"/>
                      <a:pt x="280" y="53"/>
                    </a:cubicBezTo>
                    <a:cubicBezTo>
                      <a:pt x="318" y="30"/>
                      <a:pt x="371" y="0"/>
                      <a:pt x="416" y="7"/>
                    </a:cubicBezTo>
                    <a:cubicBezTo>
                      <a:pt x="461" y="14"/>
                      <a:pt x="522" y="61"/>
                      <a:pt x="552" y="98"/>
                    </a:cubicBezTo>
                    <a:cubicBezTo>
                      <a:pt x="582" y="135"/>
                      <a:pt x="594" y="185"/>
                      <a:pt x="594" y="230"/>
                    </a:cubicBezTo>
                    <a:cubicBezTo>
                      <a:pt x="594" y="275"/>
                      <a:pt x="559" y="332"/>
                      <a:pt x="552" y="370"/>
                    </a:cubicBezTo>
                    <a:cubicBezTo>
                      <a:pt x="545" y="408"/>
                      <a:pt x="529" y="431"/>
                      <a:pt x="552" y="461"/>
                    </a:cubicBezTo>
                    <a:cubicBezTo>
                      <a:pt x="575" y="491"/>
                      <a:pt x="670" y="534"/>
                      <a:pt x="688" y="552"/>
                    </a:cubicBezTo>
                    <a:cubicBezTo>
                      <a:pt x="706" y="570"/>
                      <a:pt x="673" y="570"/>
                      <a:pt x="658" y="570"/>
                    </a:cubicBezTo>
                    <a:cubicBezTo>
                      <a:pt x="643" y="570"/>
                      <a:pt x="623" y="563"/>
                      <a:pt x="598" y="552"/>
                    </a:cubicBezTo>
                    <a:cubicBezTo>
                      <a:pt x="573" y="541"/>
                      <a:pt x="537" y="506"/>
                      <a:pt x="507" y="506"/>
                    </a:cubicBezTo>
                    <a:cubicBezTo>
                      <a:pt x="477" y="506"/>
                      <a:pt x="431" y="507"/>
                      <a:pt x="416" y="552"/>
                    </a:cubicBezTo>
                    <a:cubicBezTo>
                      <a:pt x="401" y="597"/>
                      <a:pt x="431" y="741"/>
                      <a:pt x="416" y="779"/>
                    </a:cubicBezTo>
                    <a:cubicBezTo>
                      <a:pt x="401" y="817"/>
                      <a:pt x="341" y="794"/>
                      <a:pt x="326" y="779"/>
                    </a:cubicBezTo>
                    <a:cubicBezTo>
                      <a:pt x="311" y="764"/>
                      <a:pt x="326" y="718"/>
                      <a:pt x="326" y="688"/>
                    </a:cubicBezTo>
                    <a:cubicBezTo>
                      <a:pt x="326" y="658"/>
                      <a:pt x="341" y="627"/>
                      <a:pt x="326" y="597"/>
                    </a:cubicBezTo>
                    <a:cubicBezTo>
                      <a:pt x="311" y="567"/>
                      <a:pt x="270" y="518"/>
                      <a:pt x="235" y="506"/>
                    </a:cubicBezTo>
                    <a:cubicBezTo>
                      <a:pt x="200" y="494"/>
                      <a:pt x="144" y="514"/>
                      <a:pt x="114" y="522"/>
                    </a:cubicBezTo>
                    <a:cubicBezTo>
                      <a:pt x="84" y="530"/>
                      <a:pt x="71" y="547"/>
                      <a:pt x="53" y="552"/>
                    </a:cubicBezTo>
                    <a:cubicBezTo>
                      <a:pt x="35" y="557"/>
                      <a:pt x="0" y="567"/>
                      <a:pt x="8" y="552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1" name="Oval 12"/>
              <p:cNvSpPr>
                <a:spLocks noChangeArrowheads="1"/>
              </p:cNvSpPr>
              <p:nvPr/>
            </p:nvSpPr>
            <p:spPr bwMode="auto">
              <a:xfrm>
                <a:off x="2856" y="2628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882" name="Freeform 13" descr="Papier de soie rose"/>
              <p:cNvSpPr>
                <a:spLocks/>
              </p:cNvSpPr>
              <p:nvPr/>
            </p:nvSpPr>
            <p:spPr bwMode="auto">
              <a:xfrm>
                <a:off x="1996" y="2262"/>
                <a:ext cx="603" cy="528"/>
              </a:xfrm>
              <a:custGeom>
                <a:avLst/>
                <a:gdLst>
                  <a:gd name="T0" fmla="*/ 376 w 603"/>
                  <a:gd name="T1" fmla="*/ 34 h 528"/>
                  <a:gd name="T2" fmla="*/ 292 w 603"/>
                  <a:gd name="T3" fmla="*/ 18 h 528"/>
                  <a:gd name="T4" fmla="*/ 59 w 603"/>
                  <a:gd name="T5" fmla="*/ 140 h 528"/>
                  <a:gd name="T6" fmla="*/ 4 w 603"/>
                  <a:gd name="T7" fmla="*/ 290 h 528"/>
                  <a:gd name="T8" fmla="*/ 32 w 603"/>
                  <a:gd name="T9" fmla="*/ 422 h 528"/>
                  <a:gd name="T10" fmla="*/ 150 w 603"/>
                  <a:gd name="T11" fmla="*/ 502 h 528"/>
                  <a:gd name="T12" fmla="*/ 300 w 603"/>
                  <a:gd name="T13" fmla="*/ 514 h 528"/>
                  <a:gd name="T14" fmla="*/ 488 w 603"/>
                  <a:gd name="T15" fmla="*/ 418 h 528"/>
                  <a:gd name="T16" fmla="*/ 558 w 603"/>
                  <a:gd name="T17" fmla="*/ 321 h 528"/>
                  <a:gd name="T18" fmla="*/ 603 w 603"/>
                  <a:gd name="T19" fmla="*/ 185 h 528"/>
                  <a:gd name="T20" fmla="*/ 558 w 603"/>
                  <a:gd name="T21" fmla="*/ 94 h 528"/>
                  <a:gd name="T22" fmla="*/ 467 w 603"/>
                  <a:gd name="T23" fmla="*/ 94 h 528"/>
                  <a:gd name="T24" fmla="*/ 422 w 603"/>
                  <a:gd name="T25" fmla="*/ 140 h 528"/>
                  <a:gd name="T26" fmla="*/ 422 w 603"/>
                  <a:gd name="T27" fmla="*/ 185 h 528"/>
                  <a:gd name="T28" fmla="*/ 444 w 603"/>
                  <a:gd name="T29" fmla="*/ 242 h 528"/>
                  <a:gd name="T30" fmla="*/ 448 w 603"/>
                  <a:gd name="T31" fmla="*/ 298 h 528"/>
                  <a:gd name="T32" fmla="*/ 422 w 603"/>
                  <a:gd name="T33" fmla="*/ 321 h 528"/>
                  <a:gd name="T34" fmla="*/ 396 w 603"/>
                  <a:gd name="T35" fmla="*/ 346 h 528"/>
                  <a:gd name="T36" fmla="*/ 376 w 603"/>
                  <a:gd name="T37" fmla="*/ 378 h 528"/>
                  <a:gd name="T38" fmla="*/ 308 w 603"/>
                  <a:gd name="T39" fmla="*/ 394 h 528"/>
                  <a:gd name="T40" fmla="*/ 241 w 603"/>
                  <a:gd name="T41" fmla="*/ 366 h 528"/>
                  <a:gd name="T42" fmla="*/ 172 w 603"/>
                  <a:gd name="T43" fmla="*/ 374 h 528"/>
                  <a:gd name="T44" fmla="*/ 150 w 603"/>
                  <a:gd name="T45" fmla="*/ 321 h 528"/>
                  <a:gd name="T46" fmla="*/ 195 w 603"/>
                  <a:gd name="T47" fmla="*/ 276 h 528"/>
                  <a:gd name="T48" fmla="*/ 241 w 603"/>
                  <a:gd name="T49" fmla="*/ 185 h 5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3" h="528">
                    <a:moveTo>
                      <a:pt x="376" y="34"/>
                    </a:moveTo>
                    <a:cubicBezTo>
                      <a:pt x="362" y="31"/>
                      <a:pt x="345" y="0"/>
                      <a:pt x="292" y="18"/>
                    </a:cubicBezTo>
                    <a:cubicBezTo>
                      <a:pt x="239" y="36"/>
                      <a:pt x="107" y="95"/>
                      <a:pt x="59" y="140"/>
                    </a:cubicBezTo>
                    <a:cubicBezTo>
                      <a:pt x="11" y="185"/>
                      <a:pt x="8" y="243"/>
                      <a:pt x="4" y="290"/>
                    </a:cubicBezTo>
                    <a:cubicBezTo>
                      <a:pt x="0" y="337"/>
                      <a:pt x="8" y="387"/>
                      <a:pt x="32" y="422"/>
                    </a:cubicBezTo>
                    <a:cubicBezTo>
                      <a:pt x="56" y="457"/>
                      <a:pt x="105" y="487"/>
                      <a:pt x="150" y="502"/>
                    </a:cubicBezTo>
                    <a:cubicBezTo>
                      <a:pt x="195" y="517"/>
                      <a:pt x="244" y="528"/>
                      <a:pt x="300" y="514"/>
                    </a:cubicBezTo>
                    <a:cubicBezTo>
                      <a:pt x="356" y="500"/>
                      <a:pt x="445" y="450"/>
                      <a:pt x="488" y="418"/>
                    </a:cubicBezTo>
                    <a:cubicBezTo>
                      <a:pt x="531" y="386"/>
                      <a:pt x="539" y="360"/>
                      <a:pt x="558" y="321"/>
                    </a:cubicBezTo>
                    <a:cubicBezTo>
                      <a:pt x="577" y="282"/>
                      <a:pt x="603" y="223"/>
                      <a:pt x="603" y="185"/>
                    </a:cubicBezTo>
                    <a:cubicBezTo>
                      <a:pt x="603" y="147"/>
                      <a:pt x="581" y="109"/>
                      <a:pt x="558" y="94"/>
                    </a:cubicBezTo>
                    <a:cubicBezTo>
                      <a:pt x="535" y="79"/>
                      <a:pt x="490" y="86"/>
                      <a:pt x="467" y="94"/>
                    </a:cubicBezTo>
                    <a:cubicBezTo>
                      <a:pt x="444" y="102"/>
                      <a:pt x="429" y="125"/>
                      <a:pt x="422" y="140"/>
                    </a:cubicBezTo>
                    <a:cubicBezTo>
                      <a:pt x="415" y="155"/>
                      <a:pt x="418" y="168"/>
                      <a:pt x="422" y="185"/>
                    </a:cubicBezTo>
                    <a:cubicBezTo>
                      <a:pt x="426" y="202"/>
                      <a:pt x="440" y="223"/>
                      <a:pt x="444" y="242"/>
                    </a:cubicBezTo>
                    <a:cubicBezTo>
                      <a:pt x="448" y="261"/>
                      <a:pt x="452" y="285"/>
                      <a:pt x="448" y="298"/>
                    </a:cubicBezTo>
                    <a:cubicBezTo>
                      <a:pt x="444" y="311"/>
                      <a:pt x="431" y="313"/>
                      <a:pt x="422" y="321"/>
                    </a:cubicBezTo>
                    <a:cubicBezTo>
                      <a:pt x="413" y="329"/>
                      <a:pt x="404" y="336"/>
                      <a:pt x="396" y="346"/>
                    </a:cubicBezTo>
                    <a:cubicBezTo>
                      <a:pt x="388" y="356"/>
                      <a:pt x="391" y="370"/>
                      <a:pt x="376" y="378"/>
                    </a:cubicBezTo>
                    <a:cubicBezTo>
                      <a:pt x="361" y="386"/>
                      <a:pt x="330" y="396"/>
                      <a:pt x="308" y="394"/>
                    </a:cubicBezTo>
                    <a:cubicBezTo>
                      <a:pt x="286" y="392"/>
                      <a:pt x="264" y="369"/>
                      <a:pt x="241" y="366"/>
                    </a:cubicBezTo>
                    <a:cubicBezTo>
                      <a:pt x="218" y="363"/>
                      <a:pt x="187" y="381"/>
                      <a:pt x="172" y="374"/>
                    </a:cubicBezTo>
                    <a:cubicBezTo>
                      <a:pt x="157" y="367"/>
                      <a:pt x="146" y="337"/>
                      <a:pt x="150" y="321"/>
                    </a:cubicBezTo>
                    <a:cubicBezTo>
                      <a:pt x="154" y="305"/>
                      <a:pt x="180" y="299"/>
                      <a:pt x="195" y="276"/>
                    </a:cubicBezTo>
                    <a:cubicBezTo>
                      <a:pt x="210" y="253"/>
                      <a:pt x="233" y="200"/>
                      <a:pt x="241" y="185"/>
                    </a:cubicBezTo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3" name="Freeform 14" descr="Papier de soie rose"/>
              <p:cNvSpPr>
                <a:spLocks/>
              </p:cNvSpPr>
              <p:nvPr/>
            </p:nvSpPr>
            <p:spPr bwMode="auto">
              <a:xfrm>
                <a:off x="3467" y="2333"/>
                <a:ext cx="554" cy="547"/>
              </a:xfrm>
              <a:custGeom>
                <a:avLst/>
                <a:gdLst>
                  <a:gd name="T0" fmla="*/ 141 w 554"/>
                  <a:gd name="T1" fmla="*/ 327 h 547"/>
                  <a:gd name="T2" fmla="*/ 101 w 554"/>
                  <a:gd name="T3" fmla="*/ 295 h 547"/>
                  <a:gd name="T4" fmla="*/ 33 w 554"/>
                  <a:gd name="T5" fmla="*/ 280 h 547"/>
                  <a:gd name="T6" fmla="*/ 17 w 554"/>
                  <a:gd name="T7" fmla="*/ 359 h 547"/>
                  <a:gd name="T8" fmla="*/ 13 w 554"/>
                  <a:gd name="T9" fmla="*/ 383 h 547"/>
                  <a:gd name="T10" fmla="*/ 93 w 554"/>
                  <a:gd name="T11" fmla="*/ 487 h 547"/>
                  <a:gd name="T12" fmla="*/ 247 w 554"/>
                  <a:gd name="T13" fmla="*/ 537 h 547"/>
                  <a:gd name="T14" fmla="*/ 406 w 554"/>
                  <a:gd name="T15" fmla="*/ 534 h 547"/>
                  <a:gd name="T16" fmla="*/ 519 w 554"/>
                  <a:gd name="T17" fmla="*/ 460 h 547"/>
                  <a:gd name="T18" fmla="*/ 551 w 554"/>
                  <a:gd name="T19" fmla="*/ 321 h 547"/>
                  <a:gd name="T20" fmla="*/ 508 w 554"/>
                  <a:gd name="T21" fmla="*/ 177 h 547"/>
                  <a:gd name="T22" fmla="*/ 351 w 554"/>
                  <a:gd name="T23" fmla="*/ 36 h 547"/>
                  <a:gd name="T24" fmla="*/ 235 w 554"/>
                  <a:gd name="T25" fmla="*/ 6 h 547"/>
                  <a:gd name="T26" fmla="*/ 92 w 554"/>
                  <a:gd name="T27" fmla="*/ 13 h 547"/>
                  <a:gd name="T28" fmla="*/ 24 w 554"/>
                  <a:gd name="T29" fmla="*/ 88 h 547"/>
                  <a:gd name="T30" fmla="*/ 101 w 554"/>
                  <a:gd name="T31" fmla="*/ 131 h 547"/>
                  <a:gd name="T32" fmla="*/ 209 w 554"/>
                  <a:gd name="T33" fmla="*/ 171 h 547"/>
                  <a:gd name="T34" fmla="*/ 253 w 554"/>
                  <a:gd name="T35" fmla="*/ 117 h 547"/>
                  <a:gd name="T36" fmla="*/ 284 w 554"/>
                  <a:gd name="T37" fmla="*/ 133 h 547"/>
                  <a:gd name="T38" fmla="*/ 317 w 554"/>
                  <a:gd name="T39" fmla="*/ 148 h 547"/>
                  <a:gd name="T40" fmla="*/ 354 w 554"/>
                  <a:gd name="T41" fmla="*/ 155 h 547"/>
                  <a:gd name="T42" fmla="*/ 369 w 554"/>
                  <a:gd name="T43" fmla="*/ 219 h 547"/>
                  <a:gd name="T44" fmla="*/ 369 w 554"/>
                  <a:gd name="T45" fmla="*/ 287 h 547"/>
                  <a:gd name="T46" fmla="*/ 405 w 554"/>
                  <a:gd name="T47" fmla="*/ 311 h 547"/>
                  <a:gd name="T48" fmla="*/ 383 w 554"/>
                  <a:gd name="T49" fmla="*/ 387 h 547"/>
                  <a:gd name="T50" fmla="*/ 317 w 554"/>
                  <a:gd name="T51" fmla="*/ 403 h 547"/>
                  <a:gd name="T52" fmla="*/ 223 w 554"/>
                  <a:gd name="T53" fmla="*/ 351 h 547"/>
                  <a:gd name="T54" fmla="*/ 197 w 554"/>
                  <a:gd name="T55" fmla="*/ 379 h 5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54" h="547">
                    <a:moveTo>
                      <a:pt x="141" y="327"/>
                    </a:moveTo>
                    <a:cubicBezTo>
                      <a:pt x="134" y="322"/>
                      <a:pt x="119" y="303"/>
                      <a:pt x="101" y="295"/>
                    </a:cubicBezTo>
                    <a:cubicBezTo>
                      <a:pt x="83" y="287"/>
                      <a:pt x="47" y="269"/>
                      <a:pt x="33" y="280"/>
                    </a:cubicBezTo>
                    <a:cubicBezTo>
                      <a:pt x="19" y="291"/>
                      <a:pt x="20" y="342"/>
                      <a:pt x="17" y="359"/>
                    </a:cubicBezTo>
                    <a:cubicBezTo>
                      <a:pt x="14" y="376"/>
                      <a:pt x="0" y="362"/>
                      <a:pt x="13" y="383"/>
                    </a:cubicBezTo>
                    <a:cubicBezTo>
                      <a:pt x="26" y="404"/>
                      <a:pt x="54" y="461"/>
                      <a:pt x="93" y="487"/>
                    </a:cubicBezTo>
                    <a:cubicBezTo>
                      <a:pt x="132" y="513"/>
                      <a:pt x="195" y="529"/>
                      <a:pt x="247" y="537"/>
                    </a:cubicBezTo>
                    <a:cubicBezTo>
                      <a:pt x="299" y="545"/>
                      <a:pt x="361" y="547"/>
                      <a:pt x="406" y="534"/>
                    </a:cubicBezTo>
                    <a:cubicBezTo>
                      <a:pt x="452" y="521"/>
                      <a:pt x="495" y="495"/>
                      <a:pt x="519" y="460"/>
                    </a:cubicBezTo>
                    <a:cubicBezTo>
                      <a:pt x="543" y="425"/>
                      <a:pt x="554" y="369"/>
                      <a:pt x="551" y="321"/>
                    </a:cubicBezTo>
                    <a:cubicBezTo>
                      <a:pt x="549" y="274"/>
                      <a:pt x="542" y="224"/>
                      <a:pt x="508" y="177"/>
                    </a:cubicBezTo>
                    <a:cubicBezTo>
                      <a:pt x="475" y="130"/>
                      <a:pt x="396" y="65"/>
                      <a:pt x="351" y="36"/>
                    </a:cubicBezTo>
                    <a:cubicBezTo>
                      <a:pt x="306" y="8"/>
                      <a:pt x="278" y="10"/>
                      <a:pt x="235" y="6"/>
                    </a:cubicBezTo>
                    <a:cubicBezTo>
                      <a:pt x="192" y="3"/>
                      <a:pt x="128" y="0"/>
                      <a:pt x="92" y="13"/>
                    </a:cubicBezTo>
                    <a:cubicBezTo>
                      <a:pt x="57" y="27"/>
                      <a:pt x="23" y="68"/>
                      <a:pt x="24" y="88"/>
                    </a:cubicBezTo>
                    <a:cubicBezTo>
                      <a:pt x="25" y="108"/>
                      <a:pt x="70" y="117"/>
                      <a:pt x="101" y="131"/>
                    </a:cubicBezTo>
                    <a:cubicBezTo>
                      <a:pt x="132" y="145"/>
                      <a:pt x="184" y="173"/>
                      <a:pt x="209" y="171"/>
                    </a:cubicBezTo>
                    <a:cubicBezTo>
                      <a:pt x="234" y="169"/>
                      <a:pt x="241" y="123"/>
                      <a:pt x="253" y="117"/>
                    </a:cubicBezTo>
                    <a:cubicBezTo>
                      <a:pt x="265" y="111"/>
                      <a:pt x="274" y="128"/>
                      <a:pt x="284" y="133"/>
                    </a:cubicBezTo>
                    <a:cubicBezTo>
                      <a:pt x="295" y="139"/>
                      <a:pt x="305" y="144"/>
                      <a:pt x="317" y="148"/>
                    </a:cubicBezTo>
                    <a:cubicBezTo>
                      <a:pt x="329" y="152"/>
                      <a:pt x="345" y="143"/>
                      <a:pt x="354" y="155"/>
                    </a:cubicBezTo>
                    <a:cubicBezTo>
                      <a:pt x="363" y="167"/>
                      <a:pt x="367" y="197"/>
                      <a:pt x="369" y="219"/>
                    </a:cubicBezTo>
                    <a:cubicBezTo>
                      <a:pt x="371" y="241"/>
                      <a:pt x="363" y="272"/>
                      <a:pt x="369" y="287"/>
                    </a:cubicBezTo>
                    <a:cubicBezTo>
                      <a:pt x="375" y="302"/>
                      <a:pt x="403" y="294"/>
                      <a:pt x="405" y="311"/>
                    </a:cubicBezTo>
                    <a:cubicBezTo>
                      <a:pt x="407" y="328"/>
                      <a:pt x="398" y="372"/>
                      <a:pt x="383" y="387"/>
                    </a:cubicBezTo>
                    <a:cubicBezTo>
                      <a:pt x="368" y="402"/>
                      <a:pt x="344" y="409"/>
                      <a:pt x="317" y="403"/>
                    </a:cubicBezTo>
                    <a:cubicBezTo>
                      <a:pt x="290" y="397"/>
                      <a:pt x="243" y="355"/>
                      <a:pt x="223" y="351"/>
                    </a:cubicBezTo>
                    <a:cubicBezTo>
                      <a:pt x="203" y="347"/>
                      <a:pt x="201" y="374"/>
                      <a:pt x="197" y="379"/>
                    </a:cubicBezTo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4" name="Oval 15"/>
              <p:cNvSpPr>
                <a:spLocks noChangeArrowheads="1"/>
              </p:cNvSpPr>
              <p:nvPr/>
            </p:nvSpPr>
            <p:spPr bwMode="auto">
              <a:xfrm>
                <a:off x="2962" y="2084"/>
                <a:ext cx="182" cy="181"/>
              </a:xfrm>
              <a:prstGeom prst="ellipse">
                <a:avLst/>
              </a:prstGeom>
              <a:solidFill>
                <a:srgbClr val="F2547D">
                  <a:alpha val="70979"/>
                </a:srgbClr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885" name="Freeform 16"/>
              <p:cNvSpPr>
                <a:spLocks/>
              </p:cNvSpPr>
              <p:nvPr/>
            </p:nvSpPr>
            <p:spPr bwMode="auto">
              <a:xfrm>
                <a:off x="3144" y="2185"/>
                <a:ext cx="476" cy="407"/>
              </a:xfrm>
              <a:custGeom>
                <a:avLst/>
                <a:gdLst>
                  <a:gd name="T0" fmla="*/ 0 w 476"/>
                  <a:gd name="T1" fmla="*/ 7 h 407"/>
                  <a:gd name="T2" fmla="*/ 49 w 476"/>
                  <a:gd name="T3" fmla="*/ 35 h 407"/>
                  <a:gd name="T4" fmla="*/ 150 w 476"/>
                  <a:gd name="T5" fmla="*/ 217 h 407"/>
                  <a:gd name="T6" fmla="*/ 476 w 476"/>
                  <a:gd name="T7" fmla="*/ 407 h 4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6" h="407">
                    <a:moveTo>
                      <a:pt x="0" y="7"/>
                    </a:moveTo>
                    <a:cubicBezTo>
                      <a:pt x="7" y="12"/>
                      <a:pt x="24" y="0"/>
                      <a:pt x="49" y="35"/>
                    </a:cubicBezTo>
                    <a:cubicBezTo>
                      <a:pt x="74" y="70"/>
                      <a:pt x="79" y="155"/>
                      <a:pt x="150" y="217"/>
                    </a:cubicBezTo>
                    <a:cubicBezTo>
                      <a:pt x="221" y="279"/>
                      <a:pt x="408" y="368"/>
                      <a:pt x="476" y="40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6" name="Freeform 17"/>
              <p:cNvSpPr>
                <a:spLocks/>
              </p:cNvSpPr>
              <p:nvPr/>
            </p:nvSpPr>
            <p:spPr bwMode="auto">
              <a:xfrm>
                <a:off x="3597" y="2583"/>
                <a:ext cx="272" cy="136"/>
              </a:xfrm>
              <a:custGeom>
                <a:avLst/>
                <a:gdLst>
                  <a:gd name="T0" fmla="*/ 0 w 272"/>
                  <a:gd name="T1" fmla="*/ 0 h 136"/>
                  <a:gd name="T2" fmla="*/ 136 w 272"/>
                  <a:gd name="T3" fmla="*/ 91 h 136"/>
                  <a:gd name="T4" fmla="*/ 272 w 272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45" y="34"/>
                      <a:pt x="91" y="68"/>
                      <a:pt x="136" y="91"/>
                    </a:cubicBezTo>
                    <a:cubicBezTo>
                      <a:pt x="181" y="114"/>
                      <a:pt x="226" y="125"/>
                      <a:pt x="272" y="13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7" name="Freeform 18"/>
              <p:cNvSpPr>
                <a:spLocks/>
              </p:cNvSpPr>
              <p:nvPr/>
            </p:nvSpPr>
            <p:spPr bwMode="auto">
              <a:xfrm>
                <a:off x="3597" y="2492"/>
                <a:ext cx="227" cy="97"/>
              </a:xfrm>
              <a:custGeom>
                <a:avLst/>
                <a:gdLst>
                  <a:gd name="T0" fmla="*/ 0 w 227"/>
                  <a:gd name="T1" fmla="*/ 90 h 97"/>
                  <a:gd name="T2" fmla="*/ 45 w 227"/>
                  <a:gd name="T3" fmla="*/ 90 h 97"/>
                  <a:gd name="T4" fmla="*/ 136 w 227"/>
                  <a:gd name="T5" fmla="*/ 45 h 97"/>
                  <a:gd name="T6" fmla="*/ 227 w 227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97">
                    <a:moveTo>
                      <a:pt x="0" y="90"/>
                    </a:moveTo>
                    <a:cubicBezTo>
                      <a:pt x="11" y="93"/>
                      <a:pt x="22" y="97"/>
                      <a:pt x="45" y="90"/>
                    </a:cubicBezTo>
                    <a:cubicBezTo>
                      <a:pt x="68" y="83"/>
                      <a:pt x="106" y="60"/>
                      <a:pt x="136" y="45"/>
                    </a:cubicBezTo>
                    <a:cubicBezTo>
                      <a:pt x="166" y="30"/>
                      <a:pt x="212" y="7"/>
                      <a:pt x="227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8" name="Freeform 19"/>
              <p:cNvSpPr>
                <a:spLocks/>
              </p:cNvSpPr>
              <p:nvPr/>
            </p:nvSpPr>
            <p:spPr bwMode="auto">
              <a:xfrm>
                <a:off x="2188" y="2402"/>
                <a:ext cx="185" cy="154"/>
              </a:xfrm>
              <a:custGeom>
                <a:avLst/>
                <a:gdLst>
                  <a:gd name="T0" fmla="*/ 185 w 185"/>
                  <a:gd name="T1" fmla="*/ 0 h 154"/>
                  <a:gd name="T2" fmla="*/ 94 w 185"/>
                  <a:gd name="T3" fmla="*/ 45 h 154"/>
                  <a:gd name="T4" fmla="*/ 0 w 185"/>
                  <a:gd name="T5" fmla="*/ 154 h 1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" h="154">
                    <a:moveTo>
                      <a:pt x="185" y="0"/>
                    </a:moveTo>
                    <a:cubicBezTo>
                      <a:pt x="151" y="11"/>
                      <a:pt x="125" y="19"/>
                      <a:pt x="94" y="45"/>
                    </a:cubicBezTo>
                    <a:cubicBezTo>
                      <a:pt x="63" y="71"/>
                      <a:pt x="20" y="131"/>
                      <a:pt x="0" y="15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9" name="Freeform 20"/>
              <p:cNvSpPr>
                <a:spLocks/>
              </p:cNvSpPr>
              <p:nvPr/>
            </p:nvSpPr>
            <p:spPr bwMode="auto">
              <a:xfrm>
                <a:off x="2282" y="2402"/>
                <a:ext cx="99" cy="226"/>
              </a:xfrm>
              <a:custGeom>
                <a:avLst/>
                <a:gdLst>
                  <a:gd name="T0" fmla="*/ 91 w 99"/>
                  <a:gd name="T1" fmla="*/ 0 h 226"/>
                  <a:gd name="T2" fmla="*/ 91 w 99"/>
                  <a:gd name="T3" fmla="*/ 90 h 226"/>
                  <a:gd name="T4" fmla="*/ 91 w 99"/>
                  <a:gd name="T5" fmla="*/ 136 h 226"/>
                  <a:gd name="T6" fmla="*/ 45 w 99"/>
                  <a:gd name="T7" fmla="*/ 181 h 226"/>
                  <a:gd name="T8" fmla="*/ 0 w 99"/>
                  <a:gd name="T9" fmla="*/ 226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26">
                    <a:moveTo>
                      <a:pt x="91" y="0"/>
                    </a:moveTo>
                    <a:cubicBezTo>
                      <a:pt x="91" y="33"/>
                      <a:pt x="91" y="67"/>
                      <a:pt x="91" y="90"/>
                    </a:cubicBezTo>
                    <a:cubicBezTo>
                      <a:pt x="91" y="113"/>
                      <a:pt x="99" y="121"/>
                      <a:pt x="91" y="136"/>
                    </a:cubicBezTo>
                    <a:cubicBezTo>
                      <a:pt x="83" y="151"/>
                      <a:pt x="60" y="166"/>
                      <a:pt x="45" y="181"/>
                    </a:cubicBezTo>
                    <a:cubicBezTo>
                      <a:pt x="30" y="196"/>
                      <a:pt x="7" y="219"/>
                      <a:pt x="0" y="22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0" name="Freeform 21"/>
              <p:cNvSpPr>
                <a:spLocks/>
              </p:cNvSpPr>
              <p:nvPr/>
            </p:nvSpPr>
            <p:spPr bwMode="auto">
              <a:xfrm>
                <a:off x="2055" y="2531"/>
                <a:ext cx="136" cy="52"/>
              </a:xfrm>
              <a:custGeom>
                <a:avLst/>
                <a:gdLst>
                  <a:gd name="T0" fmla="*/ 136 w 136"/>
                  <a:gd name="T1" fmla="*/ 7 h 52"/>
                  <a:gd name="T2" fmla="*/ 46 w 136"/>
                  <a:gd name="T3" fmla="*/ 7 h 52"/>
                  <a:gd name="T4" fmla="*/ 0 w 13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2">
                    <a:moveTo>
                      <a:pt x="136" y="7"/>
                    </a:moveTo>
                    <a:cubicBezTo>
                      <a:pt x="102" y="3"/>
                      <a:pt x="69" y="0"/>
                      <a:pt x="46" y="7"/>
                    </a:cubicBezTo>
                    <a:cubicBezTo>
                      <a:pt x="23" y="14"/>
                      <a:pt x="11" y="33"/>
                      <a:pt x="0" y="5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1" name="Freeform 22"/>
              <p:cNvSpPr>
                <a:spLocks/>
              </p:cNvSpPr>
              <p:nvPr/>
            </p:nvSpPr>
            <p:spPr bwMode="auto">
              <a:xfrm rot="9990256">
                <a:off x="2067" y="2568"/>
                <a:ext cx="136" cy="52"/>
              </a:xfrm>
              <a:custGeom>
                <a:avLst/>
                <a:gdLst>
                  <a:gd name="T0" fmla="*/ 136 w 136"/>
                  <a:gd name="T1" fmla="*/ 7 h 52"/>
                  <a:gd name="T2" fmla="*/ 46 w 136"/>
                  <a:gd name="T3" fmla="*/ 7 h 52"/>
                  <a:gd name="T4" fmla="*/ 0 w 13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2">
                    <a:moveTo>
                      <a:pt x="136" y="7"/>
                    </a:moveTo>
                    <a:cubicBezTo>
                      <a:pt x="102" y="3"/>
                      <a:pt x="69" y="0"/>
                      <a:pt x="46" y="7"/>
                    </a:cubicBezTo>
                    <a:cubicBezTo>
                      <a:pt x="23" y="14"/>
                      <a:pt x="11" y="33"/>
                      <a:pt x="0" y="5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2" name="Freeform 23"/>
              <p:cNvSpPr>
                <a:spLocks/>
              </p:cNvSpPr>
              <p:nvPr/>
            </p:nvSpPr>
            <p:spPr bwMode="auto">
              <a:xfrm>
                <a:off x="2237" y="2628"/>
                <a:ext cx="52" cy="136"/>
              </a:xfrm>
              <a:custGeom>
                <a:avLst/>
                <a:gdLst>
                  <a:gd name="T0" fmla="*/ 45 w 52"/>
                  <a:gd name="T1" fmla="*/ 0 h 136"/>
                  <a:gd name="T2" fmla="*/ 45 w 52"/>
                  <a:gd name="T3" fmla="*/ 91 h 136"/>
                  <a:gd name="T4" fmla="*/ 0 w 52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36">
                    <a:moveTo>
                      <a:pt x="45" y="0"/>
                    </a:moveTo>
                    <a:cubicBezTo>
                      <a:pt x="48" y="34"/>
                      <a:pt x="52" y="68"/>
                      <a:pt x="45" y="91"/>
                    </a:cubicBezTo>
                    <a:cubicBezTo>
                      <a:pt x="38" y="114"/>
                      <a:pt x="19" y="125"/>
                      <a:pt x="0" y="13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3" name="Freeform 24"/>
              <p:cNvSpPr>
                <a:spLocks/>
              </p:cNvSpPr>
              <p:nvPr/>
            </p:nvSpPr>
            <p:spPr bwMode="auto">
              <a:xfrm>
                <a:off x="2146" y="2620"/>
                <a:ext cx="136" cy="99"/>
              </a:xfrm>
              <a:custGeom>
                <a:avLst/>
                <a:gdLst>
                  <a:gd name="T0" fmla="*/ 136 w 136"/>
                  <a:gd name="T1" fmla="*/ 8 h 99"/>
                  <a:gd name="T2" fmla="*/ 91 w 136"/>
                  <a:gd name="T3" fmla="*/ 8 h 99"/>
                  <a:gd name="T4" fmla="*/ 45 w 136"/>
                  <a:gd name="T5" fmla="*/ 54 h 99"/>
                  <a:gd name="T6" fmla="*/ 0 w 136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" h="99">
                    <a:moveTo>
                      <a:pt x="136" y="8"/>
                    </a:moveTo>
                    <a:cubicBezTo>
                      <a:pt x="121" y="4"/>
                      <a:pt x="106" y="0"/>
                      <a:pt x="91" y="8"/>
                    </a:cubicBezTo>
                    <a:cubicBezTo>
                      <a:pt x="76" y="16"/>
                      <a:pt x="60" y="39"/>
                      <a:pt x="45" y="54"/>
                    </a:cubicBezTo>
                    <a:cubicBezTo>
                      <a:pt x="30" y="69"/>
                      <a:pt x="15" y="8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4" name="Freeform 25"/>
              <p:cNvSpPr>
                <a:spLocks/>
              </p:cNvSpPr>
              <p:nvPr/>
            </p:nvSpPr>
            <p:spPr bwMode="auto">
              <a:xfrm>
                <a:off x="3824" y="2440"/>
                <a:ext cx="91" cy="52"/>
              </a:xfrm>
              <a:custGeom>
                <a:avLst/>
                <a:gdLst>
                  <a:gd name="T0" fmla="*/ 0 w 91"/>
                  <a:gd name="T1" fmla="*/ 52 h 52"/>
                  <a:gd name="T2" fmla="*/ 46 w 91"/>
                  <a:gd name="T3" fmla="*/ 7 h 52"/>
                  <a:gd name="T4" fmla="*/ 91 w 91"/>
                  <a:gd name="T5" fmla="*/ 7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52">
                    <a:moveTo>
                      <a:pt x="0" y="52"/>
                    </a:moveTo>
                    <a:cubicBezTo>
                      <a:pt x="15" y="33"/>
                      <a:pt x="31" y="14"/>
                      <a:pt x="46" y="7"/>
                    </a:cubicBezTo>
                    <a:cubicBezTo>
                      <a:pt x="61" y="0"/>
                      <a:pt x="76" y="3"/>
                      <a:pt x="91" y="7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5" name="Freeform 26"/>
              <p:cNvSpPr>
                <a:spLocks/>
              </p:cNvSpPr>
              <p:nvPr/>
            </p:nvSpPr>
            <p:spPr bwMode="auto">
              <a:xfrm>
                <a:off x="3824" y="2492"/>
                <a:ext cx="136" cy="54"/>
              </a:xfrm>
              <a:custGeom>
                <a:avLst/>
                <a:gdLst>
                  <a:gd name="T0" fmla="*/ 0 w 136"/>
                  <a:gd name="T1" fmla="*/ 0 h 54"/>
                  <a:gd name="T2" fmla="*/ 46 w 136"/>
                  <a:gd name="T3" fmla="*/ 46 h 54"/>
                  <a:gd name="T4" fmla="*/ 136 w 136"/>
                  <a:gd name="T5" fmla="*/ 46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4">
                    <a:moveTo>
                      <a:pt x="0" y="0"/>
                    </a:moveTo>
                    <a:cubicBezTo>
                      <a:pt x="11" y="19"/>
                      <a:pt x="23" y="38"/>
                      <a:pt x="46" y="46"/>
                    </a:cubicBezTo>
                    <a:cubicBezTo>
                      <a:pt x="69" y="54"/>
                      <a:pt x="102" y="50"/>
                      <a:pt x="136" y="4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6" name="Freeform 27"/>
              <p:cNvSpPr>
                <a:spLocks/>
              </p:cNvSpPr>
              <p:nvPr/>
            </p:nvSpPr>
            <p:spPr bwMode="auto">
              <a:xfrm>
                <a:off x="3863" y="2719"/>
                <a:ext cx="52" cy="91"/>
              </a:xfrm>
              <a:custGeom>
                <a:avLst/>
                <a:gdLst>
                  <a:gd name="T0" fmla="*/ 7 w 52"/>
                  <a:gd name="T1" fmla="*/ 0 h 91"/>
                  <a:gd name="T2" fmla="*/ 7 w 52"/>
                  <a:gd name="T3" fmla="*/ 45 h 91"/>
                  <a:gd name="T4" fmla="*/ 52 w 52"/>
                  <a:gd name="T5" fmla="*/ 91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3" y="15"/>
                      <a:pt x="0" y="30"/>
                      <a:pt x="7" y="45"/>
                    </a:cubicBezTo>
                    <a:cubicBezTo>
                      <a:pt x="14" y="60"/>
                      <a:pt x="33" y="75"/>
                      <a:pt x="52" y="9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7" name="Freeform 28"/>
              <p:cNvSpPr>
                <a:spLocks/>
              </p:cNvSpPr>
              <p:nvPr/>
            </p:nvSpPr>
            <p:spPr bwMode="auto">
              <a:xfrm>
                <a:off x="3870" y="2715"/>
                <a:ext cx="102" cy="21"/>
              </a:xfrm>
              <a:custGeom>
                <a:avLst/>
                <a:gdLst>
                  <a:gd name="T0" fmla="*/ 0 w 102"/>
                  <a:gd name="T1" fmla="*/ 4 h 21"/>
                  <a:gd name="T2" fmla="*/ 45 w 102"/>
                  <a:gd name="T3" fmla="*/ 4 h 21"/>
                  <a:gd name="T4" fmla="*/ 102 w 102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21">
                    <a:moveTo>
                      <a:pt x="0" y="4"/>
                    </a:moveTo>
                    <a:cubicBezTo>
                      <a:pt x="11" y="0"/>
                      <a:pt x="28" y="1"/>
                      <a:pt x="45" y="4"/>
                    </a:cubicBezTo>
                    <a:cubicBezTo>
                      <a:pt x="62" y="7"/>
                      <a:pt x="90" y="18"/>
                      <a:pt x="102" y="2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8" name="Freeform 29"/>
              <p:cNvSpPr>
                <a:spLocks/>
              </p:cNvSpPr>
              <p:nvPr/>
            </p:nvSpPr>
            <p:spPr bwMode="auto">
              <a:xfrm>
                <a:off x="2300" y="2129"/>
                <a:ext cx="380" cy="263"/>
              </a:xfrm>
              <a:custGeom>
                <a:avLst/>
                <a:gdLst>
                  <a:gd name="T0" fmla="*/ 380 w 380"/>
                  <a:gd name="T1" fmla="*/ 3 h 263"/>
                  <a:gd name="T2" fmla="*/ 299 w 380"/>
                  <a:gd name="T3" fmla="*/ 8 h 263"/>
                  <a:gd name="T4" fmla="*/ 209 w 380"/>
                  <a:gd name="T5" fmla="*/ 51 h 263"/>
                  <a:gd name="T6" fmla="*/ 144 w 380"/>
                  <a:gd name="T7" fmla="*/ 87 h 263"/>
                  <a:gd name="T8" fmla="*/ 0 w 380"/>
                  <a:gd name="T9" fmla="*/ 263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0" h="263">
                    <a:moveTo>
                      <a:pt x="380" y="3"/>
                    </a:moveTo>
                    <a:cubicBezTo>
                      <a:pt x="366" y="4"/>
                      <a:pt x="327" y="0"/>
                      <a:pt x="299" y="8"/>
                    </a:cubicBezTo>
                    <a:cubicBezTo>
                      <a:pt x="271" y="16"/>
                      <a:pt x="235" y="38"/>
                      <a:pt x="209" y="51"/>
                    </a:cubicBezTo>
                    <a:cubicBezTo>
                      <a:pt x="183" y="64"/>
                      <a:pt x="179" y="52"/>
                      <a:pt x="144" y="87"/>
                    </a:cubicBezTo>
                    <a:cubicBezTo>
                      <a:pt x="109" y="122"/>
                      <a:pt x="30" y="226"/>
                      <a:pt x="0" y="263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9" name="Oval 30"/>
              <p:cNvSpPr>
                <a:spLocks noChangeArrowheads="1"/>
              </p:cNvSpPr>
              <p:nvPr/>
            </p:nvSpPr>
            <p:spPr bwMode="auto">
              <a:xfrm rot="-1772327">
                <a:off x="2633" y="1951"/>
                <a:ext cx="317" cy="191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00" name="Freeform 31"/>
              <p:cNvSpPr>
                <a:spLocks/>
              </p:cNvSpPr>
              <p:nvPr/>
            </p:nvSpPr>
            <p:spPr bwMode="auto">
              <a:xfrm>
                <a:off x="2963" y="1993"/>
                <a:ext cx="673" cy="559"/>
              </a:xfrm>
              <a:custGeom>
                <a:avLst/>
                <a:gdLst>
                  <a:gd name="T0" fmla="*/ 673 w 673"/>
                  <a:gd name="T1" fmla="*/ 559 h 559"/>
                  <a:gd name="T2" fmla="*/ 405 w 673"/>
                  <a:gd name="T3" fmla="*/ 375 h 559"/>
                  <a:gd name="T4" fmla="*/ 333 w 673"/>
                  <a:gd name="T5" fmla="*/ 295 h 559"/>
                  <a:gd name="T6" fmla="*/ 253 w 673"/>
                  <a:gd name="T7" fmla="*/ 111 h 559"/>
                  <a:gd name="T8" fmla="*/ 0 w 673"/>
                  <a:gd name="T9" fmla="*/ 0 h 5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3" h="559">
                    <a:moveTo>
                      <a:pt x="673" y="559"/>
                    </a:moveTo>
                    <a:cubicBezTo>
                      <a:pt x="628" y="528"/>
                      <a:pt x="462" y="419"/>
                      <a:pt x="405" y="375"/>
                    </a:cubicBezTo>
                    <a:cubicBezTo>
                      <a:pt x="348" y="331"/>
                      <a:pt x="358" y="339"/>
                      <a:pt x="333" y="295"/>
                    </a:cubicBezTo>
                    <a:cubicBezTo>
                      <a:pt x="308" y="251"/>
                      <a:pt x="309" y="160"/>
                      <a:pt x="253" y="111"/>
                    </a:cubicBezTo>
                    <a:cubicBezTo>
                      <a:pt x="197" y="62"/>
                      <a:pt x="53" y="23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1" name="Freeform 32"/>
              <p:cNvSpPr>
                <a:spLocks/>
              </p:cNvSpPr>
              <p:nvPr/>
            </p:nvSpPr>
            <p:spPr bwMode="auto">
              <a:xfrm>
                <a:off x="2264" y="1488"/>
                <a:ext cx="381" cy="585"/>
              </a:xfrm>
              <a:custGeom>
                <a:avLst/>
                <a:gdLst>
                  <a:gd name="T0" fmla="*/ 224 w 381"/>
                  <a:gd name="T1" fmla="*/ 540 h 585"/>
                  <a:gd name="T2" fmla="*/ 154 w 381"/>
                  <a:gd name="T3" fmla="*/ 460 h 585"/>
                  <a:gd name="T4" fmla="*/ 63 w 381"/>
                  <a:gd name="T5" fmla="*/ 324 h 585"/>
                  <a:gd name="T6" fmla="*/ 0 w 381"/>
                  <a:gd name="T7" fmla="*/ 60 h 585"/>
                  <a:gd name="T8" fmla="*/ 63 w 381"/>
                  <a:gd name="T9" fmla="*/ 6 h 585"/>
                  <a:gd name="T10" fmla="*/ 199 w 381"/>
                  <a:gd name="T11" fmla="*/ 97 h 585"/>
                  <a:gd name="T12" fmla="*/ 335 w 381"/>
                  <a:gd name="T13" fmla="*/ 324 h 585"/>
                  <a:gd name="T14" fmla="*/ 381 w 381"/>
                  <a:gd name="T15" fmla="*/ 505 h 585"/>
                  <a:gd name="T16" fmla="*/ 336 w 381"/>
                  <a:gd name="T17" fmla="*/ 572 h 585"/>
                  <a:gd name="T18" fmla="*/ 276 w 381"/>
                  <a:gd name="T19" fmla="*/ 580 h 585"/>
                  <a:gd name="T20" fmla="*/ 224 w 381"/>
                  <a:gd name="T21" fmla="*/ 540 h 5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1" h="585">
                    <a:moveTo>
                      <a:pt x="224" y="540"/>
                    </a:moveTo>
                    <a:cubicBezTo>
                      <a:pt x="209" y="517"/>
                      <a:pt x="181" y="496"/>
                      <a:pt x="154" y="460"/>
                    </a:cubicBezTo>
                    <a:cubicBezTo>
                      <a:pt x="127" y="424"/>
                      <a:pt x="89" y="391"/>
                      <a:pt x="63" y="324"/>
                    </a:cubicBezTo>
                    <a:cubicBezTo>
                      <a:pt x="37" y="257"/>
                      <a:pt x="0" y="113"/>
                      <a:pt x="0" y="60"/>
                    </a:cubicBezTo>
                    <a:cubicBezTo>
                      <a:pt x="0" y="7"/>
                      <a:pt x="30" y="0"/>
                      <a:pt x="63" y="6"/>
                    </a:cubicBezTo>
                    <a:cubicBezTo>
                      <a:pt x="96" y="12"/>
                      <a:pt x="154" y="44"/>
                      <a:pt x="199" y="97"/>
                    </a:cubicBezTo>
                    <a:cubicBezTo>
                      <a:pt x="244" y="150"/>
                      <a:pt x="305" y="256"/>
                      <a:pt x="335" y="324"/>
                    </a:cubicBezTo>
                    <a:cubicBezTo>
                      <a:pt x="365" y="392"/>
                      <a:pt x="381" y="464"/>
                      <a:pt x="381" y="505"/>
                    </a:cubicBezTo>
                    <a:cubicBezTo>
                      <a:pt x="381" y="546"/>
                      <a:pt x="353" y="560"/>
                      <a:pt x="336" y="572"/>
                    </a:cubicBezTo>
                    <a:cubicBezTo>
                      <a:pt x="319" y="584"/>
                      <a:pt x="295" y="585"/>
                      <a:pt x="276" y="580"/>
                    </a:cubicBezTo>
                    <a:cubicBezTo>
                      <a:pt x="257" y="575"/>
                      <a:pt x="235" y="548"/>
                      <a:pt x="224" y="5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2" name="Oval 33"/>
              <p:cNvSpPr>
                <a:spLocks noChangeArrowheads="1"/>
              </p:cNvSpPr>
              <p:nvPr/>
            </p:nvSpPr>
            <p:spPr bwMode="auto">
              <a:xfrm>
                <a:off x="3008" y="1903"/>
                <a:ext cx="90" cy="91"/>
              </a:xfrm>
              <a:prstGeom prst="ellipse">
                <a:avLst/>
              </a:prstGeom>
              <a:solidFill>
                <a:srgbClr val="F2547D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03" name="Oval 34"/>
              <p:cNvSpPr>
                <a:spLocks noChangeArrowheads="1"/>
              </p:cNvSpPr>
              <p:nvPr/>
            </p:nvSpPr>
            <p:spPr bwMode="auto">
              <a:xfrm>
                <a:off x="2872" y="1812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04" name="Freeform 35" descr="Papier lettre"/>
              <p:cNvSpPr>
                <a:spLocks/>
              </p:cNvSpPr>
              <p:nvPr/>
            </p:nvSpPr>
            <p:spPr bwMode="auto">
              <a:xfrm>
                <a:off x="2722" y="1653"/>
                <a:ext cx="476" cy="280"/>
              </a:xfrm>
              <a:custGeom>
                <a:avLst/>
                <a:gdLst>
                  <a:gd name="T0" fmla="*/ 0 w 476"/>
                  <a:gd name="T1" fmla="*/ 53 h 280"/>
                  <a:gd name="T2" fmla="*/ 136 w 476"/>
                  <a:gd name="T3" fmla="*/ 98 h 280"/>
                  <a:gd name="T4" fmla="*/ 272 w 476"/>
                  <a:gd name="T5" fmla="*/ 98 h 280"/>
                  <a:gd name="T6" fmla="*/ 408 w 476"/>
                  <a:gd name="T7" fmla="*/ 280 h 280"/>
                  <a:gd name="T8" fmla="*/ 453 w 476"/>
                  <a:gd name="T9" fmla="*/ 98 h 280"/>
                  <a:gd name="T10" fmla="*/ 272 w 476"/>
                  <a:gd name="T11" fmla="*/ 7 h 280"/>
                  <a:gd name="T12" fmla="*/ 136 w 476"/>
                  <a:gd name="T13" fmla="*/ 53 h 280"/>
                  <a:gd name="T14" fmla="*/ 0 w 476"/>
                  <a:gd name="T15" fmla="*/ 53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6" h="280">
                    <a:moveTo>
                      <a:pt x="0" y="53"/>
                    </a:moveTo>
                    <a:cubicBezTo>
                      <a:pt x="0" y="60"/>
                      <a:pt x="91" y="91"/>
                      <a:pt x="136" y="98"/>
                    </a:cubicBezTo>
                    <a:cubicBezTo>
                      <a:pt x="181" y="105"/>
                      <a:pt x="227" y="68"/>
                      <a:pt x="272" y="98"/>
                    </a:cubicBezTo>
                    <a:cubicBezTo>
                      <a:pt x="317" y="128"/>
                      <a:pt x="378" y="280"/>
                      <a:pt x="408" y="280"/>
                    </a:cubicBezTo>
                    <a:cubicBezTo>
                      <a:pt x="438" y="280"/>
                      <a:pt x="476" y="143"/>
                      <a:pt x="453" y="98"/>
                    </a:cubicBezTo>
                    <a:cubicBezTo>
                      <a:pt x="430" y="53"/>
                      <a:pt x="325" y="14"/>
                      <a:pt x="272" y="7"/>
                    </a:cubicBezTo>
                    <a:cubicBezTo>
                      <a:pt x="219" y="0"/>
                      <a:pt x="181" y="45"/>
                      <a:pt x="136" y="53"/>
                    </a:cubicBezTo>
                    <a:cubicBezTo>
                      <a:pt x="91" y="61"/>
                      <a:pt x="0" y="46"/>
                      <a:pt x="0" y="53"/>
                    </a:cubicBezTo>
                    <a:close/>
                  </a:path>
                </a:pathLst>
              </a:cu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5" name="Freeform 36" descr="blanc)"/>
              <p:cNvSpPr>
                <a:spLocks/>
              </p:cNvSpPr>
              <p:nvPr/>
            </p:nvSpPr>
            <p:spPr bwMode="auto">
              <a:xfrm>
                <a:off x="1431" y="980"/>
                <a:ext cx="1712" cy="2080"/>
              </a:xfrm>
              <a:custGeom>
                <a:avLst/>
                <a:gdLst>
                  <a:gd name="T0" fmla="*/ 1441 w 1712"/>
                  <a:gd name="T1" fmla="*/ 1285 h 2080"/>
                  <a:gd name="T2" fmla="*/ 1395 w 1712"/>
                  <a:gd name="T3" fmla="*/ 1285 h 2080"/>
                  <a:gd name="T4" fmla="*/ 1350 w 1712"/>
                  <a:gd name="T5" fmla="*/ 1331 h 2080"/>
                  <a:gd name="T6" fmla="*/ 1259 w 1712"/>
                  <a:gd name="T7" fmla="*/ 1467 h 2080"/>
                  <a:gd name="T8" fmla="*/ 1259 w 1712"/>
                  <a:gd name="T9" fmla="*/ 1648 h 2080"/>
                  <a:gd name="T10" fmla="*/ 1168 w 1712"/>
                  <a:gd name="T11" fmla="*/ 1694 h 2080"/>
                  <a:gd name="T12" fmla="*/ 1123 w 1712"/>
                  <a:gd name="T13" fmla="*/ 1784 h 2080"/>
                  <a:gd name="T14" fmla="*/ 1078 w 1712"/>
                  <a:gd name="T15" fmla="*/ 1784 h 2080"/>
                  <a:gd name="T16" fmla="*/ 1078 w 1712"/>
                  <a:gd name="T17" fmla="*/ 1830 h 2080"/>
                  <a:gd name="T18" fmla="*/ 1168 w 1712"/>
                  <a:gd name="T19" fmla="*/ 1875 h 2080"/>
                  <a:gd name="T20" fmla="*/ 1259 w 1712"/>
                  <a:gd name="T21" fmla="*/ 1830 h 2080"/>
                  <a:gd name="T22" fmla="*/ 1395 w 1712"/>
                  <a:gd name="T23" fmla="*/ 1875 h 2080"/>
                  <a:gd name="T24" fmla="*/ 1441 w 1712"/>
                  <a:gd name="T25" fmla="*/ 1966 h 2080"/>
                  <a:gd name="T26" fmla="*/ 1395 w 1712"/>
                  <a:gd name="T27" fmla="*/ 2011 h 2080"/>
                  <a:gd name="T28" fmla="*/ 1305 w 1712"/>
                  <a:gd name="T29" fmla="*/ 2057 h 2080"/>
                  <a:gd name="T30" fmla="*/ 1032 w 1712"/>
                  <a:gd name="T31" fmla="*/ 2057 h 2080"/>
                  <a:gd name="T32" fmla="*/ 624 w 1712"/>
                  <a:gd name="T33" fmla="*/ 1920 h 2080"/>
                  <a:gd name="T34" fmla="*/ 237 w 1712"/>
                  <a:gd name="T35" fmla="*/ 1674 h 2080"/>
                  <a:gd name="T36" fmla="*/ 34 w 1712"/>
                  <a:gd name="T37" fmla="*/ 1059 h 2080"/>
                  <a:gd name="T38" fmla="*/ 443 w 1712"/>
                  <a:gd name="T39" fmla="*/ 288 h 2080"/>
                  <a:gd name="T40" fmla="*/ 806 w 1712"/>
                  <a:gd name="T41" fmla="*/ 61 h 2080"/>
                  <a:gd name="T42" fmla="*/ 1214 w 1712"/>
                  <a:gd name="T43" fmla="*/ 15 h 2080"/>
                  <a:gd name="T44" fmla="*/ 1667 w 1712"/>
                  <a:gd name="T45" fmla="*/ 15 h 2080"/>
                  <a:gd name="T46" fmla="*/ 1486 w 1712"/>
                  <a:gd name="T47" fmla="*/ 15 h 2080"/>
                  <a:gd name="T48" fmla="*/ 1032 w 1712"/>
                  <a:gd name="T49" fmla="*/ 106 h 2080"/>
                  <a:gd name="T50" fmla="*/ 753 w 1712"/>
                  <a:gd name="T51" fmla="*/ 198 h 2080"/>
                  <a:gd name="T52" fmla="*/ 549 w 1712"/>
                  <a:gd name="T53" fmla="*/ 378 h 2080"/>
                  <a:gd name="T54" fmla="*/ 352 w 1712"/>
                  <a:gd name="T55" fmla="*/ 650 h 2080"/>
                  <a:gd name="T56" fmla="*/ 225 w 1712"/>
                  <a:gd name="T57" fmla="*/ 894 h 2080"/>
                  <a:gd name="T58" fmla="*/ 291 w 1712"/>
                  <a:gd name="T59" fmla="*/ 1440 h 2080"/>
                  <a:gd name="T60" fmla="*/ 533 w 1712"/>
                  <a:gd name="T61" fmla="*/ 1739 h 2080"/>
                  <a:gd name="T62" fmla="*/ 851 w 1712"/>
                  <a:gd name="T63" fmla="*/ 1875 h 2080"/>
                  <a:gd name="T64" fmla="*/ 1032 w 1712"/>
                  <a:gd name="T65" fmla="*/ 1784 h 2080"/>
                  <a:gd name="T66" fmla="*/ 1168 w 1712"/>
                  <a:gd name="T67" fmla="*/ 1603 h 2080"/>
                  <a:gd name="T68" fmla="*/ 1214 w 1712"/>
                  <a:gd name="T69" fmla="*/ 1422 h 2080"/>
                  <a:gd name="T70" fmla="*/ 1395 w 1712"/>
                  <a:gd name="T71" fmla="*/ 1240 h 2080"/>
                  <a:gd name="T72" fmla="*/ 1486 w 1712"/>
                  <a:gd name="T73" fmla="*/ 1240 h 2080"/>
                  <a:gd name="T74" fmla="*/ 1441 w 1712"/>
                  <a:gd name="T75" fmla="*/ 1285 h 20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12" h="2080">
                    <a:moveTo>
                      <a:pt x="1441" y="1285"/>
                    </a:moveTo>
                    <a:cubicBezTo>
                      <a:pt x="1426" y="1292"/>
                      <a:pt x="1410" y="1277"/>
                      <a:pt x="1395" y="1285"/>
                    </a:cubicBezTo>
                    <a:cubicBezTo>
                      <a:pt x="1380" y="1293"/>
                      <a:pt x="1373" y="1301"/>
                      <a:pt x="1350" y="1331"/>
                    </a:cubicBezTo>
                    <a:cubicBezTo>
                      <a:pt x="1327" y="1361"/>
                      <a:pt x="1274" y="1414"/>
                      <a:pt x="1259" y="1467"/>
                    </a:cubicBezTo>
                    <a:cubicBezTo>
                      <a:pt x="1244" y="1520"/>
                      <a:pt x="1274" y="1610"/>
                      <a:pt x="1259" y="1648"/>
                    </a:cubicBezTo>
                    <a:cubicBezTo>
                      <a:pt x="1244" y="1686"/>
                      <a:pt x="1191" y="1671"/>
                      <a:pt x="1168" y="1694"/>
                    </a:cubicBezTo>
                    <a:cubicBezTo>
                      <a:pt x="1145" y="1717"/>
                      <a:pt x="1138" y="1769"/>
                      <a:pt x="1123" y="1784"/>
                    </a:cubicBezTo>
                    <a:cubicBezTo>
                      <a:pt x="1108" y="1799"/>
                      <a:pt x="1085" y="1776"/>
                      <a:pt x="1078" y="1784"/>
                    </a:cubicBezTo>
                    <a:cubicBezTo>
                      <a:pt x="1071" y="1792"/>
                      <a:pt x="1063" y="1815"/>
                      <a:pt x="1078" y="1830"/>
                    </a:cubicBezTo>
                    <a:cubicBezTo>
                      <a:pt x="1093" y="1845"/>
                      <a:pt x="1138" y="1875"/>
                      <a:pt x="1168" y="1875"/>
                    </a:cubicBezTo>
                    <a:cubicBezTo>
                      <a:pt x="1198" y="1875"/>
                      <a:pt x="1221" y="1830"/>
                      <a:pt x="1259" y="1830"/>
                    </a:cubicBezTo>
                    <a:cubicBezTo>
                      <a:pt x="1297" y="1830"/>
                      <a:pt x="1365" y="1852"/>
                      <a:pt x="1395" y="1875"/>
                    </a:cubicBezTo>
                    <a:cubicBezTo>
                      <a:pt x="1425" y="1898"/>
                      <a:pt x="1441" y="1943"/>
                      <a:pt x="1441" y="1966"/>
                    </a:cubicBezTo>
                    <a:cubicBezTo>
                      <a:pt x="1441" y="1989"/>
                      <a:pt x="1418" y="1996"/>
                      <a:pt x="1395" y="2011"/>
                    </a:cubicBezTo>
                    <a:cubicBezTo>
                      <a:pt x="1372" y="2026"/>
                      <a:pt x="1365" y="2049"/>
                      <a:pt x="1305" y="2057"/>
                    </a:cubicBezTo>
                    <a:cubicBezTo>
                      <a:pt x="1245" y="2065"/>
                      <a:pt x="1145" y="2080"/>
                      <a:pt x="1032" y="2057"/>
                    </a:cubicBezTo>
                    <a:cubicBezTo>
                      <a:pt x="919" y="2034"/>
                      <a:pt x="757" y="1984"/>
                      <a:pt x="624" y="1920"/>
                    </a:cubicBezTo>
                    <a:cubicBezTo>
                      <a:pt x="491" y="1856"/>
                      <a:pt x="335" y="1818"/>
                      <a:pt x="237" y="1674"/>
                    </a:cubicBezTo>
                    <a:cubicBezTo>
                      <a:pt x="139" y="1530"/>
                      <a:pt x="0" y="1290"/>
                      <a:pt x="34" y="1059"/>
                    </a:cubicBezTo>
                    <a:cubicBezTo>
                      <a:pt x="68" y="828"/>
                      <a:pt x="314" y="454"/>
                      <a:pt x="443" y="288"/>
                    </a:cubicBezTo>
                    <a:cubicBezTo>
                      <a:pt x="572" y="122"/>
                      <a:pt x="678" y="106"/>
                      <a:pt x="806" y="61"/>
                    </a:cubicBezTo>
                    <a:cubicBezTo>
                      <a:pt x="934" y="16"/>
                      <a:pt x="1071" y="23"/>
                      <a:pt x="1214" y="15"/>
                    </a:cubicBezTo>
                    <a:cubicBezTo>
                      <a:pt x="1357" y="7"/>
                      <a:pt x="1622" y="15"/>
                      <a:pt x="1667" y="15"/>
                    </a:cubicBezTo>
                    <a:cubicBezTo>
                      <a:pt x="1712" y="15"/>
                      <a:pt x="1592" y="0"/>
                      <a:pt x="1486" y="15"/>
                    </a:cubicBezTo>
                    <a:cubicBezTo>
                      <a:pt x="1380" y="30"/>
                      <a:pt x="1154" y="76"/>
                      <a:pt x="1032" y="106"/>
                    </a:cubicBezTo>
                    <a:cubicBezTo>
                      <a:pt x="910" y="136"/>
                      <a:pt x="833" y="153"/>
                      <a:pt x="753" y="198"/>
                    </a:cubicBezTo>
                    <a:cubicBezTo>
                      <a:pt x="673" y="243"/>
                      <a:pt x="616" y="303"/>
                      <a:pt x="549" y="378"/>
                    </a:cubicBezTo>
                    <a:cubicBezTo>
                      <a:pt x="482" y="453"/>
                      <a:pt x="406" y="564"/>
                      <a:pt x="352" y="650"/>
                    </a:cubicBezTo>
                    <a:cubicBezTo>
                      <a:pt x="298" y="736"/>
                      <a:pt x="235" y="762"/>
                      <a:pt x="225" y="894"/>
                    </a:cubicBezTo>
                    <a:cubicBezTo>
                      <a:pt x="215" y="1026"/>
                      <a:pt x="240" y="1299"/>
                      <a:pt x="291" y="1440"/>
                    </a:cubicBezTo>
                    <a:cubicBezTo>
                      <a:pt x="342" y="1581"/>
                      <a:pt x="440" y="1666"/>
                      <a:pt x="533" y="1739"/>
                    </a:cubicBezTo>
                    <a:cubicBezTo>
                      <a:pt x="626" y="1812"/>
                      <a:pt x="768" y="1868"/>
                      <a:pt x="851" y="1875"/>
                    </a:cubicBezTo>
                    <a:cubicBezTo>
                      <a:pt x="934" y="1882"/>
                      <a:pt x="979" y="1829"/>
                      <a:pt x="1032" y="1784"/>
                    </a:cubicBezTo>
                    <a:cubicBezTo>
                      <a:pt x="1085" y="1739"/>
                      <a:pt x="1138" y="1663"/>
                      <a:pt x="1168" y="1603"/>
                    </a:cubicBezTo>
                    <a:cubicBezTo>
                      <a:pt x="1198" y="1543"/>
                      <a:pt x="1176" y="1482"/>
                      <a:pt x="1214" y="1422"/>
                    </a:cubicBezTo>
                    <a:cubicBezTo>
                      <a:pt x="1252" y="1362"/>
                      <a:pt x="1350" y="1270"/>
                      <a:pt x="1395" y="1240"/>
                    </a:cubicBezTo>
                    <a:cubicBezTo>
                      <a:pt x="1440" y="1210"/>
                      <a:pt x="1478" y="1233"/>
                      <a:pt x="1486" y="1240"/>
                    </a:cubicBezTo>
                    <a:cubicBezTo>
                      <a:pt x="1494" y="1247"/>
                      <a:pt x="1456" y="1278"/>
                      <a:pt x="1441" y="1285"/>
                    </a:cubicBezTo>
                    <a:close/>
                  </a:path>
                </a:pathLst>
              </a:custGeom>
              <a:pattFill prst="dkUpDiag">
                <a:fgClr>
                  <a:srgbClr val="F2547D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6" name="Freeform 37" descr="blanc)"/>
              <p:cNvSpPr>
                <a:spLocks/>
              </p:cNvSpPr>
              <p:nvPr/>
            </p:nvSpPr>
            <p:spPr bwMode="auto">
              <a:xfrm>
                <a:off x="2749" y="975"/>
                <a:ext cx="1735" cy="2088"/>
              </a:xfrm>
              <a:custGeom>
                <a:avLst/>
                <a:gdLst>
                  <a:gd name="T0" fmla="*/ 269 w 1735"/>
                  <a:gd name="T1" fmla="*/ 1305 h 2088"/>
                  <a:gd name="T2" fmla="*/ 315 w 1735"/>
                  <a:gd name="T3" fmla="*/ 1305 h 2088"/>
                  <a:gd name="T4" fmla="*/ 360 w 1735"/>
                  <a:gd name="T5" fmla="*/ 1351 h 2088"/>
                  <a:gd name="T6" fmla="*/ 451 w 1735"/>
                  <a:gd name="T7" fmla="*/ 1487 h 2088"/>
                  <a:gd name="T8" fmla="*/ 451 w 1735"/>
                  <a:gd name="T9" fmla="*/ 1668 h 2088"/>
                  <a:gd name="T10" fmla="*/ 542 w 1735"/>
                  <a:gd name="T11" fmla="*/ 1714 h 2088"/>
                  <a:gd name="T12" fmla="*/ 587 w 1735"/>
                  <a:gd name="T13" fmla="*/ 1804 h 2088"/>
                  <a:gd name="T14" fmla="*/ 632 w 1735"/>
                  <a:gd name="T15" fmla="*/ 1804 h 2088"/>
                  <a:gd name="T16" fmla="*/ 632 w 1735"/>
                  <a:gd name="T17" fmla="*/ 1850 h 2088"/>
                  <a:gd name="T18" fmla="*/ 542 w 1735"/>
                  <a:gd name="T19" fmla="*/ 1895 h 2088"/>
                  <a:gd name="T20" fmla="*/ 451 w 1735"/>
                  <a:gd name="T21" fmla="*/ 1850 h 2088"/>
                  <a:gd name="T22" fmla="*/ 315 w 1735"/>
                  <a:gd name="T23" fmla="*/ 1895 h 2088"/>
                  <a:gd name="T24" fmla="*/ 269 w 1735"/>
                  <a:gd name="T25" fmla="*/ 1986 h 2088"/>
                  <a:gd name="T26" fmla="*/ 315 w 1735"/>
                  <a:gd name="T27" fmla="*/ 2031 h 2088"/>
                  <a:gd name="T28" fmla="*/ 405 w 1735"/>
                  <a:gd name="T29" fmla="*/ 2077 h 2088"/>
                  <a:gd name="T30" fmla="*/ 678 w 1735"/>
                  <a:gd name="T31" fmla="*/ 2077 h 2088"/>
                  <a:gd name="T32" fmla="*/ 1091 w 1735"/>
                  <a:gd name="T33" fmla="*/ 2009 h 2088"/>
                  <a:gd name="T34" fmla="*/ 1505 w 1735"/>
                  <a:gd name="T35" fmla="*/ 1775 h 2088"/>
                  <a:gd name="T36" fmla="*/ 1727 w 1735"/>
                  <a:gd name="T37" fmla="*/ 1091 h 2088"/>
                  <a:gd name="T38" fmla="*/ 1457 w 1735"/>
                  <a:gd name="T39" fmla="*/ 293 h 2088"/>
                  <a:gd name="T40" fmla="*/ 904 w 1735"/>
                  <a:gd name="T41" fmla="*/ 81 h 2088"/>
                  <a:gd name="T42" fmla="*/ 496 w 1735"/>
                  <a:gd name="T43" fmla="*/ 35 h 2088"/>
                  <a:gd name="T44" fmla="*/ 43 w 1735"/>
                  <a:gd name="T45" fmla="*/ 35 h 2088"/>
                  <a:gd name="T46" fmla="*/ 239 w 1735"/>
                  <a:gd name="T47" fmla="*/ 5 h 2088"/>
                  <a:gd name="T48" fmla="*/ 587 w 1735"/>
                  <a:gd name="T49" fmla="*/ 65 h 2088"/>
                  <a:gd name="T50" fmla="*/ 695 w 1735"/>
                  <a:gd name="T51" fmla="*/ 107 h 2088"/>
                  <a:gd name="T52" fmla="*/ 1007 w 1735"/>
                  <a:gd name="T53" fmla="*/ 179 h 2088"/>
                  <a:gd name="T54" fmla="*/ 1313 w 1735"/>
                  <a:gd name="T55" fmla="*/ 347 h 2088"/>
                  <a:gd name="T56" fmla="*/ 1475 w 1735"/>
                  <a:gd name="T57" fmla="*/ 575 h 2088"/>
                  <a:gd name="T58" fmla="*/ 1595 w 1735"/>
                  <a:gd name="T59" fmla="*/ 1037 h 2088"/>
                  <a:gd name="T60" fmla="*/ 1511 w 1735"/>
                  <a:gd name="T61" fmla="*/ 1547 h 2088"/>
                  <a:gd name="T62" fmla="*/ 1229 w 1735"/>
                  <a:gd name="T63" fmla="*/ 1871 h 2088"/>
                  <a:gd name="T64" fmla="*/ 859 w 1735"/>
                  <a:gd name="T65" fmla="*/ 1895 h 2088"/>
                  <a:gd name="T66" fmla="*/ 678 w 1735"/>
                  <a:gd name="T67" fmla="*/ 1804 h 2088"/>
                  <a:gd name="T68" fmla="*/ 542 w 1735"/>
                  <a:gd name="T69" fmla="*/ 1623 h 2088"/>
                  <a:gd name="T70" fmla="*/ 496 w 1735"/>
                  <a:gd name="T71" fmla="*/ 1442 h 2088"/>
                  <a:gd name="T72" fmla="*/ 315 w 1735"/>
                  <a:gd name="T73" fmla="*/ 1260 h 2088"/>
                  <a:gd name="T74" fmla="*/ 224 w 1735"/>
                  <a:gd name="T75" fmla="*/ 1260 h 2088"/>
                  <a:gd name="T76" fmla="*/ 269 w 1735"/>
                  <a:gd name="T77" fmla="*/ 1305 h 20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5" h="2088">
                    <a:moveTo>
                      <a:pt x="269" y="1305"/>
                    </a:moveTo>
                    <a:cubicBezTo>
                      <a:pt x="284" y="1312"/>
                      <a:pt x="300" y="1297"/>
                      <a:pt x="315" y="1305"/>
                    </a:cubicBezTo>
                    <a:cubicBezTo>
                      <a:pt x="330" y="1313"/>
                      <a:pt x="337" y="1321"/>
                      <a:pt x="360" y="1351"/>
                    </a:cubicBezTo>
                    <a:cubicBezTo>
                      <a:pt x="383" y="1381"/>
                      <a:pt x="436" y="1434"/>
                      <a:pt x="451" y="1487"/>
                    </a:cubicBezTo>
                    <a:cubicBezTo>
                      <a:pt x="466" y="1540"/>
                      <a:pt x="436" y="1630"/>
                      <a:pt x="451" y="1668"/>
                    </a:cubicBezTo>
                    <a:cubicBezTo>
                      <a:pt x="466" y="1706"/>
                      <a:pt x="519" y="1691"/>
                      <a:pt x="542" y="1714"/>
                    </a:cubicBezTo>
                    <a:cubicBezTo>
                      <a:pt x="565" y="1737"/>
                      <a:pt x="572" y="1789"/>
                      <a:pt x="587" y="1804"/>
                    </a:cubicBezTo>
                    <a:cubicBezTo>
                      <a:pt x="602" y="1819"/>
                      <a:pt x="625" y="1796"/>
                      <a:pt x="632" y="1804"/>
                    </a:cubicBezTo>
                    <a:cubicBezTo>
                      <a:pt x="639" y="1812"/>
                      <a:pt x="647" y="1835"/>
                      <a:pt x="632" y="1850"/>
                    </a:cubicBezTo>
                    <a:cubicBezTo>
                      <a:pt x="617" y="1865"/>
                      <a:pt x="572" y="1895"/>
                      <a:pt x="542" y="1895"/>
                    </a:cubicBezTo>
                    <a:cubicBezTo>
                      <a:pt x="512" y="1895"/>
                      <a:pt x="489" y="1850"/>
                      <a:pt x="451" y="1850"/>
                    </a:cubicBezTo>
                    <a:cubicBezTo>
                      <a:pt x="413" y="1850"/>
                      <a:pt x="345" y="1872"/>
                      <a:pt x="315" y="1895"/>
                    </a:cubicBezTo>
                    <a:cubicBezTo>
                      <a:pt x="285" y="1918"/>
                      <a:pt x="269" y="1963"/>
                      <a:pt x="269" y="1986"/>
                    </a:cubicBezTo>
                    <a:cubicBezTo>
                      <a:pt x="269" y="2009"/>
                      <a:pt x="292" y="2016"/>
                      <a:pt x="315" y="2031"/>
                    </a:cubicBezTo>
                    <a:cubicBezTo>
                      <a:pt x="338" y="2046"/>
                      <a:pt x="345" y="2069"/>
                      <a:pt x="405" y="2077"/>
                    </a:cubicBezTo>
                    <a:cubicBezTo>
                      <a:pt x="465" y="2085"/>
                      <a:pt x="564" y="2088"/>
                      <a:pt x="678" y="2077"/>
                    </a:cubicBezTo>
                    <a:cubicBezTo>
                      <a:pt x="792" y="2066"/>
                      <a:pt x="953" y="2059"/>
                      <a:pt x="1091" y="2009"/>
                    </a:cubicBezTo>
                    <a:cubicBezTo>
                      <a:pt x="1229" y="1959"/>
                      <a:pt x="1399" y="1928"/>
                      <a:pt x="1505" y="1775"/>
                    </a:cubicBezTo>
                    <a:cubicBezTo>
                      <a:pt x="1611" y="1622"/>
                      <a:pt x="1735" y="1338"/>
                      <a:pt x="1727" y="1091"/>
                    </a:cubicBezTo>
                    <a:cubicBezTo>
                      <a:pt x="1719" y="844"/>
                      <a:pt x="1594" y="461"/>
                      <a:pt x="1457" y="293"/>
                    </a:cubicBezTo>
                    <a:cubicBezTo>
                      <a:pt x="1320" y="125"/>
                      <a:pt x="1064" y="124"/>
                      <a:pt x="904" y="81"/>
                    </a:cubicBezTo>
                    <a:cubicBezTo>
                      <a:pt x="744" y="38"/>
                      <a:pt x="639" y="43"/>
                      <a:pt x="496" y="35"/>
                    </a:cubicBezTo>
                    <a:cubicBezTo>
                      <a:pt x="353" y="27"/>
                      <a:pt x="86" y="40"/>
                      <a:pt x="43" y="35"/>
                    </a:cubicBezTo>
                    <a:cubicBezTo>
                      <a:pt x="0" y="30"/>
                      <a:pt x="148" y="0"/>
                      <a:pt x="239" y="5"/>
                    </a:cubicBezTo>
                    <a:cubicBezTo>
                      <a:pt x="330" y="10"/>
                      <a:pt x="511" y="48"/>
                      <a:pt x="587" y="65"/>
                    </a:cubicBezTo>
                    <a:cubicBezTo>
                      <a:pt x="663" y="82"/>
                      <a:pt x="625" y="88"/>
                      <a:pt x="695" y="107"/>
                    </a:cubicBezTo>
                    <a:cubicBezTo>
                      <a:pt x="765" y="126"/>
                      <a:pt x="904" y="139"/>
                      <a:pt x="1007" y="179"/>
                    </a:cubicBezTo>
                    <a:cubicBezTo>
                      <a:pt x="1110" y="219"/>
                      <a:pt x="1235" y="281"/>
                      <a:pt x="1313" y="347"/>
                    </a:cubicBezTo>
                    <a:cubicBezTo>
                      <a:pt x="1391" y="413"/>
                      <a:pt x="1428" y="460"/>
                      <a:pt x="1475" y="575"/>
                    </a:cubicBezTo>
                    <a:cubicBezTo>
                      <a:pt x="1522" y="690"/>
                      <a:pt x="1589" y="875"/>
                      <a:pt x="1595" y="1037"/>
                    </a:cubicBezTo>
                    <a:cubicBezTo>
                      <a:pt x="1601" y="1199"/>
                      <a:pt x="1572" y="1408"/>
                      <a:pt x="1511" y="1547"/>
                    </a:cubicBezTo>
                    <a:cubicBezTo>
                      <a:pt x="1450" y="1686"/>
                      <a:pt x="1338" y="1813"/>
                      <a:pt x="1229" y="1871"/>
                    </a:cubicBezTo>
                    <a:cubicBezTo>
                      <a:pt x="1120" y="1929"/>
                      <a:pt x="951" y="1906"/>
                      <a:pt x="859" y="1895"/>
                    </a:cubicBezTo>
                    <a:cubicBezTo>
                      <a:pt x="767" y="1884"/>
                      <a:pt x="731" y="1849"/>
                      <a:pt x="678" y="1804"/>
                    </a:cubicBezTo>
                    <a:cubicBezTo>
                      <a:pt x="625" y="1759"/>
                      <a:pt x="572" y="1683"/>
                      <a:pt x="542" y="1623"/>
                    </a:cubicBezTo>
                    <a:cubicBezTo>
                      <a:pt x="512" y="1563"/>
                      <a:pt x="534" y="1502"/>
                      <a:pt x="496" y="1442"/>
                    </a:cubicBezTo>
                    <a:cubicBezTo>
                      <a:pt x="458" y="1382"/>
                      <a:pt x="360" y="1290"/>
                      <a:pt x="315" y="1260"/>
                    </a:cubicBezTo>
                    <a:cubicBezTo>
                      <a:pt x="270" y="1230"/>
                      <a:pt x="232" y="1253"/>
                      <a:pt x="224" y="1260"/>
                    </a:cubicBezTo>
                    <a:cubicBezTo>
                      <a:pt x="216" y="1267"/>
                      <a:pt x="254" y="1298"/>
                      <a:pt x="269" y="1305"/>
                    </a:cubicBezTo>
                    <a:close/>
                  </a:path>
                </a:pathLst>
              </a:custGeom>
              <a:pattFill prst="dkUpDiag">
                <a:fgClr>
                  <a:srgbClr val="F2547D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7" name="Oval 38"/>
              <p:cNvSpPr>
                <a:spLocks noChangeArrowheads="1"/>
              </p:cNvSpPr>
              <p:nvPr/>
            </p:nvSpPr>
            <p:spPr bwMode="auto">
              <a:xfrm rot="7014748">
                <a:off x="4210" y="2515"/>
                <a:ext cx="182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08" name="Oval 39" descr="Papier journal"/>
              <p:cNvSpPr>
                <a:spLocks noChangeArrowheads="1"/>
              </p:cNvSpPr>
              <p:nvPr/>
            </p:nvSpPr>
            <p:spPr bwMode="auto">
              <a:xfrm rot="3463461">
                <a:off x="4096" y="1313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09" name="Oval 40" descr="Papier journal"/>
              <p:cNvSpPr>
                <a:spLocks noChangeArrowheads="1"/>
              </p:cNvSpPr>
              <p:nvPr/>
            </p:nvSpPr>
            <p:spPr bwMode="auto">
              <a:xfrm rot="4110519">
                <a:off x="4255" y="1653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0" name="Oval 41" descr="Papier journal"/>
              <p:cNvSpPr>
                <a:spLocks noChangeArrowheads="1"/>
              </p:cNvSpPr>
              <p:nvPr/>
            </p:nvSpPr>
            <p:spPr bwMode="auto">
              <a:xfrm rot="5128974">
                <a:off x="4300" y="2107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1" name="Oval 42" descr="Papier journal"/>
              <p:cNvSpPr>
                <a:spLocks noChangeArrowheads="1"/>
              </p:cNvSpPr>
              <p:nvPr/>
            </p:nvSpPr>
            <p:spPr bwMode="auto">
              <a:xfrm rot="7014748">
                <a:off x="4210" y="2515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2" name="Oval 43" descr="Papier journal"/>
              <p:cNvSpPr>
                <a:spLocks noChangeArrowheads="1"/>
              </p:cNvSpPr>
              <p:nvPr/>
            </p:nvSpPr>
            <p:spPr bwMode="auto">
              <a:xfrm rot="7971471">
                <a:off x="4029" y="2786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3" name="Oval 44" descr="Papier journal"/>
              <p:cNvSpPr>
                <a:spLocks noChangeArrowheads="1"/>
              </p:cNvSpPr>
              <p:nvPr/>
            </p:nvSpPr>
            <p:spPr bwMode="auto">
              <a:xfrm rot="18136539" flipH="1">
                <a:off x="1851" y="1290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4" name="Oval 45" descr="Papier journal"/>
              <p:cNvSpPr>
                <a:spLocks noChangeArrowheads="1"/>
              </p:cNvSpPr>
              <p:nvPr/>
            </p:nvSpPr>
            <p:spPr bwMode="auto">
              <a:xfrm rot="17489481" flipH="1">
                <a:off x="1579" y="1630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5" name="Oval 46" descr="Papier journal"/>
              <p:cNvSpPr>
                <a:spLocks noChangeArrowheads="1"/>
              </p:cNvSpPr>
              <p:nvPr/>
            </p:nvSpPr>
            <p:spPr bwMode="auto">
              <a:xfrm rot="16471026" flipH="1">
                <a:off x="1488" y="2084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6" name="Oval 47" descr="Papier journal"/>
              <p:cNvSpPr>
                <a:spLocks noChangeArrowheads="1"/>
              </p:cNvSpPr>
              <p:nvPr/>
            </p:nvSpPr>
            <p:spPr bwMode="auto">
              <a:xfrm rot="14585252" flipH="1">
                <a:off x="1578" y="2492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7" name="Oval 48" descr="Papier journal"/>
              <p:cNvSpPr>
                <a:spLocks noChangeArrowheads="1"/>
              </p:cNvSpPr>
              <p:nvPr/>
            </p:nvSpPr>
            <p:spPr bwMode="auto">
              <a:xfrm rot="13628529" flipH="1">
                <a:off x="1801" y="2709"/>
                <a:ext cx="182" cy="4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18" name="Freeform 49" descr="Marbre blanc"/>
              <p:cNvSpPr>
                <a:spLocks/>
              </p:cNvSpPr>
              <p:nvPr/>
            </p:nvSpPr>
            <p:spPr bwMode="auto">
              <a:xfrm>
                <a:off x="3181" y="1630"/>
                <a:ext cx="613" cy="688"/>
              </a:xfrm>
              <a:custGeom>
                <a:avLst/>
                <a:gdLst>
                  <a:gd name="T0" fmla="*/ 99 w 613"/>
                  <a:gd name="T1" fmla="*/ 46 h 688"/>
                  <a:gd name="T2" fmla="*/ 8 w 613"/>
                  <a:gd name="T3" fmla="*/ 227 h 688"/>
                  <a:gd name="T4" fmla="*/ 53 w 613"/>
                  <a:gd name="T5" fmla="*/ 454 h 688"/>
                  <a:gd name="T6" fmla="*/ 144 w 613"/>
                  <a:gd name="T7" fmla="*/ 499 h 688"/>
                  <a:gd name="T8" fmla="*/ 326 w 613"/>
                  <a:gd name="T9" fmla="*/ 363 h 688"/>
                  <a:gd name="T10" fmla="*/ 280 w 613"/>
                  <a:gd name="T11" fmla="*/ 454 h 688"/>
                  <a:gd name="T12" fmla="*/ 190 w 613"/>
                  <a:gd name="T13" fmla="*/ 590 h 688"/>
                  <a:gd name="T14" fmla="*/ 280 w 613"/>
                  <a:gd name="T15" fmla="*/ 681 h 688"/>
                  <a:gd name="T16" fmla="*/ 507 w 613"/>
                  <a:gd name="T17" fmla="*/ 635 h 688"/>
                  <a:gd name="T18" fmla="*/ 598 w 613"/>
                  <a:gd name="T19" fmla="*/ 454 h 688"/>
                  <a:gd name="T20" fmla="*/ 598 w 613"/>
                  <a:gd name="T21" fmla="*/ 273 h 688"/>
                  <a:gd name="T22" fmla="*/ 507 w 613"/>
                  <a:gd name="T23" fmla="*/ 91 h 688"/>
                  <a:gd name="T24" fmla="*/ 462 w 613"/>
                  <a:gd name="T25" fmla="*/ 46 h 688"/>
                  <a:gd name="T26" fmla="*/ 235 w 613"/>
                  <a:gd name="T27" fmla="*/ 0 h 688"/>
                  <a:gd name="T28" fmla="*/ 99 w 613"/>
                  <a:gd name="T29" fmla="*/ 46 h 6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3" h="688">
                    <a:moveTo>
                      <a:pt x="99" y="46"/>
                    </a:moveTo>
                    <a:cubicBezTo>
                      <a:pt x="61" y="84"/>
                      <a:pt x="16" y="159"/>
                      <a:pt x="8" y="227"/>
                    </a:cubicBezTo>
                    <a:cubicBezTo>
                      <a:pt x="0" y="295"/>
                      <a:pt x="30" y="409"/>
                      <a:pt x="53" y="454"/>
                    </a:cubicBezTo>
                    <a:cubicBezTo>
                      <a:pt x="76" y="499"/>
                      <a:pt x="99" y="514"/>
                      <a:pt x="144" y="499"/>
                    </a:cubicBezTo>
                    <a:cubicBezTo>
                      <a:pt x="189" y="484"/>
                      <a:pt x="303" y="370"/>
                      <a:pt x="326" y="363"/>
                    </a:cubicBezTo>
                    <a:cubicBezTo>
                      <a:pt x="349" y="356"/>
                      <a:pt x="303" y="416"/>
                      <a:pt x="280" y="454"/>
                    </a:cubicBezTo>
                    <a:cubicBezTo>
                      <a:pt x="257" y="492"/>
                      <a:pt x="190" y="552"/>
                      <a:pt x="190" y="590"/>
                    </a:cubicBezTo>
                    <a:cubicBezTo>
                      <a:pt x="190" y="628"/>
                      <a:pt x="227" y="674"/>
                      <a:pt x="280" y="681"/>
                    </a:cubicBezTo>
                    <a:cubicBezTo>
                      <a:pt x="333" y="688"/>
                      <a:pt x="454" y="673"/>
                      <a:pt x="507" y="635"/>
                    </a:cubicBezTo>
                    <a:cubicBezTo>
                      <a:pt x="560" y="597"/>
                      <a:pt x="583" y="514"/>
                      <a:pt x="598" y="454"/>
                    </a:cubicBezTo>
                    <a:cubicBezTo>
                      <a:pt x="613" y="394"/>
                      <a:pt x="613" y="333"/>
                      <a:pt x="598" y="273"/>
                    </a:cubicBezTo>
                    <a:cubicBezTo>
                      <a:pt x="583" y="213"/>
                      <a:pt x="530" y="129"/>
                      <a:pt x="507" y="91"/>
                    </a:cubicBezTo>
                    <a:cubicBezTo>
                      <a:pt x="484" y="53"/>
                      <a:pt x="507" y="61"/>
                      <a:pt x="462" y="46"/>
                    </a:cubicBezTo>
                    <a:cubicBezTo>
                      <a:pt x="417" y="31"/>
                      <a:pt x="295" y="0"/>
                      <a:pt x="235" y="0"/>
                    </a:cubicBezTo>
                    <a:cubicBezTo>
                      <a:pt x="175" y="0"/>
                      <a:pt x="137" y="8"/>
                      <a:pt x="99" y="46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19" name="Freeform 50" descr="Marbre blanc"/>
              <p:cNvSpPr>
                <a:spLocks/>
              </p:cNvSpPr>
              <p:nvPr/>
            </p:nvSpPr>
            <p:spPr bwMode="auto">
              <a:xfrm>
                <a:off x="2772" y="1249"/>
                <a:ext cx="627" cy="397"/>
              </a:xfrm>
              <a:custGeom>
                <a:avLst/>
                <a:gdLst>
                  <a:gd name="T0" fmla="*/ 168 w 627"/>
                  <a:gd name="T1" fmla="*/ 115 h 397"/>
                  <a:gd name="T2" fmla="*/ 18 w 627"/>
                  <a:gd name="T3" fmla="*/ 235 h 397"/>
                  <a:gd name="T4" fmla="*/ 62 w 627"/>
                  <a:gd name="T5" fmla="*/ 336 h 397"/>
                  <a:gd name="T6" fmla="*/ 153 w 627"/>
                  <a:gd name="T7" fmla="*/ 381 h 397"/>
                  <a:gd name="T8" fmla="*/ 132 w 627"/>
                  <a:gd name="T9" fmla="*/ 397 h 397"/>
                  <a:gd name="T10" fmla="*/ 366 w 627"/>
                  <a:gd name="T11" fmla="*/ 379 h 397"/>
                  <a:gd name="T12" fmla="*/ 486 w 627"/>
                  <a:gd name="T13" fmla="*/ 361 h 397"/>
                  <a:gd name="T14" fmla="*/ 607 w 627"/>
                  <a:gd name="T15" fmla="*/ 336 h 397"/>
                  <a:gd name="T16" fmla="*/ 607 w 627"/>
                  <a:gd name="T17" fmla="*/ 155 h 397"/>
                  <a:gd name="T18" fmla="*/ 516 w 627"/>
                  <a:gd name="T19" fmla="*/ 121 h 397"/>
                  <a:gd name="T20" fmla="*/ 462 w 627"/>
                  <a:gd name="T21" fmla="*/ 1 h 397"/>
                  <a:gd name="T22" fmla="*/ 168 w 627"/>
                  <a:gd name="T23" fmla="*/ 1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7" h="397">
                    <a:moveTo>
                      <a:pt x="168" y="115"/>
                    </a:moveTo>
                    <a:cubicBezTo>
                      <a:pt x="81" y="154"/>
                      <a:pt x="36" y="198"/>
                      <a:pt x="18" y="235"/>
                    </a:cubicBezTo>
                    <a:cubicBezTo>
                      <a:pt x="0" y="272"/>
                      <a:pt x="39" y="312"/>
                      <a:pt x="62" y="336"/>
                    </a:cubicBezTo>
                    <a:cubicBezTo>
                      <a:pt x="85" y="360"/>
                      <a:pt x="141" y="371"/>
                      <a:pt x="153" y="381"/>
                    </a:cubicBezTo>
                    <a:cubicBezTo>
                      <a:pt x="165" y="391"/>
                      <a:pt x="97" y="397"/>
                      <a:pt x="132" y="397"/>
                    </a:cubicBezTo>
                    <a:cubicBezTo>
                      <a:pt x="167" y="397"/>
                      <a:pt x="307" y="385"/>
                      <a:pt x="366" y="379"/>
                    </a:cubicBezTo>
                    <a:cubicBezTo>
                      <a:pt x="425" y="373"/>
                      <a:pt x="446" y="368"/>
                      <a:pt x="486" y="361"/>
                    </a:cubicBezTo>
                    <a:cubicBezTo>
                      <a:pt x="526" y="354"/>
                      <a:pt x="587" y="370"/>
                      <a:pt x="607" y="336"/>
                    </a:cubicBezTo>
                    <a:cubicBezTo>
                      <a:pt x="627" y="302"/>
                      <a:pt x="622" y="191"/>
                      <a:pt x="607" y="155"/>
                    </a:cubicBezTo>
                    <a:cubicBezTo>
                      <a:pt x="592" y="119"/>
                      <a:pt x="540" y="147"/>
                      <a:pt x="516" y="121"/>
                    </a:cubicBezTo>
                    <a:cubicBezTo>
                      <a:pt x="492" y="95"/>
                      <a:pt x="520" y="2"/>
                      <a:pt x="462" y="1"/>
                    </a:cubicBezTo>
                    <a:cubicBezTo>
                      <a:pt x="404" y="0"/>
                      <a:pt x="229" y="91"/>
                      <a:pt x="168" y="11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0" name="Freeform 51" descr="Marbre blanc"/>
              <p:cNvSpPr>
                <a:spLocks/>
              </p:cNvSpPr>
              <p:nvPr/>
            </p:nvSpPr>
            <p:spPr bwMode="auto">
              <a:xfrm>
                <a:off x="3801" y="1621"/>
                <a:ext cx="452" cy="917"/>
              </a:xfrm>
              <a:custGeom>
                <a:avLst/>
                <a:gdLst>
                  <a:gd name="T0" fmla="*/ 21 w 452"/>
                  <a:gd name="T1" fmla="*/ 124 h 807"/>
                  <a:gd name="T2" fmla="*/ 39 w 452"/>
                  <a:gd name="T3" fmla="*/ 267 h 807"/>
                  <a:gd name="T4" fmla="*/ 76 w 452"/>
                  <a:gd name="T5" fmla="*/ 577 h 807"/>
                  <a:gd name="T6" fmla="*/ 212 w 452"/>
                  <a:gd name="T7" fmla="*/ 784 h 807"/>
                  <a:gd name="T8" fmla="*/ 333 w 452"/>
                  <a:gd name="T9" fmla="*/ 908 h 807"/>
                  <a:gd name="T10" fmla="*/ 439 w 452"/>
                  <a:gd name="T11" fmla="*/ 732 h 807"/>
                  <a:gd name="T12" fmla="*/ 411 w 452"/>
                  <a:gd name="T13" fmla="*/ 567 h 807"/>
                  <a:gd name="T14" fmla="*/ 417 w 452"/>
                  <a:gd name="T15" fmla="*/ 287 h 807"/>
                  <a:gd name="T16" fmla="*/ 394 w 452"/>
                  <a:gd name="T17" fmla="*/ 62 h 807"/>
                  <a:gd name="T18" fmla="*/ 167 w 452"/>
                  <a:gd name="T19" fmla="*/ 10 h 807"/>
                  <a:gd name="T20" fmla="*/ 21 w 452"/>
                  <a:gd name="T21" fmla="*/ 124 h 8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2" h="807">
                    <a:moveTo>
                      <a:pt x="21" y="109"/>
                    </a:moveTo>
                    <a:cubicBezTo>
                      <a:pt x="0" y="147"/>
                      <a:pt x="30" y="169"/>
                      <a:pt x="39" y="235"/>
                    </a:cubicBezTo>
                    <a:cubicBezTo>
                      <a:pt x="48" y="301"/>
                      <a:pt x="47" y="432"/>
                      <a:pt x="76" y="508"/>
                    </a:cubicBezTo>
                    <a:cubicBezTo>
                      <a:pt x="105" y="584"/>
                      <a:pt x="169" y="641"/>
                      <a:pt x="212" y="690"/>
                    </a:cubicBezTo>
                    <a:cubicBezTo>
                      <a:pt x="255" y="739"/>
                      <a:pt x="295" y="807"/>
                      <a:pt x="333" y="799"/>
                    </a:cubicBezTo>
                    <a:cubicBezTo>
                      <a:pt x="371" y="791"/>
                      <a:pt x="426" y="694"/>
                      <a:pt x="439" y="644"/>
                    </a:cubicBezTo>
                    <a:cubicBezTo>
                      <a:pt x="452" y="594"/>
                      <a:pt x="415" y="564"/>
                      <a:pt x="411" y="499"/>
                    </a:cubicBezTo>
                    <a:cubicBezTo>
                      <a:pt x="407" y="434"/>
                      <a:pt x="420" y="327"/>
                      <a:pt x="417" y="253"/>
                    </a:cubicBezTo>
                    <a:cubicBezTo>
                      <a:pt x="414" y="179"/>
                      <a:pt x="435" y="95"/>
                      <a:pt x="394" y="55"/>
                    </a:cubicBezTo>
                    <a:cubicBezTo>
                      <a:pt x="353" y="15"/>
                      <a:pt x="229" y="0"/>
                      <a:pt x="167" y="9"/>
                    </a:cubicBezTo>
                    <a:cubicBezTo>
                      <a:pt x="105" y="18"/>
                      <a:pt x="42" y="71"/>
                      <a:pt x="21" y="109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1" name="Freeform 52" descr="Marbre blanc"/>
              <p:cNvSpPr>
                <a:spLocks/>
              </p:cNvSpPr>
              <p:nvPr/>
            </p:nvSpPr>
            <p:spPr bwMode="auto">
              <a:xfrm rot="2467907">
                <a:off x="3507" y="1249"/>
                <a:ext cx="444" cy="397"/>
              </a:xfrm>
              <a:custGeom>
                <a:avLst/>
                <a:gdLst>
                  <a:gd name="T0" fmla="*/ 119 w 627"/>
                  <a:gd name="T1" fmla="*/ 115 h 397"/>
                  <a:gd name="T2" fmla="*/ 13 w 627"/>
                  <a:gd name="T3" fmla="*/ 235 h 397"/>
                  <a:gd name="T4" fmla="*/ 44 w 627"/>
                  <a:gd name="T5" fmla="*/ 336 h 397"/>
                  <a:gd name="T6" fmla="*/ 108 w 627"/>
                  <a:gd name="T7" fmla="*/ 381 h 397"/>
                  <a:gd name="T8" fmla="*/ 93 w 627"/>
                  <a:gd name="T9" fmla="*/ 397 h 397"/>
                  <a:gd name="T10" fmla="*/ 259 w 627"/>
                  <a:gd name="T11" fmla="*/ 379 h 397"/>
                  <a:gd name="T12" fmla="*/ 344 w 627"/>
                  <a:gd name="T13" fmla="*/ 361 h 397"/>
                  <a:gd name="T14" fmla="*/ 430 w 627"/>
                  <a:gd name="T15" fmla="*/ 336 h 397"/>
                  <a:gd name="T16" fmla="*/ 430 w 627"/>
                  <a:gd name="T17" fmla="*/ 155 h 397"/>
                  <a:gd name="T18" fmla="*/ 365 w 627"/>
                  <a:gd name="T19" fmla="*/ 121 h 397"/>
                  <a:gd name="T20" fmla="*/ 327 w 627"/>
                  <a:gd name="T21" fmla="*/ 1 h 397"/>
                  <a:gd name="T22" fmla="*/ 119 w 627"/>
                  <a:gd name="T23" fmla="*/ 1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7" h="397">
                    <a:moveTo>
                      <a:pt x="168" y="115"/>
                    </a:moveTo>
                    <a:cubicBezTo>
                      <a:pt x="81" y="154"/>
                      <a:pt x="36" y="198"/>
                      <a:pt x="18" y="235"/>
                    </a:cubicBezTo>
                    <a:cubicBezTo>
                      <a:pt x="0" y="272"/>
                      <a:pt x="39" y="312"/>
                      <a:pt x="62" y="336"/>
                    </a:cubicBezTo>
                    <a:cubicBezTo>
                      <a:pt x="85" y="360"/>
                      <a:pt x="141" y="371"/>
                      <a:pt x="153" y="381"/>
                    </a:cubicBezTo>
                    <a:cubicBezTo>
                      <a:pt x="165" y="391"/>
                      <a:pt x="97" y="397"/>
                      <a:pt x="132" y="397"/>
                    </a:cubicBezTo>
                    <a:cubicBezTo>
                      <a:pt x="167" y="397"/>
                      <a:pt x="307" y="385"/>
                      <a:pt x="366" y="379"/>
                    </a:cubicBezTo>
                    <a:cubicBezTo>
                      <a:pt x="425" y="373"/>
                      <a:pt x="446" y="368"/>
                      <a:pt x="486" y="361"/>
                    </a:cubicBezTo>
                    <a:cubicBezTo>
                      <a:pt x="526" y="354"/>
                      <a:pt x="587" y="370"/>
                      <a:pt x="607" y="336"/>
                    </a:cubicBezTo>
                    <a:cubicBezTo>
                      <a:pt x="627" y="302"/>
                      <a:pt x="622" y="191"/>
                      <a:pt x="607" y="155"/>
                    </a:cubicBezTo>
                    <a:cubicBezTo>
                      <a:pt x="592" y="119"/>
                      <a:pt x="540" y="147"/>
                      <a:pt x="516" y="121"/>
                    </a:cubicBezTo>
                    <a:cubicBezTo>
                      <a:pt x="492" y="95"/>
                      <a:pt x="520" y="2"/>
                      <a:pt x="462" y="1"/>
                    </a:cubicBezTo>
                    <a:cubicBezTo>
                      <a:pt x="404" y="0"/>
                      <a:pt x="229" y="91"/>
                      <a:pt x="168" y="115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873" name="Freeform 53"/>
            <p:cNvSpPr>
              <a:spLocks/>
            </p:cNvSpPr>
            <p:nvPr/>
          </p:nvSpPr>
          <p:spPr bwMode="auto">
            <a:xfrm>
              <a:off x="2835" y="1842"/>
              <a:ext cx="1004" cy="1287"/>
            </a:xfrm>
            <a:custGeom>
              <a:avLst/>
              <a:gdLst>
                <a:gd name="T0" fmla="*/ 81 w 1401"/>
                <a:gd name="T1" fmla="*/ 570 h 1316"/>
                <a:gd name="T2" fmla="*/ 909 w 1401"/>
                <a:gd name="T3" fmla="*/ 1287 h 1316"/>
                <a:gd name="T4" fmla="*/ 1004 w 1401"/>
                <a:gd name="T5" fmla="*/ 1017 h 1316"/>
                <a:gd name="T6" fmla="*/ 417 w 1401"/>
                <a:gd name="T7" fmla="*/ 74 h 1316"/>
                <a:gd name="T8" fmla="*/ 81 w 1401"/>
                <a:gd name="T9" fmla="*/ 570 h 1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1" h="1316">
                  <a:moveTo>
                    <a:pt x="113" y="583"/>
                  </a:moveTo>
                  <a:lnTo>
                    <a:pt x="1269" y="1316"/>
                  </a:lnTo>
                  <a:lnTo>
                    <a:pt x="1401" y="1040"/>
                  </a:lnTo>
                  <a:lnTo>
                    <a:pt x="582" y="76"/>
                  </a:lnTo>
                  <a:cubicBezTo>
                    <a:pt x="367" y="0"/>
                    <a:pt x="0" y="393"/>
                    <a:pt x="113" y="583"/>
                  </a:cubicBezTo>
                  <a:close/>
                </a:path>
              </a:pathLst>
            </a:custGeom>
            <a:solidFill>
              <a:schemeClr val="accent1">
                <a:alpha val="4901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874" name="Group 54"/>
            <p:cNvGrpSpPr>
              <a:grpSpLocks/>
            </p:cNvGrpSpPr>
            <p:nvPr/>
          </p:nvGrpSpPr>
          <p:grpSpPr bwMode="auto">
            <a:xfrm rot="7710506">
              <a:off x="3834" y="2793"/>
              <a:ext cx="511" cy="878"/>
              <a:chOff x="4530" y="804"/>
              <a:chExt cx="900" cy="1938"/>
            </a:xfrm>
          </p:grpSpPr>
          <p:pic>
            <p:nvPicPr>
              <p:cNvPr id="36875" name="Picture 55" descr="KIF_055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48657" t="23529" r="34932" b="26584"/>
              <a:stretch>
                <a:fillRect/>
              </a:stretch>
            </p:blipFill>
            <p:spPr bwMode="auto">
              <a:xfrm>
                <a:off x="4558" y="845"/>
                <a:ext cx="816" cy="1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6" name="Freeform 56"/>
              <p:cNvSpPr>
                <a:spLocks/>
              </p:cNvSpPr>
              <p:nvPr/>
            </p:nvSpPr>
            <p:spPr bwMode="auto">
              <a:xfrm>
                <a:off x="4530" y="804"/>
                <a:ext cx="900" cy="1938"/>
              </a:xfrm>
              <a:custGeom>
                <a:avLst/>
                <a:gdLst>
                  <a:gd name="T0" fmla="*/ 391 w 900"/>
                  <a:gd name="T1" fmla="*/ 41 h 1938"/>
                  <a:gd name="T2" fmla="*/ 402 w 900"/>
                  <a:gd name="T3" fmla="*/ 204 h 1938"/>
                  <a:gd name="T4" fmla="*/ 360 w 900"/>
                  <a:gd name="T5" fmla="*/ 396 h 1938"/>
                  <a:gd name="T6" fmla="*/ 264 w 900"/>
                  <a:gd name="T7" fmla="*/ 660 h 1938"/>
                  <a:gd name="T8" fmla="*/ 198 w 900"/>
                  <a:gd name="T9" fmla="*/ 1128 h 1938"/>
                  <a:gd name="T10" fmla="*/ 210 w 900"/>
                  <a:gd name="T11" fmla="*/ 1175 h 1938"/>
                  <a:gd name="T12" fmla="*/ 164 w 900"/>
                  <a:gd name="T13" fmla="*/ 1356 h 1938"/>
                  <a:gd name="T14" fmla="*/ 74 w 900"/>
                  <a:gd name="T15" fmla="*/ 1447 h 1938"/>
                  <a:gd name="T16" fmla="*/ 54 w 900"/>
                  <a:gd name="T17" fmla="*/ 1488 h 1938"/>
                  <a:gd name="T18" fmla="*/ 102 w 900"/>
                  <a:gd name="T19" fmla="*/ 1716 h 1938"/>
                  <a:gd name="T20" fmla="*/ 300 w 900"/>
                  <a:gd name="T21" fmla="*/ 1836 h 1938"/>
                  <a:gd name="T22" fmla="*/ 437 w 900"/>
                  <a:gd name="T23" fmla="*/ 1855 h 1938"/>
                  <a:gd name="T24" fmla="*/ 600 w 900"/>
                  <a:gd name="T25" fmla="*/ 1830 h 1938"/>
                  <a:gd name="T26" fmla="*/ 750 w 900"/>
                  <a:gd name="T27" fmla="*/ 1746 h 1938"/>
                  <a:gd name="T28" fmla="*/ 822 w 900"/>
                  <a:gd name="T29" fmla="*/ 1620 h 1938"/>
                  <a:gd name="T30" fmla="*/ 822 w 900"/>
                  <a:gd name="T31" fmla="*/ 1500 h 1938"/>
                  <a:gd name="T32" fmla="*/ 792 w 900"/>
                  <a:gd name="T33" fmla="*/ 1416 h 1938"/>
                  <a:gd name="T34" fmla="*/ 709 w 900"/>
                  <a:gd name="T35" fmla="*/ 1356 h 1938"/>
                  <a:gd name="T36" fmla="*/ 696 w 900"/>
                  <a:gd name="T37" fmla="*/ 1116 h 1938"/>
                  <a:gd name="T38" fmla="*/ 663 w 900"/>
                  <a:gd name="T39" fmla="*/ 902 h 1938"/>
                  <a:gd name="T40" fmla="*/ 606 w 900"/>
                  <a:gd name="T41" fmla="*/ 576 h 1938"/>
                  <a:gd name="T42" fmla="*/ 564 w 900"/>
                  <a:gd name="T43" fmla="*/ 426 h 1938"/>
                  <a:gd name="T44" fmla="*/ 534 w 900"/>
                  <a:gd name="T45" fmla="*/ 384 h 1938"/>
                  <a:gd name="T46" fmla="*/ 522 w 900"/>
                  <a:gd name="T47" fmla="*/ 6 h 1938"/>
                  <a:gd name="T48" fmla="*/ 882 w 900"/>
                  <a:gd name="T49" fmla="*/ 24 h 1938"/>
                  <a:gd name="T50" fmla="*/ 900 w 900"/>
                  <a:gd name="T51" fmla="*/ 978 h 1938"/>
                  <a:gd name="T52" fmla="*/ 894 w 900"/>
                  <a:gd name="T53" fmla="*/ 1932 h 1938"/>
                  <a:gd name="T54" fmla="*/ 0 w 900"/>
                  <a:gd name="T55" fmla="*/ 1938 h 1938"/>
                  <a:gd name="T56" fmla="*/ 24 w 900"/>
                  <a:gd name="T57" fmla="*/ 0 h 1938"/>
                  <a:gd name="T58" fmla="*/ 378 w 900"/>
                  <a:gd name="T59" fmla="*/ 24 h 19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00" h="1938">
                    <a:moveTo>
                      <a:pt x="391" y="41"/>
                    </a:moveTo>
                    <a:cubicBezTo>
                      <a:pt x="393" y="68"/>
                      <a:pt x="407" y="145"/>
                      <a:pt x="402" y="204"/>
                    </a:cubicBezTo>
                    <a:cubicBezTo>
                      <a:pt x="397" y="263"/>
                      <a:pt x="383" y="320"/>
                      <a:pt x="360" y="396"/>
                    </a:cubicBezTo>
                    <a:cubicBezTo>
                      <a:pt x="337" y="472"/>
                      <a:pt x="291" y="538"/>
                      <a:pt x="264" y="660"/>
                    </a:cubicBezTo>
                    <a:cubicBezTo>
                      <a:pt x="237" y="782"/>
                      <a:pt x="207" y="1042"/>
                      <a:pt x="198" y="1128"/>
                    </a:cubicBezTo>
                    <a:cubicBezTo>
                      <a:pt x="189" y="1214"/>
                      <a:pt x="216" y="1137"/>
                      <a:pt x="210" y="1175"/>
                    </a:cubicBezTo>
                    <a:cubicBezTo>
                      <a:pt x="204" y="1213"/>
                      <a:pt x="187" y="1311"/>
                      <a:pt x="164" y="1356"/>
                    </a:cubicBezTo>
                    <a:cubicBezTo>
                      <a:pt x="141" y="1401"/>
                      <a:pt x="92" y="1425"/>
                      <a:pt x="74" y="1447"/>
                    </a:cubicBezTo>
                    <a:cubicBezTo>
                      <a:pt x="56" y="1469"/>
                      <a:pt x="49" y="1443"/>
                      <a:pt x="54" y="1488"/>
                    </a:cubicBezTo>
                    <a:cubicBezTo>
                      <a:pt x="59" y="1533"/>
                      <a:pt x="61" y="1658"/>
                      <a:pt x="102" y="1716"/>
                    </a:cubicBezTo>
                    <a:cubicBezTo>
                      <a:pt x="143" y="1774"/>
                      <a:pt x="244" y="1813"/>
                      <a:pt x="300" y="1836"/>
                    </a:cubicBezTo>
                    <a:cubicBezTo>
                      <a:pt x="356" y="1859"/>
                      <a:pt x="387" y="1856"/>
                      <a:pt x="437" y="1855"/>
                    </a:cubicBezTo>
                    <a:cubicBezTo>
                      <a:pt x="487" y="1854"/>
                      <a:pt x="548" y="1848"/>
                      <a:pt x="600" y="1830"/>
                    </a:cubicBezTo>
                    <a:cubicBezTo>
                      <a:pt x="652" y="1812"/>
                      <a:pt x="713" y="1781"/>
                      <a:pt x="750" y="1746"/>
                    </a:cubicBezTo>
                    <a:cubicBezTo>
                      <a:pt x="787" y="1711"/>
                      <a:pt x="810" y="1661"/>
                      <a:pt x="822" y="1620"/>
                    </a:cubicBezTo>
                    <a:cubicBezTo>
                      <a:pt x="834" y="1579"/>
                      <a:pt x="827" y="1534"/>
                      <a:pt x="822" y="1500"/>
                    </a:cubicBezTo>
                    <a:cubicBezTo>
                      <a:pt x="817" y="1466"/>
                      <a:pt x="811" y="1440"/>
                      <a:pt x="792" y="1416"/>
                    </a:cubicBezTo>
                    <a:cubicBezTo>
                      <a:pt x="773" y="1392"/>
                      <a:pt x="725" y="1406"/>
                      <a:pt x="709" y="1356"/>
                    </a:cubicBezTo>
                    <a:cubicBezTo>
                      <a:pt x="693" y="1306"/>
                      <a:pt x="704" y="1192"/>
                      <a:pt x="696" y="1116"/>
                    </a:cubicBezTo>
                    <a:cubicBezTo>
                      <a:pt x="688" y="1040"/>
                      <a:pt x="678" y="992"/>
                      <a:pt x="663" y="902"/>
                    </a:cubicBezTo>
                    <a:cubicBezTo>
                      <a:pt x="648" y="812"/>
                      <a:pt x="622" y="655"/>
                      <a:pt x="606" y="576"/>
                    </a:cubicBezTo>
                    <a:cubicBezTo>
                      <a:pt x="590" y="497"/>
                      <a:pt x="576" y="458"/>
                      <a:pt x="564" y="426"/>
                    </a:cubicBezTo>
                    <a:cubicBezTo>
                      <a:pt x="552" y="394"/>
                      <a:pt x="541" y="454"/>
                      <a:pt x="534" y="384"/>
                    </a:cubicBezTo>
                    <a:cubicBezTo>
                      <a:pt x="527" y="314"/>
                      <a:pt x="464" y="66"/>
                      <a:pt x="522" y="6"/>
                    </a:cubicBezTo>
                    <a:lnTo>
                      <a:pt x="882" y="24"/>
                    </a:lnTo>
                    <a:lnTo>
                      <a:pt x="900" y="978"/>
                    </a:lnTo>
                    <a:lnTo>
                      <a:pt x="894" y="1932"/>
                    </a:lnTo>
                    <a:lnTo>
                      <a:pt x="0" y="1938"/>
                    </a:lnTo>
                    <a:lnTo>
                      <a:pt x="24" y="0"/>
                    </a:lnTo>
                    <a:lnTo>
                      <a:pt x="378" y="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36871" name="Picture 57" descr="KIF_0574"/>
          <p:cNvPicPr>
            <a:picLocks noGrp="1" noChangeAspect="1" noChangeArrowheads="1"/>
          </p:cNvPicPr>
          <p:nvPr>
            <p:ph/>
          </p:nvPr>
        </p:nvPicPr>
        <p:blipFill>
          <a:blip r:embed="rId9" cstate="print"/>
          <a:srcRect r="32851" b="25684"/>
          <a:stretch>
            <a:fillRect/>
          </a:stretch>
        </p:blipFill>
        <p:spPr>
          <a:xfrm>
            <a:off x="179388" y="3662363"/>
            <a:ext cx="3252787" cy="2214562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IF_057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32851" b="25684"/>
          <a:stretch>
            <a:fillRect/>
          </a:stretch>
        </p:blipFill>
        <p:spPr>
          <a:xfrm>
            <a:off x="4932363" y="333375"/>
            <a:ext cx="3816350" cy="2597150"/>
          </a:xfrm>
          <a:noFill/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547813" y="5734050"/>
            <a:ext cx="56880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00113" y="5949950"/>
            <a:ext cx="6911975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Doppler Pulsé avec Échantillon le plus grand possible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Ou Doppler continu PERMETTENT D’EVITER L’APNEE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395288" y="0"/>
            <a:ext cx="3097212" cy="3068638"/>
            <a:chOff x="2381" y="1153"/>
            <a:chExt cx="2148" cy="2334"/>
          </a:xfrm>
        </p:grpSpPr>
        <p:grpSp>
          <p:nvGrpSpPr>
            <p:cNvPr id="37896" name="Group 6"/>
            <p:cNvGrpSpPr>
              <a:grpSpLocks/>
            </p:cNvGrpSpPr>
            <p:nvPr/>
          </p:nvGrpSpPr>
          <p:grpSpPr bwMode="auto">
            <a:xfrm rot="-6247644">
              <a:off x="2066" y="1468"/>
              <a:ext cx="2014" cy="1383"/>
              <a:chOff x="1292" y="799"/>
              <a:chExt cx="3353" cy="2399"/>
            </a:xfrm>
          </p:grpSpPr>
          <p:sp>
            <p:nvSpPr>
              <p:cNvPr id="37901" name="Freeform 7" descr="Grands confettis"/>
              <p:cNvSpPr>
                <a:spLocks/>
              </p:cNvSpPr>
              <p:nvPr/>
            </p:nvSpPr>
            <p:spPr bwMode="auto">
              <a:xfrm>
                <a:off x="1292" y="799"/>
                <a:ext cx="3353" cy="2399"/>
              </a:xfrm>
              <a:custGeom>
                <a:avLst/>
                <a:gdLst>
                  <a:gd name="T0" fmla="*/ 1852 w 3353"/>
                  <a:gd name="T1" fmla="*/ 15 h 2399"/>
                  <a:gd name="T2" fmla="*/ 1353 w 3353"/>
                  <a:gd name="T3" fmla="*/ 15 h 2399"/>
                  <a:gd name="T4" fmla="*/ 854 w 3353"/>
                  <a:gd name="T5" fmla="*/ 106 h 2399"/>
                  <a:gd name="T6" fmla="*/ 582 w 3353"/>
                  <a:gd name="T7" fmla="*/ 332 h 2399"/>
                  <a:gd name="T8" fmla="*/ 304 w 3353"/>
                  <a:gd name="T9" fmla="*/ 631 h 2399"/>
                  <a:gd name="T10" fmla="*/ 37 w 3353"/>
                  <a:gd name="T11" fmla="*/ 1194 h 2399"/>
                  <a:gd name="T12" fmla="*/ 83 w 3353"/>
                  <a:gd name="T13" fmla="*/ 1648 h 2399"/>
                  <a:gd name="T14" fmla="*/ 264 w 3353"/>
                  <a:gd name="T15" fmla="*/ 1965 h 2399"/>
                  <a:gd name="T16" fmla="*/ 582 w 3353"/>
                  <a:gd name="T17" fmla="*/ 2238 h 2399"/>
                  <a:gd name="T18" fmla="*/ 899 w 3353"/>
                  <a:gd name="T19" fmla="*/ 2328 h 2399"/>
                  <a:gd name="T20" fmla="*/ 1564 w 3353"/>
                  <a:gd name="T21" fmla="*/ 2341 h 2399"/>
                  <a:gd name="T22" fmla="*/ 2396 w 3353"/>
                  <a:gd name="T23" fmla="*/ 2374 h 2399"/>
                  <a:gd name="T24" fmla="*/ 2986 w 3353"/>
                  <a:gd name="T25" fmla="*/ 2192 h 2399"/>
                  <a:gd name="T26" fmla="*/ 3349 w 3353"/>
                  <a:gd name="T27" fmla="*/ 1421 h 2399"/>
                  <a:gd name="T28" fmla="*/ 3010 w 3353"/>
                  <a:gd name="T29" fmla="*/ 391 h 2399"/>
                  <a:gd name="T30" fmla="*/ 2554 w 3353"/>
                  <a:gd name="T31" fmla="*/ 145 h 2399"/>
                  <a:gd name="T32" fmla="*/ 1806 w 3353"/>
                  <a:gd name="T33" fmla="*/ 15 h 23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53" h="2399">
                    <a:moveTo>
                      <a:pt x="1852" y="15"/>
                    </a:moveTo>
                    <a:cubicBezTo>
                      <a:pt x="1685" y="7"/>
                      <a:pt x="1519" y="0"/>
                      <a:pt x="1353" y="15"/>
                    </a:cubicBezTo>
                    <a:cubicBezTo>
                      <a:pt x="1187" y="30"/>
                      <a:pt x="982" y="53"/>
                      <a:pt x="854" y="106"/>
                    </a:cubicBezTo>
                    <a:cubicBezTo>
                      <a:pt x="726" y="159"/>
                      <a:pt x="674" y="245"/>
                      <a:pt x="582" y="332"/>
                    </a:cubicBezTo>
                    <a:cubicBezTo>
                      <a:pt x="490" y="419"/>
                      <a:pt x="395" y="487"/>
                      <a:pt x="304" y="631"/>
                    </a:cubicBezTo>
                    <a:cubicBezTo>
                      <a:pt x="213" y="775"/>
                      <a:pt x="74" y="1025"/>
                      <a:pt x="37" y="1194"/>
                    </a:cubicBezTo>
                    <a:cubicBezTo>
                      <a:pt x="0" y="1363"/>
                      <a:pt x="45" y="1520"/>
                      <a:pt x="83" y="1648"/>
                    </a:cubicBezTo>
                    <a:cubicBezTo>
                      <a:pt x="121" y="1776"/>
                      <a:pt x="181" y="1867"/>
                      <a:pt x="264" y="1965"/>
                    </a:cubicBezTo>
                    <a:cubicBezTo>
                      <a:pt x="347" y="2063"/>
                      <a:pt x="476" y="2177"/>
                      <a:pt x="582" y="2238"/>
                    </a:cubicBezTo>
                    <a:cubicBezTo>
                      <a:pt x="688" y="2299"/>
                      <a:pt x="735" y="2311"/>
                      <a:pt x="899" y="2328"/>
                    </a:cubicBezTo>
                    <a:cubicBezTo>
                      <a:pt x="1063" y="2345"/>
                      <a:pt x="1315" y="2333"/>
                      <a:pt x="1564" y="2341"/>
                    </a:cubicBezTo>
                    <a:cubicBezTo>
                      <a:pt x="1813" y="2349"/>
                      <a:pt x="2159" y="2399"/>
                      <a:pt x="2396" y="2374"/>
                    </a:cubicBezTo>
                    <a:cubicBezTo>
                      <a:pt x="2633" y="2349"/>
                      <a:pt x="2827" y="2351"/>
                      <a:pt x="2986" y="2192"/>
                    </a:cubicBezTo>
                    <a:cubicBezTo>
                      <a:pt x="3145" y="2033"/>
                      <a:pt x="3345" y="1721"/>
                      <a:pt x="3349" y="1421"/>
                    </a:cubicBezTo>
                    <a:cubicBezTo>
                      <a:pt x="3353" y="1121"/>
                      <a:pt x="3142" y="604"/>
                      <a:pt x="3010" y="391"/>
                    </a:cubicBezTo>
                    <a:cubicBezTo>
                      <a:pt x="2878" y="178"/>
                      <a:pt x="2755" y="208"/>
                      <a:pt x="2554" y="145"/>
                    </a:cubicBezTo>
                    <a:cubicBezTo>
                      <a:pt x="2353" y="82"/>
                      <a:pt x="1962" y="42"/>
                      <a:pt x="1806" y="15"/>
                    </a:cubicBezTo>
                  </a:path>
                </a:pathLst>
              </a:custGeom>
              <a:pattFill prst="lgConfetti">
                <a:fgClr>
                  <a:srgbClr val="FFCC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2" name="Freeform 8"/>
              <p:cNvSpPr>
                <a:spLocks/>
              </p:cNvSpPr>
              <p:nvPr/>
            </p:nvSpPr>
            <p:spPr bwMode="auto">
              <a:xfrm>
                <a:off x="2373" y="2116"/>
                <a:ext cx="635" cy="286"/>
              </a:xfrm>
              <a:custGeom>
                <a:avLst/>
                <a:gdLst>
                  <a:gd name="T0" fmla="*/ 635 w 635"/>
                  <a:gd name="T1" fmla="*/ 13 h 286"/>
                  <a:gd name="T2" fmla="*/ 579 w 635"/>
                  <a:gd name="T3" fmla="*/ 4 h 286"/>
                  <a:gd name="T4" fmla="*/ 503 w 635"/>
                  <a:gd name="T5" fmla="*/ 36 h 286"/>
                  <a:gd name="T6" fmla="*/ 317 w 635"/>
                  <a:gd name="T7" fmla="*/ 104 h 286"/>
                  <a:gd name="T8" fmla="*/ 90 w 635"/>
                  <a:gd name="T9" fmla="*/ 149 h 286"/>
                  <a:gd name="T10" fmla="*/ 0 w 635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5" h="286">
                    <a:moveTo>
                      <a:pt x="635" y="13"/>
                    </a:moveTo>
                    <a:cubicBezTo>
                      <a:pt x="626" y="12"/>
                      <a:pt x="601" y="0"/>
                      <a:pt x="579" y="4"/>
                    </a:cubicBezTo>
                    <a:cubicBezTo>
                      <a:pt x="557" y="8"/>
                      <a:pt x="547" y="19"/>
                      <a:pt x="503" y="36"/>
                    </a:cubicBezTo>
                    <a:cubicBezTo>
                      <a:pt x="459" y="53"/>
                      <a:pt x="386" y="85"/>
                      <a:pt x="317" y="104"/>
                    </a:cubicBezTo>
                    <a:cubicBezTo>
                      <a:pt x="248" y="123"/>
                      <a:pt x="143" y="119"/>
                      <a:pt x="90" y="149"/>
                    </a:cubicBezTo>
                    <a:cubicBezTo>
                      <a:pt x="37" y="179"/>
                      <a:pt x="18" y="232"/>
                      <a:pt x="0" y="286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3" name="Freeform 9" descr="Marbre marron"/>
              <p:cNvSpPr>
                <a:spLocks/>
              </p:cNvSpPr>
              <p:nvPr/>
            </p:nvSpPr>
            <p:spPr bwMode="auto">
              <a:xfrm>
                <a:off x="1647" y="1078"/>
                <a:ext cx="1565" cy="1467"/>
              </a:xfrm>
              <a:custGeom>
                <a:avLst/>
                <a:gdLst>
                  <a:gd name="T0" fmla="*/ 907 w 1565"/>
                  <a:gd name="T1" fmla="*/ 507 h 1467"/>
                  <a:gd name="T2" fmla="*/ 1134 w 1565"/>
                  <a:gd name="T3" fmla="*/ 371 h 1467"/>
                  <a:gd name="T4" fmla="*/ 1406 w 1565"/>
                  <a:gd name="T5" fmla="*/ 235 h 1467"/>
                  <a:gd name="T6" fmla="*/ 1542 w 1565"/>
                  <a:gd name="T7" fmla="*/ 53 h 1467"/>
                  <a:gd name="T8" fmla="*/ 1270 w 1565"/>
                  <a:gd name="T9" fmla="*/ 99 h 1467"/>
                  <a:gd name="T10" fmla="*/ 1089 w 1565"/>
                  <a:gd name="T11" fmla="*/ 144 h 1467"/>
                  <a:gd name="T12" fmla="*/ 998 w 1565"/>
                  <a:gd name="T13" fmla="*/ 53 h 1467"/>
                  <a:gd name="T14" fmla="*/ 907 w 1565"/>
                  <a:gd name="T15" fmla="*/ 8 h 1467"/>
                  <a:gd name="T16" fmla="*/ 590 w 1565"/>
                  <a:gd name="T17" fmla="*/ 99 h 1467"/>
                  <a:gd name="T18" fmla="*/ 408 w 1565"/>
                  <a:gd name="T19" fmla="*/ 235 h 1467"/>
                  <a:gd name="T20" fmla="*/ 272 w 1565"/>
                  <a:gd name="T21" fmla="*/ 416 h 1467"/>
                  <a:gd name="T22" fmla="*/ 91 w 1565"/>
                  <a:gd name="T23" fmla="*/ 643 h 1467"/>
                  <a:gd name="T24" fmla="*/ 0 w 1565"/>
                  <a:gd name="T25" fmla="*/ 1051 h 1467"/>
                  <a:gd name="T26" fmla="*/ 91 w 1565"/>
                  <a:gd name="T27" fmla="*/ 1369 h 1467"/>
                  <a:gd name="T28" fmla="*/ 181 w 1565"/>
                  <a:gd name="T29" fmla="*/ 1460 h 1467"/>
                  <a:gd name="T30" fmla="*/ 272 w 1565"/>
                  <a:gd name="T31" fmla="*/ 1414 h 1467"/>
                  <a:gd name="T32" fmla="*/ 499 w 1565"/>
                  <a:gd name="T33" fmla="*/ 1187 h 1467"/>
                  <a:gd name="T34" fmla="*/ 726 w 1565"/>
                  <a:gd name="T35" fmla="*/ 1097 h 1467"/>
                  <a:gd name="T36" fmla="*/ 816 w 1565"/>
                  <a:gd name="T37" fmla="*/ 1006 h 1467"/>
                  <a:gd name="T38" fmla="*/ 816 w 1565"/>
                  <a:gd name="T39" fmla="*/ 915 h 1467"/>
                  <a:gd name="T40" fmla="*/ 680 w 1565"/>
                  <a:gd name="T41" fmla="*/ 779 h 1467"/>
                  <a:gd name="T42" fmla="*/ 590 w 1565"/>
                  <a:gd name="T43" fmla="*/ 462 h 1467"/>
                  <a:gd name="T44" fmla="*/ 680 w 1565"/>
                  <a:gd name="T45" fmla="*/ 371 h 1467"/>
                  <a:gd name="T46" fmla="*/ 816 w 1565"/>
                  <a:gd name="T47" fmla="*/ 462 h 1467"/>
                  <a:gd name="T48" fmla="*/ 952 w 1565"/>
                  <a:gd name="T49" fmla="*/ 507 h 14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5" h="1467">
                    <a:moveTo>
                      <a:pt x="907" y="507"/>
                    </a:moveTo>
                    <a:cubicBezTo>
                      <a:pt x="979" y="461"/>
                      <a:pt x="1051" y="416"/>
                      <a:pt x="1134" y="371"/>
                    </a:cubicBezTo>
                    <a:cubicBezTo>
                      <a:pt x="1217" y="326"/>
                      <a:pt x="1338" y="288"/>
                      <a:pt x="1406" y="235"/>
                    </a:cubicBezTo>
                    <a:cubicBezTo>
                      <a:pt x="1474" y="182"/>
                      <a:pt x="1565" y="76"/>
                      <a:pt x="1542" y="53"/>
                    </a:cubicBezTo>
                    <a:cubicBezTo>
                      <a:pt x="1519" y="30"/>
                      <a:pt x="1345" y="84"/>
                      <a:pt x="1270" y="99"/>
                    </a:cubicBezTo>
                    <a:cubicBezTo>
                      <a:pt x="1195" y="114"/>
                      <a:pt x="1134" y="152"/>
                      <a:pt x="1089" y="144"/>
                    </a:cubicBezTo>
                    <a:cubicBezTo>
                      <a:pt x="1044" y="136"/>
                      <a:pt x="1028" y="76"/>
                      <a:pt x="998" y="53"/>
                    </a:cubicBezTo>
                    <a:cubicBezTo>
                      <a:pt x="968" y="30"/>
                      <a:pt x="975" y="0"/>
                      <a:pt x="907" y="8"/>
                    </a:cubicBezTo>
                    <a:cubicBezTo>
                      <a:pt x="839" y="16"/>
                      <a:pt x="673" y="61"/>
                      <a:pt x="590" y="99"/>
                    </a:cubicBezTo>
                    <a:cubicBezTo>
                      <a:pt x="507" y="137"/>
                      <a:pt x="461" y="182"/>
                      <a:pt x="408" y="235"/>
                    </a:cubicBezTo>
                    <a:cubicBezTo>
                      <a:pt x="355" y="288"/>
                      <a:pt x="325" y="348"/>
                      <a:pt x="272" y="416"/>
                    </a:cubicBezTo>
                    <a:cubicBezTo>
                      <a:pt x="219" y="484"/>
                      <a:pt x="136" y="537"/>
                      <a:pt x="91" y="643"/>
                    </a:cubicBezTo>
                    <a:cubicBezTo>
                      <a:pt x="46" y="749"/>
                      <a:pt x="0" y="930"/>
                      <a:pt x="0" y="1051"/>
                    </a:cubicBezTo>
                    <a:cubicBezTo>
                      <a:pt x="0" y="1172"/>
                      <a:pt x="61" y="1301"/>
                      <a:pt x="91" y="1369"/>
                    </a:cubicBezTo>
                    <a:cubicBezTo>
                      <a:pt x="121" y="1437"/>
                      <a:pt x="151" y="1453"/>
                      <a:pt x="181" y="1460"/>
                    </a:cubicBezTo>
                    <a:cubicBezTo>
                      <a:pt x="211" y="1467"/>
                      <a:pt x="219" y="1459"/>
                      <a:pt x="272" y="1414"/>
                    </a:cubicBezTo>
                    <a:cubicBezTo>
                      <a:pt x="325" y="1369"/>
                      <a:pt x="423" y="1240"/>
                      <a:pt x="499" y="1187"/>
                    </a:cubicBezTo>
                    <a:cubicBezTo>
                      <a:pt x="575" y="1134"/>
                      <a:pt x="673" y="1127"/>
                      <a:pt x="726" y="1097"/>
                    </a:cubicBezTo>
                    <a:cubicBezTo>
                      <a:pt x="779" y="1067"/>
                      <a:pt x="801" y="1036"/>
                      <a:pt x="816" y="1006"/>
                    </a:cubicBezTo>
                    <a:cubicBezTo>
                      <a:pt x="831" y="976"/>
                      <a:pt x="839" y="953"/>
                      <a:pt x="816" y="915"/>
                    </a:cubicBezTo>
                    <a:cubicBezTo>
                      <a:pt x="793" y="877"/>
                      <a:pt x="718" y="854"/>
                      <a:pt x="680" y="779"/>
                    </a:cubicBezTo>
                    <a:cubicBezTo>
                      <a:pt x="642" y="704"/>
                      <a:pt x="590" y="530"/>
                      <a:pt x="590" y="462"/>
                    </a:cubicBezTo>
                    <a:cubicBezTo>
                      <a:pt x="590" y="394"/>
                      <a:pt x="642" y="371"/>
                      <a:pt x="680" y="371"/>
                    </a:cubicBezTo>
                    <a:cubicBezTo>
                      <a:pt x="718" y="371"/>
                      <a:pt x="771" y="439"/>
                      <a:pt x="816" y="462"/>
                    </a:cubicBezTo>
                    <a:cubicBezTo>
                      <a:pt x="861" y="485"/>
                      <a:pt x="906" y="496"/>
                      <a:pt x="952" y="507"/>
                    </a:cubicBezTo>
                  </a:path>
                </a:pathLst>
              </a:custGeom>
              <a:blipFill dpi="0" rotWithShape="1">
                <a:blip r:embed="rId4" cstate="print">
                  <a:alphaModFix amt="69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4" name="Freeform 10" descr="Papier journal"/>
              <p:cNvSpPr>
                <a:spLocks/>
              </p:cNvSpPr>
              <p:nvPr/>
            </p:nvSpPr>
            <p:spPr bwMode="auto">
              <a:xfrm>
                <a:off x="2546" y="2258"/>
                <a:ext cx="706" cy="817"/>
              </a:xfrm>
              <a:custGeom>
                <a:avLst/>
                <a:gdLst>
                  <a:gd name="T0" fmla="*/ 8 w 706"/>
                  <a:gd name="T1" fmla="*/ 552 h 817"/>
                  <a:gd name="T2" fmla="*/ 99 w 706"/>
                  <a:gd name="T3" fmla="*/ 461 h 817"/>
                  <a:gd name="T4" fmla="*/ 235 w 706"/>
                  <a:gd name="T5" fmla="*/ 370 h 817"/>
                  <a:gd name="T6" fmla="*/ 190 w 706"/>
                  <a:gd name="T7" fmla="*/ 234 h 817"/>
                  <a:gd name="T8" fmla="*/ 190 w 706"/>
                  <a:gd name="T9" fmla="*/ 144 h 817"/>
                  <a:gd name="T10" fmla="*/ 280 w 706"/>
                  <a:gd name="T11" fmla="*/ 53 h 817"/>
                  <a:gd name="T12" fmla="*/ 416 w 706"/>
                  <a:gd name="T13" fmla="*/ 7 h 817"/>
                  <a:gd name="T14" fmla="*/ 552 w 706"/>
                  <a:gd name="T15" fmla="*/ 98 h 817"/>
                  <a:gd name="T16" fmla="*/ 594 w 706"/>
                  <a:gd name="T17" fmla="*/ 230 h 817"/>
                  <a:gd name="T18" fmla="*/ 552 w 706"/>
                  <a:gd name="T19" fmla="*/ 370 h 817"/>
                  <a:gd name="T20" fmla="*/ 552 w 706"/>
                  <a:gd name="T21" fmla="*/ 461 h 817"/>
                  <a:gd name="T22" fmla="*/ 688 w 706"/>
                  <a:gd name="T23" fmla="*/ 552 h 817"/>
                  <a:gd name="T24" fmla="*/ 658 w 706"/>
                  <a:gd name="T25" fmla="*/ 570 h 817"/>
                  <a:gd name="T26" fmla="*/ 598 w 706"/>
                  <a:gd name="T27" fmla="*/ 552 h 817"/>
                  <a:gd name="T28" fmla="*/ 507 w 706"/>
                  <a:gd name="T29" fmla="*/ 506 h 817"/>
                  <a:gd name="T30" fmla="*/ 416 w 706"/>
                  <a:gd name="T31" fmla="*/ 552 h 817"/>
                  <a:gd name="T32" fmla="*/ 416 w 706"/>
                  <a:gd name="T33" fmla="*/ 779 h 817"/>
                  <a:gd name="T34" fmla="*/ 326 w 706"/>
                  <a:gd name="T35" fmla="*/ 779 h 817"/>
                  <a:gd name="T36" fmla="*/ 326 w 706"/>
                  <a:gd name="T37" fmla="*/ 688 h 817"/>
                  <a:gd name="T38" fmla="*/ 326 w 706"/>
                  <a:gd name="T39" fmla="*/ 597 h 817"/>
                  <a:gd name="T40" fmla="*/ 235 w 706"/>
                  <a:gd name="T41" fmla="*/ 506 h 817"/>
                  <a:gd name="T42" fmla="*/ 114 w 706"/>
                  <a:gd name="T43" fmla="*/ 522 h 817"/>
                  <a:gd name="T44" fmla="*/ 53 w 706"/>
                  <a:gd name="T45" fmla="*/ 552 h 817"/>
                  <a:gd name="T46" fmla="*/ 8 w 706"/>
                  <a:gd name="T47" fmla="*/ 552 h 8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06" h="817">
                    <a:moveTo>
                      <a:pt x="8" y="552"/>
                    </a:moveTo>
                    <a:cubicBezTo>
                      <a:pt x="16" y="537"/>
                      <a:pt x="61" y="491"/>
                      <a:pt x="99" y="461"/>
                    </a:cubicBezTo>
                    <a:cubicBezTo>
                      <a:pt x="137" y="431"/>
                      <a:pt x="220" y="408"/>
                      <a:pt x="235" y="370"/>
                    </a:cubicBezTo>
                    <a:cubicBezTo>
                      <a:pt x="250" y="332"/>
                      <a:pt x="198" y="272"/>
                      <a:pt x="190" y="234"/>
                    </a:cubicBezTo>
                    <a:cubicBezTo>
                      <a:pt x="182" y="196"/>
                      <a:pt x="175" y="174"/>
                      <a:pt x="190" y="144"/>
                    </a:cubicBezTo>
                    <a:cubicBezTo>
                      <a:pt x="205" y="114"/>
                      <a:pt x="242" y="76"/>
                      <a:pt x="280" y="53"/>
                    </a:cubicBezTo>
                    <a:cubicBezTo>
                      <a:pt x="318" y="30"/>
                      <a:pt x="371" y="0"/>
                      <a:pt x="416" y="7"/>
                    </a:cubicBezTo>
                    <a:cubicBezTo>
                      <a:pt x="461" y="14"/>
                      <a:pt x="522" y="61"/>
                      <a:pt x="552" y="98"/>
                    </a:cubicBezTo>
                    <a:cubicBezTo>
                      <a:pt x="582" y="135"/>
                      <a:pt x="594" y="185"/>
                      <a:pt x="594" y="230"/>
                    </a:cubicBezTo>
                    <a:cubicBezTo>
                      <a:pt x="594" y="275"/>
                      <a:pt x="559" y="332"/>
                      <a:pt x="552" y="370"/>
                    </a:cubicBezTo>
                    <a:cubicBezTo>
                      <a:pt x="545" y="408"/>
                      <a:pt x="529" y="431"/>
                      <a:pt x="552" y="461"/>
                    </a:cubicBezTo>
                    <a:cubicBezTo>
                      <a:pt x="575" y="491"/>
                      <a:pt x="670" y="534"/>
                      <a:pt x="688" y="552"/>
                    </a:cubicBezTo>
                    <a:cubicBezTo>
                      <a:pt x="706" y="570"/>
                      <a:pt x="673" y="570"/>
                      <a:pt x="658" y="570"/>
                    </a:cubicBezTo>
                    <a:cubicBezTo>
                      <a:pt x="643" y="570"/>
                      <a:pt x="623" y="563"/>
                      <a:pt x="598" y="552"/>
                    </a:cubicBezTo>
                    <a:cubicBezTo>
                      <a:pt x="573" y="541"/>
                      <a:pt x="537" y="506"/>
                      <a:pt x="507" y="506"/>
                    </a:cubicBezTo>
                    <a:cubicBezTo>
                      <a:pt x="477" y="506"/>
                      <a:pt x="431" y="507"/>
                      <a:pt x="416" y="552"/>
                    </a:cubicBezTo>
                    <a:cubicBezTo>
                      <a:pt x="401" y="597"/>
                      <a:pt x="431" y="741"/>
                      <a:pt x="416" y="779"/>
                    </a:cubicBezTo>
                    <a:cubicBezTo>
                      <a:pt x="401" y="817"/>
                      <a:pt x="341" y="794"/>
                      <a:pt x="326" y="779"/>
                    </a:cubicBezTo>
                    <a:cubicBezTo>
                      <a:pt x="311" y="764"/>
                      <a:pt x="326" y="718"/>
                      <a:pt x="326" y="688"/>
                    </a:cubicBezTo>
                    <a:cubicBezTo>
                      <a:pt x="326" y="658"/>
                      <a:pt x="341" y="627"/>
                      <a:pt x="326" y="597"/>
                    </a:cubicBezTo>
                    <a:cubicBezTo>
                      <a:pt x="311" y="567"/>
                      <a:pt x="270" y="518"/>
                      <a:pt x="235" y="506"/>
                    </a:cubicBezTo>
                    <a:cubicBezTo>
                      <a:pt x="200" y="494"/>
                      <a:pt x="144" y="514"/>
                      <a:pt x="114" y="522"/>
                    </a:cubicBezTo>
                    <a:cubicBezTo>
                      <a:pt x="84" y="530"/>
                      <a:pt x="71" y="547"/>
                      <a:pt x="53" y="552"/>
                    </a:cubicBezTo>
                    <a:cubicBezTo>
                      <a:pt x="35" y="557"/>
                      <a:pt x="0" y="567"/>
                      <a:pt x="8" y="552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5" name="Oval 11"/>
              <p:cNvSpPr>
                <a:spLocks noChangeArrowheads="1"/>
              </p:cNvSpPr>
              <p:nvPr/>
            </p:nvSpPr>
            <p:spPr bwMode="auto">
              <a:xfrm>
                <a:off x="2856" y="2628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6" name="Freeform 12" descr="Papier de soie rose"/>
              <p:cNvSpPr>
                <a:spLocks/>
              </p:cNvSpPr>
              <p:nvPr/>
            </p:nvSpPr>
            <p:spPr bwMode="auto">
              <a:xfrm>
                <a:off x="1996" y="2262"/>
                <a:ext cx="603" cy="528"/>
              </a:xfrm>
              <a:custGeom>
                <a:avLst/>
                <a:gdLst>
                  <a:gd name="T0" fmla="*/ 376 w 603"/>
                  <a:gd name="T1" fmla="*/ 34 h 528"/>
                  <a:gd name="T2" fmla="*/ 292 w 603"/>
                  <a:gd name="T3" fmla="*/ 18 h 528"/>
                  <a:gd name="T4" fmla="*/ 59 w 603"/>
                  <a:gd name="T5" fmla="*/ 140 h 528"/>
                  <a:gd name="T6" fmla="*/ 4 w 603"/>
                  <a:gd name="T7" fmla="*/ 290 h 528"/>
                  <a:gd name="T8" fmla="*/ 32 w 603"/>
                  <a:gd name="T9" fmla="*/ 422 h 528"/>
                  <a:gd name="T10" fmla="*/ 150 w 603"/>
                  <a:gd name="T11" fmla="*/ 502 h 528"/>
                  <a:gd name="T12" fmla="*/ 300 w 603"/>
                  <a:gd name="T13" fmla="*/ 514 h 528"/>
                  <a:gd name="T14" fmla="*/ 488 w 603"/>
                  <a:gd name="T15" fmla="*/ 418 h 528"/>
                  <a:gd name="T16" fmla="*/ 558 w 603"/>
                  <a:gd name="T17" fmla="*/ 321 h 528"/>
                  <a:gd name="T18" fmla="*/ 603 w 603"/>
                  <a:gd name="T19" fmla="*/ 185 h 528"/>
                  <a:gd name="T20" fmla="*/ 558 w 603"/>
                  <a:gd name="T21" fmla="*/ 94 h 528"/>
                  <a:gd name="T22" fmla="*/ 467 w 603"/>
                  <a:gd name="T23" fmla="*/ 94 h 528"/>
                  <a:gd name="T24" fmla="*/ 422 w 603"/>
                  <a:gd name="T25" fmla="*/ 140 h 528"/>
                  <a:gd name="T26" fmla="*/ 422 w 603"/>
                  <a:gd name="T27" fmla="*/ 185 h 528"/>
                  <a:gd name="T28" fmla="*/ 444 w 603"/>
                  <a:gd name="T29" fmla="*/ 242 h 528"/>
                  <a:gd name="T30" fmla="*/ 448 w 603"/>
                  <a:gd name="T31" fmla="*/ 298 h 528"/>
                  <a:gd name="T32" fmla="*/ 422 w 603"/>
                  <a:gd name="T33" fmla="*/ 321 h 528"/>
                  <a:gd name="T34" fmla="*/ 396 w 603"/>
                  <a:gd name="T35" fmla="*/ 346 h 528"/>
                  <a:gd name="T36" fmla="*/ 376 w 603"/>
                  <a:gd name="T37" fmla="*/ 378 h 528"/>
                  <a:gd name="T38" fmla="*/ 308 w 603"/>
                  <a:gd name="T39" fmla="*/ 394 h 528"/>
                  <a:gd name="T40" fmla="*/ 241 w 603"/>
                  <a:gd name="T41" fmla="*/ 366 h 528"/>
                  <a:gd name="T42" fmla="*/ 172 w 603"/>
                  <a:gd name="T43" fmla="*/ 374 h 528"/>
                  <a:gd name="T44" fmla="*/ 150 w 603"/>
                  <a:gd name="T45" fmla="*/ 321 h 528"/>
                  <a:gd name="T46" fmla="*/ 195 w 603"/>
                  <a:gd name="T47" fmla="*/ 276 h 528"/>
                  <a:gd name="T48" fmla="*/ 241 w 603"/>
                  <a:gd name="T49" fmla="*/ 185 h 5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3" h="528">
                    <a:moveTo>
                      <a:pt x="376" y="34"/>
                    </a:moveTo>
                    <a:cubicBezTo>
                      <a:pt x="362" y="31"/>
                      <a:pt x="345" y="0"/>
                      <a:pt x="292" y="18"/>
                    </a:cubicBezTo>
                    <a:cubicBezTo>
                      <a:pt x="239" y="36"/>
                      <a:pt x="107" y="95"/>
                      <a:pt x="59" y="140"/>
                    </a:cubicBezTo>
                    <a:cubicBezTo>
                      <a:pt x="11" y="185"/>
                      <a:pt x="8" y="243"/>
                      <a:pt x="4" y="290"/>
                    </a:cubicBezTo>
                    <a:cubicBezTo>
                      <a:pt x="0" y="337"/>
                      <a:pt x="8" y="387"/>
                      <a:pt x="32" y="422"/>
                    </a:cubicBezTo>
                    <a:cubicBezTo>
                      <a:pt x="56" y="457"/>
                      <a:pt x="105" y="487"/>
                      <a:pt x="150" y="502"/>
                    </a:cubicBezTo>
                    <a:cubicBezTo>
                      <a:pt x="195" y="517"/>
                      <a:pt x="244" y="528"/>
                      <a:pt x="300" y="514"/>
                    </a:cubicBezTo>
                    <a:cubicBezTo>
                      <a:pt x="356" y="500"/>
                      <a:pt x="445" y="450"/>
                      <a:pt x="488" y="418"/>
                    </a:cubicBezTo>
                    <a:cubicBezTo>
                      <a:pt x="531" y="386"/>
                      <a:pt x="539" y="360"/>
                      <a:pt x="558" y="321"/>
                    </a:cubicBezTo>
                    <a:cubicBezTo>
                      <a:pt x="577" y="282"/>
                      <a:pt x="603" y="223"/>
                      <a:pt x="603" y="185"/>
                    </a:cubicBezTo>
                    <a:cubicBezTo>
                      <a:pt x="603" y="147"/>
                      <a:pt x="581" y="109"/>
                      <a:pt x="558" y="94"/>
                    </a:cubicBezTo>
                    <a:cubicBezTo>
                      <a:pt x="535" y="79"/>
                      <a:pt x="490" y="86"/>
                      <a:pt x="467" y="94"/>
                    </a:cubicBezTo>
                    <a:cubicBezTo>
                      <a:pt x="444" y="102"/>
                      <a:pt x="429" y="125"/>
                      <a:pt x="422" y="140"/>
                    </a:cubicBezTo>
                    <a:cubicBezTo>
                      <a:pt x="415" y="155"/>
                      <a:pt x="418" y="168"/>
                      <a:pt x="422" y="185"/>
                    </a:cubicBezTo>
                    <a:cubicBezTo>
                      <a:pt x="426" y="202"/>
                      <a:pt x="440" y="223"/>
                      <a:pt x="444" y="242"/>
                    </a:cubicBezTo>
                    <a:cubicBezTo>
                      <a:pt x="448" y="261"/>
                      <a:pt x="452" y="285"/>
                      <a:pt x="448" y="298"/>
                    </a:cubicBezTo>
                    <a:cubicBezTo>
                      <a:pt x="444" y="311"/>
                      <a:pt x="431" y="313"/>
                      <a:pt x="422" y="321"/>
                    </a:cubicBezTo>
                    <a:cubicBezTo>
                      <a:pt x="413" y="329"/>
                      <a:pt x="404" y="336"/>
                      <a:pt x="396" y="346"/>
                    </a:cubicBezTo>
                    <a:cubicBezTo>
                      <a:pt x="388" y="356"/>
                      <a:pt x="391" y="370"/>
                      <a:pt x="376" y="378"/>
                    </a:cubicBezTo>
                    <a:cubicBezTo>
                      <a:pt x="361" y="386"/>
                      <a:pt x="330" y="396"/>
                      <a:pt x="308" y="394"/>
                    </a:cubicBezTo>
                    <a:cubicBezTo>
                      <a:pt x="286" y="392"/>
                      <a:pt x="264" y="369"/>
                      <a:pt x="241" y="366"/>
                    </a:cubicBezTo>
                    <a:cubicBezTo>
                      <a:pt x="218" y="363"/>
                      <a:pt x="187" y="381"/>
                      <a:pt x="172" y="374"/>
                    </a:cubicBezTo>
                    <a:cubicBezTo>
                      <a:pt x="157" y="367"/>
                      <a:pt x="146" y="337"/>
                      <a:pt x="150" y="321"/>
                    </a:cubicBezTo>
                    <a:cubicBezTo>
                      <a:pt x="154" y="305"/>
                      <a:pt x="180" y="299"/>
                      <a:pt x="195" y="276"/>
                    </a:cubicBezTo>
                    <a:cubicBezTo>
                      <a:pt x="210" y="253"/>
                      <a:pt x="233" y="200"/>
                      <a:pt x="241" y="185"/>
                    </a:cubicBezTo>
                  </a:path>
                </a:pathLst>
              </a:cu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7" name="Freeform 13" descr="Papier de soie rose"/>
              <p:cNvSpPr>
                <a:spLocks/>
              </p:cNvSpPr>
              <p:nvPr/>
            </p:nvSpPr>
            <p:spPr bwMode="auto">
              <a:xfrm>
                <a:off x="3467" y="2333"/>
                <a:ext cx="554" cy="547"/>
              </a:xfrm>
              <a:custGeom>
                <a:avLst/>
                <a:gdLst>
                  <a:gd name="T0" fmla="*/ 141 w 554"/>
                  <a:gd name="T1" fmla="*/ 327 h 547"/>
                  <a:gd name="T2" fmla="*/ 101 w 554"/>
                  <a:gd name="T3" fmla="*/ 295 h 547"/>
                  <a:gd name="T4" fmla="*/ 33 w 554"/>
                  <a:gd name="T5" fmla="*/ 280 h 547"/>
                  <a:gd name="T6" fmla="*/ 17 w 554"/>
                  <a:gd name="T7" fmla="*/ 359 h 547"/>
                  <a:gd name="T8" fmla="*/ 13 w 554"/>
                  <a:gd name="T9" fmla="*/ 383 h 547"/>
                  <a:gd name="T10" fmla="*/ 93 w 554"/>
                  <a:gd name="T11" fmla="*/ 487 h 547"/>
                  <a:gd name="T12" fmla="*/ 247 w 554"/>
                  <a:gd name="T13" fmla="*/ 537 h 547"/>
                  <a:gd name="T14" fmla="*/ 406 w 554"/>
                  <a:gd name="T15" fmla="*/ 534 h 547"/>
                  <a:gd name="T16" fmla="*/ 519 w 554"/>
                  <a:gd name="T17" fmla="*/ 460 h 547"/>
                  <a:gd name="T18" fmla="*/ 551 w 554"/>
                  <a:gd name="T19" fmla="*/ 321 h 547"/>
                  <a:gd name="T20" fmla="*/ 508 w 554"/>
                  <a:gd name="T21" fmla="*/ 177 h 547"/>
                  <a:gd name="T22" fmla="*/ 351 w 554"/>
                  <a:gd name="T23" fmla="*/ 36 h 547"/>
                  <a:gd name="T24" fmla="*/ 235 w 554"/>
                  <a:gd name="T25" fmla="*/ 6 h 547"/>
                  <a:gd name="T26" fmla="*/ 92 w 554"/>
                  <a:gd name="T27" fmla="*/ 13 h 547"/>
                  <a:gd name="T28" fmla="*/ 24 w 554"/>
                  <a:gd name="T29" fmla="*/ 88 h 547"/>
                  <a:gd name="T30" fmla="*/ 101 w 554"/>
                  <a:gd name="T31" fmla="*/ 131 h 547"/>
                  <a:gd name="T32" fmla="*/ 209 w 554"/>
                  <a:gd name="T33" fmla="*/ 171 h 547"/>
                  <a:gd name="T34" fmla="*/ 253 w 554"/>
                  <a:gd name="T35" fmla="*/ 117 h 547"/>
                  <a:gd name="T36" fmla="*/ 284 w 554"/>
                  <a:gd name="T37" fmla="*/ 133 h 547"/>
                  <a:gd name="T38" fmla="*/ 317 w 554"/>
                  <a:gd name="T39" fmla="*/ 148 h 547"/>
                  <a:gd name="T40" fmla="*/ 354 w 554"/>
                  <a:gd name="T41" fmla="*/ 155 h 547"/>
                  <a:gd name="T42" fmla="*/ 369 w 554"/>
                  <a:gd name="T43" fmla="*/ 219 h 547"/>
                  <a:gd name="T44" fmla="*/ 369 w 554"/>
                  <a:gd name="T45" fmla="*/ 287 h 547"/>
                  <a:gd name="T46" fmla="*/ 405 w 554"/>
                  <a:gd name="T47" fmla="*/ 311 h 547"/>
                  <a:gd name="T48" fmla="*/ 383 w 554"/>
                  <a:gd name="T49" fmla="*/ 387 h 547"/>
                  <a:gd name="T50" fmla="*/ 317 w 554"/>
                  <a:gd name="T51" fmla="*/ 403 h 547"/>
                  <a:gd name="T52" fmla="*/ 223 w 554"/>
                  <a:gd name="T53" fmla="*/ 351 h 547"/>
                  <a:gd name="T54" fmla="*/ 197 w 554"/>
                  <a:gd name="T55" fmla="*/ 379 h 5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54" h="547">
                    <a:moveTo>
                      <a:pt x="141" y="327"/>
                    </a:moveTo>
                    <a:cubicBezTo>
                      <a:pt x="134" y="322"/>
                      <a:pt x="119" y="303"/>
                      <a:pt x="101" y="295"/>
                    </a:cubicBezTo>
                    <a:cubicBezTo>
                      <a:pt x="83" y="287"/>
                      <a:pt x="47" y="269"/>
                      <a:pt x="33" y="280"/>
                    </a:cubicBezTo>
                    <a:cubicBezTo>
                      <a:pt x="19" y="291"/>
                      <a:pt x="20" y="342"/>
                      <a:pt x="17" y="359"/>
                    </a:cubicBezTo>
                    <a:cubicBezTo>
                      <a:pt x="14" y="376"/>
                      <a:pt x="0" y="362"/>
                      <a:pt x="13" y="383"/>
                    </a:cubicBezTo>
                    <a:cubicBezTo>
                      <a:pt x="26" y="404"/>
                      <a:pt x="54" y="461"/>
                      <a:pt x="93" y="487"/>
                    </a:cubicBezTo>
                    <a:cubicBezTo>
                      <a:pt x="132" y="513"/>
                      <a:pt x="195" y="529"/>
                      <a:pt x="247" y="537"/>
                    </a:cubicBezTo>
                    <a:cubicBezTo>
                      <a:pt x="299" y="545"/>
                      <a:pt x="361" y="547"/>
                      <a:pt x="406" y="534"/>
                    </a:cubicBezTo>
                    <a:cubicBezTo>
                      <a:pt x="452" y="521"/>
                      <a:pt x="495" y="495"/>
                      <a:pt x="519" y="460"/>
                    </a:cubicBezTo>
                    <a:cubicBezTo>
                      <a:pt x="543" y="425"/>
                      <a:pt x="554" y="369"/>
                      <a:pt x="551" y="321"/>
                    </a:cubicBezTo>
                    <a:cubicBezTo>
                      <a:pt x="549" y="274"/>
                      <a:pt x="542" y="224"/>
                      <a:pt x="508" y="177"/>
                    </a:cubicBezTo>
                    <a:cubicBezTo>
                      <a:pt x="475" y="130"/>
                      <a:pt x="396" y="65"/>
                      <a:pt x="351" y="36"/>
                    </a:cubicBezTo>
                    <a:cubicBezTo>
                      <a:pt x="306" y="8"/>
                      <a:pt x="278" y="10"/>
                      <a:pt x="235" y="6"/>
                    </a:cubicBezTo>
                    <a:cubicBezTo>
                      <a:pt x="192" y="3"/>
                      <a:pt x="128" y="0"/>
                      <a:pt x="92" y="13"/>
                    </a:cubicBezTo>
                    <a:cubicBezTo>
                      <a:pt x="57" y="27"/>
                      <a:pt x="23" y="68"/>
                      <a:pt x="24" y="88"/>
                    </a:cubicBezTo>
                    <a:cubicBezTo>
                      <a:pt x="25" y="108"/>
                      <a:pt x="70" y="117"/>
                      <a:pt x="101" y="131"/>
                    </a:cubicBezTo>
                    <a:cubicBezTo>
                      <a:pt x="132" y="145"/>
                      <a:pt x="184" y="173"/>
                      <a:pt x="209" y="171"/>
                    </a:cubicBezTo>
                    <a:cubicBezTo>
                      <a:pt x="234" y="169"/>
                      <a:pt x="241" y="123"/>
                      <a:pt x="253" y="117"/>
                    </a:cubicBezTo>
                    <a:cubicBezTo>
                      <a:pt x="265" y="111"/>
                      <a:pt x="274" y="128"/>
                      <a:pt x="284" y="133"/>
                    </a:cubicBezTo>
                    <a:cubicBezTo>
                      <a:pt x="295" y="139"/>
                      <a:pt x="305" y="144"/>
                      <a:pt x="317" y="148"/>
                    </a:cubicBezTo>
                    <a:cubicBezTo>
                      <a:pt x="329" y="152"/>
                      <a:pt x="345" y="143"/>
                      <a:pt x="354" y="155"/>
                    </a:cubicBezTo>
                    <a:cubicBezTo>
                      <a:pt x="363" y="167"/>
                      <a:pt x="367" y="197"/>
                      <a:pt x="369" y="219"/>
                    </a:cubicBezTo>
                    <a:cubicBezTo>
                      <a:pt x="371" y="241"/>
                      <a:pt x="363" y="272"/>
                      <a:pt x="369" y="287"/>
                    </a:cubicBezTo>
                    <a:cubicBezTo>
                      <a:pt x="375" y="302"/>
                      <a:pt x="403" y="294"/>
                      <a:pt x="405" y="311"/>
                    </a:cubicBezTo>
                    <a:cubicBezTo>
                      <a:pt x="407" y="328"/>
                      <a:pt x="398" y="372"/>
                      <a:pt x="383" y="387"/>
                    </a:cubicBezTo>
                    <a:cubicBezTo>
                      <a:pt x="368" y="402"/>
                      <a:pt x="344" y="409"/>
                      <a:pt x="317" y="403"/>
                    </a:cubicBezTo>
                    <a:cubicBezTo>
                      <a:pt x="290" y="397"/>
                      <a:pt x="243" y="355"/>
                      <a:pt x="223" y="351"/>
                    </a:cubicBezTo>
                    <a:cubicBezTo>
                      <a:pt x="203" y="347"/>
                      <a:pt x="201" y="374"/>
                      <a:pt x="197" y="379"/>
                    </a:cubicBezTo>
                  </a:path>
                </a:pathLst>
              </a:cu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8" name="Oval 14"/>
              <p:cNvSpPr>
                <a:spLocks noChangeArrowheads="1"/>
              </p:cNvSpPr>
              <p:nvPr/>
            </p:nvSpPr>
            <p:spPr bwMode="auto">
              <a:xfrm>
                <a:off x="2962" y="2084"/>
                <a:ext cx="182" cy="181"/>
              </a:xfrm>
              <a:prstGeom prst="ellipse">
                <a:avLst/>
              </a:prstGeom>
              <a:solidFill>
                <a:srgbClr val="F2547D">
                  <a:alpha val="70979"/>
                </a:srgbClr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09" name="Freeform 15"/>
              <p:cNvSpPr>
                <a:spLocks/>
              </p:cNvSpPr>
              <p:nvPr/>
            </p:nvSpPr>
            <p:spPr bwMode="auto">
              <a:xfrm>
                <a:off x="3144" y="2185"/>
                <a:ext cx="476" cy="407"/>
              </a:xfrm>
              <a:custGeom>
                <a:avLst/>
                <a:gdLst>
                  <a:gd name="T0" fmla="*/ 0 w 476"/>
                  <a:gd name="T1" fmla="*/ 7 h 407"/>
                  <a:gd name="T2" fmla="*/ 49 w 476"/>
                  <a:gd name="T3" fmla="*/ 35 h 407"/>
                  <a:gd name="T4" fmla="*/ 150 w 476"/>
                  <a:gd name="T5" fmla="*/ 217 h 407"/>
                  <a:gd name="T6" fmla="*/ 476 w 476"/>
                  <a:gd name="T7" fmla="*/ 407 h 4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6" h="407">
                    <a:moveTo>
                      <a:pt x="0" y="7"/>
                    </a:moveTo>
                    <a:cubicBezTo>
                      <a:pt x="7" y="12"/>
                      <a:pt x="24" y="0"/>
                      <a:pt x="49" y="35"/>
                    </a:cubicBezTo>
                    <a:cubicBezTo>
                      <a:pt x="74" y="70"/>
                      <a:pt x="79" y="155"/>
                      <a:pt x="150" y="217"/>
                    </a:cubicBezTo>
                    <a:cubicBezTo>
                      <a:pt x="221" y="279"/>
                      <a:pt x="408" y="368"/>
                      <a:pt x="476" y="40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0" name="Freeform 16"/>
              <p:cNvSpPr>
                <a:spLocks/>
              </p:cNvSpPr>
              <p:nvPr/>
            </p:nvSpPr>
            <p:spPr bwMode="auto">
              <a:xfrm>
                <a:off x="3597" y="2583"/>
                <a:ext cx="272" cy="136"/>
              </a:xfrm>
              <a:custGeom>
                <a:avLst/>
                <a:gdLst>
                  <a:gd name="T0" fmla="*/ 0 w 272"/>
                  <a:gd name="T1" fmla="*/ 0 h 136"/>
                  <a:gd name="T2" fmla="*/ 136 w 272"/>
                  <a:gd name="T3" fmla="*/ 91 h 136"/>
                  <a:gd name="T4" fmla="*/ 272 w 272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45" y="34"/>
                      <a:pt x="91" y="68"/>
                      <a:pt x="136" y="91"/>
                    </a:cubicBezTo>
                    <a:cubicBezTo>
                      <a:pt x="181" y="114"/>
                      <a:pt x="226" y="125"/>
                      <a:pt x="272" y="13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1" name="Freeform 17"/>
              <p:cNvSpPr>
                <a:spLocks/>
              </p:cNvSpPr>
              <p:nvPr/>
            </p:nvSpPr>
            <p:spPr bwMode="auto">
              <a:xfrm>
                <a:off x="3597" y="2492"/>
                <a:ext cx="227" cy="97"/>
              </a:xfrm>
              <a:custGeom>
                <a:avLst/>
                <a:gdLst>
                  <a:gd name="T0" fmla="*/ 0 w 227"/>
                  <a:gd name="T1" fmla="*/ 90 h 97"/>
                  <a:gd name="T2" fmla="*/ 45 w 227"/>
                  <a:gd name="T3" fmla="*/ 90 h 97"/>
                  <a:gd name="T4" fmla="*/ 136 w 227"/>
                  <a:gd name="T5" fmla="*/ 45 h 97"/>
                  <a:gd name="T6" fmla="*/ 227 w 227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97">
                    <a:moveTo>
                      <a:pt x="0" y="90"/>
                    </a:moveTo>
                    <a:cubicBezTo>
                      <a:pt x="11" y="93"/>
                      <a:pt x="22" y="97"/>
                      <a:pt x="45" y="90"/>
                    </a:cubicBezTo>
                    <a:cubicBezTo>
                      <a:pt x="68" y="83"/>
                      <a:pt x="106" y="60"/>
                      <a:pt x="136" y="45"/>
                    </a:cubicBezTo>
                    <a:cubicBezTo>
                      <a:pt x="166" y="30"/>
                      <a:pt x="212" y="7"/>
                      <a:pt x="227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2" name="Freeform 18"/>
              <p:cNvSpPr>
                <a:spLocks/>
              </p:cNvSpPr>
              <p:nvPr/>
            </p:nvSpPr>
            <p:spPr bwMode="auto">
              <a:xfrm>
                <a:off x="2188" y="2402"/>
                <a:ext cx="185" cy="154"/>
              </a:xfrm>
              <a:custGeom>
                <a:avLst/>
                <a:gdLst>
                  <a:gd name="T0" fmla="*/ 185 w 185"/>
                  <a:gd name="T1" fmla="*/ 0 h 154"/>
                  <a:gd name="T2" fmla="*/ 94 w 185"/>
                  <a:gd name="T3" fmla="*/ 45 h 154"/>
                  <a:gd name="T4" fmla="*/ 0 w 185"/>
                  <a:gd name="T5" fmla="*/ 154 h 1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" h="154">
                    <a:moveTo>
                      <a:pt x="185" y="0"/>
                    </a:moveTo>
                    <a:cubicBezTo>
                      <a:pt x="151" y="11"/>
                      <a:pt x="125" y="19"/>
                      <a:pt x="94" y="45"/>
                    </a:cubicBezTo>
                    <a:cubicBezTo>
                      <a:pt x="63" y="71"/>
                      <a:pt x="20" y="131"/>
                      <a:pt x="0" y="15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3" name="Freeform 19"/>
              <p:cNvSpPr>
                <a:spLocks/>
              </p:cNvSpPr>
              <p:nvPr/>
            </p:nvSpPr>
            <p:spPr bwMode="auto">
              <a:xfrm>
                <a:off x="2282" y="2402"/>
                <a:ext cx="99" cy="226"/>
              </a:xfrm>
              <a:custGeom>
                <a:avLst/>
                <a:gdLst>
                  <a:gd name="T0" fmla="*/ 91 w 99"/>
                  <a:gd name="T1" fmla="*/ 0 h 226"/>
                  <a:gd name="T2" fmla="*/ 91 w 99"/>
                  <a:gd name="T3" fmla="*/ 90 h 226"/>
                  <a:gd name="T4" fmla="*/ 91 w 99"/>
                  <a:gd name="T5" fmla="*/ 136 h 226"/>
                  <a:gd name="T6" fmla="*/ 45 w 99"/>
                  <a:gd name="T7" fmla="*/ 181 h 226"/>
                  <a:gd name="T8" fmla="*/ 0 w 99"/>
                  <a:gd name="T9" fmla="*/ 226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26">
                    <a:moveTo>
                      <a:pt x="91" y="0"/>
                    </a:moveTo>
                    <a:cubicBezTo>
                      <a:pt x="91" y="33"/>
                      <a:pt x="91" y="67"/>
                      <a:pt x="91" y="90"/>
                    </a:cubicBezTo>
                    <a:cubicBezTo>
                      <a:pt x="91" y="113"/>
                      <a:pt x="99" y="121"/>
                      <a:pt x="91" y="136"/>
                    </a:cubicBezTo>
                    <a:cubicBezTo>
                      <a:pt x="83" y="151"/>
                      <a:pt x="60" y="166"/>
                      <a:pt x="45" y="181"/>
                    </a:cubicBezTo>
                    <a:cubicBezTo>
                      <a:pt x="30" y="196"/>
                      <a:pt x="7" y="219"/>
                      <a:pt x="0" y="22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4" name="Freeform 20"/>
              <p:cNvSpPr>
                <a:spLocks/>
              </p:cNvSpPr>
              <p:nvPr/>
            </p:nvSpPr>
            <p:spPr bwMode="auto">
              <a:xfrm>
                <a:off x="2055" y="2531"/>
                <a:ext cx="136" cy="52"/>
              </a:xfrm>
              <a:custGeom>
                <a:avLst/>
                <a:gdLst>
                  <a:gd name="T0" fmla="*/ 136 w 136"/>
                  <a:gd name="T1" fmla="*/ 7 h 52"/>
                  <a:gd name="T2" fmla="*/ 46 w 136"/>
                  <a:gd name="T3" fmla="*/ 7 h 52"/>
                  <a:gd name="T4" fmla="*/ 0 w 13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2">
                    <a:moveTo>
                      <a:pt x="136" y="7"/>
                    </a:moveTo>
                    <a:cubicBezTo>
                      <a:pt x="102" y="3"/>
                      <a:pt x="69" y="0"/>
                      <a:pt x="46" y="7"/>
                    </a:cubicBezTo>
                    <a:cubicBezTo>
                      <a:pt x="23" y="14"/>
                      <a:pt x="11" y="33"/>
                      <a:pt x="0" y="5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5" name="Freeform 21"/>
              <p:cNvSpPr>
                <a:spLocks/>
              </p:cNvSpPr>
              <p:nvPr/>
            </p:nvSpPr>
            <p:spPr bwMode="auto">
              <a:xfrm rot="9990256">
                <a:off x="2067" y="2568"/>
                <a:ext cx="136" cy="52"/>
              </a:xfrm>
              <a:custGeom>
                <a:avLst/>
                <a:gdLst>
                  <a:gd name="T0" fmla="*/ 136 w 136"/>
                  <a:gd name="T1" fmla="*/ 7 h 52"/>
                  <a:gd name="T2" fmla="*/ 46 w 136"/>
                  <a:gd name="T3" fmla="*/ 7 h 52"/>
                  <a:gd name="T4" fmla="*/ 0 w 13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2">
                    <a:moveTo>
                      <a:pt x="136" y="7"/>
                    </a:moveTo>
                    <a:cubicBezTo>
                      <a:pt x="102" y="3"/>
                      <a:pt x="69" y="0"/>
                      <a:pt x="46" y="7"/>
                    </a:cubicBezTo>
                    <a:cubicBezTo>
                      <a:pt x="23" y="14"/>
                      <a:pt x="11" y="33"/>
                      <a:pt x="0" y="5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6" name="Freeform 22"/>
              <p:cNvSpPr>
                <a:spLocks/>
              </p:cNvSpPr>
              <p:nvPr/>
            </p:nvSpPr>
            <p:spPr bwMode="auto">
              <a:xfrm>
                <a:off x="2237" y="2628"/>
                <a:ext cx="52" cy="136"/>
              </a:xfrm>
              <a:custGeom>
                <a:avLst/>
                <a:gdLst>
                  <a:gd name="T0" fmla="*/ 45 w 52"/>
                  <a:gd name="T1" fmla="*/ 0 h 136"/>
                  <a:gd name="T2" fmla="*/ 45 w 52"/>
                  <a:gd name="T3" fmla="*/ 91 h 136"/>
                  <a:gd name="T4" fmla="*/ 0 w 52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36">
                    <a:moveTo>
                      <a:pt x="45" y="0"/>
                    </a:moveTo>
                    <a:cubicBezTo>
                      <a:pt x="48" y="34"/>
                      <a:pt x="52" y="68"/>
                      <a:pt x="45" y="91"/>
                    </a:cubicBezTo>
                    <a:cubicBezTo>
                      <a:pt x="38" y="114"/>
                      <a:pt x="19" y="125"/>
                      <a:pt x="0" y="13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7" name="Freeform 23"/>
              <p:cNvSpPr>
                <a:spLocks/>
              </p:cNvSpPr>
              <p:nvPr/>
            </p:nvSpPr>
            <p:spPr bwMode="auto">
              <a:xfrm>
                <a:off x="2146" y="2620"/>
                <a:ext cx="136" cy="99"/>
              </a:xfrm>
              <a:custGeom>
                <a:avLst/>
                <a:gdLst>
                  <a:gd name="T0" fmla="*/ 136 w 136"/>
                  <a:gd name="T1" fmla="*/ 8 h 99"/>
                  <a:gd name="T2" fmla="*/ 91 w 136"/>
                  <a:gd name="T3" fmla="*/ 8 h 99"/>
                  <a:gd name="T4" fmla="*/ 45 w 136"/>
                  <a:gd name="T5" fmla="*/ 54 h 99"/>
                  <a:gd name="T6" fmla="*/ 0 w 136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" h="99">
                    <a:moveTo>
                      <a:pt x="136" y="8"/>
                    </a:moveTo>
                    <a:cubicBezTo>
                      <a:pt x="121" y="4"/>
                      <a:pt x="106" y="0"/>
                      <a:pt x="91" y="8"/>
                    </a:cubicBezTo>
                    <a:cubicBezTo>
                      <a:pt x="76" y="16"/>
                      <a:pt x="60" y="39"/>
                      <a:pt x="45" y="54"/>
                    </a:cubicBezTo>
                    <a:cubicBezTo>
                      <a:pt x="30" y="69"/>
                      <a:pt x="15" y="8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8" name="Freeform 24"/>
              <p:cNvSpPr>
                <a:spLocks/>
              </p:cNvSpPr>
              <p:nvPr/>
            </p:nvSpPr>
            <p:spPr bwMode="auto">
              <a:xfrm>
                <a:off x="3824" y="2440"/>
                <a:ext cx="91" cy="52"/>
              </a:xfrm>
              <a:custGeom>
                <a:avLst/>
                <a:gdLst>
                  <a:gd name="T0" fmla="*/ 0 w 91"/>
                  <a:gd name="T1" fmla="*/ 52 h 52"/>
                  <a:gd name="T2" fmla="*/ 46 w 91"/>
                  <a:gd name="T3" fmla="*/ 7 h 52"/>
                  <a:gd name="T4" fmla="*/ 91 w 91"/>
                  <a:gd name="T5" fmla="*/ 7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52">
                    <a:moveTo>
                      <a:pt x="0" y="52"/>
                    </a:moveTo>
                    <a:cubicBezTo>
                      <a:pt x="15" y="33"/>
                      <a:pt x="31" y="14"/>
                      <a:pt x="46" y="7"/>
                    </a:cubicBezTo>
                    <a:cubicBezTo>
                      <a:pt x="61" y="0"/>
                      <a:pt x="76" y="3"/>
                      <a:pt x="91" y="7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9" name="Freeform 25"/>
              <p:cNvSpPr>
                <a:spLocks/>
              </p:cNvSpPr>
              <p:nvPr/>
            </p:nvSpPr>
            <p:spPr bwMode="auto">
              <a:xfrm>
                <a:off x="3824" y="2492"/>
                <a:ext cx="136" cy="54"/>
              </a:xfrm>
              <a:custGeom>
                <a:avLst/>
                <a:gdLst>
                  <a:gd name="T0" fmla="*/ 0 w 136"/>
                  <a:gd name="T1" fmla="*/ 0 h 54"/>
                  <a:gd name="T2" fmla="*/ 46 w 136"/>
                  <a:gd name="T3" fmla="*/ 46 h 54"/>
                  <a:gd name="T4" fmla="*/ 136 w 136"/>
                  <a:gd name="T5" fmla="*/ 46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4">
                    <a:moveTo>
                      <a:pt x="0" y="0"/>
                    </a:moveTo>
                    <a:cubicBezTo>
                      <a:pt x="11" y="19"/>
                      <a:pt x="23" y="38"/>
                      <a:pt x="46" y="46"/>
                    </a:cubicBezTo>
                    <a:cubicBezTo>
                      <a:pt x="69" y="54"/>
                      <a:pt x="102" y="50"/>
                      <a:pt x="136" y="4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0" name="Freeform 26"/>
              <p:cNvSpPr>
                <a:spLocks/>
              </p:cNvSpPr>
              <p:nvPr/>
            </p:nvSpPr>
            <p:spPr bwMode="auto">
              <a:xfrm>
                <a:off x="3863" y="2719"/>
                <a:ext cx="52" cy="91"/>
              </a:xfrm>
              <a:custGeom>
                <a:avLst/>
                <a:gdLst>
                  <a:gd name="T0" fmla="*/ 7 w 52"/>
                  <a:gd name="T1" fmla="*/ 0 h 91"/>
                  <a:gd name="T2" fmla="*/ 7 w 52"/>
                  <a:gd name="T3" fmla="*/ 45 h 91"/>
                  <a:gd name="T4" fmla="*/ 52 w 52"/>
                  <a:gd name="T5" fmla="*/ 91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3" y="15"/>
                      <a:pt x="0" y="30"/>
                      <a:pt x="7" y="45"/>
                    </a:cubicBezTo>
                    <a:cubicBezTo>
                      <a:pt x="14" y="60"/>
                      <a:pt x="33" y="75"/>
                      <a:pt x="52" y="9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1" name="Freeform 27"/>
              <p:cNvSpPr>
                <a:spLocks/>
              </p:cNvSpPr>
              <p:nvPr/>
            </p:nvSpPr>
            <p:spPr bwMode="auto">
              <a:xfrm>
                <a:off x="3870" y="2715"/>
                <a:ext cx="102" cy="21"/>
              </a:xfrm>
              <a:custGeom>
                <a:avLst/>
                <a:gdLst>
                  <a:gd name="T0" fmla="*/ 0 w 102"/>
                  <a:gd name="T1" fmla="*/ 4 h 21"/>
                  <a:gd name="T2" fmla="*/ 45 w 102"/>
                  <a:gd name="T3" fmla="*/ 4 h 21"/>
                  <a:gd name="T4" fmla="*/ 102 w 102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21">
                    <a:moveTo>
                      <a:pt x="0" y="4"/>
                    </a:moveTo>
                    <a:cubicBezTo>
                      <a:pt x="11" y="0"/>
                      <a:pt x="28" y="1"/>
                      <a:pt x="45" y="4"/>
                    </a:cubicBezTo>
                    <a:cubicBezTo>
                      <a:pt x="62" y="7"/>
                      <a:pt x="90" y="18"/>
                      <a:pt x="102" y="2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2" name="Freeform 28"/>
              <p:cNvSpPr>
                <a:spLocks/>
              </p:cNvSpPr>
              <p:nvPr/>
            </p:nvSpPr>
            <p:spPr bwMode="auto">
              <a:xfrm>
                <a:off x="2300" y="2129"/>
                <a:ext cx="380" cy="263"/>
              </a:xfrm>
              <a:custGeom>
                <a:avLst/>
                <a:gdLst>
                  <a:gd name="T0" fmla="*/ 380 w 380"/>
                  <a:gd name="T1" fmla="*/ 3 h 263"/>
                  <a:gd name="T2" fmla="*/ 299 w 380"/>
                  <a:gd name="T3" fmla="*/ 8 h 263"/>
                  <a:gd name="T4" fmla="*/ 209 w 380"/>
                  <a:gd name="T5" fmla="*/ 51 h 263"/>
                  <a:gd name="T6" fmla="*/ 144 w 380"/>
                  <a:gd name="T7" fmla="*/ 87 h 263"/>
                  <a:gd name="T8" fmla="*/ 0 w 380"/>
                  <a:gd name="T9" fmla="*/ 263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0" h="263">
                    <a:moveTo>
                      <a:pt x="380" y="3"/>
                    </a:moveTo>
                    <a:cubicBezTo>
                      <a:pt x="366" y="4"/>
                      <a:pt x="327" y="0"/>
                      <a:pt x="299" y="8"/>
                    </a:cubicBezTo>
                    <a:cubicBezTo>
                      <a:pt x="271" y="16"/>
                      <a:pt x="235" y="38"/>
                      <a:pt x="209" y="51"/>
                    </a:cubicBezTo>
                    <a:cubicBezTo>
                      <a:pt x="183" y="64"/>
                      <a:pt x="179" y="52"/>
                      <a:pt x="144" y="87"/>
                    </a:cubicBezTo>
                    <a:cubicBezTo>
                      <a:pt x="109" y="122"/>
                      <a:pt x="30" y="226"/>
                      <a:pt x="0" y="263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3" name="Oval 29"/>
              <p:cNvSpPr>
                <a:spLocks noChangeArrowheads="1"/>
              </p:cNvSpPr>
              <p:nvPr/>
            </p:nvSpPr>
            <p:spPr bwMode="auto">
              <a:xfrm rot="-1772327">
                <a:off x="2633" y="1951"/>
                <a:ext cx="317" cy="191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24" name="Freeform 30"/>
              <p:cNvSpPr>
                <a:spLocks/>
              </p:cNvSpPr>
              <p:nvPr/>
            </p:nvSpPr>
            <p:spPr bwMode="auto">
              <a:xfrm>
                <a:off x="2963" y="1993"/>
                <a:ext cx="673" cy="559"/>
              </a:xfrm>
              <a:custGeom>
                <a:avLst/>
                <a:gdLst>
                  <a:gd name="T0" fmla="*/ 673 w 673"/>
                  <a:gd name="T1" fmla="*/ 559 h 559"/>
                  <a:gd name="T2" fmla="*/ 405 w 673"/>
                  <a:gd name="T3" fmla="*/ 375 h 559"/>
                  <a:gd name="T4" fmla="*/ 333 w 673"/>
                  <a:gd name="T5" fmla="*/ 295 h 559"/>
                  <a:gd name="T6" fmla="*/ 253 w 673"/>
                  <a:gd name="T7" fmla="*/ 111 h 559"/>
                  <a:gd name="T8" fmla="*/ 0 w 673"/>
                  <a:gd name="T9" fmla="*/ 0 h 5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3" h="559">
                    <a:moveTo>
                      <a:pt x="673" y="559"/>
                    </a:moveTo>
                    <a:cubicBezTo>
                      <a:pt x="628" y="528"/>
                      <a:pt x="462" y="419"/>
                      <a:pt x="405" y="375"/>
                    </a:cubicBezTo>
                    <a:cubicBezTo>
                      <a:pt x="348" y="331"/>
                      <a:pt x="358" y="339"/>
                      <a:pt x="333" y="295"/>
                    </a:cubicBezTo>
                    <a:cubicBezTo>
                      <a:pt x="308" y="251"/>
                      <a:pt x="309" y="160"/>
                      <a:pt x="253" y="111"/>
                    </a:cubicBezTo>
                    <a:cubicBezTo>
                      <a:pt x="197" y="62"/>
                      <a:pt x="53" y="23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5" name="Freeform 31"/>
              <p:cNvSpPr>
                <a:spLocks/>
              </p:cNvSpPr>
              <p:nvPr/>
            </p:nvSpPr>
            <p:spPr bwMode="auto">
              <a:xfrm>
                <a:off x="2264" y="1488"/>
                <a:ext cx="381" cy="585"/>
              </a:xfrm>
              <a:custGeom>
                <a:avLst/>
                <a:gdLst>
                  <a:gd name="T0" fmla="*/ 224 w 381"/>
                  <a:gd name="T1" fmla="*/ 540 h 585"/>
                  <a:gd name="T2" fmla="*/ 154 w 381"/>
                  <a:gd name="T3" fmla="*/ 460 h 585"/>
                  <a:gd name="T4" fmla="*/ 63 w 381"/>
                  <a:gd name="T5" fmla="*/ 324 h 585"/>
                  <a:gd name="T6" fmla="*/ 0 w 381"/>
                  <a:gd name="T7" fmla="*/ 60 h 585"/>
                  <a:gd name="T8" fmla="*/ 63 w 381"/>
                  <a:gd name="T9" fmla="*/ 6 h 585"/>
                  <a:gd name="T10" fmla="*/ 199 w 381"/>
                  <a:gd name="T11" fmla="*/ 97 h 585"/>
                  <a:gd name="T12" fmla="*/ 335 w 381"/>
                  <a:gd name="T13" fmla="*/ 324 h 585"/>
                  <a:gd name="T14" fmla="*/ 381 w 381"/>
                  <a:gd name="T15" fmla="*/ 505 h 585"/>
                  <a:gd name="T16" fmla="*/ 336 w 381"/>
                  <a:gd name="T17" fmla="*/ 572 h 585"/>
                  <a:gd name="T18" fmla="*/ 276 w 381"/>
                  <a:gd name="T19" fmla="*/ 580 h 585"/>
                  <a:gd name="T20" fmla="*/ 224 w 381"/>
                  <a:gd name="T21" fmla="*/ 540 h 5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1" h="585">
                    <a:moveTo>
                      <a:pt x="224" y="540"/>
                    </a:moveTo>
                    <a:cubicBezTo>
                      <a:pt x="209" y="517"/>
                      <a:pt x="181" y="496"/>
                      <a:pt x="154" y="460"/>
                    </a:cubicBezTo>
                    <a:cubicBezTo>
                      <a:pt x="127" y="424"/>
                      <a:pt x="89" y="391"/>
                      <a:pt x="63" y="324"/>
                    </a:cubicBezTo>
                    <a:cubicBezTo>
                      <a:pt x="37" y="257"/>
                      <a:pt x="0" y="113"/>
                      <a:pt x="0" y="60"/>
                    </a:cubicBezTo>
                    <a:cubicBezTo>
                      <a:pt x="0" y="7"/>
                      <a:pt x="30" y="0"/>
                      <a:pt x="63" y="6"/>
                    </a:cubicBezTo>
                    <a:cubicBezTo>
                      <a:pt x="96" y="12"/>
                      <a:pt x="154" y="44"/>
                      <a:pt x="199" y="97"/>
                    </a:cubicBezTo>
                    <a:cubicBezTo>
                      <a:pt x="244" y="150"/>
                      <a:pt x="305" y="256"/>
                      <a:pt x="335" y="324"/>
                    </a:cubicBezTo>
                    <a:cubicBezTo>
                      <a:pt x="365" y="392"/>
                      <a:pt x="381" y="464"/>
                      <a:pt x="381" y="505"/>
                    </a:cubicBezTo>
                    <a:cubicBezTo>
                      <a:pt x="381" y="546"/>
                      <a:pt x="353" y="560"/>
                      <a:pt x="336" y="572"/>
                    </a:cubicBezTo>
                    <a:cubicBezTo>
                      <a:pt x="319" y="584"/>
                      <a:pt x="295" y="585"/>
                      <a:pt x="276" y="580"/>
                    </a:cubicBezTo>
                    <a:cubicBezTo>
                      <a:pt x="257" y="575"/>
                      <a:pt x="235" y="548"/>
                      <a:pt x="224" y="5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6" name="Oval 32"/>
              <p:cNvSpPr>
                <a:spLocks noChangeArrowheads="1"/>
              </p:cNvSpPr>
              <p:nvPr/>
            </p:nvSpPr>
            <p:spPr bwMode="auto">
              <a:xfrm>
                <a:off x="3008" y="1903"/>
                <a:ext cx="90" cy="91"/>
              </a:xfrm>
              <a:prstGeom prst="ellipse">
                <a:avLst/>
              </a:prstGeom>
              <a:solidFill>
                <a:srgbClr val="F2547D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27" name="Oval 33"/>
              <p:cNvSpPr>
                <a:spLocks noChangeArrowheads="1"/>
              </p:cNvSpPr>
              <p:nvPr/>
            </p:nvSpPr>
            <p:spPr bwMode="auto">
              <a:xfrm>
                <a:off x="2872" y="1812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28" name="Freeform 34" descr="Papier lettre"/>
              <p:cNvSpPr>
                <a:spLocks/>
              </p:cNvSpPr>
              <p:nvPr/>
            </p:nvSpPr>
            <p:spPr bwMode="auto">
              <a:xfrm>
                <a:off x="2722" y="1653"/>
                <a:ext cx="476" cy="280"/>
              </a:xfrm>
              <a:custGeom>
                <a:avLst/>
                <a:gdLst>
                  <a:gd name="T0" fmla="*/ 0 w 476"/>
                  <a:gd name="T1" fmla="*/ 53 h 280"/>
                  <a:gd name="T2" fmla="*/ 136 w 476"/>
                  <a:gd name="T3" fmla="*/ 98 h 280"/>
                  <a:gd name="T4" fmla="*/ 272 w 476"/>
                  <a:gd name="T5" fmla="*/ 98 h 280"/>
                  <a:gd name="T6" fmla="*/ 408 w 476"/>
                  <a:gd name="T7" fmla="*/ 280 h 280"/>
                  <a:gd name="T8" fmla="*/ 453 w 476"/>
                  <a:gd name="T9" fmla="*/ 98 h 280"/>
                  <a:gd name="T10" fmla="*/ 272 w 476"/>
                  <a:gd name="T11" fmla="*/ 7 h 280"/>
                  <a:gd name="T12" fmla="*/ 136 w 476"/>
                  <a:gd name="T13" fmla="*/ 53 h 280"/>
                  <a:gd name="T14" fmla="*/ 0 w 476"/>
                  <a:gd name="T15" fmla="*/ 53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6" h="280">
                    <a:moveTo>
                      <a:pt x="0" y="53"/>
                    </a:moveTo>
                    <a:cubicBezTo>
                      <a:pt x="0" y="60"/>
                      <a:pt x="91" y="91"/>
                      <a:pt x="136" y="98"/>
                    </a:cubicBezTo>
                    <a:cubicBezTo>
                      <a:pt x="181" y="105"/>
                      <a:pt x="227" y="68"/>
                      <a:pt x="272" y="98"/>
                    </a:cubicBezTo>
                    <a:cubicBezTo>
                      <a:pt x="317" y="128"/>
                      <a:pt x="378" y="280"/>
                      <a:pt x="408" y="280"/>
                    </a:cubicBezTo>
                    <a:cubicBezTo>
                      <a:pt x="438" y="280"/>
                      <a:pt x="476" y="143"/>
                      <a:pt x="453" y="98"/>
                    </a:cubicBezTo>
                    <a:cubicBezTo>
                      <a:pt x="430" y="53"/>
                      <a:pt x="325" y="14"/>
                      <a:pt x="272" y="7"/>
                    </a:cubicBezTo>
                    <a:cubicBezTo>
                      <a:pt x="219" y="0"/>
                      <a:pt x="181" y="45"/>
                      <a:pt x="136" y="53"/>
                    </a:cubicBezTo>
                    <a:cubicBezTo>
                      <a:pt x="91" y="61"/>
                      <a:pt x="0" y="46"/>
                      <a:pt x="0" y="53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9" name="Freeform 35" descr="blanc)"/>
              <p:cNvSpPr>
                <a:spLocks/>
              </p:cNvSpPr>
              <p:nvPr/>
            </p:nvSpPr>
            <p:spPr bwMode="auto">
              <a:xfrm>
                <a:off x="1431" y="980"/>
                <a:ext cx="1712" cy="2080"/>
              </a:xfrm>
              <a:custGeom>
                <a:avLst/>
                <a:gdLst>
                  <a:gd name="T0" fmla="*/ 1441 w 1712"/>
                  <a:gd name="T1" fmla="*/ 1285 h 2080"/>
                  <a:gd name="T2" fmla="*/ 1395 w 1712"/>
                  <a:gd name="T3" fmla="*/ 1285 h 2080"/>
                  <a:gd name="T4" fmla="*/ 1350 w 1712"/>
                  <a:gd name="T5" fmla="*/ 1331 h 2080"/>
                  <a:gd name="T6" fmla="*/ 1259 w 1712"/>
                  <a:gd name="T7" fmla="*/ 1467 h 2080"/>
                  <a:gd name="T8" fmla="*/ 1259 w 1712"/>
                  <a:gd name="T9" fmla="*/ 1648 h 2080"/>
                  <a:gd name="T10" fmla="*/ 1168 w 1712"/>
                  <a:gd name="T11" fmla="*/ 1694 h 2080"/>
                  <a:gd name="T12" fmla="*/ 1123 w 1712"/>
                  <a:gd name="T13" fmla="*/ 1784 h 2080"/>
                  <a:gd name="T14" fmla="*/ 1078 w 1712"/>
                  <a:gd name="T15" fmla="*/ 1784 h 2080"/>
                  <a:gd name="T16" fmla="*/ 1078 w 1712"/>
                  <a:gd name="T17" fmla="*/ 1830 h 2080"/>
                  <a:gd name="T18" fmla="*/ 1168 w 1712"/>
                  <a:gd name="T19" fmla="*/ 1875 h 2080"/>
                  <a:gd name="T20" fmla="*/ 1259 w 1712"/>
                  <a:gd name="T21" fmla="*/ 1830 h 2080"/>
                  <a:gd name="T22" fmla="*/ 1395 w 1712"/>
                  <a:gd name="T23" fmla="*/ 1875 h 2080"/>
                  <a:gd name="T24" fmla="*/ 1441 w 1712"/>
                  <a:gd name="T25" fmla="*/ 1966 h 2080"/>
                  <a:gd name="T26" fmla="*/ 1395 w 1712"/>
                  <a:gd name="T27" fmla="*/ 2011 h 2080"/>
                  <a:gd name="T28" fmla="*/ 1305 w 1712"/>
                  <a:gd name="T29" fmla="*/ 2057 h 2080"/>
                  <a:gd name="T30" fmla="*/ 1032 w 1712"/>
                  <a:gd name="T31" fmla="*/ 2057 h 2080"/>
                  <a:gd name="T32" fmla="*/ 624 w 1712"/>
                  <a:gd name="T33" fmla="*/ 1920 h 2080"/>
                  <a:gd name="T34" fmla="*/ 237 w 1712"/>
                  <a:gd name="T35" fmla="*/ 1674 h 2080"/>
                  <a:gd name="T36" fmla="*/ 34 w 1712"/>
                  <a:gd name="T37" fmla="*/ 1059 h 2080"/>
                  <a:gd name="T38" fmla="*/ 443 w 1712"/>
                  <a:gd name="T39" fmla="*/ 288 h 2080"/>
                  <a:gd name="T40" fmla="*/ 806 w 1712"/>
                  <a:gd name="T41" fmla="*/ 61 h 2080"/>
                  <a:gd name="T42" fmla="*/ 1214 w 1712"/>
                  <a:gd name="T43" fmla="*/ 15 h 2080"/>
                  <a:gd name="T44" fmla="*/ 1667 w 1712"/>
                  <a:gd name="T45" fmla="*/ 15 h 2080"/>
                  <a:gd name="T46" fmla="*/ 1486 w 1712"/>
                  <a:gd name="T47" fmla="*/ 15 h 2080"/>
                  <a:gd name="T48" fmla="*/ 1032 w 1712"/>
                  <a:gd name="T49" fmla="*/ 106 h 2080"/>
                  <a:gd name="T50" fmla="*/ 753 w 1712"/>
                  <a:gd name="T51" fmla="*/ 198 h 2080"/>
                  <a:gd name="T52" fmla="*/ 549 w 1712"/>
                  <a:gd name="T53" fmla="*/ 378 h 2080"/>
                  <a:gd name="T54" fmla="*/ 352 w 1712"/>
                  <a:gd name="T55" fmla="*/ 650 h 2080"/>
                  <a:gd name="T56" fmla="*/ 225 w 1712"/>
                  <a:gd name="T57" fmla="*/ 894 h 2080"/>
                  <a:gd name="T58" fmla="*/ 291 w 1712"/>
                  <a:gd name="T59" fmla="*/ 1440 h 2080"/>
                  <a:gd name="T60" fmla="*/ 533 w 1712"/>
                  <a:gd name="T61" fmla="*/ 1739 h 2080"/>
                  <a:gd name="T62" fmla="*/ 851 w 1712"/>
                  <a:gd name="T63" fmla="*/ 1875 h 2080"/>
                  <a:gd name="T64" fmla="*/ 1032 w 1712"/>
                  <a:gd name="T65" fmla="*/ 1784 h 2080"/>
                  <a:gd name="T66" fmla="*/ 1168 w 1712"/>
                  <a:gd name="T67" fmla="*/ 1603 h 2080"/>
                  <a:gd name="T68" fmla="*/ 1214 w 1712"/>
                  <a:gd name="T69" fmla="*/ 1422 h 2080"/>
                  <a:gd name="T70" fmla="*/ 1395 w 1712"/>
                  <a:gd name="T71" fmla="*/ 1240 h 2080"/>
                  <a:gd name="T72" fmla="*/ 1486 w 1712"/>
                  <a:gd name="T73" fmla="*/ 1240 h 2080"/>
                  <a:gd name="T74" fmla="*/ 1441 w 1712"/>
                  <a:gd name="T75" fmla="*/ 1285 h 20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12" h="2080">
                    <a:moveTo>
                      <a:pt x="1441" y="1285"/>
                    </a:moveTo>
                    <a:cubicBezTo>
                      <a:pt x="1426" y="1292"/>
                      <a:pt x="1410" y="1277"/>
                      <a:pt x="1395" y="1285"/>
                    </a:cubicBezTo>
                    <a:cubicBezTo>
                      <a:pt x="1380" y="1293"/>
                      <a:pt x="1373" y="1301"/>
                      <a:pt x="1350" y="1331"/>
                    </a:cubicBezTo>
                    <a:cubicBezTo>
                      <a:pt x="1327" y="1361"/>
                      <a:pt x="1274" y="1414"/>
                      <a:pt x="1259" y="1467"/>
                    </a:cubicBezTo>
                    <a:cubicBezTo>
                      <a:pt x="1244" y="1520"/>
                      <a:pt x="1274" y="1610"/>
                      <a:pt x="1259" y="1648"/>
                    </a:cubicBezTo>
                    <a:cubicBezTo>
                      <a:pt x="1244" y="1686"/>
                      <a:pt x="1191" y="1671"/>
                      <a:pt x="1168" y="1694"/>
                    </a:cubicBezTo>
                    <a:cubicBezTo>
                      <a:pt x="1145" y="1717"/>
                      <a:pt x="1138" y="1769"/>
                      <a:pt x="1123" y="1784"/>
                    </a:cubicBezTo>
                    <a:cubicBezTo>
                      <a:pt x="1108" y="1799"/>
                      <a:pt x="1085" y="1776"/>
                      <a:pt x="1078" y="1784"/>
                    </a:cubicBezTo>
                    <a:cubicBezTo>
                      <a:pt x="1071" y="1792"/>
                      <a:pt x="1063" y="1815"/>
                      <a:pt x="1078" y="1830"/>
                    </a:cubicBezTo>
                    <a:cubicBezTo>
                      <a:pt x="1093" y="1845"/>
                      <a:pt x="1138" y="1875"/>
                      <a:pt x="1168" y="1875"/>
                    </a:cubicBezTo>
                    <a:cubicBezTo>
                      <a:pt x="1198" y="1875"/>
                      <a:pt x="1221" y="1830"/>
                      <a:pt x="1259" y="1830"/>
                    </a:cubicBezTo>
                    <a:cubicBezTo>
                      <a:pt x="1297" y="1830"/>
                      <a:pt x="1365" y="1852"/>
                      <a:pt x="1395" y="1875"/>
                    </a:cubicBezTo>
                    <a:cubicBezTo>
                      <a:pt x="1425" y="1898"/>
                      <a:pt x="1441" y="1943"/>
                      <a:pt x="1441" y="1966"/>
                    </a:cubicBezTo>
                    <a:cubicBezTo>
                      <a:pt x="1441" y="1989"/>
                      <a:pt x="1418" y="1996"/>
                      <a:pt x="1395" y="2011"/>
                    </a:cubicBezTo>
                    <a:cubicBezTo>
                      <a:pt x="1372" y="2026"/>
                      <a:pt x="1365" y="2049"/>
                      <a:pt x="1305" y="2057"/>
                    </a:cubicBezTo>
                    <a:cubicBezTo>
                      <a:pt x="1245" y="2065"/>
                      <a:pt x="1145" y="2080"/>
                      <a:pt x="1032" y="2057"/>
                    </a:cubicBezTo>
                    <a:cubicBezTo>
                      <a:pt x="919" y="2034"/>
                      <a:pt x="757" y="1984"/>
                      <a:pt x="624" y="1920"/>
                    </a:cubicBezTo>
                    <a:cubicBezTo>
                      <a:pt x="491" y="1856"/>
                      <a:pt x="335" y="1818"/>
                      <a:pt x="237" y="1674"/>
                    </a:cubicBezTo>
                    <a:cubicBezTo>
                      <a:pt x="139" y="1530"/>
                      <a:pt x="0" y="1290"/>
                      <a:pt x="34" y="1059"/>
                    </a:cubicBezTo>
                    <a:cubicBezTo>
                      <a:pt x="68" y="828"/>
                      <a:pt x="314" y="454"/>
                      <a:pt x="443" y="288"/>
                    </a:cubicBezTo>
                    <a:cubicBezTo>
                      <a:pt x="572" y="122"/>
                      <a:pt x="678" y="106"/>
                      <a:pt x="806" y="61"/>
                    </a:cubicBezTo>
                    <a:cubicBezTo>
                      <a:pt x="934" y="16"/>
                      <a:pt x="1071" y="23"/>
                      <a:pt x="1214" y="15"/>
                    </a:cubicBezTo>
                    <a:cubicBezTo>
                      <a:pt x="1357" y="7"/>
                      <a:pt x="1622" y="15"/>
                      <a:pt x="1667" y="15"/>
                    </a:cubicBezTo>
                    <a:cubicBezTo>
                      <a:pt x="1712" y="15"/>
                      <a:pt x="1592" y="0"/>
                      <a:pt x="1486" y="15"/>
                    </a:cubicBezTo>
                    <a:cubicBezTo>
                      <a:pt x="1380" y="30"/>
                      <a:pt x="1154" y="76"/>
                      <a:pt x="1032" y="106"/>
                    </a:cubicBezTo>
                    <a:cubicBezTo>
                      <a:pt x="910" y="136"/>
                      <a:pt x="833" y="153"/>
                      <a:pt x="753" y="198"/>
                    </a:cubicBezTo>
                    <a:cubicBezTo>
                      <a:pt x="673" y="243"/>
                      <a:pt x="616" y="303"/>
                      <a:pt x="549" y="378"/>
                    </a:cubicBezTo>
                    <a:cubicBezTo>
                      <a:pt x="482" y="453"/>
                      <a:pt x="406" y="564"/>
                      <a:pt x="352" y="650"/>
                    </a:cubicBezTo>
                    <a:cubicBezTo>
                      <a:pt x="298" y="736"/>
                      <a:pt x="235" y="762"/>
                      <a:pt x="225" y="894"/>
                    </a:cubicBezTo>
                    <a:cubicBezTo>
                      <a:pt x="215" y="1026"/>
                      <a:pt x="240" y="1299"/>
                      <a:pt x="291" y="1440"/>
                    </a:cubicBezTo>
                    <a:cubicBezTo>
                      <a:pt x="342" y="1581"/>
                      <a:pt x="440" y="1666"/>
                      <a:pt x="533" y="1739"/>
                    </a:cubicBezTo>
                    <a:cubicBezTo>
                      <a:pt x="626" y="1812"/>
                      <a:pt x="768" y="1868"/>
                      <a:pt x="851" y="1875"/>
                    </a:cubicBezTo>
                    <a:cubicBezTo>
                      <a:pt x="934" y="1882"/>
                      <a:pt x="979" y="1829"/>
                      <a:pt x="1032" y="1784"/>
                    </a:cubicBezTo>
                    <a:cubicBezTo>
                      <a:pt x="1085" y="1739"/>
                      <a:pt x="1138" y="1663"/>
                      <a:pt x="1168" y="1603"/>
                    </a:cubicBezTo>
                    <a:cubicBezTo>
                      <a:pt x="1198" y="1543"/>
                      <a:pt x="1176" y="1482"/>
                      <a:pt x="1214" y="1422"/>
                    </a:cubicBezTo>
                    <a:cubicBezTo>
                      <a:pt x="1252" y="1362"/>
                      <a:pt x="1350" y="1270"/>
                      <a:pt x="1395" y="1240"/>
                    </a:cubicBezTo>
                    <a:cubicBezTo>
                      <a:pt x="1440" y="1210"/>
                      <a:pt x="1478" y="1233"/>
                      <a:pt x="1486" y="1240"/>
                    </a:cubicBezTo>
                    <a:cubicBezTo>
                      <a:pt x="1494" y="1247"/>
                      <a:pt x="1456" y="1278"/>
                      <a:pt x="1441" y="1285"/>
                    </a:cubicBezTo>
                    <a:close/>
                  </a:path>
                </a:pathLst>
              </a:custGeom>
              <a:pattFill prst="dkUpDiag">
                <a:fgClr>
                  <a:srgbClr val="F2547D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30" name="Freeform 36" descr="blanc)"/>
              <p:cNvSpPr>
                <a:spLocks/>
              </p:cNvSpPr>
              <p:nvPr/>
            </p:nvSpPr>
            <p:spPr bwMode="auto">
              <a:xfrm>
                <a:off x="2749" y="975"/>
                <a:ext cx="1735" cy="2088"/>
              </a:xfrm>
              <a:custGeom>
                <a:avLst/>
                <a:gdLst>
                  <a:gd name="T0" fmla="*/ 269 w 1735"/>
                  <a:gd name="T1" fmla="*/ 1305 h 2088"/>
                  <a:gd name="T2" fmla="*/ 315 w 1735"/>
                  <a:gd name="T3" fmla="*/ 1305 h 2088"/>
                  <a:gd name="T4" fmla="*/ 360 w 1735"/>
                  <a:gd name="T5" fmla="*/ 1351 h 2088"/>
                  <a:gd name="T6" fmla="*/ 451 w 1735"/>
                  <a:gd name="T7" fmla="*/ 1487 h 2088"/>
                  <a:gd name="T8" fmla="*/ 451 w 1735"/>
                  <a:gd name="T9" fmla="*/ 1668 h 2088"/>
                  <a:gd name="T10" fmla="*/ 542 w 1735"/>
                  <a:gd name="T11" fmla="*/ 1714 h 2088"/>
                  <a:gd name="T12" fmla="*/ 587 w 1735"/>
                  <a:gd name="T13" fmla="*/ 1804 h 2088"/>
                  <a:gd name="T14" fmla="*/ 632 w 1735"/>
                  <a:gd name="T15" fmla="*/ 1804 h 2088"/>
                  <a:gd name="T16" fmla="*/ 632 w 1735"/>
                  <a:gd name="T17" fmla="*/ 1850 h 2088"/>
                  <a:gd name="T18" fmla="*/ 542 w 1735"/>
                  <a:gd name="T19" fmla="*/ 1895 h 2088"/>
                  <a:gd name="T20" fmla="*/ 451 w 1735"/>
                  <a:gd name="T21" fmla="*/ 1850 h 2088"/>
                  <a:gd name="T22" fmla="*/ 315 w 1735"/>
                  <a:gd name="T23" fmla="*/ 1895 h 2088"/>
                  <a:gd name="T24" fmla="*/ 269 w 1735"/>
                  <a:gd name="T25" fmla="*/ 1986 h 2088"/>
                  <a:gd name="T26" fmla="*/ 315 w 1735"/>
                  <a:gd name="T27" fmla="*/ 2031 h 2088"/>
                  <a:gd name="T28" fmla="*/ 405 w 1735"/>
                  <a:gd name="T29" fmla="*/ 2077 h 2088"/>
                  <a:gd name="T30" fmla="*/ 678 w 1735"/>
                  <a:gd name="T31" fmla="*/ 2077 h 2088"/>
                  <a:gd name="T32" fmla="*/ 1091 w 1735"/>
                  <a:gd name="T33" fmla="*/ 2009 h 2088"/>
                  <a:gd name="T34" fmla="*/ 1505 w 1735"/>
                  <a:gd name="T35" fmla="*/ 1775 h 2088"/>
                  <a:gd name="T36" fmla="*/ 1727 w 1735"/>
                  <a:gd name="T37" fmla="*/ 1091 h 2088"/>
                  <a:gd name="T38" fmla="*/ 1457 w 1735"/>
                  <a:gd name="T39" fmla="*/ 293 h 2088"/>
                  <a:gd name="T40" fmla="*/ 904 w 1735"/>
                  <a:gd name="T41" fmla="*/ 81 h 2088"/>
                  <a:gd name="T42" fmla="*/ 496 w 1735"/>
                  <a:gd name="T43" fmla="*/ 35 h 2088"/>
                  <a:gd name="T44" fmla="*/ 43 w 1735"/>
                  <a:gd name="T45" fmla="*/ 35 h 2088"/>
                  <a:gd name="T46" fmla="*/ 239 w 1735"/>
                  <a:gd name="T47" fmla="*/ 5 h 2088"/>
                  <a:gd name="T48" fmla="*/ 587 w 1735"/>
                  <a:gd name="T49" fmla="*/ 65 h 2088"/>
                  <a:gd name="T50" fmla="*/ 695 w 1735"/>
                  <a:gd name="T51" fmla="*/ 107 h 2088"/>
                  <a:gd name="T52" fmla="*/ 1007 w 1735"/>
                  <a:gd name="T53" fmla="*/ 179 h 2088"/>
                  <a:gd name="T54" fmla="*/ 1313 w 1735"/>
                  <a:gd name="T55" fmla="*/ 347 h 2088"/>
                  <a:gd name="T56" fmla="*/ 1475 w 1735"/>
                  <a:gd name="T57" fmla="*/ 575 h 2088"/>
                  <a:gd name="T58" fmla="*/ 1595 w 1735"/>
                  <a:gd name="T59" fmla="*/ 1037 h 2088"/>
                  <a:gd name="T60" fmla="*/ 1511 w 1735"/>
                  <a:gd name="T61" fmla="*/ 1547 h 2088"/>
                  <a:gd name="T62" fmla="*/ 1229 w 1735"/>
                  <a:gd name="T63" fmla="*/ 1871 h 2088"/>
                  <a:gd name="T64" fmla="*/ 859 w 1735"/>
                  <a:gd name="T65" fmla="*/ 1895 h 2088"/>
                  <a:gd name="T66" fmla="*/ 678 w 1735"/>
                  <a:gd name="T67" fmla="*/ 1804 h 2088"/>
                  <a:gd name="T68" fmla="*/ 542 w 1735"/>
                  <a:gd name="T69" fmla="*/ 1623 h 2088"/>
                  <a:gd name="T70" fmla="*/ 496 w 1735"/>
                  <a:gd name="T71" fmla="*/ 1442 h 2088"/>
                  <a:gd name="T72" fmla="*/ 315 w 1735"/>
                  <a:gd name="T73" fmla="*/ 1260 h 2088"/>
                  <a:gd name="T74" fmla="*/ 224 w 1735"/>
                  <a:gd name="T75" fmla="*/ 1260 h 2088"/>
                  <a:gd name="T76" fmla="*/ 269 w 1735"/>
                  <a:gd name="T77" fmla="*/ 1305 h 20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5" h="2088">
                    <a:moveTo>
                      <a:pt x="269" y="1305"/>
                    </a:moveTo>
                    <a:cubicBezTo>
                      <a:pt x="284" y="1312"/>
                      <a:pt x="300" y="1297"/>
                      <a:pt x="315" y="1305"/>
                    </a:cubicBezTo>
                    <a:cubicBezTo>
                      <a:pt x="330" y="1313"/>
                      <a:pt x="337" y="1321"/>
                      <a:pt x="360" y="1351"/>
                    </a:cubicBezTo>
                    <a:cubicBezTo>
                      <a:pt x="383" y="1381"/>
                      <a:pt x="436" y="1434"/>
                      <a:pt x="451" y="1487"/>
                    </a:cubicBezTo>
                    <a:cubicBezTo>
                      <a:pt x="466" y="1540"/>
                      <a:pt x="436" y="1630"/>
                      <a:pt x="451" y="1668"/>
                    </a:cubicBezTo>
                    <a:cubicBezTo>
                      <a:pt x="466" y="1706"/>
                      <a:pt x="519" y="1691"/>
                      <a:pt x="542" y="1714"/>
                    </a:cubicBezTo>
                    <a:cubicBezTo>
                      <a:pt x="565" y="1737"/>
                      <a:pt x="572" y="1789"/>
                      <a:pt x="587" y="1804"/>
                    </a:cubicBezTo>
                    <a:cubicBezTo>
                      <a:pt x="602" y="1819"/>
                      <a:pt x="625" y="1796"/>
                      <a:pt x="632" y="1804"/>
                    </a:cubicBezTo>
                    <a:cubicBezTo>
                      <a:pt x="639" y="1812"/>
                      <a:pt x="647" y="1835"/>
                      <a:pt x="632" y="1850"/>
                    </a:cubicBezTo>
                    <a:cubicBezTo>
                      <a:pt x="617" y="1865"/>
                      <a:pt x="572" y="1895"/>
                      <a:pt x="542" y="1895"/>
                    </a:cubicBezTo>
                    <a:cubicBezTo>
                      <a:pt x="512" y="1895"/>
                      <a:pt x="489" y="1850"/>
                      <a:pt x="451" y="1850"/>
                    </a:cubicBezTo>
                    <a:cubicBezTo>
                      <a:pt x="413" y="1850"/>
                      <a:pt x="345" y="1872"/>
                      <a:pt x="315" y="1895"/>
                    </a:cubicBezTo>
                    <a:cubicBezTo>
                      <a:pt x="285" y="1918"/>
                      <a:pt x="269" y="1963"/>
                      <a:pt x="269" y="1986"/>
                    </a:cubicBezTo>
                    <a:cubicBezTo>
                      <a:pt x="269" y="2009"/>
                      <a:pt x="292" y="2016"/>
                      <a:pt x="315" y="2031"/>
                    </a:cubicBezTo>
                    <a:cubicBezTo>
                      <a:pt x="338" y="2046"/>
                      <a:pt x="345" y="2069"/>
                      <a:pt x="405" y="2077"/>
                    </a:cubicBezTo>
                    <a:cubicBezTo>
                      <a:pt x="465" y="2085"/>
                      <a:pt x="564" y="2088"/>
                      <a:pt x="678" y="2077"/>
                    </a:cubicBezTo>
                    <a:cubicBezTo>
                      <a:pt x="792" y="2066"/>
                      <a:pt x="953" y="2059"/>
                      <a:pt x="1091" y="2009"/>
                    </a:cubicBezTo>
                    <a:cubicBezTo>
                      <a:pt x="1229" y="1959"/>
                      <a:pt x="1399" y="1928"/>
                      <a:pt x="1505" y="1775"/>
                    </a:cubicBezTo>
                    <a:cubicBezTo>
                      <a:pt x="1611" y="1622"/>
                      <a:pt x="1735" y="1338"/>
                      <a:pt x="1727" y="1091"/>
                    </a:cubicBezTo>
                    <a:cubicBezTo>
                      <a:pt x="1719" y="844"/>
                      <a:pt x="1594" y="461"/>
                      <a:pt x="1457" y="293"/>
                    </a:cubicBezTo>
                    <a:cubicBezTo>
                      <a:pt x="1320" y="125"/>
                      <a:pt x="1064" y="124"/>
                      <a:pt x="904" y="81"/>
                    </a:cubicBezTo>
                    <a:cubicBezTo>
                      <a:pt x="744" y="38"/>
                      <a:pt x="639" y="43"/>
                      <a:pt x="496" y="35"/>
                    </a:cubicBezTo>
                    <a:cubicBezTo>
                      <a:pt x="353" y="27"/>
                      <a:pt x="86" y="40"/>
                      <a:pt x="43" y="35"/>
                    </a:cubicBezTo>
                    <a:cubicBezTo>
                      <a:pt x="0" y="30"/>
                      <a:pt x="148" y="0"/>
                      <a:pt x="239" y="5"/>
                    </a:cubicBezTo>
                    <a:cubicBezTo>
                      <a:pt x="330" y="10"/>
                      <a:pt x="511" y="48"/>
                      <a:pt x="587" y="65"/>
                    </a:cubicBezTo>
                    <a:cubicBezTo>
                      <a:pt x="663" y="82"/>
                      <a:pt x="625" y="88"/>
                      <a:pt x="695" y="107"/>
                    </a:cubicBezTo>
                    <a:cubicBezTo>
                      <a:pt x="765" y="126"/>
                      <a:pt x="904" y="139"/>
                      <a:pt x="1007" y="179"/>
                    </a:cubicBezTo>
                    <a:cubicBezTo>
                      <a:pt x="1110" y="219"/>
                      <a:pt x="1235" y="281"/>
                      <a:pt x="1313" y="347"/>
                    </a:cubicBezTo>
                    <a:cubicBezTo>
                      <a:pt x="1391" y="413"/>
                      <a:pt x="1428" y="460"/>
                      <a:pt x="1475" y="575"/>
                    </a:cubicBezTo>
                    <a:cubicBezTo>
                      <a:pt x="1522" y="690"/>
                      <a:pt x="1589" y="875"/>
                      <a:pt x="1595" y="1037"/>
                    </a:cubicBezTo>
                    <a:cubicBezTo>
                      <a:pt x="1601" y="1199"/>
                      <a:pt x="1572" y="1408"/>
                      <a:pt x="1511" y="1547"/>
                    </a:cubicBezTo>
                    <a:cubicBezTo>
                      <a:pt x="1450" y="1686"/>
                      <a:pt x="1338" y="1813"/>
                      <a:pt x="1229" y="1871"/>
                    </a:cubicBezTo>
                    <a:cubicBezTo>
                      <a:pt x="1120" y="1929"/>
                      <a:pt x="951" y="1906"/>
                      <a:pt x="859" y="1895"/>
                    </a:cubicBezTo>
                    <a:cubicBezTo>
                      <a:pt x="767" y="1884"/>
                      <a:pt x="731" y="1849"/>
                      <a:pt x="678" y="1804"/>
                    </a:cubicBezTo>
                    <a:cubicBezTo>
                      <a:pt x="625" y="1759"/>
                      <a:pt x="572" y="1683"/>
                      <a:pt x="542" y="1623"/>
                    </a:cubicBezTo>
                    <a:cubicBezTo>
                      <a:pt x="512" y="1563"/>
                      <a:pt x="534" y="1502"/>
                      <a:pt x="496" y="1442"/>
                    </a:cubicBezTo>
                    <a:cubicBezTo>
                      <a:pt x="458" y="1382"/>
                      <a:pt x="360" y="1290"/>
                      <a:pt x="315" y="1260"/>
                    </a:cubicBezTo>
                    <a:cubicBezTo>
                      <a:pt x="270" y="1230"/>
                      <a:pt x="232" y="1253"/>
                      <a:pt x="224" y="1260"/>
                    </a:cubicBezTo>
                    <a:cubicBezTo>
                      <a:pt x="216" y="1267"/>
                      <a:pt x="254" y="1298"/>
                      <a:pt x="269" y="1305"/>
                    </a:cubicBezTo>
                    <a:close/>
                  </a:path>
                </a:pathLst>
              </a:custGeom>
              <a:pattFill prst="dkUpDiag">
                <a:fgClr>
                  <a:srgbClr val="F2547D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31" name="Oval 37"/>
              <p:cNvSpPr>
                <a:spLocks noChangeArrowheads="1"/>
              </p:cNvSpPr>
              <p:nvPr/>
            </p:nvSpPr>
            <p:spPr bwMode="auto">
              <a:xfrm rot="7014748">
                <a:off x="4210" y="2515"/>
                <a:ext cx="182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2" name="Oval 38" descr="Papier journal"/>
              <p:cNvSpPr>
                <a:spLocks noChangeArrowheads="1"/>
              </p:cNvSpPr>
              <p:nvPr/>
            </p:nvSpPr>
            <p:spPr bwMode="auto">
              <a:xfrm rot="3463461">
                <a:off x="4096" y="1313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3" name="Oval 39" descr="Papier journal"/>
              <p:cNvSpPr>
                <a:spLocks noChangeArrowheads="1"/>
              </p:cNvSpPr>
              <p:nvPr/>
            </p:nvSpPr>
            <p:spPr bwMode="auto">
              <a:xfrm rot="4110519">
                <a:off x="4255" y="1653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4" name="Oval 40" descr="Papier journal"/>
              <p:cNvSpPr>
                <a:spLocks noChangeArrowheads="1"/>
              </p:cNvSpPr>
              <p:nvPr/>
            </p:nvSpPr>
            <p:spPr bwMode="auto">
              <a:xfrm rot="5128974">
                <a:off x="4300" y="2107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5" name="Oval 41" descr="Papier journal"/>
              <p:cNvSpPr>
                <a:spLocks noChangeArrowheads="1"/>
              </p:cNvSpPr>
              <p:nvPr/>
            </p:nvSpPr>
            <p:spPr bwMode="auto">
              <a:xfrm rot="7014748">
                <a:off x="4210" y="2515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6" name="Oval 42" descr="Papier journal"/>
              <p:cNvSpPr>
                <a:spLocks noChangeArrowheads="1"/>
              </p:cNvSpPr>
              <p:nvPr/>
            </p:nvSpPr>
            <p:spPr bwMode="auto">
              <a:xfrm rot="7971471">
                <a:off x="4029" y="2786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7" name="Oval 43" descr="Papier journal"/>
              <p:cNvSpPr>
                <a:spLocks noChangeArrowheads="1"/>
              </p:cNvSpPr>
              <p:nvPr/>
            </p:nvSpPr>
            <p:spPr bwMode="auto">
              <a:xfrm rot="18136539" flipH="1">
                <a:off x="1851" y="1290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8" name="Oval 44" descr="Papier journal"/>
              <p:cNvSpPr>
                <a:spLocks noChangeArrowheads="1"/>
              </p:cNvSpPr>
              <p:nvPr/>
            </p:nvSpPr>
            <p:spPr bwMode="auto">
              <a:xfrm rot="17489481" flipH="1">
                <a:off x="1579" y="1630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39" name="Oval 45" descr="Papier journal"/>
              <p:cNvSpPr>
                <a:spLocks noChangeArrowheads="1"/>
              </p:cNvSpPr>
              <p:nvPr/>
            </p:nvSpPr>
            <p:spPr bwMode="auto">
              <a:xfrm rot="16471026" flipH="1">
                <a:off x="1488" y="2084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40" name="Oval 46" descr="Papier journal"/>
              <p:cNvSpPr>
                <a:spLocks noChangeArrowheads="1"/>
              </p:cNvSpPr>
              <p:nvPr/>
            </p:nvSpPr>
            <p:spPr bwMode="auto">
              <a:xfrm rot="14585252" flipH="1">
                <a:off x="1578" y="2492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41" name="Oval 47" descr="Papier journal"/>
              <p:cNvSpPr>
                <a:spLocks noChangeArrowheads="1"/>
              </p:cNvSpPr>
              <p:nvPr/>
            </p:nvSpPr>
            <p:spPr bwMode="auto">
              <a:xfrm rot="13628529" flipH="1">
                <a:off x="1801" y="2709"/>
                <a:ext cx="182" cy="45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42" name="Freeform 48" descr="Marbre blanc"/>
              <p:cNvSpPr>
                <a:spLocks/>
              </p:cNvSpPr>
              <p:nvPr/>
            </p:nvSpPr>
            <p:spPr bwMode="auto">
              <a:xfrm>
                <a:off x="3181" y="1630"/>
                <a:ext cx="613" cy="688"/>
              </a:xfrm>
              <a:custGeom>
                <a:avLst/>
                <a:gdLst>
                  <a:gd name="T0" fmla="*/ 99 w 613"/>
                  <a:gd name="T1" fmla="*/ 46 h 688"/>
                  <a:gd name="T2" fmla="*/ 8 w 613"/>
                  <a:gd name="T3" fmla="*/ 227 h 688"/>
                  <a:gd name="T4" fmla="*/ 53 w 613"/>
                  <a:gd name="T5" fmla="*/ 454 h 688"/>
                  <a:gd name="T6" fmla="*/ 144 w 613"/>
                  <a:gd name="T7" fmla="*/ 499 h 688"/>
                  <a:gd name="T8" fmla="*/ 326 w 613"/>
                  <a:gd name="T9" fmla="*/ 363 h 688"/>
                  <a:gd name="T10" fmla="*/ 280 w 613"/>
                  <a:gd name="T11" fmla="*/ 454 h 688"/>
                  <a:gd name="T12" fmla="*/ 190 w 613"/>
                  <a:gd name="T13" fmla="*/ 590 h 688"/>
                  <a:gd name="T14" fmla="*/ 280 w 613"/>
                  <a:gd name="T15" fmla="*/ 681 h 688"/>
                  <a:gd name="T16" fmla="*/ 507 w 613"/>
                  <a:gd name="T17" fmla="*/ 635 h 688"/>
                  <a:gd name="T18" fmla="*/ 598 w 613"/>
                  <a:gd name="T19" fmla="*/ 454 h 688"/>
                  <a:gd name="T20" fmla="*/ 598 w 613"/>
                  <a:gd name="T21" fmla="*/ 273 h 688"/>
                  <a:gd name="T22" fmla="*/ 507 w 613"/>
                  <a:gd name="T23" fmla="*/ 91 h 688"/>
                  <a:gd name="T24" fmla="*/ 462 w 613"/>
                  <a:gd name="T25" fmla="*/ 46 h 688"/>
                  <a:gd name="T26" fmla="*/ 235 w 613"/>
                  <a:gd name="T27" fmla="*/ 0 h 688"/>
                  <a:gd name="T28" fmla="*/ 99 w 613"/>
                  <a:gd name="T29" fmla="*/ 46 h 6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3" h="688">
                    <a:moveTo>
                      <a:pt x="99" y="46"/>
                    </a:moveTo>
                    <a:cubicBezTo>
                      <a:pt x="61" y="84"/>
                      <a:pt x="16" y="159"/>
                      <a:pt x="8" y="227"/>
                    </a:cubicBezTo>
                    <a:cubicBezTo>
                      <a:pt x="0" y="295"/>
                      <a:pt x="30" y="409"/>
                      <a:pt x="53" y="454"/>
                    </a:cubicBezTo>
                    <a:cubicBezTo>
                      <a:pt x="76" y="499"/>
                      <a:pt x="99" y="514"/>
                      <a:pt x="144" y="499"/>
                    </a:cubicBezTo>
                    <a:cubicBezTo>
                      <a:pt x="189" y="484"/>
                      <a:pt x="303" y="370"/>
                      <a:pt x="326" y="363"/>
                    </a:cubicBezTo>
                    <a:cubicBezTo>
                      <a:pt x="349" y="356"/>
                      <a:pt x="303" y="416"/>
                      <a:pt x="280" y="454"/>
                    </a:cubicBezTo>
                    <a:cubicBezTo>
                      <a:pt x="257" y="492"/>
                      <a:pt x="190" y="552"/>
                      <a:pt x="190" y="590"/>
                    </a:cubicBezTo>
                    <a:cubicBezTo>
                      <a:pt x="190" y="628"/>
                      <a:pt x="227" y="674"/>
                      <a:pt x="280" y="681"/>
                    </a:cubicBezTo>
                    <a:cubicBezTo>
                      <a:pt x="333" y="688"/>
                      <a:pt x="454" y="673"/>
                      <a:pt x="507" y="635"/>
                    </a:cubicBezTo>
                    <a:cubicBezTo>
                      <a:pt x="560" y="597"/>
                      <a:pt x="583" y="514"/>
                      <a:pt x="598" y="454"/>
                    </a:cubicBezTo>
                    <a:cubicBezTo>
                      <a:pt x="613" y="394"/>
                      <a:pt x="613" y="333"/>
                      <a:pt x="598" y="273"/>
                    </a:cubicBezTo>
                    <a:cubicBezTo>
                      <a:pt x="583" y="213"/>
                      <a:pt x="530" y="129"/>
                      <a:pt x="507" y="91"/>
                    </a:cubicBezTo>
                    <a:cubicBezTo>
                      <a:pt x="484" y="53"/>
                      <a:pt x="507" y="61"/>
                      <a:pt x="462" y="46"/>
                    </a:cubicBezTo>
                    <a:cubicBezTo>
                      <a:pt x="417" y="31"/>
                      <a:pt x="295" y="0"/>
                      <a:pt x="235" y="0"/>
                    </a:cubicBezTo>
                    <a:cubicBezTo>
                      <a:pt x="175" y="0"/>
                      <a:pt x="137" y="8"/>
                      <a:pt x="99" y="46"/>
                    </a:cubicBezTo>
                    <a:close/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43" name="Freeform 49" descr="Marbre blanc"/>
              <p:cNvSpPr>
                <a:spLocks/>
              </p:cNvSpPr>
              <p:nvPr/>
            </p:nvSpPr>
            <p:spPr bwMode="auto">
              <a:xfrm>
                <a:off x="2772" y="1249"/>
                <a:ext cx="627" cy="397"/>
              </a:xfrm>
              <a:custGeom>
                <a:avLst/>
                <a:gdLst>
                  <a:gd name="T0" fmla="*/ 168 w 627"/>
                  <a:gd name="T1" fmla="*/ 115 h 397"/>
                  <a:gd name="T2" fmla="*/ 18 w 627"/>
                  <a:gd name="T3" fmla="*/ 235 h 397"/>
                  <a:gd name="T4" fmla="*/ 62 w 627"/>
                  <a:gd name="T5" fmla="*/ 336 h 397"/>
                  <a:gd name="T6" fmla="*/ 153 w 627"/>
                  <a:gd name="T7" fmla="*/ 381 h 397"/>
                  <a:gd name="T8" fmla="*/ 132 w 627"/>
                  <a:gd name="T9" fmla="*/ 397 h 397"/>
                  <a:gd name="T10" fmla="*/ 366 w 627"/>
                  <a:gd name="T11" fmla="*/ 379 h 397"/>
                  <a:gd name="T12" fmla="*/ 486 w 627"/>
                  <a:gd name="T13" fmla="*/ 361 h 397"/>
                  <a:gd name="T14" fmla="*/ 607 w 627"/>
                  <a:gd name="T15" fmla="*/ 336 h 397"/>
                  <a:gd name="T16" fmla="*/ 607 w 627"/>
                  <a:gd name="T17" fmla="*/ 155 h 397"/>
                  <a:gd name="T18" fmla="*/ 516 w 627"/>
                  <a:gd name="T19" fmla="*/ 121 h 397"/>
                  <a:gd name="T20" fmla="*/ 462 w 627"/>
                  <a:gd name="T21" fmla="*/ 1 h 397"/>
                  <a:gd name="T22" fmla="*/ 168 w 627"/>
                  <a:gd name="T23" fmla="*/ 1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7" h="397">
                    <a:moveTo>
                      <a:pt x="168" y="115"/>
                    </a:moveTo>
                    <a:cubicBezTo>
                      <a:pt x="81" y="154"/>
                      <a:pt x="36" y="198"/>
                      <a:pt x="18" y="235"/>
                    </a:cubicBezTo>
                    <a:cubicBezTo>
                      <a:pt x="0" y="272"/>
                      <a:pt x="39" y="312"/>
                      <a:pt x="62" y="336"/>
                    </a:cubicBezTo>
                    <a:cubicBezTo>
                      <a:pt x="85" y="360"/>
                      <a:pt x="141" y="371"/>
                      <a:pt x="153" y="381"/>
                    </a:cubicBezTo>
                    <a:cubicBezTo>
                      <a:pt x="165" y="391"/>
                      <a:pt x="97" y="397"/>
                      <a:pt x="132" y="397"/>
                    </a:cubicBezTo>
                    <a:cubicBezTo>
                      <a:pt x="167" y="397"/>
                      <a:pt x="307" y="385"/>
                      <a:pt x="366" y="379"/>
                    </a:cubicBezTo>
                    <a:cubicBezTo>
                      <a:pt x="425" y="373"/>
                      <a:pt x="446" y="368"/>
                      <a:pt x="486" y="361"/>
                    </a:cubicBezTo>
                    <a:cubicBezTo>
                      <a:pt x="526" y="354"/>
                      <a:pt x="587" y="370"/>
                      <a:pt x="607" y="336"/>
                    </a:cubicBezTo>
                    <a:cubicBezTo>
                      <a:pt x="627" y="302"/>
                      <a:pt x="622" y="191"/>
                      <a:pt x="607" y="155"/>
                    </a:cubicBezTo>
                    <a:cubicBezTo>
                      <a:pt x="592" y="119"/>
                      <a:pt x="540" y="147"/>
                      <a:pt x="516" y="121"/>
                    </a:cubicBezTo>
                    <a:cubicBezTo>
                      <a:pt x="492" y="95"/>
                      <a:pt x="520" y="2"/>
                      <a:pt x="462" y="1"/>
                    </a:cubicBezTo>
                    <a:cubicBezTo>
                      <a:pt x="404" y="0"/>
                      <a:pt x="229" y="91"/>
                      <a:pt x="168" y="115"/>
                    </a:cubicBezTo>
                    <a:close/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44" name="Freeform 50" descr="Marbre blanc"/>
              <p:cNvSpPr>
                <a:spLocks/>
              </p:cNvSpPr>
              <p:nvPr/>
            </p:nvSpPr>
            <p:spPr bwMode="auto">
              <a:xfrm>
                <a:off x="3801" y="1621"/>
                <a:ext cx="452" cy="917"/>
              </a:xfrm>
              <a:custGeom>
                <a:avLst/>
                <a:gdLst>
                  <a:gd name="T0" fmla="*/ 21 w 452"/>
                  <a:gd name="T1" fmla="*/ 124 h 807"/>
                  <a:gd name="T2" fmla="*/ 39 w 452"/>
                  <a:gd name="T3" fmla="*/ 267 h 807"/>
                  <a:gd name="T4" fmla="*/ 76 w 452"/>
                  <a:gd name="T5" fmla="*/ 577 h 807"/>
                  <a:gd name="T6" fmla="*/ 212 w 452"/>
                  <a:gd name="T7" fmla="*/ 784 h 807"/>
                  <a:gd name="T8" fmla="*/ 333 w 452"/>
                  <a:gd name="T9" fmla="*/ 908 h 807"/>
                  <a:gd name="T10" fmla="*/ 439 w 452"/>
                  <a:gd name="T11" fmla="*/ 732 h 807"/>
                  <a:gd name="T12" fmla="*/ 411 w 452"/>
                  <a:gd name="T13" fmla="*/ 567 h 807"/>
                  <a:gd name="T14" fmla="*/ 417 w 452"/>
                  <a:gd name="T15" fmla="*/ 287 h 807"/>
                  <a:gd name="T16" fmla="*/ 394 w 452"/>
                  <a:gd name="T17" fmla="*/ 62 h 807"/>
                  <a:gd name="T18" fmla="*/ 167 w 452"/>
                  <a:gd name="T19" fmla="*/ 10 h 807"/>
                  <a:gd name="T20" fmla="*/ 21 w 452"/>
                  <a:gd name="T21" fmla="*/ 124 h 8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2" h="807">
                    <a:moveTo>
                      <a:pt x="21" y="109"/>
                    </a:moveTo>
                    <a:cubicBezTo>
                      <a:pt x="0" y="147"/>
                      <a:pt x="30" y="169"/>
                      <a:pt x="39" y="235"/>
                    </a:cubicBezTo>
                    <a:cubicBezTo>
                      <a:pt x="48" y="301"/>
                      <a:pt x="47" y="432"/>
                      <a:pt x="76" y="508"/>
                    </a:cubicBezTo>
                    <a:cubicBezTo>
                      <a:pt x="105" y="584"/>
                      <a:pt x="169" y="641"/>
                      <a:pt x="212" y="690"/>
                    </a:cubicBezTo>
                    <a:cubicBezTo>
                      <a:pt x="255" y="739"/>
                      <a:pt x="295" y="807"/>
                      <a:pt x="333" y="799"/>
                    </a:cubicBezTo>
                    <a:cubicBezTo>
                      <a:pt x="371" y="791"/>
                      <a:pt x="426" y="694"/>
                      <a:pt x="439" y="644"/>
                    </a:cubicBezTo>
                    <a:cubicBezTo>
                      <a:pt x="452" y="594"/>
                      <a:pt x="415" y="564"/>
                      <a:pt x="411" y="499"/>
                    </a:cubicBezTo>
                    <a:cubicBezTo>
                      <a:pt x="407" y="434"/>
                      <a:pt x="420" y="327"/>
                      <a:pt x="417" y="253"/>
                    </a:cubicBezTo>
                    <a:cubicBezTo>
                      <a:pt x="414" y="179"/>
                      <a:pt x="435" y="95"/>
                      <a:pt x="394" y="55"/>
                    </a:cubicBezTo>
                    <a:cubicBezTo>
                      <a:pt x="353" y="15"/>
                      <a:pt x="229" y="0"/>
                      <a:pt x="167" y="9"/>
                    </a:cubicBezTo>
                    <a:cubicBezTo>
                      <a:pt x="105" y="18"/>
                      <a:pt x="42" y="71"/>
                      <a:pt x="21" y="109"/>
                    </a:cubicBezTo>
                    <a:close/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45" name="Freeform 51" descr="Marbre blanc"/>
              <p:cNvSpPr>
                <a:spLocks/>
              </p:cNvSpPr>
              <p:nvPr/>
            </p:nvSpPr>
            <p:spPr bwMode="auto">
              <a:xfrm rot="2467907">
                <a:off x="3507" y="1249"/>
                <a:ext cx="444" cy="397"/>
              </a:xfrm>
              <a:custGeom>
                <a:avLst/>
                <a:gdLst>
                  <a:gd name="T0" fmla="*/ 119 w 627"/>
                  <a:gd name="T1" fmla="*/ 115 h 397"/>
                  <a:gd name="T2" fmla="*/ 13 w 627"/>
                  <a:gd name="T3" fmla="*/ 235 h 397"/>
                  <a:gd name="T4" fmla="*/ 44 w 627"/>
                  <a:gd name="T5" fmla="*/ 336 h 397"/>
                  <a:gd name="T6" fmla="*/ 108 w 627"/>
                  <a:gd name="T7" fmla="*/ 381 h 397"/>
                  <a:gd name="T8" fmla="*/ 93 w 627"/>
                  <a:gd name="T9" fmla="*/ 397 h 397"/>
                  <a:gd name="T10" fmla="*/ 259 w 627"/>
                  <a:gd name="T11" fmla="*/ 379 h 397"/>
                  <a:gd name="T12" fmla="*/ 344 w 627"/>
                  <a:gd name="T13" fmla="*/ 361 h 397"/>
                  <a:gd name="T14" fmla="*/ 430 w 627"/>
                  <a:gd name="T15" fmla="*/ 336 h 397"/>
                  <a:gd name="T16" fmla="*/ 430 w 627"/>
                  <a:gd name="T17" fmla="*/ 155 h 397"/>
                  <a:gd name="T18" fmla="*/ 365 w 627"/>
                  <a:gd name="T19" fmla="*/ 121 h 397"/>
                  <a:gd name="T20" fmla="*/ 327 w 627"/>
                  <a:gd name="T21" fmla="*/ 1 h 397"/>
                  <a:gd name="T22" fmla="*/ 119 w 627"/>
                  <a:gd name="T23" fmla="*/ 1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7" h="397">
                    <a:moveTo>
                      <a:pt x="168" y="115"/>
                    </a:moveTo>
                    <a:cubicBezTo>
                      <a:pt x="81" y="154"/>
                      <a:pt x="36" y="198"/>
                      <a:pt x="18" y="235"/>
                    </a:cubicBezTo>
                    <a:cubicBezTo>
                      <a:pt x="0" y="272"/>
                      <a:pt x="39" y="312"/>
                      <a:pt x="62" y="336"/>
                    </a:cubicBezTo>
                    <a:cubicBezTo>
                      <a:pt x="85" y="360"/>
                      <a:pt x="141" y="371"/>
                      <a:pt x="153" y="381"/>
                    </a:cubicBezTo>
                    <a:cubicBezTo>
                      <a:pt x="165" y="391"/>
                      <a:pt x="97" y="397"/>
                      <a:pt x="132" y="397"/>
                    </a:cubicBezTo>
                    <a:cubicBezTo>
                      <a:pt x="167" y="397"/>
                      <a:pt x="307" y="385"/>
                      <a:pt x="366" y="379"/>
                    </a:cubicBezTo>
                    <a:cubicBezTo>
                      <a:pt x="425" y="373"/>
                      <a:pt x="446" y="368"/>
                      <a:pt x="486" y="361"/>
                    </a:cubicBezTo>
                    <a:cubicBezTo>
                      <a:pt x="526" y="354"/>
                      <a:pt x="587" y="370"/>
                      <a:pt x="607" y="336"/>
                    </a:cubicBezTo>
                    <a:cubicBezTo>
                      <a:pt x="627" y="302"/>
                      <a:pt x="622" y="191"/>
                      <a:pt x="607" y="155"/>
                    </a:cubicBezTo>
                    <a:cubicBezTo>
                      <a:pt x="592" y="119"/>
                      <a:pt x="540" y="147"/>
                      <a:pt x="516" y="121"/>
                    </a:cubicBezTo>
                    <a:cubicBezTo>
                      <a:pt x="492" y="95"/>
                      <a:pt x="520" y="2"/>
                      <a:pt x="462" y="1"/>
                    </a:cubicBezTo>
                    <a:cubicBezTo>
                      <a:pt x="404" y="0"/>
                      <a:pt x="229" y="91"/>
                      <a:pt x="168" y="115"/>
                    </a:cubicBezTo>
                    <a:close/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897" name="Freeform 52"/>
            <p:cNvSpPr>
              <a:spLocks/>
            </p:cNvSpPr>
            <p:nvPr/>
          </p:nvSpPr>
          <p:spPr bwMode="auto">
            <a:xfrm>
              <a:off x="2835" y="1842"/>
              <a:ext cx="1004" cy="1287"/>
            </a:xfrm>
            <a:custGeom>
              <a:avLst/>
              <a:gdLst>
                <a:gd name="T0" fmla="*/ 81 w 1401"/>
                <a:gd name="T1" fmla="*/ 570 h 1316"/>
                <a:gd name="T2" fmla="*/ 909 w 1401"/>
                <a:gd name="T3" fmla="*/ 1287 h 1316"/>
                <a:gd name="T4" fmla="*/ 1004 w 1401"/>
                <a:gd name="T5" fmla="*/ 1017 h 1316"/>
                <a:gd name="T6" fmla="*/ 417 w 1401"/>
                <a:gd name="T7" fmla="*/ 74 h 1316"/>
                <a:gd name="T8" fmla="*/ 81 w 1401"/>
                <a:gd name="T9" fmla="*/ 570 h 1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1" h="1316">
                  <a:moveTo>
                    <a:pt x="113" y="583"/>
                  </a:moveTo>
                  <a:lnTo>
                    <a:pt x="1269" y="1316"/>
                  </a:lnTo>
                  <a:lnTo>
                    <a:pt x="1401" y="1040"/>
                  </a:lnTo>
                  <a:lnTo>
                    <a:pt x="582" y="76"/>
                  </a:lnTo>
                  <a:cubicBezTo>
                    <a:pt x="367" y="0"/>
                    <a:pt x="0" y="393"/>
                    <a:pt x="113" y="583"/>
                  </a:cubicBezTo>
                  <a:close/>
                </a:path>
              </a:pathLst>
            </a:custGeom>
            <a:solidFill>
              <a:schemeClr val="accent1">
                <a:alpha val="4901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898" name="Group 53"/>
            <p:cNvGrpSpPr>
              <a:grpSpLocks/>
            </p:cNvGrpSpPr>
            <p:nvPr/>
          </p:nvGrpSpPr>
          <p:grpSpPr bwMode="auto">
            <a:xfrm rot="7710506">
              <a:off x="3834" y="2793"/>
              <a:ext cx="511" cy="878"/>
              <a:chOff x="4530" y="804"/>
              <a:chExt cx="900" cy="1938"/>
            </a:xfrm>
          </p:grpSpPr>
          <p:pic>
            <p:nvPicPr>
              <p:cNvPr id="37899" name="Picture 54" descr="KIF_055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8657" t="23529" r="34932" b="26584"/>
              <a:stretch>
                <a:fillRect/>
              </a:stretch>
            </p:blipFill>
            <p:spPr bwMode="auto">
              <a:xfrm>
                <a:off x="4558" y="845"/>
                <a:ext cx="816" cy="1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0" name="Freeform 55"/>
              <p:cNvSpPr>
                <a:spLocks/>
              </p:cNvSpPr>
              <p:nvPr/>
            </p:nvSpPr>
            <p:spPr bwMode="auto">
              <a:xfrm>
                <a:off x="4530" y="804"/>
                <a:ext cx="900" cy="1938"/>
              </a:xfrm>
              <a:custGeom>
                <a:avLst/>
                <a:gdLst>
                  <a:gd name="T0" fmla="*/ 391 w 900"/>
                  <a:gd name="T1" fmla="*/ 41 h 1938"/>
                  <a:gd name="T2" fmla="*/ 402 w 900"/>
                  <a:gd name="T3" fmla="*/ 204 h 1938"/>
                  <a:gd name="T4" fmla="*/ 360 w 900"/>
                  <a:gd name="T5" fmla="*/ 396 h 1938"/>
                  <a:gd name="T6" fmla="*/ 264 w 900"/>
                  <a:gd name="T7" fmla="*/ 660 h 1938"/>
                  <a:gd name="T8" fmla="*/ 198 w 900"/>
                  <a:gd name="T9" fmla="*/ 1128 h 1938"/>
                  <a:gd name="T10" fmla="*/ 210 w 900"/>
                  <a:gd name="T11" fmla="*/ 1175 h 1938"/>
                  <a:gd name="T12" fmla="*/ 164 w 900"/>
                  <a:gd name="T13" fmla="*/ 1356 h 1938"/>
                  <a:gd name="T14" fmla="*/ 74 w 900"/>
                  <a:gd name="T15" fmla="*/ 1447 h 1938"/>
                  <a:gd name="T16" fmla="*/ 54 w 900"/>
                  <a:gd name="T17" fmla="*/ 1488 h 1938"/>
                  <a:gd name="T18" fmla="*/ 102 w 900"/>
                  <a:gd name="T19" fmla="*/ 1716 h 1938"/>
                  <a:gd name="T20" fmla="*/ 300 w 900"/>
                  <a:gd name="T21" fmla="*/ 1836 h 1938"/>
                  <a:gd name="T22" fmla="*/ 437 w 900"/>
                  <a:gd name="T23" fmla="*/ 1855 h 1938"/>
                  <a:gd name="T24" fmla="*/ 600 w 900"/>
                  <a:gd name="T25" fmla="*/ 1830 h 1938"/>
                  <a:gd name="T26" fmla="*/ 750 w 900"/>
                  <a:gd name="T27" fmla="*/ 1746 h 1938"/>
                  <a:gd name="T28" fmla="*/ 822 w 900"/>
                  <a:gd name="T29" fmla="*/ 1620 h 1938"/>
                  <a:gd name="T30" fmla="*/ 822 w 900"/>
                  <a:gd name="T31" fmla="*/ 1500 h 1938"/>
                  <a:gd name="T32" fmla="*/ 792 w 900"/>
                  <a:gd name="T33" fmla="*/ 1416 h 1938"/>
                  <a:gd name="T34" fmla="*/ 709 w 900"/>
                  <a:gd name="T35" fmla="*/ 1356 h 1938"/>
                  <a:gd name="T36" fmla="*/ 696 w 900"/>
                  <a:gd name="T37" fmla="*/ 1116 h 1938"/>
                  <a:gd name="T38" fmla="*/ 663 w 900"/>
                  <a:gd name="T39" fmla="*/ 902 h 1938"/>
                  <a:gd name="T40" fmla="*/ 606 w 900"/>
                  <a:gd name="T41" fmla="*/ 576 h 1938"/>
                  <a:gd name="T42" fmla="*/ 564 w 900"/>
                  <a:gd name="T43" fmla="*/ 426 h 1938"/>
                  <a:gd name="T44" fmla="*/ 534 w 900"/>
                  <a:gd name="T45" fmla="*/ 384 h 1938"/>
                  <a:gd name="T46" fmla="*/ 522 w 900"/>
                  <a:gd name="T47" fmla="*/ 6 h 1938"/>
                  <a:gd name="T48" fmla="*/ 882 w 900"/>
                  <a:gd name="T49" fmla="*/ 24 h 1938"/>
                  <a:gd name="T50" fmla="*/ 900 w 900"/>
                  <a:gd name="T51" fmla="*/ 978 h 1938"/>
                  <a:gd name="T52" fmla="*/ 894 w 900"/>
                  <a:gd name="T53" fmla="*/ 1932 h 1938"/>
                  <a:gd name="T54" fmla="*/ 0 w 900"/>
                  <a:gd name="T55" fmla="*/ 1938 h 1938"/>
                  <a:gd name="T56" fmla="*/ 24 w 900"/>
                  <a:gd name="T57" fmla="*/ 0 h 1938"/>
                  <a:gd name="T58" fmla="*/ 378 w 900"/>
                  <a:gd name="T59" fmla="*/ 24 h 19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00" h="1938">
                    <a:moveTo>
                      <a:pt x="391" y="41"/>
                    </a:moveTo>
                    <a:cubicBezTo>
                      <a:pt x="393" y="68"/>
                      <a:pt x="407" y="145"/>
                      <a:pt x="402" y="204"/>
                    </a:cubicBezTo>
                    <a:cubicBezTo>
                      <a:pt x="397" y="263"/>
                      <a:pt x="383" y="320"/>
                      <a:pt x="360" y="396"/>
                    </a:cubicBezTo>
                    <a:cubicBezTo>
                      <a:pt x="337" y="472"/>
                      <a:pt x="291" y="538"/>
                      <a:pt x="264" y="660"/>
                    </a:cubicBezTo>
                    <a:cubicBezTo>
                      <a:pt x="237" y="782"/>
                      <a:pt x="207" y="1042"/>
                      <a:pt x="198" y="1128"/>
                    </a:cubicBezTo>
                    <a:cubicBezTo>
                      <a:pt x="189" y="1214"/>
                      <a:pt x="216" y="1137"/>
                      <a:pt x="210" y="1175"/>
                    </a:cubicBezTo>
                    <a:cubicBezTo>
                      <a:pt x="204" y="1213"/>
                      <a:pt x="187" y="1311"/>
                      <a:pt x="164" y="1356"/>
                    </a:cubicBezTo>
                    <a:cubicBezTo>
                      <a:pt x="141" y="1401"/>
                      <a:pt x="92" y="1425"/>
                      <a:pt x="74" y="1447"/>
                    </a:cubicBezTo>
                    <a:cubicBezTo>
                      <a:pt x="56" y="1469"/>
                      <a:pt x="49" y="1443"/>
                      <a:pt x="54" y="1488"/>
                    </a:cubicBezTo>
                    <a:cubicBezTo>
                      <a:pt x="59" y="1533"/>
                      <a:pt x="61" y="1658"/>
                      <a:pt x="102" y="1716"/>
                    </a:cubicBezTo>
                    <a:cubicBezTo>
                      <a:pt x="143" y="1774"/>
                      <a:pt x="244" y="1813"/>
                      <a:pt x="300" y="1836"/>
                    </a:cubicBezTo>
                    <a:cubicBezTo>
                      <a:pt x="356" y="1859"/>
                      <a:pt x="387" y="1856"/>
                      <a:pt x="437" y="1855"/>
                    </a:cubicBezTo>
                    <a:cubicBezTo>
                      <a:pt x="487" y="1854"/>
                      <a:pt x="548" y="1848"/>
                      <a:pt x="600" y="1830"/>
                    </a:cubicBezTo>
                    <a:cubicBezTo>
                      <a:pt x="652" y="1812"/>
                      <a:pt x="713" y="1781"/>
                      <a:pt x="750" y="1746"/>
                    </a:cubicBezTo>
                    <a:cubicBezTo>
                      <a:pt x="787" y="1711"/>
                      <a:pt x="810" y="1661"/>
                      <a:pt x="822" y="1620"/>
                    </a:cubicBezTo>
                    <a:cubicBezTo>
                      <a:pt x="834" y="1579"/>
                      <a:pt x="827" y="1534"/>
                      <a:pt x="822" y="1500"/>
                    </a:cubicBezTo>
                    <a:cubicBezTo>
                      <a:pt x="817" y="1466"/>
                      <a:pt x="811" y="1440"/>
                      <a:pt x="792" y="1416"/>
                    </a:cubicBezTo>
                    <a:cubicBezTo>
                      <a:pt x="773" y="1392"/>
                      <a:pt x="725" y="1406"/>
                      <a:pt x="709" y="1356"/>
                    </a:cubicBezTo>
                    <a:cubicBezTo>
                      <a:pt x="693" y="1306"/>
                      <a:pt x="704" y="1192"/>
                      <a:pt x="696" y="1116"/>
                    </a:cubicBezTo>
                    <a:cubicBezTo>
                      <a:pt x="688" y="1040"/>
                      <a:pt x="678" y="992"/>
                      <a:pt x="663" y="902"/>
                    </a:cubicBezTo>
                    <a:cubicBezTo>
                      <a:pt x="648" y="812"/>
                      <a:pt x="622" y="655"/>
                      <a:pt x="606" y="576"/>
                    </a:cubicBezTo>
                    <a:cubicBezTo>
                      <a:pt x="590" y="497"/>
                      <a:pt x="576" y="458"/>
                      <a:pt x="564" y="426"/>
                    </a:cubicBezTo>
                    <a:cubicBezTo>
                      <a:pt x="552" y="394"/>
                      <a:pt x="541" y="454"/>
                      <a:pt x="534" y="384"/>
                    </a:cubicBezTo>
                    <a:cubicBezTo>
                      <a:pt x="527" y="314"/>
                      <a:pt x="464" y="66"/>
                      <a:pt x="522" y="6"/>
                    </a:cubicBezTo>
                    <a:lnTo>
                      <a:pt x="882" y="24"/>
                    </a:lnTo>
                    <a:lnTo>
                      <a:pt x="900" y="978"/>
                    </a:lnTo>
                    <a:lnTo>
                      <a:pt x="894" y="1932"/>
                    </a:lnTo>
                    <a:lnTo>
                      <a:pt x="0" y="1938"/>
                    </a:lnTo>
                    <a:lnTo>
                      <a:pt x="24" y="0"/>
                    </a:lnTo>
                    <a:lnTo>
                      <a:pt x="378" y="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37894" name="Picture 56" descr="_VOI0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7" descr="_VOI0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 rot="199387">
            <a:off x="357188" y="4956175"/>
            <a:ext cx="2416175" cy="490538"/>
            <a:chOff x="496" y="3249"/>
            <a:chExt cx="1522" cy="309"/>
          </a:xfrm>
        </p:grpSpPr>
        <p:pic>
          <p:nvPicPr>
            <p:cNvPr id="38967" name="Picture 3" descr="KIF_0557"/>
            <p:cNvPicPr>
              <a:picLocks noChangeAspect="1" noChangeArrowheads="1"/>
            </p:cNvPicPr>
            <p:nvPr/>
          </p:nvPicPr>
          <p:blipFill>
            <a:blip r:embed="rId3" cstate="print"/>
            <a:srcRect l="23529" t="65018" r="30232" b="24947"/>
            <a:stretch>
              <a:fillRect/>
            </a:stretch>
          </p:blipFill>
          <p:spPr bwMode="auto">
            <a:xfrm rot="-2290435">
              <a:off x="536" y="3250"/>
              <a:ext cx="1463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8968" name="Freeform 4"/>
            <p:cNvSpPr>
              <a:spLocks/>
            </p:cNvSpPr>
            <p:nvPr/>
          </p:nvSpPr>
          <p:spPr bwMode="auto">
            <a:xfrm rot="-7690435">
              <a:off x="1102" y="2643"/>
              <a:ext cx="309" cy="1522"/>
            </a:xfrm>
            <a:custGeom>
              <a:avLst/>
              <a:gdLst>
                <a:gd name="T0" fmla="*/ 307 w 536"/>
                <a:gd name="T1" fmla="*/ 0 h 1794"/>
                <a:gd name="T2" fmla="*/ 309 w 536"/>
                <a:gd name="T3" fmla="*/ 1519 h 1794"/>
                <a:gd name="T4" fmla="*/ 7 w 536"/>
                <a:gd name="T5" fmla="*/ 1522 h 1794"/>
                <a:gd name="T6" fmla="*/ 0 w 536"/>
                <a:gd name="T7" fmla="*/ 19 h 1794"/>
                <a:gd name="T8" fmla="*/ 141 w 536"/>
                <a:gd name="T9" fmla="*/ 22 h 1794"/>
                <a:gd name="T10" fmla="*/ 141 w 536"/>
                <a:gd name="T11" fmla="*/ 237 h 1794"/>
                <a:gd name="T12" fmla="*/ 141 w 536"/>
                <a:gd name="T13" fmla="*/ 313 h 1794"/>
                <a:gd name="T14" fmla="*/ 141 w 536"/>
                <a:gd name="T15" fmla="*/ 428 h 1794"/>
                <a:gd name="T16" fmla="*/ 103 w 536"/>
                <a:gd name="T17" fmla="*/ 494 h 1794"/>
                <a:gd name="T18" fmla="*/ 78 w 536"/>
                <a:gd name="T19" fmla="*/ 708 h 1794"/>
                <a:gd name="T20" fmla="*/ 63 w 536"/>
                <a:gd name="T21" fmla="*/ 929 h 1794"/>
                <a:gd name="T22" fmla="*/ 63 w 536"/>
                <a:gd name="T23" fmla="*/ 1044 h 1794"/>
                <a:gd name="T24" fmla="*/ 63 w 536"/>
                <a:gd name="T25" fmla="*/ 1122 h 1794"/>
                <a:gd name="T26" fmla="*/ 63 w 536"/>
                <a:gd name="T27" fmla="*/ 1237 h 1794"/>
                <a:gd name="T28" fmla="*/ 47 w 536"/>
                <a:gd name="T29" fmla="*/ 1318 h 1794"/>
                <a:gd name="T30" fmla="*/ 55 w 536"/>
                <a:gd name="T31" fmla="*/ 1424 h 1794"/>
                <a:gd name="T32" fmla="*/ 94 w 536"/>
                <a:gd name="T33" fmla="*/ 1474 h 1794"/>
                <a:gd name="T34" fmla="*/ 249 w 536"/>
                <a:gd name="T35" fmla="*/ 1471 h 1794"/>
                <a:gd name="T36" fmla="*/ 284 w 536"/>
                <a:gd name="T37" fmla="*/ 1437 h 1794"/>
                <a:gd name="T38" fmla="*/ 291 w 536"/>
                <a:gd name="T39" fmla="*/ 1351 h 1794"/>
                <a:gd name="T40" fmla="*/ 272 w 536"/>
                <a:gd name="T41" fmla="*/ 1196 h 1794"/>
                <a:gd name="T42" fmla="*/ 265 w 536"/>
                <a:gd name="T43" fmla="*/ 1069 h 1794"/>
                <a:gd name="T44" fmla="*/ 258 w 536"/>
                <a:gd name="T45" fmla="*/ 794 h 1794"/>
                <a:gd name="T46" fmla="*/ 234 w 536"/>
                <a:gd name="T47" fmla="*/ 519 h 1794"/>
                <a:gd name="T48" fmla="*/ 194 w 536"/>
                <a:gd name="T49" fmla="*/ 450 h 1794"/>
                <a:gd name="T50" fmla="*/ 193 w 536"/>
                <a:gd name="T51" fmla="*/ 387 h 1794"/>
                <a:gd name="T52" fmla="*/ 203 w 536"/>
                <a:gd name="T53" fmla="*/ 15 h 17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36" h="1794">
                  <a:moveTo>
                    <a:pt x="532" y="0"/>
                  </a:moveTo>
                  <a:lnTo>
                    <a:pt x="536" y="1790"/>
                  </a:lnTo>
                  <a:lnTo>
                    <a:pt x="12" y="1794"/>
                  </a:lnTo>
                  <a:lnTo>
                    <a:pt x="0" y="22"/>
                  </a:lnTo>
                  <a:lnTo>
                    <a:pt x="244" y="26"/>
                  </a:lnTo>
                  <a:cubicBezTo>
                    <a:pt x="285" y="69"/>
                    <a:pt x="245" y="222"/>
                    <a:pt x="245" y="279"/>
                  </a:cubicBezTo>
                  <a:cubicBezTo>
                    <a:pt x="245" y="336"/>
                    <a:pt x="245" y="331"/>
                    <a:pt x="245" y="369"/>
                  </a:cubicBezTo>
                  <a:cubicBezTo>
                    <a:pt x="245" y="407"/>
                    <a:pt x="256" y="470"/>
                    <a:pt x="245" y="505"/>
                  </a:cubicBezTo>
                  <a:cubicBezTo>
                    <a:pt x="234" y="540"/>
                    <a:pt x="196" y="527"/>
                    <a:pt x="178" y="582"/>
                  </a:cubicBezTo>
                  <a:cubicBezTo>
                    <a:pt x="160" y="637"/>
                    <a:pt x="147" y="749"/>
                    <a:pt x="136" y="834"/>
                  </a:cubicBezTo>
                  <a:cubicBezTo>
                    <a:pt x="125" y="919"/>
                    <a:pt x="113" y="1029"/>
                    <a:pt x="109" y="1095"/>
                  </a:cubicBezTo>
                  <a:cubicBezTo>
                    <a:pt x="105" y="1161"/>
                    <a:pt x="109" y="1193"/>
                    <a:pt x="109" y="1231"/>
                  </a:cubicBezTo>
                  <a:cubicBezTo>
                    <a:pt x="109" y="1269"/>
                    <a:pt x="109" y="1284"/>
                    <a:pt x="109" y="1322"/>
                  </a:cubicBezTo>
                  <a:cubicBezTo>
                    <a:pt x="109" y="1360"/>
                    <a:pt x="113" y="1419"/>
                    <a:pt x="109" y="1458"/>
                  </a:cubicBezTo>
                  <a:cubicBezTo>
                    <a:pt x="105" y="1497"/>
                    <a:pt x="84" y="1517"/>
                    <a:pt x="82" y="1554"/>
                  </a:cubicBezTo>
                  <a:cubicBezTo>
                    <a:pt x="80" y="1591"/>
                    <a:pt x="83" y="1648"/>
                    <a:pt x="96" y="1678"/>
                  </a:cubicBezTo>
                  <a:cubicBezTo>
                    <a:pt x="109" y="1708"/>
                    <a:pt x="107" y="1728"/>
                    <a:pt x="163" y="1737"/>
                  </a:cubicBezTo>
                  <a:cubicBezTo>
                    <a:pt x="219" y="1746"/>
                    <a:pt x="377" y="1741"/>
                    <a:pt x="432" y="1734"/>
                  </a:cubicBezTo>
                  <a:cubicBezTo>
                    <a:pt x="487" y="1727"/>
                    <a:pt x="480" y="1717"/>
                    <a:pt x="492" y="1694"/>
                  </a:cubicBezTo>
                  <a:cubicBezTo>
                    <a:pt x="504" y="1671"/>
                    <a:pt x="508" y="1640"/>
                    <a:pt x="505" y="1593"/>
                  </a:cubicBezTo>
                  <a:cubicBezTo>
                    <a:pt x="502" y="1546"/>
                    <a:pt x="479" y="1465"/>
                    <a:pt x="472" y="1410"/>
                  </a:cubicBezTo>
                  <a:cubicBezTo>
                    <a:pt x="465" y="1355"/>
                    <a:pt x="464" y="1339"/>
                    <a:pt x="460" y="1260"/>
                  </a:cubicBezTo>
                  <a:cubicBezTo>
                    <a:pt x="456" y="1181"/>
                    <a:pt x="457" y="1044"/>
                    <a:pt x="448" y="936"/>
                  </a:cubicBezTo>
                  <a:cubicBezTo>
                    <a:pt x="439" y="828"/>
                    <a:pt x="424" y="679"/>
                    <a:pt x="406" y="612"/>
                  </a:cubicBezTo>
                  <a:cubicBezTo>
                    <a:pt x="388" y="545"/>
                    <a:pt x="349" y="557"/>
                    <a:pt x="337" y="531"/>
                  </a:cubicBezTo>
                  <a:cubicBezTo>
                    <a:pt x="325" y="505"/>
                    <a:pt x="332" y="541"/>
                    <a:pt x="334" y="456"/>
                  </a:cubicBezTo>
                  <a:cubicBezTo>
                    <a:pt x="336" y="371"/>
                    <a:pt x="348" y="109"/>
                    <a:pt x="352" y="1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15" name="Group 5"/>
          <p:cNvGrpSpPr>
            <a:grpSpLocks/>
          </p:cNvGrpSpPr>
          <p:nvPr/>
        </p:nvGrpSpPr>
        <p:grpSpPr bwMode="auto">
          <a:xfrm rot="6593279">
            <a:off x="2051050" y="1268413"/>
            <a:ext cx="5322888" cy="3808412"/>
            <a:chOff x="1292" y="799"/>
            <a:chExt cx="3353" cy="2399"/>
          </a:xfrm>
        </p:grpSpPr>
        <p:sp>
          <p:nvSpPr>
            <p:cNvPr id="38922" name="Freeform 6" descr="Grands confettis"/>
            <p:cNvSpPr>
              <a:spLocks/>
            </p:cNvSpPr>
            <p:nvPr/>
          </p:nvSpPr>
          <p:spPr bwMode="auto">
            <a:xfrm>
              <a:off x="1292" y="799"/>
              <a:ext cx="3353" cy="2399"/>
            </a:xfrm>
            <a:custGeom>
              <a:avLst/>
              <a:gdLst>
                <a:gd name="T0" fmla="*/ 1852 w 3353"/>
                <a:gd name="T1" fmla="*/ 15 h 2399"/>
                <a:gd name="T2" fmla="*/ 1353 w 3353"/>
                <a:gd name="T3" fmla="*/ 15 h 2399"/>
                <a:gd name="T4" fmla="*/ 854 w 3353"/>
                <a:gd name="T5" fmla="*/ 106 h 2399"/>
                <a:gd name="T6" fmla="*/ 582 w 3353"/>
                <a:gd name="T7" fmla="*/ 332 h 2399"/>
                <a:gd name="T8" fmla="*/ 304 w 3353"/>
                <a:gd name="T9" fmla="*/ 631 h 2399"/>
                <a:gd name="T10" fmla="*/ 37 w 3353"/>
                <a:gd name="T11" fmla="*/ 1194 h 2399"/>
                <a:gd name="T12" fmla="*/ 83 w 3353"/>
                <a:gd name="T13" fmla="*/ 1648 h 2399"/>
                <a:gd name="T14" fmla="*/ 264 w 3353"/>
                <a:gd name="T15" fmla="*/ 1965 h 2399"/>
                <a:gd name="T16" fmla="*/ 582 w 3353"/>
                <a:gd name="T17" fmla="*/ 2238 h 2399"/>
                <a:gd name="T18" fmla="*/ 899 w 3353"/>
                <a:gd name="T19" fmla="*/ 2328 h 2399"/>
                <a:gd name="T20" fmla="*/ 1564 w 3353"/>
                <a:gd name="T21" fmla="*/ 2341 h 2399"/>
                <a:gd name="T22" fmla="*/ 2396 w 3353"/>
                <a:gd name="T23" fmla="*/ 2374 h 2399"/>
                <a:gd name="T24" fmla="*/ 2986 w 3353"/>
                <a:gd name="T25" fmla="*/ 2192 h 2399"/>
                <a:gd name="T26" fmla="*/ 3349 w 3353"/>
                <a:gd name="T27" fmla="*/ 1421 h 2399"/>
                <a:gd name="T28" fmla="*/ 3010 w 3353"/>
                <a:gd name="T29" fmla="*/ 391 h 2399"/>
                <a:gd name="T30" fmla="*/ 2554 w 3353"/>
                <a:gd name="T31" fmla="*/ 145 h 2399"/>
                <a:gd name="T32" fmla="*/ 1806 w 3353"/>
                <a:gd name="T33" fmla="*/ 15 h 23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53" h="2399">
                  <a:moveTo>
                    <a:pt x="1852" y="15"/>
                  </a:moveTo>
                  <a:cubicBezTo>
                    <a:pt x="1685" y="7"/>
                    <a:pt x="1519" y="0"/>
                    <a:pt x="1353" y="15"/>
                  </a:cubicBezTo>
                  <a:cubicBezTo>
                    <a:pt x="1187" y="30"/>
                    <a:pt x="982" y="53"/>
                    <a:pt x="854" y="106"/>
                  </a:cubicBezTo>
                  <a:cubicBezTo>
                    <a:pt x="726" y="159"/>
                    <a:pt x="674" y="245"/>
                    <a:pt x="582" y="332"/>
                  </a:cubicBezTo>
                  <a:cubicBezTo>
                    <a:pt x="490" y="419"/>
                    <a:pt x="395" y="487"/>
                    <a:pt x="304" y="631"/>
                  </a:cubicBezTo>
                  <a:cubicBezTo>
                    <a:pt x="213" y="775"/>
                    <a:pt x="74" y="1025"/>
                    <a:pt x="37" y="1194"/>
                  </a:cubicBezTo>
                  <a:cubicBezTo>
                    <a:pt x="0" y="1363"/>
                    <a:pt x="45" y="1520"/>
                    <a:pt x="83" y="1648"/>
                  </a:cubicBezTo>
                  <a:cubicBezTo>
                    <a:pt x="121" y="1776"/>
                    <a:pt x="181" y="1867"/>
                    <a:pt x="264" y="1965"/>
                  </a:cubicBezTo>
                  <a:cubicBezTo>
                    <a:pt x="347" y="2063"/>
                    <a:pt x="476" y="2177"/>
                    <a:pt x="582" y="2238"/>
                  </a:cubicBezTo>
                  <a:cubicBezTo>
                    <a:pt x="688" y="2299"/>
                    <a:pt x="735" y="2311"/>
                    <a:pt x="899" y="2328"/>
                  </a:cubicBezTo>
                  <a:cubicBezTo>
                    <a:pt x="1063" y="2345"/>
                    <a:pt x="1315" y="2333"/>
                    <a:pt x="1564" y="2341"/>
                  </a:cubicBezTo>
                  <a:cubicBezTo>
                    <a:pt x="1813" y="2349"/>
                    <a:pt x="2159" y="2399"/>
                    <a:pt x="2396" y="2374"/>
                  </a:cubicBezTo>
                  <a:cubicBezTo>
                    <a:pt x="2633" y="2349"/>
                    <a:pt x="2827" y="2351"/>
                    <a:pt x="2986" y="2192"/>
                  </a:cubicBezTo>
                  <a:cubicBezTo>
                    <a:pt x="3145" y="2033"/>
                    <a:pt x="3345" y="1721"/>
                    <a:pt x="3349" y="1421"/>
                  </a:cubicBezTo>
                  <a:cubicBezTo>
                    <a:pt x="3353" y="1121"/>
                    <a:pt x="3142" y="604"/>
                    <a:pt x="3010" y="391"/>
                  </a:cubicBezTo>
                  <a:cubicBezTo>
                    <a:pt x="2878" y="178"/>
                    <a:pt x="2755" y="208"/>
                    <a:pt x="2554" y="145"/>
                  </a:cubicBezTo>
                  <a:cubicBezTo>
                    <a:pt x="2353" y="82"/>
                    <a:pt x="1962" y="42"/>
                    <a:pt x="1806" y="15"/>
                  </a:cubicBezTo>
                </a:path>
              </a:pathLst>
            </a:custGeom>
            <a:pattFill prst="lgConfetti">
              <a:fgClr>
                <a:srgbClr val="FFCC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Freeform 7"/>
            <p:cNvSpPr>
              <a:spLocks/>
            </p:cNvSpPr>
            <p:nvPr/>
          </p:nvSpPr>
          <p:spPr bwMode="auto">
            <a:xfrm>
              <a:off x="2373" y="2116"/>
              <a:ext cx="635" cy="286"/>
            </a:xfrm>
            <a:custGeom>
              <a:avLst/>
              <a:gdLst>
                <a:gd name="T0" fmla="*/ 635 w 635"/>
                <a:gd name="T1" fmla="*/ 13 h 286"/>
                <a:gd name="T2" fmla="*/ 579 w 635"/>
                <a:gd name="T3" fmla="*/ 4 h 286"/>
                <a:gd name="T4" fmla="*/ 503 w 635"/>
                <a:gd name="T5" fmla="*/ 36 h 286"/>
                <a:gd name="T6" fmla="*/ 317 w 635"/>
                <a:gd name="T7" fmla="*/ 104 h 286"/>
                <a:gd name="T8" fmla="*/ 90 w 635"/>
                <a:gd name="T9" fmla="*/ 149 h 286"/>
                <a:gd name="T10" fmla="*/ 0 w 635"/>
                <a:gd name="T11" fmla="*/ 286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5" h="286">
                  <a:moveTo>
                    <a:pt x="635" y="13"/>
                  </a:moveTo>
                  <a:cubicBezTo>
                    <a:pt x="626" y="12"/>
                    <a:pt x="601" y="0"/>
                    <a:pt x="579" y="4"/>
                  </a:cubicBezTo>
                  <a:cubicBezTo>
                    <a:pt x="557" y="8"/>
                    <a:pt x="547" y="19"/>
                    <a:pt x="503" y="36"/>
                  </a:cubicBezTo>
                  <a:cubicBezTo>
                    <a:pt x="459" y="53"/>
                    <a:pt x="386" y="85"/>
                    <a:pt x="317" y="104"/>
                  </a:cubicBezTo>
                  <a:cubicBezTo>
                    <a:pt x="248" y="123"/>
                    <a:pt x="143" y="119"/>
                    <a:pt x="90" y="149"/>
                  </a:cubicBezTo>
                  <a:cubicBezTo>
                    <a:pt x="37" y="179"/>
                    <a:pt x="18" y="232"/>
                    <a:pt x="0" y="28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Freeform 8" descr="Marbre marron"/>
            <p:cNvSpPr>
              <a:spLocks/>
            </p:cNvSpPr>
            <p:nvPr/>
          </p:nvSpPr>
          <p:spPr bwMode="auto">
            <a:xfrm>
              <a:off x="1647" y="1078"/>
              <a:ext cx="1565" cy="1467"/>
            </a:xfrm>
            <a:custGeom>
              <a:avLst/>
              <a:gdLst>
                <a:gd name="T0" fmla="*/ 907 w 1565"/>
                <a:gd name="T1" fmla="*/ 507 h 1467"/>
                <a:gd name="T2" fmla="*/ 1134 w 1565"/>
                <a:gd name="T3" fmla="*/ 371 h 1467"/>
                <a:gd name="T4" fmla="*/ 1406 w 1565"/>
                <a:gd name="T5" fmla="*/ 235 h 1467"/>
                <a:gd name="T6" fmla="*/ 1542 w 1565"/>
                <a:gd name="T7" fmla="*/ 53 h 1467"/>
                <a:gd name="T8" fmla="*/ 1270 w 1565"/>
                <a:gd name="T9" fmla="*/ 99 h 1467"/>
                <a:gd name="T10" fmla="*/ 1089 w 1565"/>
                <a:gd name="T11" fmla="*/ 144 h 1467"/>
                <a:gd name="T12" fmla="*/ 998 w 1565"/>
                <a:gd name="T13" fmla="*/ 53 h 1467"/>
                <a:gd name="T14" fmla="*/ 907 w 1565"/>
                <a:gd name="T15" fmla="*/ 8 h 1467"/>
                <a:gd name="T16" fmla="*/ 590 w 1565"/>
                <a:gd name="T17" fmla="*/ 99 h 1467"/>
                <a:gd name="T18" fmla="*/ 408 w 1565"/>
                <a:gd name="T19" fmla="*/ 235 h 1467"/>
                <a:gd name="T20" fmla="*/ 272 w 1565"/>
                <a:gd name="T21" fmla="*/ 416 h 1467"/>
                <a:gd name="T22" fmla="*/ 91 w 1565"/>
                <a:gd name="T23" fmla="*/ 643 h 1467"/>
                <a:gd name="T24" fmla="*/ 0 w 1565"/>
                <a:gd name="T25" fmla="*/ 1051 h 1467"/>
                <a:gd name="T26" fmla="*/ 91 w 1565"/>
                <a:gd name="T27" fmla="*/ 1369 h 1467"/>
                <a:gd name="T28" fmla="*/ 181 w 1565"/>
                <a:gd name="T29" fmla="*/ 1460 h 1467"/>
                <a:gd name="T30" fmla="*/ 272 w 1565"/>
                <a:gd name="T31" fmla="*/ 1414 h 1467"/>
                <a:gd name="T32" fmla="*/ 499 w 1565"/>
                <a:gd name="T33" fmla="*/ 1187 h 1467"/>
                <a:gd name="T34" fmla="*/ 726 w 1565"/>
                <a:gd name="T35" fmla="*/ 1097 h 1467"/>
                <a:gd name="T36" fmla="*/ 816 w 1565"/>
                <a:gd name="T37" fmla="*/ 1006 h 1467"/>
                <a:gd name="T38" fmla="*/ 816 w 1565"/>
                <a:gd name="T39" fmla="*/ 915 h 1467"/>
                <a:gd name="T40" fmla="*/ 680 w 1565"/>
                <a:gd name="T41" fmla="*/ 779 h 1467"/>
                <a:gd name="T42" fmla="*/ 590 w 1565"/>
                <a:gd name="T43" fmla="*/ 462 h 1467"/>
                <a:gd name="T44" fmla="*/ 680 w 1565"/>
                <a:gd name="T45" fmla="*/ 371 h 1467"/>
                <a:gd name="T46" fmla="*/ 816 w 1565"/>
                <a:gd name="T47" fmla="*/ 462 h 1467"/>
                <a:gd name="T48" fmla="*/ 952 w 1565"/>
                <a:gd name="T49" fmla="*/ 507 h 14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65" h="1467">
                  <a:moveTo>
                    <a:pt x="907" y="507"/>
                  </a:moveTo>
                  <a:cubicBezTo>
                    <a:pt x="979" y="461"/>
                    <a:pt x="1051" y="416"/>
                    <a:pt x="1134" y="371"/>
                  </a:cubicBezTo>
                  <a:cubicBezTo>
                    <a:pt x="1217" y="326"/>
                    <a:pt x="1338" y="288"/>
                    <a:pt x="1406" y="235"/>
                  </a:cubicBezTo>
                  <a:cubicBezTo>
                    <a:pt x="1474" y="182"/>
                    <a:pt x="1565" y="76"/>
                    <a:pt x="1542" y="53"/>
                  </a:cubicBezTo>
                  <a:cubicBezTo>
                    <a:pt x="1519" y="30"/>
                    <a:pt x="1345" y="84"/>
                    <a:pt x="1270" y="99"/>
                  </a:cubicBezTo>
                  <a:cubicBezTo>
                    <a:pt x="1195" y="114"/>
                    <a:pt x="1134" y="152"/>
                    <a:pt x="1089" y="144"/>
                  </a:cubicBezTo>
                  <a:cubicBezTo>
                    <a:pt x="1044" y="136"/>
                    <a:pt x="1028" y="76"/>
                    <a:pt x="998" y="53"/>
                  </a:cubicBezTo>
                  <a:cubicBezTo>
                    <a:pt x="968" y="30"/>
                    <a:pt x="975" y="0"/>
                    <a:pt x="907" y="8"/>
                  </a:cubicBezTo>
                  <a:cubicBezTo>
                    <a:pt x="839" y="16"/>
                    <a:pt x="673" y="61"/>
                    <a:pt x="590" y="99"/>
                  </a:cubicBezTo>
                  <a:cubicBezTo>
                    <a:pt x="507" y="137"/>
                    <a:pt x="461" y="182"/>
                    <a:pt x="408" y="235"/>
                  </a:cubicBezTo>
                  <a:cubicBezTo>
                    <a:pt x="355" y="288"/>
                    <a:pt x="325" y="348"/>
                    <a:pt x="272" y="416"/>
                  </a:cubicBezTo>
                  <a:cubicBezTo>
                    <a:pt x="219" y="484"/>
                    <a:pt x="136" y="537"/>
                    <a:pt x="91" y="643"/>
                  </a:cubicBezTo>
                  <a:cubicBezTo>
                    <a:pt x="46" y="749"/>
                    <a:pt x="0" y="930"/>
                    <a:pt x="0" y="1051"/>
                  </a:cubicBezTo>
                  <a:cubicBezTo>
                    <a:pt x="0" y="1172"/>
                    <a:pt x="61" y="1301"/>
                    <a:pt x="91" y="1369"/>
                  </a:cubicBezTo>
                  <a:cubicBezTo>
                    <a:pt x="121" y="1437"/>
                    <a:pt x="151" y="1453"/>
                    <a:pt x="181" y="1460"/>
                  </a:cubicBezTo>
                  <a:cubicBezTo>
                    <a:pt x="211" y="1467"/>
                    <a:pt x="219" y="1459"/>
                    <a:pt x="272" y="1414"/>
                  </a:cubicBezTo>
                  <a:cubicBezTo>
                    <a:pt x="325" y="1369"/>
                    <a:pt x="423" y="1240"/>
                    <a:pt x="499" y="1187"/>
                  </a:cubicBezTo>
                  <a:cubicBezTo>
                    <a:pt x="575" y="1134"/>
                    <a:pt x="673" y="1127"/>
                    <a:pt x="726" y="1097"/>
                  </a:cubicBezTo>
                  <a:cubicBezTo>
                    <a:pt x="779" y="1067"/>
                    <a:pt x="801" y="1036"/>
                    <a:pt x="816" y="1006"/>
                  </a:cubicBezTo>
                  <a:cubicBezTo>
                    <a:pt x="831" y="976"/>
                    <a:pt x="839" y="953"/>
                    <a:pt x="816" y="915"/>
                  </a:cubicBezTo>
                  <a:cubicBezTo>
                    <a:pt x="793" y="877"/>
                    <a:pt x="718" y="854"/>
                    <a:pt x="680" y="779"/>
                  </a:cubicBezTo>
                  <a:cubicBezTo>
                    <a:pt x="642" y="704"/>
                    <a:pt x="590" y="530"/>
                    <a:pt x="590" y="462"/>
                  </a:cubicBezTo>
                  <a:cubicBezTo>
                    <a:pt x="590" y="394"/>
                    <a:pt x="642" y="371"/>
                    <a:pt x="680" y="371"/>
                  </a:cubicBezTo>
                  <a:cubicBezTo>
                    <a:pt x="718" y="371"/>
                    <a:pt x="771" y="439"/>
                    <a:pt x="816" y="462"/>
                  </a:cubicBezTo>
                  <a:cubicBezTo>
                    <a:pt x="861" y="485"/>
                    <a:pt x="906" y="496"/>
                    <a:pt x="952" y="507"/>
                  </a:cubicBezTo>
                </a:path>
              </a:pathLst>
            </a:custGeom>
            <a:blipFill dpi="0" rotWithShape="1">
              <a:blip r:embed="rId4" cstate="print">
                <a:alphaModFix amt="69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5" name="Freeform 9" descr="Papier journal"/>
            <p:cNvSpPr>
              <a:spLocks/>
            </p:cNvSpPr>
            <p:nvPr/>
          </p:nvSpPr>
          <p:spPr bwMode="auto">
            <a:xfrm>
              <a:off x="2546" y="2258"/>
              <a:ext cx="706" cy="817"/>
            </a:xfrm>
            <a:custGeom>
              <a:avLst/>
              <a:gdLst>
                <a:gd name="T0" fmla="*/ 8 w 706"/>
                <a:gd name="T1" fmla="*/ 552 h 817"/>
                <a:gd name="T2" fmla="*/ 99 w 706"/>
                <a:gd name="T3" fmla="*/ 461 h 817"/>
                <a:gd name="T4" fmla="*/ 235 w 706"/>
                <a:gd name="T5" fmla="*/ 370 h 817"/>
                <a:gd name="T6" fmla="*/ 190 w 706"/>
                <a:gd name="T7" fmla="*/ 234 h 817"/>
                <a:gd name="T8" fmla="*/ 190 w 706"/>
                <a:gd name="T9" fmla="*/ 144 h 817"/>
                <a:gd name="T10" fmla="*/ 280 w 706"/>
                <a:gd name="T11" fmla="*/ 53 h 817"/>
                <a:gd name="T12" fmla="*/ 416 w 706"/>
                <a:gd name="T13" fmla="*/ 7 h 817"/>
                <a:gd name="T14" fmla="*/ 552 w 706"/>
                <a:gd name="T15" fmla="*/ 98 h 817"/>
                <a:gd name="T16" fmla="*/ 594 w 706"/>
                <a:gd name="T17" fmla="*/ 230 h 817"/>
                <a:gd name="T18" fmla="*/ 552 w 706"/>
                <a:gd name="T19" fmla="*/ 370 h 817"/>
                <a:gd name="T20" fmla="*/ 552 w 706"/>
                <a:gd name="T21" fmla="*/ 461 h 817"/>
                <a:gd name="T22" fmla="*/ 688 w 706"/>
                <a:gd name="T23" fmla="*/ 552 h 817"/>
                <a:gd name="T24" fmla="*/ 658 w 706"/>
                <a:gd name="T25" fmla="*/ 570 h 817"/>
                <a:gd name="T26" fmla="*/ 598 w 706"/>
                <a:gd name="T27" fmla="*/ 552 h 817"/>
                <a:gd name="T28" fmla="*/ 507 w 706"/>
                <a:gd name="T29" fmla="*/ 506 h 817"/>
                <a:gd name="T30" fmla="*/ 416 w 706"/>
                <a:gd name="T31" fmla="*/ 552 h 817"/>
                <a:gd name="T32" fmla="*/ 416 w 706"/>
                <a:gd name="T33" fmla="*/ 779 h 817"/>
                <a:gd name="T34" fmla="*/ 326 w 706"/>
                <a:gd name="T35" fmla="*/ 779 h 817"/>
                <a:gd name="T36" fmla="*/ 326 w 706"/>
                <a:gd name="T37" fmla="*/ 688 h 817"/>
                <a:gd name="T38" fmla="*/ 326 w 706"/>
                <a:gd name="T39" fmla="*/ 597 h 817"/>
                <a:gd name="T40" fmla="*/ 235 w 706"/>
                <a:gd name="T41" fmla="*/ 506 h 817"/>
                <a:gd name="T42" fmla="*/ 114 w 706"/>
                <a:gd name="T43" fmla="*/ 522 h 817"/>
                <a:gd name="T44" fmla="*/ 53 w 706"/>
                <a:gd name="T45" fmla="*/ 552 h 817"/>
                <a:gd name="T46" fmla="*/ 8 w 706"/>
                <a:gd name="T47" fmla="*/ 552 h 8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06" h="817">
                  <a:moveTo>
                    <a:pt x="8" y="552"/>
                  </a:moveTo>
                  <a:cubicBezTo>
                    <a:pt x="16" y="537"/>
                    <a:pt x="61" y="491"/>
                    <a:pt x="99" y="461"/>
                  </a:cubicBezTo>
                  <a:cubicBezTo>
                    <a:pt x="137" y="431"/>
                    <a:pt x="220" y="408"/>
                    <a:pt x="235" y="370"/>
                  </a:cubicBezTo>
                  <a:cubicBezTo>
                    <a:pt x="250" y="332"/>
                    <a:pt x="198" y="272"/>
                    <a:pt x="190" y="234"/>
                  </a:cubicBezTo>
                  <a:cubicBezTo>
                    <a:pt x="182" y="196"/>
                    <a:pt x="175" y="174"/>
                    <a:pt x="190" y="144"/>
                  </a:cubicBezTo>
                  <a:cubicBezTo>
                    <a:pt x="205" y="114"/>
                    <a:pt x="242" y="76"/>
                    <a:pt x="280" y="53"/>
                  </a:cubicBezTo>
                  <a:cubicBezTo>
                    <a:pt x="318" y="30"/>
                    <a:pt x="371" y="0"/>
                    <a:pt x="416" y="7"/>
                  </a:cubicBezTo>
                  <a:cubicBezTo>
                    <a:pt x="461" y="14"/>
                    <a:pt x="522" y="61"/>
                    <a:pt x="552" y="98"/>
                  </a:cubicBezTo>
                  <a:cubicBezTo>
                    <a:pt x="582" y="135"/>
                    <a:pt x="594" y="185"/>
                    <a:pt x="594" y="230"/>
                  </a:cubicBezTo>
                  <a:cubicBezTo>
                    <a:pt x="594" y="275"/>
                    <a:pt x="559" y="332"/>
                    <a:pt x="552" y="370"/>
                  </a:cubicBezTo>
                  <a:cubicBezTo>
                    <a:pt x="545" y="408"/>
                    <a:pt x="529" y="431"/>
                    <a:pt x="552" y="461"/>
                  </a:cubicBezTo>
                  <a:cubicBezTo>
                    <a:pt x="575" y="491"/>
                    <a:pt x="670" y="534"/>
                    <a:pt x="688" y="552"/>
                  </a:cubicBezTo>
                  <a:cubicBezTo>
                    <a:pt x="706" y="570"/>
                    <a:pt x="673" y="570"/>
                    <a:pt x="658" y="570"/>
                  </a:cubicBezTo>
                  <a:cubicBezTo>
                    <a:pt x="643" y="570"/>
                    <a:pt x="623" y="563"/>
                    <a:pt x="598" y="552"/>
                  </a:cubicBezTo>
                  <a:cubicBezTo>
                    <a:pt x="573" y="541"/>
                    <a:pt x="537" y="506"/>
                    <a:pt x="507" y="506"/>
                  </a:cubicBezTo>
                  <a:cubicBezTo>
                    <a:pt x="477" y="506"/>
                    <a:pt x="431" y="507"/>
                    <a:pt x="416" y="552"/>
                  </a:cubicBezTo>
                  <a:cubicBezTo>
                    <a:pt x="401" y="597"/>
                    <a:pt x="431" y="741"/>
                    <a:pt x="416" y="779"/>
                  </a:cubicBezTo>
                  <a:cubicBezTo>
                    <a:pt x="401" y="817"/>
                    <a:pt x="341" y="794"/>
                    <a:pt x="326" y="779"/>
                  </a:cubicBezTo>
                  <a:cubicBezTo>
                    <a:pt x="311" y="764"/>
                    <a:pt x="326" y="718"/>
                    <a:pt x="326" y="688"/>
                  </a:cubicBezTo>
                  <a:cubicBezTo>
                    <a:pt x="326" y="658"/>
                    <a:pt x="341" y="627"/>
                    <a:pt x="326" y="597"/>
                  </a:cubicBezTo>
                  <a:cubicBezTo>
                    <a:pt x="311" y="567"/>
                    <a:pt x="270" y="518"/>
                    <a:pt x="235" y="506"/>
                  </a:cubicBezTo>
                  <a:cubicBezTo>
                    <a:pt x="200" y="494"/>
                    <a:pt x="144" y="514"/>
                    <a:pt x="114" y="522"/>
                  </a:cubicBezTo>
                  <a:cubicBezTo>
                    <a:pt x="84" y="530"/>
                    <a:pt x="71" y="547"/>
                    <a:pt x="53" y="552"/>
                  </a:cubicBezTo>
                  <a:cubicBezTo>
                    <a:pt x="35" y="557"/>
                    <a:pt x="0" y="567"/>
                    <a:pt x="8" y="552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6" name="Oval 10"/>
            <p:cNvSpPr>
              <a:spLocks noChangeArrowheads="1"/>
            </p:cNvSpPr>
            <p:nvPr/>
          </p:nvSpPr>
          <p:spPr bwMode="auto">
            <a:xfrm>
              <a:off x="2856" y="262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27" name="Freeform 11" descr="Papier de soie rose"/>
            <p:cNvSpPr>
              <a:spLocks/>
            </p:cNvSpPr>
            <p:nvPr/>
          </p:nvSpPr>
          <p:spPr bwMode="auto">
            <a:xfrm>
              <a:off x="1996" y="2262"/>
              <a:ext cx="603" cy="528"/>
            </a:xfrm>
            <a:custGeom>
              <a:avLst/>
              <a:gdLst>
                <a:gd name="T0" fmla="*/ 376 w 603"/>
                <a:gd name="T1" fmla="*/ 34 h 528"/>
                <a:gd name="T2" fmla="*/ 292 w 603"/>
                <a:gd name="T3" fmla="*/ 18 h 528"/>
                <a:gd name="T4" fmla="*/ 59 w 603"/>
                <a:gd name="T5" fmla="*/ 140 h 528"/>
                <a:gd name="T6" fmla="*/ 4 w 603"/>
                <a:gd name="T7" fmla="*/ 290 h 528"/>
                <a:gd name="T8" fmla="*/ 32 w 603"/>
                <a:gd name="T9" fmla="*/ 422 h 528"/>
                <a:gd name="T10" fmla="*/ 150 w 603"/>
                <a:gd name="T11" fmla="*/ 502 h 528"/>
                <a:gd name="T12" fmla="*/ 300 w 603"/>
                <a:gd name="T13" fmla="*/ 514 h 528"/>
                <a:gd name="T14" fmla="*/ 488 w 603"/>
                <a:gd name="T15" fmla="*/ 418 h 528"/>
                <a:gd name="T16" fmla="*/ 558 w 603"/>
                <a:gd name="T17" fmla="*/ 321 h 528"/>
                <a:gd name="T18" fmla="*/ 603 w 603"/>
                <a:gd name="T19" fmla="*/ 185 h 528"/>
                <a:gd name="T20" fmla="*/ 558 w 603"/>
                <a:gd name="T21" fmla="*/ 94 h 528"/>
                <a:gd name="T22" fmla="*/ 467 w 603"/>
                <a:gd name="T23" fmla="*/ 94 h 528"/>
                <a:gd name="T24" fmla="*/ 422 w 603"/>
                <a:gd name="T25" fmla="*/ 140 h 528"/>
                <a:gd name="T26" fmla="*/ 422 w 603"/>
                <a:gd name="T27" fmla="*/ 185 h 528"/>
                <a:gd name="T28" fmla="*/ 444 w 603"/>
                <a:gd name="T29" fmla="*/ 242 h 528"/>
                <a:gd name="T30" fmla="*/ 448 w 603"/>
                <a:gd name="T31" fmla="*/ 298 h 528"/>
                <a:gd name="T32" fmla="*/ 422 w 603"/>
                <a:gd name="T33" fmla="*/ 321 h 528"/>
                <a:gd name="T34" fmla="*/ 396 w 603"/>
                <a:gd name="T35" fmla="*/ 346 h 528"/>
                <a:gd name="T36" fmla="*/ 376 w 603"/>
                <a:gd name="T37" fmla="*/ 378 h 528"/>
                <a:gd name="T38" fmla="*/ 308 w 603"/>
                <a:gd name="T39" fmla="*/ 394 h 528"/>
                <a:gd name="T40" fmla="*/ 241 w 603"/>
                <a:gd name="T41" fmla="*/ 366 h 528"/>
                <a:gd name="T42" fmla="*/ 172 w 603"/>
                <a:gd name="T43" fmla="*/ 374 h 528"/>
                <a:gd name="T44" fmla="*/ 150 w 603"/>
                <a:gd name="T45" fmla="*/ 321 h 528"/>
                <a:gd name="T46" fmla="*/ 195 w 603"/>
                <a:gd name="T47" fmla="*/ 276 h 528"/>
                <a:gd name="T48" fmla="*/ 241 w 603"/>
                <a:gd name="T49" fmla="*/ 185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3" h="528">
                  <a:moveTo>
                    <a:pt x="376" y="34"/>
                  </a:moveTo>
                  <a:cubicBezTo>
                    <a:pt x="362" y="31"/>
                    <a:pt x="345" y="0"/>
                    <a:pt x="292" y="18"/>
                  </a:cubicBezTo>
                  <a:cubicBezTo>
                    <a:pt x="239" y="36"/>
                    <a:pt x="107" y="95"/>
                    <a:pt x="59" y="140"/>
                  </a:cubicBezTo>
                  <a:cubicBezTo>
                    <a:pt x="11" y="185"/>
                    <a:pt x="8" y="243"/>
                    <a:pt x="4" y="290"/>
                  </a:cubicBezTo>
                  <a:cubicBezTo>
                    <a:pt x="0" y="337"/>
                    <a:pt x="8" y="387"/>
                    <a:pt x="32" y="422"/>
                  </a:cubicBezTo>
                  <a:cubicBezTo>
                    <a:pt x="56" y="457"/>
                    <a:pt x="105" y="487"/>
                    <a:pt x="150" y="502"/>
                  </a:cubicBezTo>
                  <a:cubicBezTo>
                    <a:pt x="195" y="517"/>
                    <a:pt x="244" y="528"/>
                    <a:pt x="300" y="514"/>
                  </a:cubicBezTo>
                  <a:cubicBezTo>
                    <a:pt x="356" y="500"/>
                    <a:pt x="445" y="450"/>
                    <a:pt x="488" y="418"/>
                  </a:cubicBezTo>
                  <a:cubicBezTo>
                    <a:pt x="531" y="386"/>
                    <a:pt x="539" y="360"/>
                    <a:pt x="558" y="321"/>
                  </a:cubicBezTo>
                  <a:cubicBezTo>
                    <a:pt x="577" y="282"/>
                    <a:pt x="603" y="223"/>
                    <a:pt x="603" y="185"/>
                  </a:cubicBezTo>
                  <a:cubicBezTo>
                    <a:pt x="603" y="147"/>
                    <a:pt x="581" y="109"/>
                    <a:pt x="558" y="94"/>
                  </a:cubicBezTo>
                  <a:cubicBezTo>
                    <a:pt x="535" y="79"/>
                    <a:pt x="490" y="86"/>
                    <a:pt x="467" y="94"/>
                  </a:cubicBezTo>
                  <a:cubicBezTo>
                    <a:pt x="444" y="102"/>
                    <a:pt x="429" y="125"/>
                    <a:pt x="422" y="140"/>
                  </a:cubicBezTo>
                  <a:cubicBezTo>
                    <a:pt x="415" y="155"/>
                    <a:pt x="418" y="168"/>
                    <a:pt x="422" y="185"/>
                  </a:cubicBezTo>
                  <a:cubicBezTo>
                    <a:pt x="426" y="202"/>
                    <a:pt x="440" y="223"/>
                    <a:pt x="444" y="242"/>
                  </a:cubicBezTo>
                  <a:cubicBezTo>
                    <a:pt x="448" y="261"/>
                    <a:pt x="452" y="285"/>
                    <a:pt x="448" y="298"/>
                  </a:cubicBezTo>
                  <a:cubicBezTo>
                    <a:pt x="444" y="311"/>
                    <a:pt x="431" y="313"/>
                    <a:pt x="422" y="321"/>
                  </a:cubicBezTo>
                  <a:cubicBezTo>
                    <a:pt x="413" y="329"/>
                    <a:pt x="404" y="336"/>
                    <a:pt x="396" y="346"/>
                  </a:cubicBezTo>
                  <a:cubicBezTo>
                    <a:pt x="388" y="356"/>
                    <a:pt x="391" y="370"/>
                    <a:pt x="376" y="378"/>
                  </a:cubicBezTo>
                  <a:cubicBezTo>
                    <a:pt x="361" y="386"/>
                    <a:pt x="330" y="396"/>
                    <a:pt x="308" y="394"/>
                  </a:cubicBezTo>
                  <a:cubicBezTo>
                    <a:pt x="286" y="392"/>
                    <a:pt x="264" y="369"/>
                    <a:pt x="241" y="366"/>
                  </a:cubicBezTo>
                  <a:cubicBezTo>
                    <a:pt x="218" y="363"/>
                    <a:pt x="187" y="381"/>
                    <a:pt x="172" y="374"/>
                  </a:cubicBezTo>
                  <a:cubicBezTo>
                    <a:pt x="157" y="367"/>
                    <a:pt x="146" y="337"/>
                    <a:pt x="150" y="321"/>
                  </a:cubicBezTo>
                  <a:cubicBezTo>
                    <a:pt x="154" y="305"/>
                    <a:pt x="180" y="299"/>
                    <a:pt x="195" y="276"/>
                  </a:cubicBezTo>
                  <a:cubicBezTo>
                    <a:pt x="210" y="253"/>
                    <a:pt x="233" y="200"/>
                    <a:pt x="241" y="185"/>
                  </a:cubicBezTo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8" name="Freeform 12" descr="Papier de soie rose"/>
            <p:cNvSpPr>
              <a:spLocks/>
            </p:cNvSpPr>
            <p:nvPr/>
          </p:nvSpPr>
          <p:spPr bwMode="auto">
            <a:xfrm>
              <a:off x="3467" y="2333"/>
              <a:ext cx="554" cy="547"/>
            </a:xfrm>
            <a:custGeom>
              <a:avLst/>
              <a:gdLst>
                <a:gd name="T0" fmla="*/ 141 w 554"/>
                <a:gd name="T1" fmla="*/ 327 h 547"/>
                <a:gd name="T2" fmla="*/ 101 w 554"/>
                <a:gd name="T3" fmla="*/ 295 h 547"/>
                <a:gd name="T4" fmla="*/ 33 w 554"/>
                <a:gd name="T5" fmla="*/ 280 h 547"/>
                <a:gd name="T6" fmla="*/ 17 w 554"/>
                <a:gd name="T7" fmla="*/ 359 h 547"/>
                <a:gd name="T8" fmla="*/ 13 w 554"/>
                <a:gd name="T9" fmla="*/ 383 h 547"/>
                <a:gd name="T10" fmla="*/ 93 w 554"/>
                <a:gd name="T11" fmla="*/ 487 h 547"/>
                <a:gd name="T12" fmla="*/ 247 w 554"/>
                <a:gd name="T13" fmla="*/ 537 h 547"/>
                <a:gd name="T14" fmla="*/ 406 w 554"/>
                <a:gd name="T15" fmla="*/ 534 h 547"/>
                <a:gd name="T16" fmla="*/ 519 w 554"/>
                <a:gd name="T17" fmla="*/ 460 h 547"/>
                <a:gd name="T18" fmla="*/ 551 w 554"/>
                <a:gd name="T19" fmla="*/ 321 h 547"/>
                <a:gd name="T20" fmla="*/ 508 w 554"/>
                <a:gd name="T21" fmla="*/ 177 h 547"/>
                <a:gd name="T22" fmla="*/ 351 w 554"/>
                <a:gd name="T23" fmla="*/ 36 h 547"/>
                <a:gd name="T24" fmla="*/ 235 w 554"/>
                <a:gd name="T25" fmla="*/ 6 h 547"/>
                <a:gd name="T26" fmla="*/ 92 w 554"/>
                <a:gd name="T27" fmla="*/ 13 h 547"/>
                <a:gd name="T28" fmla="*/ 24 w 554"/>
                <a:gd name="T29" fmla="*/ 88 h 547"/>
                <a:gd name="T30" fmla="*/ 101 w 554"/>
                <a:gd name="T31" fmla="*/ 131 h 547"/>
                <a:gd name="T32" fmla="*/ 209 w 554"/>
                <a:gd name="T33" fmla="*/ 171 h 547"/>
                <a:gd name="T34" fmla="*/ 253 w 554"/>
                <a:gd name="T35" fmla="*/ 117 h 547"/>
                <a:gd name="T36" fmla="*/ 284 w 554"/>
                <a:gd name="T37" fmla="*/ 133 h 547"/>
                <a:gd name="T38" fmla="*/ 317 w 554"/>
                <a:gd name="T39" fmla="*/ 148 h 547"/>
                <a:gd name="T40" fmla="*/ 354 w 554"/>
                <a:gd name="T41" fmla="*/ 155 h 547"/>
                <a:gd name="T42" fmla="*/ 369 w 554"/>
                <a:gd name="T43" fmla="*/ 219 h 547"/>
                <a:gd name="T44" fmla="*/ 369 w 554"/>
                <a:gd name="T45" fmla="*/ 287 h 547"/>
                <a:gd name="T46" fmla="*/ 405 w 554"/>
                <a:gd name="T47" fmla="*/ 311 h 547"/>
                <a:gd name="T48" fmla="*/ 383 w 554"/>
                <a:gd name="T49" fmla="*/ 387 h 547"/>
                <a:gd name="T50" fmla="*/ 317 w 554"/>
                <a:gd name="T51" fmla="*/ 403 h 547"/>
                <a:gd name="T52" fmla="*/ 223 w 554"/>
                <a:gd name="T53" fmla="*/ 351 h 547"/>
                <a:gd name="T54" fmla="*/ 197 w 554"/>
                <a:gd name="T55" fmla="*/ 379 h 5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54" h="547">
                  <a:moveTo>
                    <a:pt x="141" y="327"/>
                  </a:moveTo>
                  <a:cubicBezTo>
                    <a:pt x="134" y="322"/>
                    <a:pt x="119" y="303"/>
                    <a:pt x="101" y="295"/>
                  </a:cubicBezTo>
                  <a:cubicBezTo>
                    <a:pt x="83" y="287"/>
                    <a:pt x="47" y="269"/>
                    <a:pt x="33" y="280"/>
                  </a:cubicBezTo>
                  <a:cubicBezTo>
                    <a:pt x="19" y="291"/>
                    <a:pt x="20" y="342"/>
                    <a:pt x="17" y="359"/>
                  </a:cubicBezTo>
                  <a:cubicBezTo>
                    <a:pt x="14" y="376"/>
                    <a:pt x="0" y="362"/>
                    <a:pt x="13" y="383"/>
                  </a:cubicBezTo>
                  <a:cubicBezTo>
                    <a:pt x="26" y="404"/>
                    <a:pt x="54" y="461"/>
                    <a:pt x="93" y="487"/>
                  </a:cubicBezTo>
                  <a:cubicBezTo>
                    <a:pt x="132" y="513"/>
                    <a:pt x="195" y="529"/>
                    <a:pt x="247" y="537"/>
                  </a:cubicBezTo>
                  <a:cubicBezTo>
                    <a:pt x="299" y="545"/>
                    <a:pt x="361" y="547"/>
                    <a:pt x="406" y="534"/>
                  </a:cubicBezTo>
                  <a:cubicBezTo>
                    <a:pt x="452" y="521"/>
                    <a:pt x="495" y="495"/>
                    <a:pt x="519" y="460"/>
                  </a:cubicBezTo>
                  <a:cubicBezTo>
                    <a:pt x="543" y="425"/>
                    <a:pt x="554" y="369"/>
                    <a:pt x="551" y="321"/>
                  </a:cubicBezTo>
                  <a:cubicBezTo>
                    <a:pt x="549" y="274"/>
                    <a:pt x="542" y="224"/>
                    <a:pt x="508" y="177"/>
                  </a:cubicBezTo>
                  <a:cubicBezTo>
                    <a:pt x="475" y="130"/>
                    <a:pt x="396" y="65"/>
                    <a:pt x="351" y="36"/>
                  </a:cubicBezTo>
                  <a:cubicBezTo>
                    <a:pt x="306" y="8"/>
                    <a:pt x="278" y="10"/>
                    <a:pt x="235" y="6"/>
                  </a:cubicBezTo>
                  <a:cubicBezTo>
                    <a:pt x="192" y="3"/>
                    <a:pt x="128" y="0"/>
                    <a:pt x="92" y="13"/>
                  </a:cubicBezTo>
                  <a:cubicBezTo>
                    <a:pt x="57" y="27"/>
                    <a:pt x="23" y="68"/>
                    <a:pt x="24" y="88"/>
                  </a:cubicBezTo>
                  <a:cubicBezTo>
                    <a:pt x="25" y="108"/>
                    <a:pt x="70" y="117"/>
                    <a:pt x="101" y="131"/>
                  </a:cubicBezTo>
                  <a:cubicBezTo>
                    <a:pt x="132" y="145"/>
                    <a:pt x="184" y="173"/>
                    <a:pt x="209" y="171"/>
                  </a:cubicBezTo>
                  <a:cubicBezTo>
                    <a:pt x="234" y="169"/>
                    <a:pt x="241" y="123"/>
                    <a:pt x="253" y="117"/>
                  </a:cubicBezTo>
                  <a:cubicBezTo>
                    <a:pt x="265" y="111"/>
                    <a:pt x="274" y="128"/>
                    <a:pt x="284" y="133"/>
                  </a:cubicBezTo>
                  <a:cubicBezTo>
                    <a:pt x="295" y="139"/>
                    <a:pt x="305" y="144"/>
                    <a:pt x="317" y="148"/>
                  </a:cubicBezTo>
                  <a:cubicBezTo>
                    <a:pt x="329" y="152"/>
                    <a:pt x="345" y="143"/>
                    <a:pt x="354" y="155"/>
                  </a:cubicBezTo>
                  <a:cubicBezTo>
                    <a:pt x="363" y="167"/>
                    <a:pt x="367" y="197"/>
                    <a:pt x="369" y="219"/>
                  </a:cubicBezTo>
                  <a:cubicBezTo>
                    <a:pt x="371" y="241"/>
                    <a:pt x="363" y="272"/>
                    <a:pt x="369" y="287"/>
                  </a:cubicBezTo>
                  <a:cubicBezTo>
                    <a:pt x="375" y="302"/>
                    <a:pt x="403" y="294"/>
                    <a:pt x="405" y="311"/>
                  </a:cubicBezTo>
                  <a:cubicBezTo>
                    <a:pt x="407" y="328"/>
                    <a:pt x="398" y="372"/>
                    <a:pt x="383" y="387"/>
                  </a:cubicBezTo>
                  <a:cubicBezTo>
                    <a:pt x="368" y="402"/>
                    <a:pt x="344" y="409"/>
                    <a:pt x="317" y="403"/>
                  </a:cubicBezTo>
                  <a:cubicBezTo>
                    <a:pt x="290" y="397"/>
                    <a:pt x="243" y="355"/>
                    <a:pt x="223" y="351"/>
                  </a:cubicBezTo>
                  <a:cubicBezTo>
                    <a:pt x="203" y="347"/>
                    <a:pt x="201" y="374"/>
                    <a:pt x="197" y="379"/>
                  </a:cubicBezTo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29" name="Oval 13"/>
            <p:cNvSpPr>
              <a:spLocks noChangeArrowheads="1"/>
            </p:cNvSpPr>
            <p:nvPr/>
          </p:nvSpPr>
          <p:spPr bwMode="auto">
            <a:xfrm>
              <a:off x="2962" y="2084"/>
              <a:ext cx="182" cy="181"/>
            </a:xfrm>
            <a:prstGeom prst="ellipse">
              <a:avLst/>
            </a:prstGeom>
            <a:solidFill>
              <a:srgbClr val="F2547D">
                <a:alpha val="70979"/>
              </a:srgb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0" name="Freeform 14"/>
            <p:cNvSpPr>
              <a:spLocks/>
            </p:cNvSpPr>
            <p:nvPr/>
          </p:nvSpPr>
          <p:spPr bwMode="auto">
            <a:xfrm>
              <a:off x="3144" y="2185"/>
              <a:ext cx="476" cy="407"/>
            </a:xfrm>
            <a:custGeom>
              <a:avLst/>
              <a:gdLst>
                <a:gd name="T0" fmla="*/ 0 w 476"/>
                <a:gd name="T1" fmla="*/ 7 h 407"/>
                <a:gd name="T2" fmla="*/ 49 w 476"/>
                <a:gd name="T3" fmla="*/ 35 h 407"/>
                <a:gd name="T4" fmla="*/ 150 w 476"/>
                <a:gd name="T5" fmla="*/ 217 h 407"/>
                <a:gd name="T6" fmla="*/ 476 w 476"/>
                <a:gd name="T7" fmla="*/ 407 h 4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407">
                  <a:moveTo>
                    <a:pt x="0" y="7"/>
                  </a:moveTo>
                  <a:cubicBezTo>
                    <a:pt x="7" y="12"/>
                    <a:pt x="24" y="0"/>
                    <a:pt x="49" y="35"/>
                  </a:cubicBezTo>
                  <a:cubicBezTo>
                    <a:pt x="74" y="70"/>
                    <a:pt x="79" y="155"/>
                    <a:pt x="150" y="217"/>
                  </a:cubicBezTo>
                  <a:cubicBezTo>
                    <a:pt x="221" y="279"/>
                    <a:pt x="408" y="368"/>
                    <a:pt x="476" y="40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1" name="Freeform 15"/>
            <p:cNvSpPr>
              <a:spLocks/>
            </p:cNvSpPr>
            <p:nvPr/>
          </p:nvSpPr>
          <p:spPr bwMode="auto">
            <a:xfrm>
              <a:off x="3597" y="2583"/>
              <a:ext cx="272" cy="136"/>
            </a:xfrm>
            <a:custGeom>
              <a:avLst/>
              <a:gdLst>
                <a:gd name="T0" fmla="*/ 0 w 272"/>
                <a:gd name="T1" fmla="*/ 0 h 136"/>
                <a:gd name="T2" fmla="*/ 136 w 272"/>
                <a:gd name="T3" fmla="*/ 91 h 136"/>
                <a:gd name="T4" fmla="*/ 272 w 272"/>
                <a:gd name="T5" fmla="*/ 13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136">
                  <a:moveTo>
                    <a:pt x="0" y="0"/>
                  </a:moveTo>
                  <a:cubicBezTo>
                    <a:pt x="45" y="34"/>
                    <a:pt x="91" y="68"/>
                    <a:pt x="136" y="91"/>
                  </a:cubicBezTo>
                  <a:cubicBezTo>
                    <a:pt x="181" y="114"/>
                    <a:pt x="226" y="125"/>
                    <a:pt x="272" y="13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2" name="Freeform 16"/>
            <p:cNvSpPr>
              <a:spLocks/>
            </p:cNvSpPr>
            <p:nvPr/>
          </p:nvSpPr>
          <p:spPr bwMode="auto">
            <a:xfrm>
              <a:off x="3597" y="2492"/>
              <a:ext cx="227" cy="97"/>
            </a:xfrm>
            <a:custGeom>
              <a:avLst/>
              <a:gdLst>
                <a:gd name="T0" fmla="*/ 0 w 227"/>
                <a:gd name="T1" fmla="*/ 90 h 97"/>
                <a:gd name="T2" fmla="*/ 45 w 227"/>
                <a:gd name="T3" fmla="*/ 90 h 97"/>
                <a:gd name="T4" fmla="*/ 136 w 227"/>
                <a:gd name="T5" fmla="*/ 45 h 97"/>
                <a:gd name="T6" fmla="*/ 227 w 227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97">
                  <a:moveTo>
                    <a:pt x="0" y="90"/>
                  </a:moveTo>
                  <a:cubicBezTo>
                    <a:pt x="11" y="93"/>
                    <a:pt x="22" y="97"/>
                    <a:pt x="45" y="90"/>
                  </a:cubicBezTo>
                  <a:cubicBezTo>
                    <a:pt x="68" y="83"/>
                    <a:pt x="106" y="60"/>
                    <a:pt x="136" y="45"/>
                  </a:cubicBezTo>
                  <a:cubicBezTo>
                    <a:pt x="166" y="30"/>
                    <a:pt x="212" y="7"/>
                    <a:pt x="227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3" name="Freeform 17"/>
            <p:cNvSpPr>
              <a:spLocks/>
            </p:cNvSpPr>
            <p:nvPr/>
          </p:nvSpPr>
          <p:spPr bwMode="auto">
            <a:xfrm>
              <a:off x="2188" y="2402"/>
              <a:ext cx="185" cy="154"/>
            </a:xfrm>
            <a:custGeom>
              <a:avLst/>
              <a:gdLst>
                <a:gd name="T0" fmla="*/ 185 w 185"/>
                <a:gd name="T1" fmla="*/ 0 h 154"/>
                <a:gd name="T2" fmla="*/ 94 w 185"/>
                <a:gd name="T3" fmla="*/ 45 h 154"/>
                <a:gd name="T4" fmla="*/ 0 w 185"/>
                <a:gd name="T5" fmla="*/ 154 h 1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5" h="154">
                  <a:moveTo>
                    <a:pt x="185" y="0"/>
                  </a:moveTo>
                  <a:cubicBezTo>
                    <a:pt x="151" y="11"/>
                    <a:pt x="125" y="19"/>
                    <a:pt x="94" y="45"/>
                  </a:cubicBezTo>
                  <a:cubicBezTo>
                    <a:pt x="63" y="71"/>
                    <a:pt x="20" y="131"/>
                    <a:pt x="0" y="15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4" name="Freeform 18"/>
            <p:cNvSpPr>
              <a:spLocks/>
            </p:cNvSpPr>
            <p:nvPr/>
          </p:nvSpPr>
          <p:spPr bwMode="auto">
            <a:xfrm>
              <a:off x="2282" y="2402"/>
              <a:ext cx="99" cy="226"/>
            </a:xfrm>
            <a:custGeom>
              <a:avLst/>
              <a:gdLst>
                <a:gd name="T0" fmla="*/ 91 w 99"/>
                <a:gd name="T1" fmla="*/ 0 h 226"/>
                <a:gd name="T2" fmla="*/ 91 w 99"/>
                <a:gd name="T3" fmla="*/ 90 h 226"/>
                <a:gd name="T4" fmla="*/ 91 w 99"/>
                <a:gd name="T5" fmla="*/ 136 h 226"/>
                <a:gd name="T6" fmla="*/ 45 w 99"/>
                <a:gd name="T7" fmla="*/ 181 h 226"/>
                <a:gd name="T8" fmla="*/ 0 w 99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26">
                  <a:moveTo>
                    <a:pt x="91" y="0"/>
                  </a:moveTo>
                  <a:cubicBezTo>
                    <a:pt x="91" y="33"/>
                    <a:pt x="91" y="67"/>
                    <a:pt x="91" y="90"/>
                  </a:cubicBezTo>
                  <a:cubicBezTo>
                    <a:pt x="91" y="113"/>
                    <a:pt x="99" y="121"/>
                    <a:pt x="91" y="136"/>
                  </a:cubicBezTo>
                  <a:cubicBezTo>
                    <a:pt x="83" y="151"/>
                    <a:pt x="60" y="166"/>
                    <a:pt x="45" y="181"/>
                  </a:cubicBezTo>
                  <a:cubicBezTo>
                    <a:pt x="30" y="196"/>
                    <a:pt x="7" y="219"/>
                    <a:pt x="0" y="2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5" name="Freeform 19"/>
            <p:cNvSpPr>
              <a:spLocks/>
            </p:cNvSpPr>
            <p:nvPr/>
          </p:nvSpPr>
          <p:spPr bwMode="auto">
            <a:xfrm>
              <a:off x="2055" y="2531"/>
              <a:ext cx="136" cy="52"/>
            </a:xfrm>
            <a:custGeom>
              <a:avLst/>
              <a:gdLst>
                <a:gd name="T0" fmla="*/ 136 w 136"/>
                <a:gd name="T1" fmla="*/ 7 h 52"/>
                <a:gd name="T2" fmla="*/ 46 w 136"/>
                <a:gd name="T3" fmla="*/ 7 h 52"/>
                <a:gd name="T4" fmla="*/ 0 w 136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2">
                  <a:moveTo>
                    <a:pt x="136" y="7"/>
                  </a:moveTo>
                  <a:cubicBezTo>
                    <a:pt x="102" y="3"/>
                    <a:pt x="69" y="0"/>
                    <a:pt x="46" y="7"/>
                  </a:cubicBezTo>
                  <a:cubicBezTo>
                    <a:pt x="23" y="14"/>
                    <a:pt x="11" y="33"/>
                    <a:pt x="0" y="5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Freeform 20"/>
            <p:cNvSpPr>
              <a:spLocks/>
            </p:cNvSpPr>
            <p:nvPr/>
          </p:nvSpPr>
          <p:spPr bwMode="auto">
            <a:xfrm rot="9990256">
              <a:off x="2067" y="2568"/>
              <a:ext cx="136" cy="52"/>
            </a:xfrm>
            <a:custGeom>
              <a:avLst/>
              <a:gdLst>
                <a:gd name="T0" fmla="*/ 136 w 136"/>
                <a:gd name="T1" fmla="*/ 7 h 52"/>
                <a:gd name="T2" fmla="*/ 46 w 136"/>
                <a:gd name="T3" fmla="*/ 7 h 52"/>
                <a:gd name="T4" fmla="*/ 0 w 136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2">
                  <a:moveTo>
                    <a:pt x="136" y="7"/>
                  </a:moveTo>
                  <a:cubicBezTo>
                    <a:pt x="102" y="3"/>
                    <a:pt x="69" y="0"/>
                    <a:pt x="46" y="7"/>
                  </a:cubicBezTo>
                  <a:cubicBezTo>
                    <a:pt x="23" y="14"/>
                    <a:pt x="11" y="33"/>
                    <a:pt x="0" y="5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Freeform 21"/>
            <p:cNvSpPr>
              <a:spLocks/>
            </p:cNvSpPr>
            <p:nvPr/>
          </p:nvSpPr>
          <p:spPr bwMode="auto">
            <a:xfrm>
              <a:off x="2237" y="2628"/>
              <a:ext cx="52" cy="136"/>
            </a:xfrm>
            <a:custGeom>
              <a:avLst/>
              <a:gdLst>
                <a:gd name="T0" fmla="*/ 45 w 52"/>
                <a:gd name="T1" fmla="*/ 0 h 136"/>
                <a:gd name="T2" fmla="*/ 45 w 52"/>
                <a:gd name="T3" fmla="*/ 91 h 136"/>
                <a:gd name="T4" fmla="*/ 0 w 52"/>
                <a:gd name="T5" fmla="*/ 13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36">
                  <a:moveTo>
                    <a:pt x="45" y="0"/>
                  </a:moveTo>
                  <a:cubicBezTo>
                    <a:pt x="48" y="34"/>
                    <a:pt x="52" y="68"/>
                    <a:pt x="45" y="91"/>
                  </a:cubicBezTo>
                  <a:cubicBezTo>
                    <a:pt x="38" y="114"/>
                    <a:pt x="19" y="125"/>
                    <a:pt x="0" y="13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8" name="Freeform 22"/>
            <p:cNvSpPr>
              <a:spLocks/>
            </p:cNvSpPr>
            <p:nvPr/>
          </p:nvSpPr>
          <p:spPr bwMode="auto">
            <a:xfrm>
              <a:off x="2146" y="2620"/>
              <a:ext cx="136" cy="99"/>
            </a:xfrm>
            <a:custGeom>
              <a:avLst/>
              <a:gdLst>
                <a:gd name="T0" fmla="*/ 136 w 136"/>
                <a:gd name="T1" fmla="*/ 8 h 99"/>
                <a:gd name="T2" fmla="*/ 91 w 136"/>
                <a:gd name="T3" fmla="*/ 8 h 99"/>
                <a:gd name="T4" fmla="*/ 45 w 136"/>
                <a:gd name="T5" fmla="*/ 54 h 99"/>
                <a:gd name="T6" fmla="*/ 0 w 136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99">
                  <a:moveTo>
                    <a:pt x="136" y="8"/>
                  </a:moveTo>
                  <a:cubicBezTo>
                    <a:pt x="121" y="4"/>
                    <a:pt x="106" y="0"/>
                    <a:pt x="91" y="8"/>
                  </a:cubicBezTo>
                  <a:cubicBezTo>
                    <a:pt x="76" y="16"/>
                    <a:pt x="60" y="39"/>
                    <a:pt x="45" y="54"/>
                  </a:cubicBezTo>
                  <a:cubicBezTo>
                    <a:pt x="30" y="69"/>
                    <a:pt x="15" y="84"/>
                    <a:pt x="0" y="99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Freeform 23"/>
            <p:cNvSpPr>
              <a:spLocks/>
            </p:cNvSpPr>
            <p:nvPr/>
          </p:nvSpPr>
          <p:spPr bwMode="auto">
            <a:xfrm>
              <a:off x="3824" y="2440"/>
              <a:ext cx="91" cy="52"/>
            </a:xfrm>
            <a:custGeom>
              <a:avLst/>
              <a:gdLst>
                <a:gd name="T0" fmla="*/ 0 w 91"/>
                <a:gd name="T1" fmla="*/ 52 h 52"/>
                <a:gd name="T2" fmla="*/ 46 w 91"/>
                <a:gd name="T3" fmla="*/ 7 h 52"/>
                <a:gd name="T4" fmla="*/ 91 w 91"/>
                <a:gd name="T5" fmla="*/ 7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2">
                  <a:moveTo>
                    <a:pt x="0" y="52"/>
                  </a:moveTo>
                  <a:cubicBezTo>
                    <a:pt x="15" y="33"/>
                    <a:pt x="31" y="14"/>
                    <a:pt x="46" y="7"/>
                  </a:cubicBezTo>
                  <a:cubicBezTo>
                    <a:pt x="61" y="0"/>
                    <a:pt x="76" y="3"/>
                    <a:pt x="91" y="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0" name="Freeform 24"/>
            <p:cNvSpPr>
              <a:spLocks/>
            </p:cNvSpPr>
            <p:nvPr/>
          </p:nvSpPr>
          <p:spPr bwMode="auto">
            <a:xfrm>
              <a:off x="3824" y="2492"/>
              <a:ext cx="136" cy="54"/>
            </a:xfrm>
            <a:custGeom>
              <a:avLst/>
              <a:gdLst>
                <a:gd name="T0" fmla="*/ 0 w 136"/>
                <a:gd name="T1" fmla="*/ 0 h 54"/>
                <a:gd name="T2" fmla="*/ 46 w 136"/>
                <a:gd name="T3" fmla="*/ 46 h 54"/>
                <a:gd name="T4" fmla="*/ 136 w 136"/>
                <a:gd name="T5" fmla="*/ 46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54">
                  <a:moveTo>
                    <a:pt x="0" y="0"/>
                  </a:moveTo>
                  <a:cubicBezTo>
                    <a:pt x="11" y="19"/>
                    <a:pt x="23" y="38"/>
                    <a:pt x="46" y="46"/>
                  </a:cubicBezTo>
                  <a:cubicBezTo>
                    <a:pt x="69" y="54"/>
                    <a:pt x="102" y="50"/>
                    <a:pt x="136" y="4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1" name="Freeform 25"/>
            <p:cNvSpPr>
              <a:spLocks/>
            </p:cNvSpPr>
            <p:nvPr/>
          </p:nvSpPr>
          <p:spPr bwMode="auto">
            <a:xfrm>
              <a:off x="3863" y="2719"/>
              <a:ext cx="52" cy="91"/>
            </a:xfrm>
            <a:custGeom>
              <a:avLst/>
              <a:gdLst>
                <a:gd name="T0" fmla="*/ 7 w 52"/>
                <a:gd name="T1" fmla="*/ 0 h 91"/>
                <a:gd name="T2" fmla="*/ 7 w 52"/>
                <a:gd name="T3" fmla="*/ 45 h 91"/>
                <a:gd name="T4" fmla="*/ 52 w 52"/>
                <a:gd name="T5" fmla="*/ 9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1">
                  <a:moveTo>
                    <a:pt x="7" y="0"/>
                  </a:moveTo>
                  <a:cubicBezTo>
                    <a:pt x="3" y="15"/>
                    <a:pt x="0" y="30"/>
                    <a:pt x="7" y="45"/>
                  </a:cubicBezTo>
                  <a:cubicBezTo>
                    <a:pt x="14" y="60"/>
                    <a:pt x="33" y="75"/>
                    <a:pt x="52" y="9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Freeform 26"/>
            <p:cNvSpPr>
              <a:spLocks/>
            </p:cNvSpPr>
            <p:nvPr/>
          </p:nvSpPr>
          <p:spPr bwMode="auto">
            <a:xfrm>
              <a:off x="3870" y="2715"/>
              <a:ext cx="102" cy="21"/>
            </a:xfrm>
            <a:custGeom>
              <a:avLst/>
              <a:gdLst>
                <a:gd name="T0" fmla="*/ 0 w 102"/>
                <a:gd name="T1" fmla="*/ 4 h 21"/>
                <a:gd name="T2" fmla="*/ 45 w 102"/>
                <a:gd name="T3" fmla="*/ 4 h 21"/>
                <a:gd name="T4" fmla="*/ 102 w 102"/>
                <a:gd name="T5" fmla="*/ 2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21">
                  <a:moveTo>
                    <a:pt x="0" y="4"/>
                  </a:moveTo>
                  <a:cubicBezTo>
                    <a:pt x="11" y="0"/>
                    <a:pt x="28" y="1"/>
                    <a:pt x="45" y="4"/>
                  </a:cubicBezTo>
                  <a:cubicBezTo>
                    <a:pt x="62" y="7"/>
                    <a:pt x="90" y="18"/>
                    <a:pt x="102" y="2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3" name="Freeform 27"/>
            <p:cNvSpPr>
              <a:spLocks/>
            </p:cNvSpPr>
            <p:nvPr/>
          </p:nvSpPr>
          <p:spPr bwMode="auto">
            <a:xfrm>
              <a:off x="2300" y="2129"/>
              <a:ext cx="380" cy="263"/>
            </a:xfrm>
            <a:custGeom>
              <a:avLst/>
              <a:gdLst>
                <a:gd name="T0" fmla="*/ 380 w 380"/>
                <a:gd name="T1" fmla="*/ 3 h 263"/>
                <a:gd name="T2" fmla="*/ 299 w 380"/>
                <a:gd name="T3" fmla="*/ 8 h 263"/>
                <a:gd name="T4" fmla="*/ 209 w 380"/>
                <a:gd name="T5" fmla="*/ 51 h 263"/>
                <a:gd name="T6" fmla="*/ 144 w 380"/>
                <a:gd name="T7" fmla="*/ 87 h 263"/>
                <a:gd name="T8" fmla="*/ 0 w 380"/>
                <a:gd name="T9" fmla="*/ 263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263">
                  <a:moveTo>
                    <a:pt x="380" y="3"/>
                  </a:moveTo>
                  <a:cubicBezTo>
                    <a:pt x="366" y="4"/>
                    <a:pt x="327" y="0"/>
                    <a:pt x="299" y="8"/>
                  </a:cubicBezTo>
                  <a:cubicBezTo>
                    <a:pt x="271" y="16"/>
                    <a:pt x="235" y="38"/>
                    <a:pt x="209" y="51"/>
                  </a:cubicBezTo>
                  <a:cubicBezTo>
                    <a:pt x="183" y="64"/>
                    <a:pt x="179" y="52"/>
                    <a:pt x="144" y="87"/>
                  </a:cubicBezTo>
                  <a:cubicBezTo>
                    <a:pt x="109" y="122"/>
                    <a:pt x="30" y="226"/>
                    <a:pt x="0" y="263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4" name="Oval 28"/>
            <p:cNvSpPr>
              <a:spLocks noChangeArrowheads="1"/>
            </p:cNvSpPr>
            <p:nvPr/>
          </p:nvSpPr>
          <p:spPr bwMode="auto">
            <a:xfrm rot="-1772327">
              <a:off x="2633" y="1951"/>
              <a:ext cx="317" cy="1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5" name="Freeform 29"/>
            <p:cNvSpPr>
              <a:spLocks/>
            </p:cNvSpPr>
            <p:nvPr/>
          </p:nvSpPr>
          <p:spPr bwMode="auto">
            <a:xfrm>
              <a:off x="2963" y="1993"/>
              <a:ext cx="673" cy="559"/>
            </a:xfrm>
            <a:custGeom>
              <a:avLst/>
              <a:gdLst>
                <a:gd name="T0" fmla="*/ 673 w 673"/>
                <a:gd name="T1" fmla="*/ 559 h 559"/>
                <a:gd name="T2" fmla="*/ 405 w 673"/>
                <a:gd name="T3" fmla="*/ 375 h 559"/>
                <a:gd name="T4" fmla="*/ 333 w 673"/>
                <a:gd name="T5" fmla="*/ 295 h 559"/>
                <a:gd name="T6" fmla="*/ 253 w 673"/>
                <a:gd name="T7" fmla="*/ 111 h 559"/>
                <a:gd name="T8" fmla="*/ 0 w 673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559">
                  <a:moveTo>
                    <a:pt x="673" y="559"/>
                  </a:moveTo>
                  <a:cubicBezTo>
                    <a:pt x="628" y="528"/>
                    <a:pt x="462" y="419"/>
                    <a:pt x="405" y="375"/>
                  </a:cubicBezTo>
                  <a:cubicBezTo>
                    <a:pt x="348" y="331"/>
                    <a:pt x="358" y="339"/>
                    <a:pt x="333" y="295"/>
                  </a:cubicBezTo>
                  <a:cubicBezTo>
                    <a:pt x="308" y="251"/>
                    <a:pt x="309" y="160"/>
                    <a:pt x="253" y="111"/>
                  </a:cubicBezTo>
                  <a:cubicBezTo>
                    <a:pt x="197" y="62"/>
                    <a:pt x="53" y="23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Freeform 30"/>
            <p:cNvSpPr>
              <a:spLocks/>
            </p:cNvSpPr>
            <p:nvPr/>
          </p:nvSpPr>
          <p:spPr bwMode="auto">
            <a:xfrm>
              <a:off x="2264" y="1488"/>
              <a:ext cx="381" cy="585"/>
            </a:xfrm>
            <a:custGeom>
              <a:avLst/>
              <a:gdLst>
                <a:gd name="T0" fmla="*/ 224 w 381"/>
                <a:gd name="T1" fmla="*/ 540 h 585"/>
                <a:gd name="T2" fmla="*/ 154 w 381"/>
                <a:gd name="T3" fmla="*/ 460 h 585"/>
                <a:gd name="T4" fmla="*/ 63 w 381"/>
                <a:gd name="T5" fmla="*/ 324 h 585"/>
                <a:gd name="T6" fmla="*/ 0 w 381"/>
                <a:gd name="T7" fmla="*/ 60 h 585"/>
                <a:gd name="T8" fmla="*/ 63 w 381"/>
                <a:gd name="T9" fmla="*/ 6 h 585"/>
                <a:gd name="T10" fmla="*/ 199 w 381"/>
                <a:gd name="T11" fmla="*/ 97 h 585"/>
                <a:gd name="T12" fmla="*/ 335 w 381"/>
                <a:gd name="T13" fmla="*/ 324 h 585"/>
                <a:gd name="T14" fmla="*/ 381 w 381"/>
                <a:gd name="T15" fmla="*/ 505 h 585"/>
                <a:gd name="T16" fmla="*/ 336 w 381"/>
                <a:gd name="T17" fmla="*/ 572 h 585"/>
                <a:gd name="T18" fmla="*/ 276 w 381"/>
                <a:gd name="T19" fmla="*/ 580 h 585"/>
                <a:gd name="T20" fmla="*/ 224 w 381"/>
                <a:gd name="T21" fmla="*/ 540 h 5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" h="585">
                  <a:moveTo>
                    <a:pt x="224" y="540"/>
                  </a:moveTo>
                  <a:cubicBezTo>
                    <a:pt x="209" y="517"/>
                    <a:pt x="181" y="496"/>
                    <a:pt x="154" y="460"/>
                  </a:cubicBezTo>
                  <a:cubicBezTo>
                    <a:pt x="127" y="424"/>
                    <a:pt x="89" y="391"/>
                    <a:pt x="63" y="324"/>
                  </a:cubicBezTo>
                  <a:cubicBezTo>
                    <a:pt x="37" y="257"/>
                    <a:pt x="0" y="113"/>
                    <a:pt x="0" y="60"/>
                  </a:cubicBezTo>
                  <a:cubicBezTo>
                    <a:pt x="0" y="7"/>
                    <a:pt x="30" y="0"/>
                    <a:pt x="63" y="6"/>
                  </a:cubicBezTo>
                  <a:cubicBezTo>
                    <a:pt x="96" y="12"/>
                    <a:pt x="154" y="44"/>
                    <a:pt x="199" y="97"/>
                  </a:cubicBezTo>
                  <a:cubicBezTo>
                    <a:pt x="244" y="150"/>
                    <a:pt x="305" y="256"/>
                    <a:pt x="335" y="324"/>
                  </a:cubicBezTo>
                  <a:cubicBezTo>
                    <a:pt x="365" y="392"/>
                    <a:pt x="381" y="464"/>
                    <a:pt x="381" y="505"/>
                  </a:cubicBezTo>
                  <a:cubicBezTo>
                    <a:pt x="381" y="546"/>
                    <a:pt x="353" y="560"/>
                    <a:pt x="336" y="572"/>
                  </a:cubicBezTo>
                  <a:cubicBezTo>
                    <a:pt x="319" y="584"/>
                    <a:pt x="295" y="585"/>
                    <a:pt x="276" y="580"/>
                  </a:cubicBezTo>
                  <a:cubicBezTo>
                    <a:pt x="257" y="575"/>
                    <a:pt x="235" y="548"/>
                    <a:pt x="224" y="540"/>
                  </a:cubicBezTo>
                  <a:close/>
                </a:path>
              </a:pathLst>
            </a:custGeom>
            <a:solidFill>
              <a:schemeClr val="accent1"/>
            </a:solidFill>
            <a:ln w="762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Oval 31"/>
            <p:cNvSpPr>
              <a:spLocks noChangeArrowheads="1"/>
            </p:cNvSpPr>
            <p:nvPr/>
          </p:nvSpPr>
          <p:spPr bwMode="auto">
            <a:xfrm>
              <a:off x="3008" y="1903"/>
              <a:ext cx="90" cy="91"/>
            </a:xfrm>
            <a:prstGeom prst="ellipse">
              <a:avLst/>
            </a:prstGeom>
            <a:solidFill>
              <a:srgbClr val="F2547D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8" name="Oval 32"/>
            <p:cNvSpPr>
              <a:spLocks noChangeArrowheads="1"/>
            </p:cNvSpPr>
            <p:nvPr/>
          </p:nvSpPr>
          <p:spPr bwMode="auto">
            <a:xfrm>
              <a:off x="2872" y="1812"/>
              <a:ext cx="90" cy="9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9" name="Freeform 33" descr="Papier lettre"/>
            <p:cNvSpPr>
              <a:spLocks/>
            </p:cNvSpPr>
            <p:nvPr/>
          </p:nvSpPr>
          <p:spPr bwMode="auto">
            <a:xfrm>
              <a:off x="2722" y="1653"/>
              <a:ext cx="476" cy="280"/>
            </a:xfrm>
            <a:custGeom>
              <a:avLst/>
              <a:gdLst>
                <a:gd name="T0" fmla="*/ 0 w 476"/>
                <a:gd name="T1" fmla="*/ 53 h 280"/>
                <a:gd name="T2" fmla="*/ 136 w 476"/>
                <a:gd name="T3" fmla="*/ 98 h 280"/>
                <a:gd name="T4" fmla="*/ 272 w 476"/>
                <a:gd name="T5" fmla="*/ 98 h 280"/>
                <a:gd name="T6" fmla="*/ 408 w 476"/>
                <a:gd name="T7" fmla="*/ 280 h 280"/>
                <a:gd name="T8" fmla="*/ 453 w 476"/>
                <a:gd name="T9" fmla="*/ 98 h 280"/>
                <a:gd name="T10" fmla="*/ 272 w 476"/>
                <a:gd name="T11" fmla="*/ 7 h 280"/>
                <a:gd name="T12" fmla="*/ 136 w 476"/>
                <a:gd name="T13" fmla="*/ 53 h 280"/>
                <a:gd name="T14" fmla="*/ 0 w 476"/>
                <a:gd name="T15" fmla="*/ 53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6" h="280">
                  <a:moveTo>
                    <a:pt x="0" y="53"/>
                  </a:moveTo>
                  <a:cubicBezTo>
                    <a:pt x="0" y="60"/>
                    <a:pt x="91" y="91"/>
                    <a:pt x="136" y="98"/>
                  </a:cubicBezTo>
                  <a:cubicBezTo>
                    <a:pt x="181" y="105"/>
                    <a:pt x="227" y="68"/>
                    <a:pt x="272" y="98"/>
                  </a:cubicBezTo>
                  <a:cubicBezTo>
                    <a:pt x="317" y="128"/>
                    <a:pt x="378" y="280"/>
                    <a:pt x="408" y="280"/>
                  </a:cubicBezTo>
                  <a:cubicBezTo>
                    <a:pt x="438" y="280"/>
                    <a:pt x="476" y="143"/>
                    <a:pt x="453" y="98"/>
                  </a:cubicBezTo>
                  <a:cubicBezTo>
                    <a:pt x="430" y="53"/>
                    <a:pt x="325" y="14"/>
                    <a:pt x="272" y="7"/>
                  </a:cubicBezTo>
                  <a:cubicBezTo>
                    <a:pt x="219" y="0"/>
                    <a:pt x="181" y="45"/>
                    <a:pt x="136" y="53"/>
                  </a:cubicBezTo>
                  <a:cubicBezTo>
                    <a:pt x="91" y="61"/>
                    <a:pt x="0" y="46"/>
                    <a:pt x="0" y="53"/>
                  </a:cubicBezTo>
                  <a:close/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0" name="Freeform 34" descr="blanc)"/>
            <p:cNvSpPr>
              <a:spLocks/>
            </p:cNvSpPr>
            <p:nvPr/>
          </p:nvSpPr>
          <p:spPr bwMode="auto">
            <a:xfrm>
              <a:off x="1431" y="980"/>
              <a:ext cx="1712" cy="2080"/>
            </a:xfrm>
            <a:custGeom>
              <a:avLst/>
              <a:gdLst>
                <a:gd name="T0" fmla="*/ 1441 w 1712"/>
                <a:gd name="T1" fmla="*/ 1285 h 2080"/>
                <a:gd name="T2" fmla="*/ 1395 w 1712"/>
                <a:gd name="T3" fmla="*/ 1285 h 2080"/>
                <a:gd name="T4" fmla="*/ 1350 w 1712"/>
                <a:gd name="T5" fmla="*/ 1331 h 2080"/>
                <a:gd name="T6" fmla="*/ 1259 w 1712"/>
                <a:gd name="T7" fmla="*/ 1467 h 2080"/>
                <a:gd name="T8" fmla="*/ 1259 w 1712"/>
                <a:gd name="T9" fmla="*/ 1648 h 2080"/>
                <a:gd name="T10" fmla="*/ 1168 w 1712"/>
                <a:gd name="T11" fmla="*/ 1694 h 2080"/>
                <a:gd name="T12" fmla="*/ 1123 w 1712"/>
                <a:gd name="T13" fmla="*/ 1784 h 2080"/>
                <a:gd name="T14" fmla="*/ 1078 w 1712"/>
                <a:gd name="T15" fmla="*/ 1784 h 2080"/>
                <a:gd name="T16" fmla="*/ 1078 w 1712"/>
                <a:gd name="T17" fmla="*/ 1830 h 2080"/>
                <a:gd name="T18" fmla="*/ 1168 w 1712"/>
                <a:gd name="T19" fmla="*/ 1875 h 2080"/>
                <a:gd name="T20" fmla="*/ 1259 w 1712"/>
                <a:gd name="T21" fmla="*/ 1830 h 2080"/>
                <a:gd name="T22" fmla="*/ 1395 w 1712"/>
                <a:gd name="T23" fmla="*/ 1875 h 2080"/>
                <a:gd name="T24" fmla="*/ 1441 w 1712"/>
                <a:gd name="T25" fmla="*/ 1966 h 2080"/>
                <a:gd name="T26" fmla="*/ 1395 w 1712"/>
                <a:gd name="T27" fmla="*/ 2011 h 2080"/>
                <a:gd name="T28" fmla="*/ 1305 w 1712"/>
                <a:gd name="T29" fmla="*/ 2057 h 2080"/>
                <a:gd name="T30" fmla="*/ 1032 w 1712"/>
                <a:gd name="T31" fmla="*/ 2057 h 2080"/>
                <a:gd name="T32" fmla="*/ 624 w 1712"/>
                <a:gd name="T33" fmla="*/ 1920 h 2080"/>
                <a:gd name="T34" fmla="*/ 237 w 1712"/>
                <a:gd name="T35" fmla="*/ 1674 h 2080"/>
                <a:gd name="T36" fmla="*/ 34 w 1712"/>
                <a:gd name="T37" fmla="*/ 1059 h 2080"/>
                <a:gd name="T38" fmla="*/ 443 w 1712"/>
                <a:gd name="T39" fmla="*/ 288 h 2080"/>
                <a:gd name="T40" fmla="*/ 806 w 1712"/>
                <a:gd name="T41" fmla="*/ 61 h 2080"/>
                <a:gd name="T42" fmla="*/ 1214 w 1712"/>
                <a:gd name="T43" fmla="*/ 15 h 2080"/>
                <a:gd name="T44" fmla="*/ 1667 w 1712"/>
                <a:gd name="T45" fmla="*/ 15 h 2080"/>
                <a:gd name="T46" fmla="*/ 1486 w 1712"/>
                <a:gd name="T47" fmla="*/ 15 h 2080"/>
                <a:gd name="T48" fmla="*/ 1032 w 1712"/>
                <a:gd name="T49" fmla="*/ 106 h 2080"/>
                <a:gd name="T50" fmla="*/ 753 w 1712"/>
                <a:gd name="T51" fmla="*/ 198 h 2080"/>
                <a:gd name="T52" fmla="*/ 549 w 1712"/>
                <a:gd name="T53" fmla="*/ 378 h 2080"/>
                <a:gd name="T54" fmla="*/ 352 w 1712"/>
                <a:gd name="T55" fmla="*/ 650 h 2080"/>
                <a:gd name="T56" fmla="*/ 225 w 1712"/>
                <a:gd name="T57" fmla="*/ 894 h 2080"/>
                <a:gd name="T58" fmla="*/ 291 w 1712"/>
                <a:gd name="T59" fmla="*/ 1440 h 2080"/>
                <a:gd name="T60" fmla="*/ 533 w 1712"/>
                <a:gd name="T61" fmla="*/ 1739 h 2080"/>
                <a:gd name="T62" fmla="*/ 851 w 1712"/>
                <a:gd name="T63" fmla="*/ 1875 h 2080"/>
                <a:gd name="T64" fmla="*/ 1032 w 1712"/>
                <a:gd name="T65" fmla="*/ 1784 h 2080"/>
                <a:gd name="T66" fmla="*/ 1168 w 1712"/>
                <a:gd name="T67" fmla="*/ 1603 h 2080"/>
                <a:gd name="T68" fmla="*/ 1214 w 1712"/>
                <a:gd name="T69" fmla="*/ 1422 h 2080"/>
                <a:gd name="T70" fmla="*/ 1395 w 1712"/>
                <a:gd name="T71" fmla="*/ 1240 h 2080"/>
                <a:gd name="T72" fmla="*/ 1486 w 1712"/>
                <a:gd name="T73" fmla="*/ 1240 h 2080"/>
                <a:gd name="T74" fmla="*/ 1441 w 1712"/>
                <a:gd name="T75" fmla="*/ 1285 h 20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2" h="2080">
                  <a:moveTo>
                    <a:pt x="1441" y="1285"/>
                  </a:moveTo>
                  <a:cubicBezTo>
                    <a:pt x="1426" y="1292"/>
                    <a:pt x="1410" y="1277"/>
                    <a:pt x="1395" y="1285"/>
                  </a:cubicBezTo>
                  <a:cubicBezTo>
                    <a:pt x="1380" y="1293"/>
                    <a:pt x="1373" y="1301"/>
                    <a:pt x="1350" y="1331"/>
                  </a:cubicBezTo>
                  <a:cubicBezTo>
                    <a:pt x="1327" y="1361"/>
                    <a:pt x="1274" y="1414"/>
                    <a:pt x="1259" y="1467"/>
                  </a:cubicBezTo>
                  <a:cubicBezTo>
                    <a:pt x="1244" y="1520"/>
                    <a:pt x="1274" y="1610"/>
                    <a:pt x="1259" y="1648"/>
                  </a:cubicBezTo>
                  <a:cubicBezTo>
                    <a:pt x="1244" y="1686"/>
                    <a:pt x="1191" y="1671"/>
                    <a:pt x="1168" y="1694"/>
                  </a:cubicBezTo>
                  <a:cubicBezTo>
                    <a:pt x="1145" y="1717"/>
                    <a:pt x="1138" y="1769"/>
                    <a:pt x="1123" y="1784"/>
                  </a:cubicBezTo>
                  <a:cubicBezTo>
                    <a:pt x="1108" y="1799"/>
                    <a:pt x="1085" y="1776"/>
                    <a:pt x="1078" y="1784"/>
                  </a:cubicBezTo>
                  <a:cubicBezTo>
                    <a:pt x="1071" y="1792"/>
                    <a:pt x="1063" y="1815"/>
                    <a:pt x="1078" y="1830"/>
                  </a:cubicBezTo>
                  <a:cubicBezTo>
                    <a:pt x="1093" y="1845"/>
                    <a:pt x="1138" y="1875"/>
                    <a:pt x="1168" y="1875"/>
                  </a:cubicBezTo>
                  <a:cubicBezTo>
                    <a:pt x="1198" y="1875"/>
                    <a:pt x="1221" y="1830"/>
                    <a:pt x="1259" y="1830"/>
                  </a:cubicBezTo>
                  <a:cubicBezTo>
                    <a:pt x="1297" y="1830"/>
                    <a:pt x="1365" y="1852"/>
                    <a:pt x="1395" y="1875"/>
                  </a:cubicBezTo>
                  <a:cubicBezTo>
                    <a:pt x="1425" y="1898"/>
                    <a:pt x="1441" y="1943"/>
                    <a:pt x="1441" y="1966"/>
                  </a:cubicBezTo>
                  <a:cubicBezTo>
                    <a:pt x="1441" y="1989"/>
                    <a:pt x="1418" y="1996"/>
                    <a:pt x="1395" y="2011"/>
                  </a:cubicBezTo>
                  <a:cubicBezTo>
                    <a:pt x="1372" y="2026"/>
                    <a:pt x="1365" y="2049"/>
                    <a:pt x="1305" y="2057"/>
                  </a:cubicBezTo>
                  <a:cubicBezTo>
                    <a:pt x="1245" y="2065"/>
                    <a:pt x="1145" y="2080"/>
                    <a:pt x="1032" y="2057"/>
                  </a:cubicBezTo>
                  <a:cubicBezTo>
                    <a:pt x="919" y="2034"/>
                    <a:pt x="757" y="1984"/>
                    <a:pt x="624" y="1920"/>
                  </a:cubicBezTo>
                  <a:cubicBezTo>
                    <a:pt x="491" y="1856"/>
                    <a:pt x="335" y="1818"/>
                    <a:pt x="237" y="1674"/>
                  </a:cubicBezTo>
                  <a:cubicBezTo>
                    <a:pt x="139" y="1530"/>
                    <a:pt x="0" y="1290"/>
                    <a:pt x="34" y="1059"/>
                  </a:cubicBezTo>
                  <a:cubicBezTo>
                    <a:pt x="68" y="828"/>
                    <a:pt x="314" y="454"/>
                    <a:pt x="443" y="288"/>
                  </a:cubicBezTo>
                  <a:cubicBezTo>
                    <a:pt x="572" y="122"/>
                    <a:pt x="678" y="106"/>
                    <a:pt x="806" y="61"/>
                  </a:cubicBezTo>
                  <a:cubicBezTo>
                    <a:pt x="934" y="16"/>
                    <a:pt x="1071" y="23"/>
                    <a:pt x="1214" y="15"/>
                  </a:cubicBezTo>
                  <a:cubicBezTo>
                    <a:pt x="1357" y="7"/>
                    <a:pt x="1622" y="15"/>
                    <a:pt x="1667" y="15"/>
                  </a:cubicBezTo>
                  <a:cubicBezTo>
                    <a:pt x="1712" y="15"/>
                    <a:pt x="1592" y="0"/>
                    <a:pt x="1486" y="15"/>
                  </a:cubicBezTo>
                  <a:cubicBezTo>
                    <a:pt x="1380" y="30"/>
                    <a:pt x="1154" y="76"/>
                    <a:pt x="1032" y="106"/>
                  </a:cubicBezTo>
                  <a:cubicBezTo>
                    <a:pt x="910" y="136"/>
                    <a:pt x="833" y="153"/>
                    <a:pt x="753" y="198"/>
                  </a:cubicBezTo>
                  <a:cubicBezTo>
                    <a:pt x="673" y="243"/>
                    <a:pt x="616" y="303"/>
                    <a:pt x="549" y="378"/>
                  </a:cubicBezTo>
                  <a:cubicBezTo>
                    <a:pt x="482" y="453"/>
                    <a:pt x="406" y="564"/>
                    <a:pt x="352" y="650"/>
                  </a:cubicBezTo>
                  <a:cubicBezTo>
                    <a:pt x="298" y="736"/>
                    <a:pt x="235" y="762"/>
                    <a:pt x="225" y="894"/>
                  </a:cubicBezTo>
                  <a:cubicBezTo>
                    <a:pt x="215" y="1026"/>
                    <a:pt x="240" y="1299"/>
                    <a:pt x="291" y="1440"/>
                  </a:cubicBezTo>
                  <a:cubicBezTo>
                    <a:pt x="342" y="1581"/>
                    <a:pt x="440" y="1666"/>
                    <a:pt x="533" y="1739"/>
                  </a:cubicBezTo>
                  <a:cubicBezTo>
                    <a:pt x="626" y="1812"/>
                    <a:pt x="768" y="1868"/>
                    <a:pt x="851" y="1875"/>
                  </a:cubicBezTo>
                  <a:cubicBezTo>
                    <a:pt x="934" y="1882"/>
                    <a:pt x="979" y="1829"/>
                    <a:pt x="1032" y="1784"/>
                  </a:cubicBezTo>
                  <a:cubicBezTo>
                    <a:pt x="1085" y="1739"/>
                    <a:pt x="1138" y="1663"/>
                    <a:pt x="1168" y="1603"/>
                  </a:cubicBezTo>
                  <a:cubicBezTo>
                    <a:pt x="1198" y="1543"/>
                    <a:pt x="1176" y="1482"/>
                    <a:pt x="1214" y="1422"/>
                  </a:cubicBezTo>
                  <a:cubicBezTo>
                    <a:pt x="1252" y="1362"/>
                    <a:pt x="1350" y="1270"/>
                    <a:pt x="1395" y="1240"/>
                  </a:cubicBezTo>
                  <a:cubicBezTo>
                    <a:pt x="1440" y="1210"/>
                    <a:pt x="1478" y="1233"/>
                    <a:pt x="1486" y="1240"/>
                  </a:cubicBezTo>
                  <a:cubicBezTo>
                    <a:pt x="1494" y="1247"/>
                    <a:pt x="1456" y="1278"/>
                    <a:pt x="1441" y="1285"/>
                  </a:cubicBezTo>
                  <a:close/>
                </a:path>
              </a:pathLst>
            </a:custGeom>
            <a:pattFill prst="dkUpDiag">
              <a:fgClr>
                <a:srgbClr val="F2547D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1" name="Freeform 35" descr="blanc)"/>
            <p:cNvSpPr>
              <a:spLocks/>
            </p:cNvSpPr>
            <p:nvPr/>
          </p:nvSpPr>
          <p:spPr bwMode="auto">
            <a:xfrm>
              <a:off x="2749" y="975"/>
              <a:ext cx="1735" cy="2088"/>
            </a:xfrm>
            <a:custGeom>
              <a:avLst/>
              <a:gdLst>
                <a:gd name="T0" fmla="*/ 269 w 1735"/>
                <a:gd name="T1" fmla="*/ 1305 h 2088"/>
                <a:gd name="T2" fmla="*/ 315 w 1735"/>
                <a:gd name="T3" fmla="*/ 1305 h 2088"/>
                <a:gd name="T4" fmla="*/ 360 w 1735"/>
                <a:gd name="T5" fmla="*/ 1351 h 2088"/>
                <a:gd name="T6" fmla="*/ 451 w 1735"/>
                <a:gd name="T7" fmla="*/ 1487 h 2088"/>
                <a:gd name="T8" fmla="*/ 451 w 1735"/>
                <a:gd name="T9" fmla="*/ 1668 h 2088"/>
                <a:gd name="T10" fmla="*/ 542 w 1735"/>
                <a:gd name="T11" fmla="*/ 1714 h 2088"/>
                <a:gd name="T12" fmla="*/ 587 w 1735"/>
                <a:gd name="T13" fmla="*/ 1804 h 2088"/>
                <a:gd name="T14" fmla="*/ 632 w 1735"/>
                <a:gd name="T15" fmla="*/ 1804 h 2088"/>
                <a:gd name="T16" fmla="*/ 632 w 1735"/>
                <a:gd name="T17" fmla="*/ 1850 h 2088"/>
                <a:gd name="T18" fmla="*/ 542 w 1735"/>
                <a:gd name="T19" fmla="*/ 1895 h 2088"/>
                <a:gd name="T20" fmla="*/ 451 w 1735"/>
                <a:gd name="T21" fmla="*/ 1850 h 2088"/>
                <a:gd name="T22" fmla="*/ 315 w 1735"/>
                <a:gd name="T23" fmla="*/ 1895 h 2088"/>
                <a:gd name="T24" fmla="*/ 269 w 1735"/>
                <a:gd name="T25" fmla="*/ 1986 h 2088"/>
                <a:gd name="T26" fmla="*/ 315 w 1735"/>
                <a:gd name="T27" fmla="*/ 2031 h 2088"/>
                <a:gd name="T28" fmla="*/ 405 w 1735"/>
                <a:gd name="T29" fmla="*/ 2077 h 2088"/>
                <a:gd name="T30" fmla="*/ 678 w 1735"/>
                <a:gd name="T31" fmla="*/ 2077 h 2088"/>
                <a:gd name="T32" fmla="*/ 1091 w 1735"/>
                <a:gd name="T33" fmla="*/ 2009 h 2088"/>
                <a:gd name="T34" fmla="*/ 1505 w 1735"/>
                <a:gd name="T35" fmla="*/ 1775 h 2088"/>
                <a:gd name="T36" fmla="*/ 1727 w 1735"/>
                <a:gd name="T37" fmla="*/ 1091 h 2088"/>
                <a:gd name="T38" fmla="*/ 1457 w 1735"/>
                <a:gd name="T39" fmla="*/ 293 h 2088"/>
                <a:gd name="T40" fmla="*/ 904 w 1735"/>
                <a:gd name="T41" fmla="*/ 81 h 2088"/>
                <a:gd name="T42" fmla="*/ 496 w 1735"/>
                <a:gd name="T43" fmla="*/ 35 h 2088"/>
                <a:gd name="T44" fmla="*/ 43 w 1735"/>
                <a:gd name="T45" fmla="*/ 35 h 2088"/>
                <a:gd name="T46" fmla="*/ 239 w 1735"/>
                <a:gd name="T47" fmla="*/ 5 h 2088"/>
                <a:gd name="T48" fmla="*/ 587 w 1735"/>
                <a:gd name="T49" fmla="*/ 65 h 2088"/>
                <a:gd name="T50" fmla="*/ 695 w 1735"/>
                <a:gd name="T51" fmla="*/ 107 h 2088"/>
                <a:gd name="T52" fmla="*/ 1007 w 1735"/>
                <a:gd name="T53" fmla="*/ 179 h 2088"/>
                <a:gd name="T54" fmla="*/ 1313 w 1735"/>
                <a:gd name="T55" fmla="*/ 347 h 2088"/>
                <a:gd name="T56" fmla="*/ 1475 w 1735"/>
                <a:gd name="T57" fmla="*/ 575 h 2088"/>
                <a:gd name="T58" fmla="*/ 1595 w 1735"/>
                <a:gd name="T59" fmla="*/ 1037 h 2088"/>
                <a:gd name="T60" fmla="*/ 1511 w 1735"/>
                <a:gd name="T61" fmla="*/ 1547 h 2088"/>
                <a:gd name="T62" fmla="*/ 1229 w 1735"/>
                <a:gd name="T63" fmla="*/ 1871 h 2088"/>
                <a:gd name="T64" fmla="*/ 859 w 1735"/>
                <a:gd name="T65" fmla="*/ 1895 h 2088"/>
                <a:gd name="T66" fmla="*/ 678 w 1735"/>
                <a:gd name="T67" fmla="*/ 1804 h 2088"/>
                <a:gd name="T68" fmla="*/ 542 w 1735"/>
                <a:gd name="T69" fmla="*/ 1623 h 2088"/>
                <a:gd name="T70" fmla="*/ 496 w 1735"/>
                <a:gd name="T71" fmla="*/ 1442 h 2088"/>
                <a:gd name="T72" fmla="*/ 315 w 1735"/>
                <a:gd name="T73" fmla="*/ 1260 h 2088"/>
                <a:gd name="T74" fmla="*/ 224 w 1735"/>
                <a:gd name="T75" fmla="*/ 1260 h 2088"/>
                <a:gd name="T76" fmla="*/ 269 w 1735"/>
                <a:gd name="T77" fmla="*/ 1305 h 20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35" h="2088">
                  <a:moveTo>
                    <a:pt x="269" y="1305"/>
                  </a:moveTo>
                  <a:cubicBezTo>
                    <a:pt x="284" y="1312"/>
                    <a:pt x="300" y="1297"/>
                    <a:pt x="315" y="1305"/>
                  </a:cubicBezTo>
                  <a:cubicBezTo>
                    <a:pt x="330" y="1313"/>
                    <a:pt x="337" y="1321"/>
                    <a:pt x="360" y="1351"/>
                  </a:cubicBezTo>
                  <a:cubicBezTo>
                    <a:pt x="383" y="1381"/>
                    <a:pt x="436" y="1434"/>
                    <a:pt x="451" y="1487"/>
                  </a:cubicBezTo>
                  <a:cubicBezTo>
                    <a:pt x="466" y="1540"/>
                    <a:pt x="436" y="1630"/>
                    <a:pt x="451" y="1668"/>
                  </a:cubicBezTo>
                  <a:cubicBezTo>
                    <a:pt x="466" y="1706"/>
                    <a:pt x="519" y="1691"/>
                    <a:pt x="542" y="1714"/>
                  </a:cubicBezTo>
                  <a:cubicBezTo>
                    <a:pt x="565" y="1737"/>
                    <a:pt x="572" y="1789"/>
                    <a:pt x="587" y="1804"/>
                  </a:cubicBezTo>
                  <a:cubicBezTo>
                    <a:pt x="602" y="1819"/>
                    <a:pt x="625" y="1796"/>
                    <a:pt x="632" y="1804"/>
                  </a:cubicBezTo>
                  <a:cubicBezTo>
                    <a:pt x="639" y="1812"/>
                    <a:pt x="647" y="1835"/>
                    <a:pt x="632" y="1850"/>
                  </a:cubicBezTo>
                  <a:cubicBezTo>
                    <a:pt x="617" y="1865"/>
                    <a:pt x="572" y="1895"/>
                    <a:pt x="542" y="1895"/>
                  </a:cubicBezTo>
                  <a:cubicBezTo>
                    <a:pt x="512" y="1895"/>
                    <a:pt x="489" y="1850"/>
                    <a:pt x="451" y="1850"/>
                  </a:cubicBezTo>
                  <a:cubicBezTo>
                    <a:pt x="413" y="1850"/>
                    <a:pt x="345" y="1872"/>
                    <a:pt x="315" y="1895"/>
                  </a:cubicBezTo>
                  <a:cubicBezTo>
                    <a:pt x="285" y="1918"/>
                    <a:pt x="269" y="1963"/>
                    <a:pt x="269" y="1986"/>
                  </a:cubicBezTo>
                  <a:cubicBezTo>
                    <a:pt x="269" y="2009"/>
                    <a:pt x="292" y="2016"/>
                    <a:pt x="315" y="2031"/>
                  </a:cubicBezTo>
                  <a:cubicBezTo>
                    <a:pt x="338" y="2046"/>
                    <a:pt x="345" y="2069"/>
                    <a:pt x="405" y="2077"/>
                  </a:cubicBezTo>
                  <a:cubicBezTo>
                    <a:pt x="465" y="2085"/>
                    <a:pt x="564" y="2088"/>
                    <a:pt x="678" y="2077"/>
                  </a:cubicBezTo>
                  <a:cubicBezTo>
                    <a:pt x="792" y="2066"/>
                    <a:pt x="953" y="2059"/>
                    <a:pt x="1091" y="2009"/>
                  </a:cubicBezTo>
                  <a:cubicBezTo>
                    <a:pt x="1229" y="1959"/>
                    <a:pt x="1399" y="1928"/>
                    <a:pt x="1505" y="1775"/>
                  </a:cubicBezTo>
                  <a:cubicBezTo>
                    <a:pt x="1611" y="1622"/>
                    <a:pt x="1735" y="1338"/>
                    <a:pt x="1727" y="1091"/>
                  </a:cubicBezTo>
                  <a:cubicBezTo>
                    <a:pt x="1719" y="844"/>
                    <a:pt x="1594" y="461"/>
                    <a:pt x="1457" y="293"/>
                  </a:cubicBezTo>
                  <a:cubicBezTo>
                    <a:pt x="1320" y="125"/>
                    <a:pt x="1064" y="124"/>
                    <a:pt x="904" y="81"/>
                  </a:cubicBezTo>
                  <a:cubicBezTo>
                    <a:pt x="744" y="38"/>
                    <a:pt x="639" y="43"/>
                    <a:pt x="496" y="35"/>
                  </a:cubicBezTo>
                  <a:cubicBezTo>
                    <a:pt x="353" y="27"/>
                    <a:pt x="86" y="40"/>
                    <a:pt x="43" y="35"/>
                  </a:cubicBezTo>
                  <a:cubicBezTo>
                    <a:pt x="0" y="30"/>
                    <a:pt x="148" y="0"/>
                    <a:pt x="239" y="5"/>
                  </a:cubicBezTo>
                  <a:cubicBezTo>
                    <a:pt x="330" y="10"/>
                    <a:pt x="511" y="48"/>
                    <a:pt x="587" y="65"/>
                  </a:cubicBezTo>
                  <a:cubicBezTo>
                    <a:pt x="663" y="82"/>
                    <a:pt x="625" y="88"/>
                    <a:pt x="695" y="107"/>
                  </a:cubicBezTo>
                  <a:cubicBezTo>
                    <a:pt x="765" y="126"/>
                    <a:pt x="904" y="139"/>
                    <a:pt x="1007" y="179"/>
                  </a:cubicBezTo>
                  <a:cubicBezTo>
                    <a:pt x="1110" y="219"/>
                    <a:pt x="1235" y="281"/>
                    <a:pt x="1313" y="347"/>
                  </a:cubicBezTo>
                  <a:cubicBezTo>
                    <a:pt x="1391" y="413"/>
                    <a:pt x="1428" y="460"/>
                    <a:pt x="1475" y="575"/>
                  </a:cubicBezTo>
                  <a:cubicBezTo>
                    <a:pt x="1522" y="690"/>
                    <a:pt x="1589" y="875"/>
                    <a:pt x="1595" y="1037"/>
                  </a:cubicBezTo>
                  <a:cubicBezTo>
                    <a:pt x="1601" y="1199"/>
                    <a:pt x="1572" y="1408"/>
                    <a:pt x="1511" y="1547"/>
                  </a:cubicBezTo>
                  <a:cubicBezTo>
                    <a:pt x="1450" y="1686"/>
                    <a:pt x="1338" y="1813"/>
                    <a:pt x="1229" y="1871"/>
                  </a:cubicBezTo>
                  <a:cubicBezTo>
                    <a:pt x="1120" y="1929"/>
                    <a:pt x="951" y="1906"/>
                    <a:pt x="859" y="1895"/>
                  </a:cubicBezTo>
                  <a:cubicBezTo>
                    <a:pt x="767" y="1884"/>
                    <a:pt x="731" y="1849"/>
                    <a:pt x="678" y="1804"/>
                  </a:cubicBezTo>
                  <a:cubicBezTo>
                    <a:pt x="625" y="1759"/>
                    <a:pt x="572" y="1683"/>
                    <a:pt x="542" y="1623"/>
                  </a:cubicBezTo>
                  <a:cubicBezTo>
                    <a:pt x="512" y="1563"/>
                    <a:pt x="534" y="1502"/>
                    <a:pt x="496" y="1442"/>
                  </a:cubicBezTo>
                  <a:cubicBezTo>
                    <a:pt x="458" y="1382"/>
                    <a:pt x="360" y="1290"/>
                    <a:pt x="315" y="1260"/>
                  </a:cubicBezTo>
                  <a:cubicBezTo>
                    <a:pt x="270" y="1230"/>
                    <a:pt x="232" y="1253"/>
                    <a:pt x="224" y="1260"/>
                  </a:cubicBezTo>
                  <a:cubicBezTo>
                    <a:pt x="216" y="1267"/>
                    <a:pt x="254" y="1298"/>
                    <a:pt x="269" y="1305"/>
                  </a:cubicBezTo>
                  <a:close/>
                </a:path>
              </a:pathLst>
            </a:custGeom>
            <a:pattFill prst="dkUpDiag">
              <a:fgClr>
                <a:srgbClr val="F2547D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2" name="Oval 36"/>
            <p:cNvSpPr>
              <a:spLocks noChangeArrowheads="1"/>
            </p:cNvSpPr>
            <p:nvPr/>
          </p:nvSpPr>
          <p:spPr bwMode="auto">
            <a:xfrm rot="7014748">
              <a:off x="4210" y="2515"/>
              <a:ext cx="182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3" name="Oval 37" descr="Papier journal"/>
            <p:cNvSpPr>
              <a:spLocks noChangeArrowheads="1"/>
            </p:cNvSpPr>
            <p:nvPr/>
          </p:nvSpPr>
          <p:spPr bwMode="auto">
            <a:xfrm rot="3463461">
              <a:off x="4096" y="1313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4" name="Oval 38" descr="Papier journal"/>
            <p:cNvSpPr>
              <a:spLocks noChangeArrowheads="1"/>
            </p:cNvSpPr>
            <p:nvPr/>
          </p:nvSpPr>
          <p:spPr bwMode="auto">
            <a:xfrm rot="4110519">
              <a:off x="4255" y="1653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5" name="Oval 39" descr="Papier journal"/>
            <p:cNvSpPr>
              <a:spLocks noChangeArrowheads="1"/>
            </p:cNvSpPr>
            <p:nvPr/>
          </p:nvSpPr>
          <p:spPr bwMode="auto">
            <a:xfrm rot="5128974">
              <a:off x="4300" y="2107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6" name="Oval 40" descr="Papier journal"/>
            <p:cNvSpPr>
              <a:spLocks noChangeArrowheads="1"/>
            </p:cNvSpPr>
            <p:nvPr/>
          </p:nvSpPr>
          <p:spPr bwMode="auto">
            <a:xfrm rot="7014748">
              <a:off x="4210" y="2515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7" name="Oval 41" descr="Papier journal"/>
            <p:cNvSpPr>
              <a:spLocks noChangeArrowheads="1"/>
            </p:cNvSpPr>
            <p:nvPr/>
          </p:nvSpPr>
          <p:spPr bwMode="auto">
            <a:xfrm rot="7971471">
              <a:off x="4029" y="2786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8" name="Oval 42" descr="Papier journal"/>
            <p:cNvSpPr>
              <a:spLocks noChangeArrowheads="1"/>
            </p:cNvSpPr>
            <p:nvPr/>
          </p:nvSpPr>
          <p:spPr bwMode="auto">
            <a:xfrm rot="18136539" flipH="1">
              <a:off x="1851" y="1290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9" name="Oval 43" descr="Papier journal"/>
            <p:cNvSpPr>
              <a:spLocks noChangeArrowheads="1"/>
            </p:cNvSpPr>
            <p:nvPr/>
          </p:nvSpPr>
          <p:spPr bwMode="auto">
            <a:xfrm rot="17489481" flipH="1">
              <a:off x="1579" y="1630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0" name="Oval 44" descr="Papier journal"/>
            <p:cNvSpPr>
              <a:spLocks noChangeArrowheads="1"/>
            </p:cNvSpPr>
            <p:nvPr/>
          </p:nvSpPr>
          <p:spPr bwMode="auto">
            <a:xfrm rot="16471026" flipH="1">
              <a:off x="1488" y="2084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1" name="Oval 45" descr="Papier journal"/>
            <p:cNvSpPr>
              <a:spLocks noChangeArrowheads="1"/>
            </p:cNvSpPr>
            <p:nvPr/>
          </p:nvSpPr>
          <p:spPr bwMode="auto">
            <a:xfrm rot="14585252" flipH="1">
              <a:off x="1578" y="2492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2" name="Oval 46" descr="Papier journal"/>
            <p:cNvSpPr>
              <a:spLocks noChangeArrowheads="1"/>
            </p:cNvSpPr>
            <p:nvPr/>
          </p:nvSpPr>
          <p:spPr bwMode="auto">
            <a:xfrm rot="13628529" flipH="1">
              <a:off x="1801" y="2709"/>
              <a:ext cx="182" cy="4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3" name="Freeform 47" descr="Marbre blanc"/>
            <p:cNvSpPr>
              <a:spLocks/>
            </p:cNvSpPr>
            <p:nvPr/>
          </p:nvSpPr>
          <p:spPr bwMode="auto">
            <a:xfrm>
              <a:off x="3181" y="1630"/>
              <a:ext cx="613" cy="688"/>
            </a:xfrm>
            <a:custGeom>
              <a:avLst/>
              <a:gdLst>
                <a:gd name="T0" fmla="*/ 99 w 613"/>
                <a:gd name="T1" fmla="*/ 46 h 688"/>
                <a:gd name="T2" fmla="*/ 8 w 613"/>
                <a:gd name="T3" fmla="*/ 227 h 688"/>
                <a:gd name="T4" fmla="*/ 53 w 613"/>
                <a:gd name="T5" fmla="*/ 454 h 688"/>
                <a:gd name="T6" fmla="*/ 144 w 613"/>
                <a:gd name="T7" fmla="*/ 499 h 688"/>
                <a:gd name="T8" fmla="*/ 326 w 613"/>
                <a:gd name="T9" fmla="*/ 363 h 688"/>
                <a:gd name="T10" fmla="*/ 280 w 613"/>
                <a:gd name="T11" fmla="*/ 454 h 688"/>
                <a:gd name="T12" fmla="*/ 190 w 613"/>
                <a:gd name="T13" fmla="*/ 590 h 688"/>
                <a:gd name="T14" fmla="*/ 280 w 613"/>
                <a:gd name="T15" fmla="*/ 681 h 688"/>
                <a:gd name="T16" fmla="*/ 507 w 613"/>
                <a:gd name="T17" fmla="*/ 635 h 688"/>
                <a:gd name="T18" fmla="*/ 598 w 613"/>
                <a:gd name="T19" fmla="*/ 454 h 688"/>
                <a:gd name="T20" fmla="*/ 598 w 613"/>
                <a:gd name="T21" fmla="*/ 273 h 688"/>
                <a:gd name="T22" fmla="*/ 507 w 613"/>
                <a:gd name="T23" fmla="*/ 91 h 688"/>
                <a:gd name="T24" fmla="*/ 462 w 613"/>
                <a:gd name="T25" fmla="*/ 46 h 688"/>
                <a:gd name="T26" fmla="*/ 235 w 613"/>
                <a:gd name="T27" fmla="*/ 0 h 688"/>
                <a:gd name="T28" fmla="*/ 99 w 613"/>
                <a:gd name="T29" fmla="*/ 46 h 6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3" h="688">
                  <a:moveTo>
                    <a:pt x="99" y="46"/>
                  </a:moveTo>
                  <a:cubicBezTo>
                    <a:pt x="61" y="84"/>
                    <a:pt x="16" y="159"/>
                    <a:pt x="8" y="227"/>
                  </a:cubicBezTo>
                  <a:cubicBezTo>
                    <a:pt x="0" y="295"/>
                    <a:pt x="30" y="409"/>
                    <a:pt x="53" y="454"/>
                  </a:cubicBezTo>
                  <a:cubicBezTo>
                    <a:pt x="76" y="499"/>
                    <a:pt x="99" y="514"/>
                    <a:pt x="144" y="499"/>
                  </a:cubicBezTo>
                  <a:cubicBezTo>
                    <a:pt x="189" y="484"/>
                    <a:pt x="303" y="370"/>
                    <a:pt x="326" y="363"/>
                  </a:cubicBezTo>
                  <a:cubicBezTo>
                    <a:pt x="349" y="356"/>
                    <a:pt x="303" y="416"/>
                    <a:pt x="280" y="454"/>
                  </a:cubicBezTo>
                  <a:cubicBezTo>
                    <a:pt x="257" y="492"/>
                    <a:pt x="190" y="552"/>
                    <a:pt x="190" y="590"/>
                  </a:cubicBezTo>
                  <a:cubicBezTo>
                    <a:pt x="190" y="628"/>
                    <a:pt x="227" y="674"/>
                    <a:pt x="280" y="681"/>
                  </a:cubicBezTo>
                  <a:cubicBezTo>
                    <a:pt x="333" y="688"/>
                    <a:pt x="454" y="673"/>
                    <a:pt x="507" y="635"/>
                  </a:cubicBezTo>
                  <a:cubicBezTo>
                    <a:pt x="560" y="597"/>
                    <a:pt x="583" y="514"/>
                    <a:pt x="598" y="454"/>
                  </a:cubicBezTo>
                  <a:cubicBezTo>
                    <a:pt x="613" y="394"/>
                    <a:pt x="613" y="333"/>
                    <a:pt x="598" y="273"/>
                  </a:cubicBezTo>
                  <a:cubicBezTo>
                    <a:pt x="583" y="213"/>
                    <a:pt x="530" y="129"/>
                    <a:pt x="507" y="91"/>
                  </a:cubicBezTo>
                  <a:cubicBezTo>
                    <a:pt x="484" y="53"/>
                    <a:pt x="507" y="61"/>
                    <a:pt x="462" y="46"/>
                  </a:cubicBezTo>
                  <a:cubicBezTo>
                    <a:pt x="417" y="31"/>
                    <a:pt x="295" y="0"/>
                    <a:pt x="235" y="0"/>
                  </a:cubicBezTo>
                  <a:cubicBezTo>
                    <a:pt x="175" y="0"/>
                    <a:pt x="137" y="8"/>
                    <a:pt x="99" y="46"/>
                  </a:cubicBez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Freeform 48" descr="Marbre blanc"/>
            <p:cNvSpPr>
              <a:spLocks/>
            </p:cNvSpPr>
            <p:nvPr/>
          </p:nvSpPr>
          <p:spPr bwMode="auto">
            <a:xfrm>
              <a:off x="2772" y="1249"/>
              <a:ext cx="627" cy="397"/>
            </a:xfrm>
            <a:custGeom>
              <a:avLst/>
              <a:gdLst>
                <a:gd name="T0" fmla="*/ 168 w 627"/>
                <a:gd name="T1" fmla="*/ 115 h 397"/>
                <a:gd name="T2" fmla="*/ 18 w 627"/>
                <a:gd name="T3" fmla="*/ 235 h 397"/>
                <a:gd name="T4" fmla="*/ 62 w 627"/>
                <a:gd name="T5" fmla="*/ 336 h 397"/>
                <a:gd name="T6" fmla="*/ 153 w 627"/>
                <a:gd name="T7" fmla="*/ 381 h 397"/>
                <a:gd name="T8" fmla="*/ 132 w 627"/>
                <a:gd name="T9" fmla="*/ 397 h 397"/>
                <a:gd name="T10" fmla="*/ 366 w 627"/>
                <a:gd name="T11" fmla="*/ 379 h 397"/>
                <a:gd name="T12" fmla="*/ 486 w 627"/>
                <a:gd name="T13" fmla="*/ 361 h 397"/>
                <a:gd name="T14" fmla="*/ 607 w 627"/>
                <a:gd name="T15" fmla="*/ 336 h 397"/>
                <a:gd name="T16" fmla="*/ 607 w 627"/>
                <a:gd name="T17" fmla="*/ 155 h 397"/>
                <a:gd name="T18" fmla="*/ 516 w 627"/>
                <a:gd name="T19" fmla="*/ 121 h 397"/>
                <a:gd name="T20" fmla="*/ 462 w 627"/>
                <a:gd name="T21" fmla="*/ 1 h 397"/>
                <a:gd name="T22" fmla="*/ 168 w 627"/>
                <a:gd name="T23" fmla="*/ 115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7" h="397">
                  <a:moveTo>
                    <a:pt x="168" y="115"/>
                  </a:moveTo>
                  <a:cubicBezTo>
                    <a:pt x="81" y="154"/>
                    <a:pt x="36" y="198"/>
                    <a:pt x="18" y="235"/>
                  </a:cubicBezTo>
                  <a:cubicBezTo>
                    <a:pt x="0" y="272"/>
                    <a:pt x="39" y="312"/>
                    <a:pt x="62" y="336"/>
                  </a:cubicBezTo>
                  <a:cubicBezTo>
                    <a:pt x="85" y="360"/>
                    <a:pt x="141" y="371"/>
                    <a:pt x="153" y="381"/>
                  </a:cubicBezTo>
                  <a:cubicBezTo>
                    <a:pt x="165" y="391"/>
                    <a:pt x="97" y="397"/>
                    <a:pt x="132" y="397"/>
                  </a:cubicBezTo>
                  <a:cubicBezTo>
                    <a:pt x="167" y="397"/>
                    <a:pt x="307" y="385"/>
                    <a:pt x="366" y="379"/>
                  </a:cubicBezTo>
                  <a:cubicBezTo>
                    <a:pt x="425" y="373"/>
                    <a:pt x="446" y="368"/>
                    <a:pt x="486" y="361"/>
                  </a:cubicBezTo>
                  <a:cubicBezTo>
                    <a:pt x="526" y="354"/>
                    <a:pt x="587" y="370"/>
                    <a:pt x="607" y="336"/>
                  </a:cubicBezTo>
                  <a:cubicBezTo>
                    <a:pt x="627" y="302"/>
                    <a:pt x="622" y="191"/>
                    <a:pt x="607" y="155"/>
                  </a:cubicBezTo>
                  <a:cubicBezTo>
                    <a:pt x="592" y="119"/>
                    <a:pt x="540" y="147"/>
                    <a:pt x="516" y="121"/>
                  </a:cubicBezTo>
                  <a:cubicBezTo>
                    <a:pt x="492" y="95"/>
                    <a:pt x="520" y="2"/>
                    <a:pt x="462" y="1"/>
                  </a:cubicBezTo>
                  <a:cubicBezTo>
                    <a:pt x="404" y="0"/>
                    <a:pt x="229" y="91"/>
                    <a:pt x="168" y="115"/>
                  </a:cubicBez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Freeform 49" descr="Marbre blanc"/>
            <p:cNvSpPr>
              <a:spLocks/>
            </p:cNvSpPr>
            <p:nvPr/>
          </p:nvSpPr>
          <p:spPr bwMode="auto">
            <a:xfrm>
              <a:off x="3801" y="1621"/>
              <a:ext cx="452" cy="917"/>
            </a:xfrm>
            <a:custGeom>
              <a:avLst/>
              <a:gdLst>
                <a:gd name="T0" fmla="*/ 21 w 452"/>
                <a:gd name="T1" fmla="*/ 124 h 807"/>
                <a:gd name="T2" fmla="*/ 39 w 452"/>
                <a:gd name="T3" fmla="*/ 267 h 807"/>
                <a:gd name="T4" fmla="*/ 76 w 452"/>
                <a:gd name="T5" fmla="*/ 577 h 807"/>
                <a:gd name="T6" fmla="*/ 212 w 452"/>
                <a:gd name="T7" fmla="*/ 784 h 807"/>
                <a:gd name="T8" fmla="*/ 333 w 452"/>
                <a:gd name="T9" fmla="*/ 908 h 807"/>
                <a:gd name="T10" fmla="*/ 439 w 452"/>
                <a:gd name="T11" fmla="*/ 732 h 807"/>
                <a:gd name="T12" fmla="*/ 411 w 452"/>
                <a:gd name="T13" fmla="*/ 567 h 807"/>
                <a:gd name="T14" fmla="*/ 417 w 452"/>
                <a:gd name="T15" fmla="*/ 287 h 807"/>
                <a:gd name="T16" fmla="*/ 394 w 452"/>
                <a:gd name="T17" fmla="*/ 62 h 807"/>
                <a:gd name="T18" fmla="*/ 167 w 452"/>
                <a:gd name="T19" fmla="*/ 10 h 807"/>
                <a:gd name="T20" fmla="*/ 21 w 452"/>
                <a:gd name="T21" fmla="*/ 124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807">
                  <a:moveTo>
                    <a:pt x="21" y="109"/>
                  </a:moveTo>
                  <a:cubicBezTo>
                    <a:pt x="0" y="147"/>
                    <a:pt x="30" y="169"/>
                    <a:pt x="39" y="235"/>
                  </a:cubicBezTo>
                  <a:cubicBezTo>
                    <a:pt x="48" y="301"/>
                    <a:pt x="47" y="432"/>
                    <a:pt x="76" y="508"/>
                  </a:cubicBezTo>
                  <a:cubicBezTo>
                    <a:pt x="105" y="584"/>
                    <a:pt x="169" y="641"/>
                    <a:pt x="212" y="690"/>
                  </a:cubicBezTo>
                  <a:cubicBezTo>
                    <a:pt x="255" y="739"/>
                    <a:pt x="295" y="807"/>
                    <a:pt x="333" y="799"/>
                  </a:cubicBezTo>
                  <a:cubicBezTo>
                    <a:pt x="371" y="791"/>
                    <a:pt x="426" y="694"/>
                    <a:pt x="439" y="644"/>
                  </a:cubicBezTo>
                  <a:cubicBezTo>
                    <a:pt x="452" y="594"/>
                    <a:pt x="415" y="564"/>
                    <a:pt x="411" y="499"/>
                  </a:cubicBezTo>
                  <a:cubicBezTo>
                    <a:pt x="407" y="434"/>
                    <a:pt x="420" y="327"/>
                    <a:pt x="417" y="253"/>
                  </a:cubicBezTo>
                  <a:cubicBezTo>
                    <a:pt x="414" y="179"/>
                    <a:pt x="435" y="95"/>
                    <a:pt x="394" y="55"/>
                  </a:cubicBezTo>
                  <a:cubicBezTo>
                    <a:pt x="353" y="15"/>
                    <a:pt x="229" y="0"/>
                    <a:pt x="167" y="9"/>
                  </a:cubicBezTo>
                  <a:cubicBezTo>
                    <a:pt x="105" y="18"/>
                    <a:pt x="42" y="71"/>
                    <a:pt x="21" y="109"/>
                  </a:cubicBez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66" name="Freeform 50" descr="Marbre blanc"/>
            <p:cNvSpPr>
              <a:spLocks/>
            </p:cNvSpPr>
            <p:nvPr/>
          </p:nvSpPr>
          <p:spPr bwMode="auto">
            <a:xfrm rot="2467907">
              <a:off x="3507" y="1249"/>
              <a:ext cx="444" cy="397"/>
            </a:xfrm>
            <a:custGeom>
              <a:avLst/>
              <a:gdLst>
                <a:gd name="T0" fmla="*/ 119 w 627"/>
                <a:gd name="T1" fmla="*/ 115 h 397"/>
                <a:gd name="T2" fmla="*/ 13 w 627"/>
                <a:gd name="T3" fmla="*/ 235 h 397"/>
                <a:gd name="T4" fmla="*/ 44 w 627"/>
                <a:gd name="T5" fmla="*/ 336 h 397"/>
                <a:gd name="T6" fmla="*/ 108 w 627"/>
                <a:gd name="T7" fmla="*/ 381 h 397"/>
                <a:gd name="T8" fmla="*/ 93 w 627"/>
                <a:gd name="T9" fmla="*/ 397 h 397"/>
                <a:gd name="T10" fmla="*/ 259 w 627"/>
                <a:gd name="T11" fmla="*/ 379 h 397"/>
                <a:gd name="T12" fmla="*/ 344 w 627"/>
                <a:gd name="T13" fmla="*/ 361 h 397"/>
                <a:gd name="T14" fmla="*/ 430 w 627"/>
                <a:gd name="T15" fmla="*/ 336 h 397"/>
                <a:gd name="T16" fmla="*/ 430 w 627"/>
                <a:gd name="T17" fmla="*/ 155 h 397"/>
                <a:gd name="T18" fmla="*/ 365 w 627"/>
                <a:gd name="T19" fmla="*/ 121 h 397"/>
                <a:gd name="T20" fmla="*/ 327 w 627"/>
                <a:gd name="T21" fmla="*/ 1 h 397"/>
                <a:gd name="T22" fmla="*/ 119 w 627"/>
                <a:gd name="T23" fmla="*/ 115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7" h="397">
                  <a:moveTo>
                    <a:pt x="168" y="115"/>
                  </a:moveTo>
                  <a:cubicBezTo>
                    <a:pt x="81" y="154"/>
                    <a:pt x="36" y="198"/>
                    <a:pt x="18" y="235"/>
                  </a:cubicBezTo>
                  <a:cubicBezTo>
                    <a:pt x="0" y="272"/>
                    <a:pt x="39" y="312"/>
                    <a:pt x="62" y="336"/>
                  </a:cubicBezTo>
                  <a:cubicBezTo>
                    <a:pt x="85" y="360"/>
                    <a:pt x="141" y="371"/>
                    <a:pt x="153" y="381"/>
                  </a:cubicBezTo>
                  <a:cubicBezTo>
                    <a:pt x="165" y="391"/>
                    <a:pt x="97" y="397"/>
                    <a:pt x="132" y="397"/>
                  </a:cubicBezTo>
                  <a:cubicBezTo>
                    <a:pt x="167" y="397"/>
                    <a:pt x="307" y="385"/>
                    <a:pt x="366" y="379"/>
                  </a:cubicBezTo>
                  <a:cubicBezTo>
                    <a:pt x="425" y="373"/>
                    <a:pt x="446" y="368"/>
                    <a:pt x="486" y="361"/>
                  </a:cubicBezTo>
                  <a:cubicBezTo>
                    <a:pt x="526" y="354"/>
                    <a:pt x="587" y="370"/>
                    <a:pt x="607" y="336"/>
                  </a:cubicBezTo>
                  <a:cubicBezTo>
                    <a:pt x="627" y="302"/>
                    <a:pt x="622" y="191"/>
                    <a:pt x="607" y="155"/>
                  </a:cubicBezTo>
                  <a:cubicBezTo>
                    <a:pt x="592" y="119"/>
                    <a:pt x="540" y="147"/>
                    <a:pt x="516" y="121"/>
                  </a:cubicBezTo>
                  <a:cubicBezTo>
                    <a:pt x="492" y="95"/>
                    <a:pt x="520" y="2"/>
                    <a:pt x="462" y="1"/>
                  </a:cubicBezTo>
                  <a:cubicBezTo>
                    <a:pt x="404" y="0"/>
                    <a:pt x="229" y="91"/>
                    <a:pt x="168" y="115"/>
                  </a:cubicBez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16" name="Freeform 51"/>
          <p:cNvSpPr>
            <a:spLocks/>
          </p:cNvSpPr>
          <p:nvPr/>
        </p:nvSpPr>
        <p:spPr bwMode="auto">
          <a:xfrm>
            <a:off x="2339975" y="2781300"/>
            <a:ext cx="2263775" cy="1882775"/>
          </a:xfrm>
          <a:custGeom>
            <a:avLst/>
            <a:gdLst>
              <a:gd name="T0" fmla="*/ 1390650 w 1426"/>
              <a:gd name="T1" fmla="*/ 128588 h 1186"/>
              <a:gd name="T2" fmla="*/ 0 w 1426"/>
              <a:gd name="T3" fmla="*/ 1690688 h 1186"/>
              <a:gd name="T4" fmla="*/ 196850 w 1426"/>
              <a:gd name="T5" fmla="*/ 1882775 h 1186"/>
              <a:gd name="T6" fmla="*/ 2065338 w 1426"/>
              <a:gd name="T7" fmla="*/ 992188 h 1186"/>
              <a:gd name="T8" fmla="*/ 1390650 w 1426"/>
              <a:gd name="T9" fmla="*/ 128588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6" h="1186">
                <a:moveTo>
                  <a:pt x="876" y="81"/>
                </a:moveTo>
                <a:lnTo>
                  <a:pt x="0" y="1065"/>
                </a:lnTo>
                <a:lnTo>
                  <a:pt x="124" y="1186"/>
                </a:lnTo>
                <a:lnTo>
                  <a:pt x="1301" y="625"/>
                </a:lnTo>
                <a:cubicBezTo>
                  <a:pt x="1426" y="441"/>
                  <a:pt x="1081" y="0"/>
                  <a:pt x="876" y="81"/>
                </a:cubicBezTo>
                <a:close/>
              </a:path>
            </a:pathLst>
          </a:cu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38917" name="Picture 52" descr="KIF_0574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 l="35710"/>
          <a:stretch>
            <a:fillRect/>
          </a:stretch>
        </p:blipFill>
        <p:spPr>
          <a:xfrm>
            <a:off x="5435600" y="2889250"/>
            <a:ext cx="3348038" cy="2509838"/>
          </a:xfrm>
          <a:noFill/>
        </p:spPr>
      </p:pic>
      <p:sp>
        <p:nvSpPr>
          <p:cNvPr id="38918" name="Line 53"/>
          <p:cNvSpPr>
            <a:spLocks noChangeShapeType="1"/>
          </p:cNvSpPr>
          <p:nvPr/>
        </p:nvSpPr>
        <p:spPr bwMode="auto">
          <a:xfrm flipV="1">
            <a:off x="1547813" y="5661025"/>
            <a:ext cx="7127875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19" name="Text Box 54"/>
          <p:cNvSpPr txBox="1">
            <a:spLocks noChangeArrowheads="1"/>
          </p:cNvSpPr>
          <p:nvPr/>
        </p:nvSpPr>
        <p:spPr bwMode="auto">
          <a:xfrm>
            <a:off x="0" y="476250"/>
            <a:ext cx="25923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Via 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postoro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laterale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 Semi 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Pancia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000" b="1" dirty="0" err="1">
                <a:solidFill>
                  <a:srgbClr val="FFCC00"/>
                </a:solidFill>
                <a:latin typeface="Arial" charset="0"/>
              </a:rPr>
              <a:t>giù</a:t>
            </a: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fr-FR" altLang="fr-FR" sz="2000" b="1" dirty="0">
                <a:solidFill>
                  <a:srgbClr val="FF0000"/>
                </a:solidFill>
                <a:latin typeface="Arial" charset="0"/>
              </a:rPr>
              <a:t>REIN GAUCHE</a:t>
            </a:r>
          </a:p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-Gaz =0</a:t>
            </a:r>
          </a:p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-Mouvements respiratoires limités</a:t>
            </a:r>
          </a:p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rgbClr val="FFCC00"/>
                </a:solidFill>
                <a:latin typeface="Arial" charset="0"/>
              </a:rPr>
              <a:t>-Angulation de mesure Doppler optimale</a:t>
            </a:r>
          </a:p>
        </p:txBody>
      </p:sp>
      <p:sp>
        <p:nvSpPr>
          <p:cNvPr id="38920" name="Text Box 55"/>
          <p:cNvSpPr txBox="1">
            <a:spLocks noChangeArrowheads="1"/>
          </p:cNvSpPr>
          <p:nvPr/>
        </p:nvSpPr>
        <p:spPr bwMode="auto">
          <a:xfrm>
            <a:off x="6156325" y="136525"/>
            <a:ext cx="2987675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Rein maintenu en place</a:t>
            </a:r>
          </a:p>
        </p:txBody>
      </p:sp>
      <p:sp>
        <p:nvSpPr>
          <p:cNvPr id="38921" name="Text Box 56"/>
          <p:cNvSpPr txBox="1">
            <a:spLocks noChangeArrowheads="1"/>
          </p:cNvSpPr>
          <p:nvPr/>
        </p:nvSpPr>
        <p:spPr bwMode="auto">
          <a:xfrm>
            <a:off x="1476375" y="5949950"/>
            <a:ext cx="6911975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Doppler Pulsé avec Échantillon le plus grand possible</a:t>
            </a:r>
          </a:p>
          <a:p>
            <a:pPr>
              <a:spcBef>
                <a:spcPct val="50000"/>
              </a:spcBef>
            </a:pPr>
            <a:r>
              <a:rPr lang="fr-FR" altLang="fr-FR" sz="2000" b="1">
                <a:solidFill>
                  <a:srgbClr val="FFCC00"/>
                </a:solidFill>
                <a:latin typeface="Arial" charset="0"/>
              </a:rPr>
              <a:t>Ou Doppler continu PERMETTENT D’EVITER L’APNEE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IF_057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5716"/>
          <a:stretch>
            <a:fillRect/>
          </a:stretch>
        </p:blipFill>
        <p:spPr>
          <a:xfrm>
            <a:off x="5003800" y="404813"/>
            <a:ext cx="3348038" cy="2509837"/>
          </a:xfrm>
          <a:noFill/>
        </p:spPr>
      </p:pic>
      <p:pic>
        <p:nvPicPr>
          <p:cNvPr id="39939" name="Picture 3" descr="_VOI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_VOI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7413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395288" y="692150"/>
            <a:ext cx="3368675" cy="2305050"/>
            <a:chOff x="1307" y="436"/>
            <a:chExt cx="2122" cy="1452"/>
          </a:xfrm>
        </p:grpSpPr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 rot="6593279">
              <a:off x="2085" y="454"/>
              <a:ext cx="1361" cy="1326"/>
              <a:chOff x="1292" y="799"/>
              <a:chExt cx="3353" cy="2399"/>
            </a:xfrm>
          </p:grpSpPr>
          <p:sp>
            <p:nvSpPr>
              <p:cNvPr id="39948" name="Freeform 7" descr="Grands confettis"/>
              <p:cNvSpPr>
                <a:spLocks/>
              </p:cNvSpPr>
              <p:nvPr/>
            </p:nvSpPr>
            <p:spPr bwMode="auto">
              <a:xfrm>
                <a:off x="1292" y="799"/>
                <a:ext cx="3353" cy="2399"/>
              </a:xfrm>
              <a:custGeom>
                <a:avLst/>
                <a:gdLst>
                  <a:gd name="T0" fmla="*/ 1852 w 3353"/>
                  <a:gd name="T1" fmla="*/ 15 h 2399"/>
                  <a:gd name="T2" fmla="*/ 1353 w 3353"/>
                  <a:gd name="T3" fmla="*/ 15 h 2399"/>
                  <a:gd name="T4" fmla="*/ 854 w 3353"/>
                  <a:gd name="T5" fmla="*/ 106 h 2399"/>
                  <a:gd name="T6" fmla="*/ 582 w 3353"/>
                  <a:gd name="T7" fmla="*/ 332 h 2399"/>
                  <a:gd name="T8" fmla="*/ 304 w 3353"/>
                  <a:gd name="T9" fmla="*/ 631 h 2399"/>
                  <a:gd name="T10" fmla="*/ 37 w 3353"/>
                  <a:gd name="T11" fmla="*/ 1194 h 2399"/>
                  <a:gd name="T12" fmla="*/ 83 w 3353"/>
                  <a:gd name="T13" fmla="*/ 1648 h 2399"/>
                  <a:gd name="T14" fmla="*/ 264 w 3353"/>
                  <a:gd name="T15" fmla="*/ 1965 h 2399"/>
                  <a:gd name="T16" fmla="*/ 582 w 3353"/>
                  <a:gd name="T17" fmla="*/ 2238 h 2399"/>
                  <a:gd name="T18" fmla="*/ 899 w 3353"/>
                  <a:gd name="T19" fmla="*/ 2328 h 2399"/>
                  <a:gd name="T20" fmla="*/ 1564 w 3353"/>
                  <a:gd name="T21" fmla="*/ 2341 h 2399"/>
                  <a:gd name="T22" fmla="*/ 2396 w 3353"/>
                  <a:gd name="T23" fmla="*/ 2374 h 2399"/>
                  <a:gd name="T24" fmla="*/ 2986 w 3353"/>
                  <a:gd name="T25" fmla="*/ 2192 h 2399"/>
                  <a:gd name="T26" fmla="*/ 3349 w 3353"/>
                  <a:gd name="T27" fmla="*/ 1421 h 2399"/>
                  <a:gd name="T28" fmla="*/ 3010 w 3353"/>
                  <a:gd name="T29" fmla="*/ 391 h 2399"/>
                  <a:gd name="T30" fmla="*/ 2554 w 3353"/>
                  <a:gd name="T31" fmla="*/ 145 h 2399"/>
                  <a:gd name="T32" fmla="*/ 1806 w 3353"/>
                  <a:gd name="T33" fmla="*/ 15 h 23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53" h="2399">
                    <a:moveTo>
                      <a:pt x="1852" y="15"/>
                    </a:moveTo>
                    <a:cubicBezTo>
                      <a:pt x="1685" y="7"/>
                      <a:pt x="1519" y="0"/>
                      <a:pt x="1353" y="15"/>
                    </a:cubicBezTo>
                    <a:cubicBezTo>
                      <a:pt x="1187" y="30"/>
                      <a:pt x="982" y="53"/>
                      <a:pt x="854" y="106"/>
                    </a:cubicBezTo>
                    <a:cubicBezTo>
                      <a:pt x="726" y="159"/>
                      <a:pt x="674" y="245"/>
                      <a:pt x="582" y="332"/>
                    </a:cubicBezTo>
                    <a:cubicBezTo>
                      <a:pt x="490" y="419"/>
                      <a:pt x="395" y="487"/>
                      <a:pt x="304" y="631"/>
                    </a:cubicBezTo>
                    <a:cubicBezTo>
                      <a:pt x="213" y="775"/>
                      <a:pt x="74" y="1025"/>
                      <a:pt x="37" y="1194"/>
                    </a:cubicBezTo>
                    <a:cubicBezTo>
                      <a:pt x="0" y="1363"/>
                      <a:pt x="45" y="1520"/>
                      <a:pt x="83" y="1648"/>
                    </a:cubicBezTo>
                    <a:cubicBezTo>
                      <a:pt x="121" y="1776"/>
                      <a:pt x="181" y="1867"/>
                      <a:pt x="264" y="1965"/>
                    </a:cubicBezTo>
                    <a:cubicBezTo>
                      <a:pt x="347" y="2063"/>
                      <a:pt x="476" y="2177"/>
                      <a:pt x="582" y="2238"/>
                    </a:cubicBezTo>
                    <a:cubicBezTo>
                      <a:pt x="688" y="2299"/>
                      <a:pt x="735" y="2311"/>
                      <a:pt x="899" y="2328"/>
                    </a:cubicBezTo>
                    <a:cubicBezTo>
                      <a:pt x="1063" y="2345"/>
                      <a:pt x="1315" y="2333"/>
                      <a:pt x="1564" y="2341"/>
                    </a:cubicBezTo>
                    <a:cubicBezTo>
                      <a:pt x="1813" y="2349"/>
                      <a:pt x="2159" y="2399"/>
                      <a:pt x="2396" y="2374"/>
                    </a:cubicBezTo>
                    <a:cubicBezTo>
                      <a:pt x="2633" y="2349"/>
                      <a:pt x="2827" y="2351"/>
                      <a:pt x="2986" y="2192"/>
                    </a:cubicBezTo>
                    <a:cubicBezTo>
                      <a:pt x="3145" y="2033"/>
                      <a:pt x="3345" y="1721"/>
                      <a:pt x="3349" y="1421"/>
                    </a:cubicBezTo>
                    <a:cubicBezTo>
                      <a:pt x="3353" y="1121"/>
                      <a:pt x="3142" y="604"/>
                      <a:pt x="3010" y="391"/>
                    </a:cubicBezTo>
                    <a:cubicBezTo>
                      <a:pt x="2878" y="178"/>
                      <a:pt x="2755" y="208"/>
                      <a:pt x="2554" y="145"/>
                    </a:cubicBezTo>
                    <a:cubicBezTo>
                      <a:pt x="2353" y="82"/>
                      <a:pt x="1962" y="42"/>
                      <a:pt x="1806" y="15"/>
                    </a:cubicBezTo>
                  </a:path>
                </a:pathLst>
              </a:custGeom>
              <a:pattFill prst="lgConfetti">
                <a:fgClr>
                  <a:srgbClr val="FFCC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49" name="Freeform 8"/>
              <p:cNvSpPr>
                <a:spLocks/>
              </p:cNvSpPr>
              <p:nvPr/>
            </p:nvSpPr>
            <p:spPr bwMode="auto">
              <a:xfrm>
                <a:off x="2373" y="2116"/>
                <a:ext cx="635" cy="286"/>
              </a:xfrm>
              <a:custGeom>
                <a:avLst/>
                <a:gdLst>
                  <a:gd name="T0" fmla="*/ 635 w 635"/>
                  <a:gd name="T1" fmla="*/ 13 h 286"/>
                  <a:gd name="T2" fmla="*/ 579 w 635"/>
                  <a:gd name="T3" fmla="*/ 4 h 286"/>
                  <a:gd name="T4" fmla="*/ 503 w 635"/>
                  <a:gd name="T5" fmla="*/ 36 h 286"/>
                  <a:gd name="T6" fmla="*/ 317 w 635"/>
                  <a:gd name="T7" fmla="*/ 104 h 286"/>
                  <a:gd name="T8" fmla="*/ 90 w 635"/>
                  <a:gd name="T9" fmla="*/ 149 h 286"/>
                  <a:gd name="T10" fmla="*/ 0 w 635"/>
                  <a:gd name="T11" fmla="*/ 286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5" h="286">
                    <a:moveTo>
                      <a:pt x="635" y="13"/>
                    </a:moveTo>
                    <a:cubicBezTo>
                      <a:pt x="626" y="12"/>
                      <a:pt x="601" y="0"/>
                      <a:pt x="579" y="4"/>
                    </a:cubicBezTo>
                    <a:cubicBezTo>
                      <a:pt x="557" y="8"/>
                      <a:pt x="547" y="19"/>
                      <a:pt x="503" y="36"/>
                    </a:cubicBezTo>
                    <a:cubicBezTo>
                      <a:pt x="459" y="53"/>
                      <a:pt x="386" y="85"/>
                      <a:pt x="317" y="104"/>
                    </a:cubicBezTo>
                    <a:cubicBezTo>
                      <a:pt x="248" y="123"/>
                      <a:pt x="143" y="119"/>
                      <a:pt x="90" y="149"/>
                    </a:cubicBezTo>
                    <a:cubicBezTo>
                      <a:pt x="37" y="179"/>
                      <a:pt x="18" y="232"/>
                      <a:pt x="0" y="286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0" name="Freeform 9" descr="Marbre marron"/>
              <p:cNvSpPr>
                <a:spLocks/>
              </p:cNvSpPr>
              <p:nvPr/>
            </p:nvSpPr>
            <p:spPr bwMode="auto">
              <a:xfrm>
                <a:off x="1647" y="1078"/>
                <a:ext cx="1565" cy="1467"/>
              </a:xfrm>
              <a:custGeom>
                <a:avLst/>
                <a:gdLst>
                  <a:gd name="T0" fmla="*/ 907 w 1565"/>
                  <a:gd name="T1" fmla="*/ 507 h 1467"/>
                  <a:gd name="T2" fmla="*/ 1134 w 1565"/>
                  <a:gd name="T3" fmla="*/ 371 h 1467"/>
                  <a:gd name="T4" fmla="*/ 1406 w 1565"/>
                  <a:gd name="T5" fmla="*/ 235 h 1467"/>
                  <a:gd name="T6" fmla="*/ 1542 w 1565"/>
                  <a:gd name="T7" fmla="*/ 53 h 1467"/>
                  <a:gd name="T8" fmla="*/ 1270 w 1565"/>
                  <a:gd name="T9" fmla="*/ 99 h 1467"/>
                  <a:gd name="T10" fmla="*/ 1089 w 1565"/>
                  <a:gd name="T11" fmla="*/ 144 h 1467"/>
                  <a:gd name="T12" fmla="*/ 998 w 1565"/>
                  <a:gd name="T13" fmla="*/ 53 h 1467"/>
                  <a:gd name="T14" fmla="*/ 907 w 1565"/>
                  <a:gd name="T15" fmla="*/ 8 h 1467"/>
                  <a:gd name="T16" fmla="*/ 590 w 1565"/>
                  <a:gd name="T17" fmla="*/ 99 h 1467"/>
                  <a:gd name="T18" fmla="*/ 408 w 1565"/>
                  <a:gd name="T19" fmla="*/ 235 h 1467"/>
                  <a:gd name="T20" fmla="*/ 272 w 1565"/>
                  <a:gd name="T21" fmla="*/ 416 h 1467"/>
                  <a:gd name="T22" fmla="*/ 91 w 1565"/>
                  <a:gd name="T23" fmla="*/ 643 h 1467"/>
                  <a:gd name="T24" fmla="*/ 0 w 1565"/>
                  <a:gd name="T25" fmla="*/ 1051 h 1467"/>
                  <a:gd name="T26" fmla="*/ 91 w 1565"/>
                  <a:gd name="T27" fmla="*/ 1369 h 1467"/>
                  <a:gd name="T28" fmla="*/ 181 w 1565"/>
                  <a:gd name="T29" fmla="*/ 1460 h 1467"/>
                  <a:gd name="T30" fmla="*/ 272 w 1565"/>
                  <a:gd name="T31" fmla="*/ 1414 h 1467"/>
                  <a:gd name="T32" fmla="*/ 499 w 1565"/>
                  <a:gd name="T33" fmla="*/ 1187 h 1467"/>
                  <a:gd name="T34" fmla="*/ 726 w 1565"/>
                  <a:gd name="T35" fmla="*/ 1097 h 1467"/>
                  <a:gd name="T36" fmla="*/ 816 w 1565"/>
                  <a:gd name="T37" fmla="*/ 1006 h 1467"/>
                  <a:gd name="T38" fmla="*/ 816 w 1565"/>
                  <a:gd name="T39" fmla="*/ 915 h 1467"/>
                  <a:gd name="T40" fmla="*/ 680 w 1565"/>
                  <a:gd name="T41" fmla="*/ 779 h 1467"/>
                  <a:gd name="T42" fmla="*/ 590 w 1565"/>
                  <a:gd name="T43" fmla="*/ 462 h 1467"/>
                  <a:gd name="T44" fmla="*/ 680 w 1565"/>
                  <a:gd name="T45" fmla="*/ 371 h 1467"/>
                  <a:gd name="T46" fmla="*/ 816 w 1565"/>
                  <a:gd name="T47" fmla="*/ 462 h 1467"/>
                  <a:gd name="T48" fmla="*/ 952 w 1565"/>
                  <a:gd name="T49" fmla="*/ 507 h 14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5" h="1467">
                    <a:moveTo>
                      <a:pt x="907" y="507"/>
                    </a:moveTo>
                    <a:cubicBezTo>
                      <a:pt x="979" y="461"/>
                      <a:pt x="1051" y="416"/>
                      <a:pt x="1134" y="371"/>
                    </a:cubicBezTo>
                    <a:cubicBezTo>
                      <a:pt x="1217" y="326"/>
                      <a:pt x="1338" y="288"/>
                      <a:pt x="1406" y="235"/>
                    </a:cubicBezTo>
                    <a:cubicBezTo>
                      <a:pt x="1474" y="182"/>
                      <a:pt x="1565" y="76"/>
                      <a:pt x="1542" y="53"/>
                    </a:cubicBezTo>
                    <a:cubicBezTo>
                      <a:pt x="1519" y="30"/>
                      <a:pt x="1345" y="84"/>
                      <a:pt x="1270" y="99"/>
                    </a:cubicBezTo>
                    <a:cubicBezTo>
                      <a:pt x="1195" y="114"/>
                      <a:pt x="1134" y="152"/>
                      <a:pt x="1089" y="144"/>
                    </a:cubicBezTo>
                    <a:cubicBezTo>
                      <a:pt x="1044" y="136"/>
                      <a:pt x="1028" y="76"/>
                      <a:pt x="998" y="53"/>
                    </a:cubicBezTo>
                    <a:cubicBezTo>
                      <a:pt x="968" y="30"/>
                      <a:pt x="975" y="0"/>
                      <a:pt x="907" y="8"/>
                    </a:cubicBezTo>
                    <a:cubicBezTo>
                      <a:pt x="839" y="16"/>
                      <a:pt x="673" y="61"/>
                      <a:pt x="590" y="99"/>
                    </a:cubicBezTo>
                    <a:cubicBezTo>
                      <a:pt x="507" y="137"/>
                      <a:pt x="461" y="182"/>
                      <a:pt x="408" y="235"/>
                    </a:cubicBezTo>
                    <a:cubicBezTo>
                      <a:pt x="355" y="288"/>
                      <a:pt x="325" y="348"/>
                      <a:pt x="272" y="416"/>
                    </a:cubicBezTo>
                    <a:cubicBezTo>
                      <a:pt x="219" y="484"/>
                      <a:pt x="136" y="537"/>
                      <a:pt x="91" y="643"/>
                    </a:cubicBezTo>
                    <a:cubicBezTo>
                      <a:pt x="46" y="749"/>
                      <a:pt x="0" y="930"/>
                      <a:pt x="0" y="1051"/>
                    </a:cubicBezTo>
                    <a:cubicBezTo>
                      <a:pt x="0" y="1172"/>
                      <a:pt x="61" y="1301"/>
                      <a:pt x="91" y="1369"/>
                    </a:cubicBezTo>
                    <a:cubicBezTo>
                      <a:pt x="121" y="1437"/>
                      <a:pt x="151" y="1453"/>
                      <a:pt x="181" y="1460"/>
                    </a:cubicBezTo>
                    <a:cubicBezTo>
                      <a:pt x="211" y="1467"/>
                      <a:pt x="219" y="1459"/>
                      <a:pt x="272" y="1414"/>
                    </a:cubicBezTo>
                    <a:cubicBezTo>
                      <a:pt x="325" y="1369"/>
                      <a:pt x="423" y="1240"/>
                      <a:pt x="499" y="1187"/>
                    </a:cubicBezTo>
                    <a:cubicBezTo>
                      <a:pt x="575" y="1134"/>
                      <a:pt x="673" y="1127"/>
                      <a:pt x="726" y="1097"/>
                    </a:cubicBezTo>
                    <a:cubicBezTo>
                      <a:pt x="779" y="1067"/>
                      <a:pt x="801" y="1036"/>
                      <a:pt x="816" y="1006"/>
                    </a:cubicBezTo>
                    <a:cubicBezTo>
                      <a:pt x="831" y="976"/>
                      <a:pt x="839" y="953"/>
                      <a:pt x="816" y="915"/>
                    </a:cubicBezTo>
                    <a:cubicBezTo>
                      <a:pt x="793" y="877"/>
                      <a:pt x="718" y="854"/>
                      <a:pt x="680" y="779"/>
                    </a:cubicBezTo>
                    <a:cubicBezTo>
                      <a:pt x="642" y="704"/>
                      <a:pt x="590" y="530"/>
                      <a:pt x="590" y="462"/>
                    </a:cubicBezTo>
                    <a:cubicBezTo>
                      <a:pt x="590" y="394"/>
                      <a:pt x="642" y="371"/>
                      <a:pt x="680" y="371"/>
                    </a:cubicBezTo>
                    <a:cubicBezTo>
                      <a:pt x="718" y="371"/>
                      <a:pt x="771" y="439"/>
                      <a:pt x="816" y="462"/>
                    </a:cubicBezTo>
                    <a:cubicBezTo>
                      <a:pt x="861" y="485"/>
                      <a:pt x="906" y="496"/>
                      <a:pt x="952" y="507"/>
                    </a:cubicBezTo>
                  </a:path>
                </a:pathLst>
              </a:custGeom>
              <a:blipFill dpi="0" rotWithShape="1">
                <a:blip r:embed="rId6" cstate="print">
                  <a:alphaModFix amt="69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1" name="Freeform 10" descr="Papier journal"/>
              <p:cNvSpPr>
                <a:spLocks/>
              </p:cNvSpPr>
              <p:nvPr/>
            </p:nvSpPr>
            <p:spPr bwMode="auto">
              <a:xfrm>
                <a:off x="2546" y="2258"/>
                <a:ext cx="706" cy="817"/>
              </a:xfrm>
              <a:custGeom>
                <a:avLst/>
                <a:gdLst>
                  <a:gd name="T0" fmla="*/ 8 w 706"/>
                  <a:gd name="T1" fmla="*/ 552 h 817"/>
                  <a:gd name="T2" fmla="*/ 99 w 706"/>
                  <a:gd name="T3" fmla="*/ 461 h 817"/>
                  <a:gd name="T4" fmla="*/ 235 w 706"/>
                  <a:gd name="T5" fmla="*/ 370 h 817"/>
                  <a:gd name="T6" fmla="*/ 190 w 706"/>
                  <a:gd name="T7" fmla="*/ 234 h 817"/>
                  <a:gd name="T8" fmla="*/ 190 w 706"/>
                  <a:gd name="T9" fmla="*/ 144 h 817"/>
                  <a:gd name="T10" fmla="*/ 280 w 706"/>
                  <a:gd name="T11" fmla="*/ 53 h 817"/>
                  <a:gd name="T12" fmla="*/ 416 w 706"/>
                  <a:gd name="T13" fmla="*/ 7 h 817"/>
                  <a:gd name="T14" fmla="*/ 552 w 706"/>
                  <a:gd name="T15" fmla="*/ 98 h 817"/>
                  <a:gd name="T16" fmla="*/ 594 w 706"/>
                  <a:gd name="T17" fmla="*/ 230 h 817"/>
                  <a:gd name="T18" fmla="*/ 552 w 706"/>
                  <a:gd name="T19" fmla="*/ 370 h 817"/>
                  <a:gd name="T20" fmla="*/ 552 w 706"/>
                  <a:gd name="T21" fmla="*/ 461 h 817"/>
                  <a:gd name="T22" fmla="*/ 688 w 706"/>
                  <a:gd name="T23" fmla="*/ 552 h 817"/>
                  <a:gd name="T24" fmla="*/ 658 w 706"/>
                  <a:gd name="T25" fmla="*/ 570 h 817"/>
                  <a:gd name="T26" fmla="*/ 598 w 706"/>
                  <a:gd name="T27" fmla="*/ 552 h 817"/>
                  <a:gd name="T28" fmla="*/ 507 w 706"/>
                  <a:gd name="T29" fmla="*/ 506 h 817"/>
                  <a:gd name="T30" fmla="*/ 416 w 706"/>
                  <a:gd name="T31" fmla="*/ 552 h 817"/>
                  <a:gd name="T32" fmla="*/ 416 w 706"/>
                  <a:gd name="T33" fmla="*/ 779 h 817"/>
                  <a:gd name="T34" fmla="*/ 326 w 706"/>
                  <a:gd name="T35" fmla="*/ 779 h 817"/>
                  <a:gd name="T36" fmla="*/ 326 w 706"/>
                  <a:gd name="T37" fmla="*/ 688 h 817"/>
                  <a:gd name="T38" fmla="*/ 326 w 706"/>
                  <a:gd name="T39" fmla="*/ 597 h 817"/>
                  <a:gd name="T40" fmla="*/ 235 w 706"/>
                  <a:gd name="T41" fmla="*/ 506 h 817"/>
                  <a:gd name="T42" fmla="*/ 114 w 706"/>
                  <a:gd name="T43" fmla="*/ 522 h 817"/>
                  <a:gd name="T44" fmla="*/ 53 w 706"/>
                  <a:gd name="T45" fmla="*/ 552 h 817"/>
                  <a:gd name="T46" fmla="*/ 8 w 706"/>
                  <a:gd name="T47" fmla="*/ 552 h 8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06" h="817">
                    <a:moveTo>
                      <a:pt x="8" y="552"/>
                    </a:moveTo>
                    <a:cubicBezTo>
                      <a:pt x="16" y="537"/>
                      <a:pt x="61" y="491"/>
                      <a:pt x="99" y="461"/>
                    </a:cubicBezTo>
                    <a:cubicBezTo>
                      <a:pt x="137" y="431"/>
                      <a:pt x="220" y="408"/>
                      <a:pt x="235" y="370"/>
                    </a:cubicBezTo>
                    <a:cubicBezTo>
                      <a:pt x="250" y="332"/>
                      <a:pt x="198" y="272"/>
                      <a:pt x="190" y="234"/>
                    </a:cubicBezTo>
                    <a:cubicBezTo>
                      <a:pt x="182" y="196"/>
                      <a:pt x="175" y="174"/>
                      <a:pt x="190" y="144"/>
                    </a:cubicBezTo>
                    <a:cubicBezTo>
                      <a:pt x="205" y="114"/>
                      <a:pt x="242" y="76"/>
                      <a:pt x="280" y="53"/>
                    </a:cubicBezTo>
                    <a:cubicBezTo>
                      <a:pt x="318" y="30"/>
                      <a:pt x="371" y="0"/>
                      <a:pt x="416" y="7"/>
                    </a:cubicBezTo>
                    <a:cubicBezTo>
                      <a:pt x="461" y="14"/>
                      <a:pt x="522" y="61"/>
                      <a:pt x="552" y="98"/>
                    </a:cubicBezTo>
                    <a:cubicBezTo>
                      <a:pt x="582" y="135"/>
                      <a:pt x="594" y="185"/>
                      <a:pt x="594" y="230"/>
                    </a:cubicBezTo>
                    <a:cubicBezTo>
                      <a:pt x="594" y="275"/>
                      <a:pt x="559" y="332"/>
                      <a:pt x="552" y="370"/>
                    </a:cubicBezTo>
                    <a:cubicBezTo>
                      <a:pt x="545" y="408"/>
                      <a:pt x="529" y="431"/>
                      <a:pt x="552" y="461"/>
                    </a:cubicBezTo>
                    <a:cubicBezTo>
                      <a:pt x="575" y="491"/>
                      <a:pt x="670" y="534"/>
                      <a:pt x="688" y="552"/>
                    </a:cubicBezTo>
                    <a:cubicBezTo>
                      <a:pt x="706" y="570"/>
                      <a:pt x="673" y="570"/>
                      <a:pt x="658" y="570"/>
                    </a:cubicBezTo>
                    <a:cubicBezTo>
                      <a:pt x="643" y="570"/>
                      <a:pt x="623" y="563"/>
                      <a:pt x="598" y="552"/>
                    </a:cubicBezTo>
                    <a:cubicBezTo>
                      <a:pt x="573" y="541"/>
                      <a:pt x="537" y="506"/>
                      <a:pt x="507" y="506"/>
                    </a:cubicBezTo>
                    <a:cubicBezTo>
                      <a:pt x="477" y="506"/>
                      <a:pt x="431" y="507"/>
                      <a:pt x="416" y="552"/>
                    </a:cubicBezTo>
                    <a:cubicBezTo>
                      <a:pt x="401" y="597"/>
                      <a:pt x="431" y="741"/>
                      <a:pt x="416" y="779"/>
                    </a:cubicBezTo>
                    <a:cubicBezTo>
                      <a:pt x="401" y="817"/>
                      <a:pt x="341" y="794"/>
                      <a:pt x="326" y="779"/>
                    </a:cubicBezTo>
                    <a:cubicBezTo>
                      <a:pt x="311" y="764"/>
                      <a:pt x="326" y="718"/>
                      <a:pt x="326" y="688"/>
                    </a:cubicBezTo>
                    <a:cubicBezTo>
                      <a:pt x="326" y="658"/>
                      <a:pt x="341" y="627"/>
                      <a:pt x="326" y="597"/>
                    </a:cubicBezTo>
                    <a:cubicBezTo>
                      <a:pt x="311" y="567"/>
                      <a:pt x="270" y="518"/>
                      <a:pt x="235" y="506"/>
                    </a:cubicBezTo>
                    <a:cubicBezTo>
                      <a:pt x="200" y="494"/>
                      <a:pt x="144" y="514"/>
                      <a:pt x="114" y="522"/>
                    </a:cubicBezTo>
                    <a:cubicBezTo>
                      <a:pt x="84" y="530"/>
                      <a:pt x="71" y="547"/>
                      <a:pt x="53" y="552"/>
                    </a:cubicBezTo>
                    <a:cubicBezTo>
                      <a:pt x="35" y="557"/>
                      <a:pt x="0" y="567"/>
                      <a:pt x="8" y="552"/>
                    </a:cubicBez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2" name="Oval 11"/>
              <p:cNvSpPr>
                <a:spLocks noChangeArrowheads="1"/>
              </p:cNvSpPr>
              <p:nvPr/>
            </p:nvSpPr>
            <p:spPr bwMode="auto">
              <a:xfrm>
                <a:off x="2856" y="2628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3" name="Freeform 12" descr="Papier de soie rose"/>
              <p:cNvSpPr>
                <a:spLocks/>
              </p:cNvSpPr>
              <p:nvPr/>
            </p:nvSpPr>
            <p:spPr bwMode="auto">
              <a:xfrm>
                <a:off x="1996" y="2262"/>
                <a:ext cx="603" cy="528"/>
              </a:xfrm>
              <a:custGeom>
                <a:avLst/>
                <a:gdLst>
                  <a:gd name="T0" fmla="*/ 376 w 603"/>
                  <a:gd name="T1" fmla="*/ 34 h 528"/>
                  <a:gd name="T2" fmla="*/ 292 w 603"/>
                  <a:gd name="T3" fmla="*/ 18 h 528"/>
                  <a:gd name="T4" fmla="*/ 59 w 603"/>
                  <a:gd name="T5" fmla="*/ 140 h 528"/>
                  <a:gd name="T6" fmla="*/ 4 w 603"/>
                  <a:gd name="T7" fmla="*/ 290 h 528"/>
                  <a:gd name="T8" fmla="*/ 32 w 603"/>
                  <a:gd name="T9" fmla="*/ 422 h 528"/>
                  <a:gd name="T10" fmla="*/ 150 w 603"/>
                  <a:gd name="T11" fmla="*/ 502 h 528"/>
                  <a:gd name="T12" fmla="*/ 300 w 603"/>
                  <a:gd name="T13" fmla="*/ 514 h 528"/>
                  <a:gd name="T14" fmla="*/ 488 w 603"/>
                  <a:gd name="T15" fmla="*/ 418 h 528"/>
                  <a:gd name="T16" fmla="*/ 558 w 603"/>
                  <a:gd name="T17" fmla="*/ 321 h 528"/>
                  <a:gd name="T18" fmla="*/ 603 w 603"/>
                  <a:gd name="T19" fmla="*/ 185 h 528"/>
                  <a:gd name="T20" fmla="*/ 558 w 603"/>
                  <a:gd name="T21" fmla="*/ 94 h 528"/>
                  <a:gd name="T22" fmla="*/ 467 w 603"/>
                  <a:gd name="T23" fmla="*/ 94 h 528"/>
                  <a:gd name="T24" fmla="*/ 422 w 603"/>
                  <a:gd name="T25" fmla="*/ 140 h 528"/>
                  <a:gd name="T26" fmla="*/ 422 w 603"/>
                  <a:gd name="T27" fmla="*/ 185 h 528"/>
                  <a:gd name="T28" fmla="*/ 444 w 603"/>
                  <a:gd name="T29" fmla="*/ 242 h 528"/>
                  <a:gd name="T30" fmla="*/ 448 w 603"/>
                  <a:gd name="T31" fmla="*/ 298 h 528"/>
                  <a:gd name="T32" fmla="*/ 422 w 603"/>
                  <a:gd name="T33" fmla="*/ 321 h 528"/>
                  <a:gd name="T34" fmla="*/ 396 w 603"/>
                  <a:gd name="T35" fmla="*/ 346 h 528"/>
                  <a:gd name="T36" fmla="*/ 376 w 603"/>
                  <a:gd name="T37" fmla="*/ 378 h 528"/>
                  <a:gd name="T38" fmla="*/ 308 w 603"/>
                  <a:gd name="T39" fmla="*/ 394 h 528"/>
                  <a:gd name="T40" fmla="*/ 241 w 603"/>
                  <a:gd name="T41" fmla="*/ 366 h 528"/>
                  <a:gd name="T42" fmla="*/ 172 w 603"/>
                  <a:gd name="T43" fmla="*/ 374 h 528"/>
                  <a:gd name="T44" fmla="*/ 150 w 603"/>
                  <a:gd name="T45" fmla="*/ 321 h 528"/>
                  <a:gd name="T46" fmla="*/ 195 w 603"/>
                  <a:gd name="T47" fmla="*/ 276 h 528"/>
                  <a:gd name="T48" fmla="*/ 241 w 603"/>
                  <a:gd name="T49" fmla="*/ 185 h 5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3" h="528">
                    <a:moveTo>
                      <a:pt x="376" y="34"/>
                    </a:moveTo>
                    <a:cubicBezTo>
                      <a:pt x="362" y="31"/>
                      <a:pt x="345" y="0"/>
                      <a:pt x="292" y="18"/>
                    </a:cubicBezTo>
                    <a:cubicBezTo>
                      <a:pt x="239" y="36"/>
                      <a:pt x="107" y="95"/>
                      <a:pt x="59" y="140"/>
                    </a:cubicBezTo>
                    <a:cubicBezTo>
                      <a:pt x="11" y="185"/>
                      <a:pt x="8" y="243"/>
                      <a:pt x="4" y="290"/>
                    </a:cubicBezTo>
                    <a:cubicBezTo>
                      <a:pt x="0" y="337"/>
                      <a:pt x="8" y="387"/>
                      <a:pt x="32" y="422"/>
                    </a:cubicBezTo>
                    <a:cubicBezTo>
                      <a:pt x="56" y="457"/>
                      <a:pt x="105" y="487"/>
                      <a:pt x="150" y="502"/>
                    </a:cubicBezTo>
                    <a:cubicBezTo>
                      <a:pt x="195" y="517"/>
                      <a:pt x="244" y="528"/>
                      <a:pt x="300" y="514"/>
                    </a:cubicBezTo>
                    <a:cubicBezTo>
                      <a:pt x="356" y="500"/>
                      <a:pt x="445" y="450"/>
                      <a:pt x="488" y="418"/>
                    </a:cubicBezTo>
                    <a:cubicBezTo>
                      <a:pt x="531" y="386"/>
                      <a:pt x="539" y="360"/>
                      <a:pt x="558" y="321"/>
                    </a:cubicBezTo>
                    <a:cubicBezTo>
                      <a:pt x="577" y="282"/>
                      <a:pt x="603" y="223"/>
                      <a:pt x="603" y="185"/>
                    </a:cubicBezTo>
                    <a:cubicBezTo>
                      <a:pt x="603" y="147"/>
                      <a:pt x="581" y="109"/>
                      <a:pt x="558" y="94"/>
                    </a:cubicBezTo>
                    <a:cubicBezTo>
                      <a:pt x="535" y="79"/>
                      <a:pt x="490" y="86"/>
                      <a:pt x="467" y="94"/>
                    </a:cubicBezTo>
                    <a:cubicBezTo>
                      <a:pt x="444" y="102"/>
                      <a:pt x="429" y="125"/>
                      <a:pt x="422" y="140"/>
                    </a:cubicBezTo>
                    <a:cubicBezTo>
                      <a:pt x="415" y="155"/>
                      <a:pt x="418" y="168"/>
                      <a:pt x="422" y="185"/>
                    </a:cubicBezTo>
                    <a:cubicBezTo>
                      <a:pt x="426" y="202"/>
                      <a:pt x="440" y="223"/>
                      <a:pt x="444" y="242"/>
                    </a:cubicBezTo>
                    <a:cubicBezTo>
                      <a:pt x="448" y="261"/>
                      <a:pt x="452" y="285"/>
                      <a:pt x="448" y="298"/>
                    </a:cubicBezTo>
                    <a:cubicBezTo>
                      <a:pt x="444" y="311"/>
                      <a:pt x="431" y="313"/>
                      <a:pt x="422" y="321"/>
                    </a:cubicBezTo>
                    <a:cubicBezTo>
                      <a:pt x="413" y="329"/>
                      <a:pt x="404" y="336"/>
                      <a:pt x="396" y="346"/>
                    </a:cubicBezTo>
                    <a:cubicBezTo>
                      <a:pt x="388" y="356"/>
                      <a:pt x="391" y="370"/>
                      <a:pt x="376" y="378"/>
                    </a:cubicBezTo>
                    <a:cubicBezTo>
                      <a:pt x="361" y="386"/>
                      <a:pt x="330" y="396"/>
                      <a:pt x="308" y="394"/>
                    </a:cubicBezTo>
                    <a:cubicBezTo>
                      <a:pt x="286" y="392"/>
                      <a:pt x="264" y="369"/>
                      <a:pt x="241" y="366"/>
                    </a:cubicBezTo>
                    <a:cubicBezTo>
                      <a:pt x="218" y="363"/>
                      <a:pt x="187" y="381"/>
                      <a:pt x="172" y="374"/>
                    </a:cubicBezTo>
                    <a:cubicBezTo>
                      <a:pt x="157" y="367"/>
                      <a:pt x="146" y="337"/>
                      <a:pt x="150" y="321"/>
                    </a:cubicBezTo>
                    <a:cubicBezTo>
                      <a:pt x="154" y="305"/>
                      <a:pt x="180" y="299"/>
                      <a:pt x="195" y="276"/>
                    </a:cubicBezTo>
                    <a:cubicBezTo>
                      <a:pt x="210" y="253"/>
                      <a:pt x="233" y="200"/>
                      <a:pt x="241" y="185"/>
                    </a:cubicBezTo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4" name="Freeform 13" descr="Papier de soie rose"/>
              <p:cNvSpPr>
                <a:spLocks/>
              </p:cNvSpPr>
              <p:nvPr/>
            </p:nvSpPr>
            <p:spPr bwMode="auto">
              <a:xfrm>
                <a:off x="3467" y="2333"/>
                <a:ext cx="554" cy="547"/>
              </a:xfrm>
              <a:custGeom>
                <a:avLst/>
                <a:gdLst>
                  <a:gd name="T0" fmla="*/ 141 w 554"/>
                  <a:gd name="T1" fmla="*/ 327 h 547"/>
                  <a:gd name="T2" fmla="*/ 101 w 554"/>
                  <a:gd name="T3" fmla="*/ 295 h 547"/>
                  <a:gd name="T4" fmla="*/ 33 w 554"/>
                  <a:gd name="T5" fmla="*/ 280 h 547"/>
                  <a:gd name="T6" fmla="*/ 17 w 554"/>
                  <a:gd name="T7" fmla="*/ 359 h 547"/>
                  <a:gd name="T8" fmla="*/ 13 w 554"/>
                  <a:gd name="T9" fmla="*/ 383 h 547"/>
                  <a:gd name="T10" fmla="*/ 93 w 554"/>
                  <a:gd name="T11" fmla="*/ 487 h 547"/>
                  <a:gd name="T12" fmla="*/ 247 w 554"/>
                  <a:gd name="T13" fmla="*/ 537 h 547"/>
                  <a:gd name="T14" fmla="*/ 406 w 554"/>
                  <a:gd name="T15" fmla="*/ 534 h 547"/>
                  <a:gd name="T16" fmla="*/ 519 w 554"/>
                  <a:gd name="T17" fmla="*/ 460 h 547"/>
                  <a:gd name="T18" fmla="*/ 551 w 554"/>
                  <a:gd name="T19" fmla="*/ 321 h 547"/>
                  <a:gd name="T20" fmla="*/ 508 w 554"/>
                  <a:gd name="T21" fmla="*/ 177 h 547"/>
                  <a:gd name="T22" fmla="*/ 351 w 554"/>
                  <a:gd name="T23" fmla="*/ 36 h 547"/>
                  <a:gd name="T24" fmla="*/ 235 w 554"/>
                  <a:gd name="T25" fmla="*/ 6 h 547"/>
                  <a:gd name="T26" fmla="*/ 92 w 554"/>
                  <a:gd name="T27" fmla="*/ 13 h 547"/>
                  <a:gd name="T28" fmla="*/ 24 w 554"/>
                  <a:gd name="T29" fmla="*/ 88 h 547"/>
                  <a:gd name="T30" fmla="*/ 101 w 554"/>
                  <a:gd name="T31" fmla="*/ 131 h 547"/>
                  <a:gd name="T32" fmla="*/ 209 w 554"/>
                  <a:gd name="T33" fmla="*/ 171 h 547"/>
                  <a:gd name="T34" fmla="*/ 253 w 554"/>
                  <a:gd name="T35" fmla="*/ 117 h 547"/>
                  <a:gd name="T36" fmla="*/ 284 w 554"/>
                  <a:gd name="T37" fmla="*/ 133 h 547"/>
                  <a:gd name="T38" fmla="*/ 317 w 554"/>
                  <a:gd name="T39" fmla="*/ 148 h 547"/>
                  <a:gd name="T40" fmla="*/ 354 w 554"/>
                  <a:gd name="T41" fmla="*/ 155 h 547"/>
                  <a:gd name="T42" fmla="*/ 369 w 554"/>
                  <a:gd name="T43" fmla="*/ 219 h 547"/>
                  <a:gd name="T44" fmla="*/ 369 w 554"/>
                  <a:gd name="T45" fmla="*/ 287 h 547"/>
                  <a:gd name="T46" fmla="*/ 405 w 554"/>
                  <a:gd name="T47" fmla="*/ 311 h 547"/>
                  <a:gd name="T48" fmla="*/ 383 w 554"/>
                  <a:gd name="T49" fmla="*/ 387 h 547"/>
                  <a:gd name="T50" fmla="*/ 317 w 554"/>
                  <a:gd name="T51" fmla="*/ 403 h 547"/>
                  <a:gd name="T52" fmla="*/ 223 w 554"/>
                  <a:gd name="T53" fmla="*/ 351 h 547"/>
                  <a:gd name="T54" fmla="*/ 197 w 554"/>
                  <a:gd name="T55" fmla="*/ 379 h 5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54" h="547">
                    <a:moveTo>
                      <a:pt x="141" y="327"/>
                    </a:moveTo>
                    <a:cubicBezTo>
                      <a:pt x="134" y="322"/>
                      <a:pt x="119" y="303"/>
                      <a:pt x="101" y="295"/>
                    </a:cubicBezTo>
                    <a:cubicBezTo>
                      <a:pt x="83" y="287"/>
                      <a:pt x="47" y="269"/>
                      <a:pt x="33" y="280"/>
                    </a:cubicBezTo>
                    <a:cubicBezTo>
                      <a:pt x="19" y="291"/>
                      <a:pt x="20" y="342"/>
                      <a:pt x="17" y="359"/>
                    </a:cubicBezTo>
                    <a:cubicBezTo>
                      <a:pt x="14" y="376"/>
                      <a:pt x="0" y="362"/>
                      <a:pt x="13" y="383"/>
                    </a:cubicBezTo>
                    <a:cubicBezTo>
                      <a:pt x="26" y="404"/>
                      <a:pt x="54" y="461"/>
                      <a:pt x="93" y="487"/>
                    </a:cubicBezTo>
                    <a:cubicBezTo>
                      <a:pt x="132" y="513"/>
                      <a:pt x="195" y="529"/>
                      <a:pt x="247" y="537"/>
                    </a:cubicBezTo>
                    <a:cubicBezTo>
                      <a:pt x="299" y="545"/>
                      <a:pt x="361" y="547"/>
                      <a:pt x="406" y="534"/>
                    </a:cubicBezTo>
                    <a:cubicBezTo>
                      <a:pt x="452" y="521"/>
                      <a:pt x="495" y="495"/>
                      <a:pt x="519" y="460"/>
                    </a:cubicBezTo>
                    <a:cubicBezTo>
                      <a:pt x="543" y="425"/>
                      <a:pt x="554" y="369"/>
                      <a:pt x="551" y="321"/>
                    </a:cubicBezTo>
                    <a:cubicBezTo>
                      <a:pt x="549" y="274"/>
                      <a:pt x="542" y="224"/>
                      <a:pt x="508" y="177"/>
                    </a:cubicBezTo>
                    <a:cubicBezTo>
                      <a:pt x="475" y="130"/>
                      <a:pt x="396" y="65"/>
                      <a:pt x="351" y="36"/>
                    </a:cubicBezTo>
                    <a:cubicBezTo>
                      <a:pt x="306" y="8"/>
                      <a:pt x="278" y="10"/>
                      <a:pt x="235" y="6"/>
                    </a:cubicBezTo>
                    <a:cubicBezTo>
                      <a:pt x="192" y="3"/>
                      <a:pt x="128" y="0"/>
                      <a:pt x="92" y="13"/>
                    </a:cubicBezTo>
                    <a:cubicBezTo>
                      <a:pt x="57" y="27"/>
                      <a:pt x="23" y="68"/>
                      <a:pt x="24" y="88"/>
                    </a:cubicBezTo>
                    <a:cubicBezTo>
                      <a:pt x="25" y="108"/>
                      <a:pt x="70" y="117"/>
                      <a:pt x="101" y="131"/>
                    </a:cubicBezTo>
                    <a:cubicBezTo>
                      <a:pt x="132" y="145"/>
                      <a:pt x="184" y="173"/>
                      <a:pt x="209" y="171"/>
                    </a:cubicBezTo>
                    <a:cubicBezTo>
                      <a:pt x="234" y="169"/>
                      <a:pt x="241" y="123"/>
                      <a:pt x="253" y="117"/>
                    </a:cubicBezTo>
                    <a:cubicBezTo>
                      <a:pt x="265" y="111"/>
                      <a:pt x="274" y="128"/>
                      <a:pt x="284" y="133"/>
                    </a:cubicBezTo>
                    <a:cubicBezTo>
                      <a:pt x="295" y="139"/>
                      <a:pt x="305" y="144"/>
                      <a:pt x="317" y="148"/>
                    </a:cubicBezTo>
                    <a:cubicBezTo>
                      <a:pt x="329" y="152"/>
                      <a:pt x="345" y="143"/>
                      <a:pt x="354" y="155"/>
                    </a:cubicBezTo>
                    <a:cubicBezTo>
                      <a:pt x="363" y="167"/>
                      <a:pt x="367" y="197"/>
                      <a:pt x="369" y="219"/>
                    </a:cubicBezTo>
                    <a:cubicBezTo>
                      <a:pt x="371" y="241"/>
                      <a:pt x="363" y="272"/>
                      <a:pt x="369" y="287"/>
                    </a:cubicBezTo>
                    <a:cubicBezTo>
                      <a:pt x="375" y="302"/>
                      <a:pt x="403" y="294"/>
                      <a:pt x="405" y="311"/>
                    </a:cubicBezTo>
                    <a:cubicBezTo>
                      <a:pt x="407" y="328"/>
                      <a:pt x="398" y="372"/>
                      <a:pt x="383" y="387"/>
                    </a:cubicBezTo>
                    <a:cubicBezTo>
                      <a:pt x="368" y="402"/>
                      <a:pt x="344" y="409"/>
                      <a:pt x="317" y="403"/>
                    </a:cubicBezTo>
                    <a:cubicBezTo>
                      <a:pt x="290" y="397"/>
                      <a:pt x="243" y="355"/>
                      <a:pt x="223" y="351"/>
                    </a:cubicBezTo>
                    <a:cubicBezTo>
                      <a:pt x="203" y="347"/>
                      <a:pt x="201" y="374"/>
                      <a:pt x="197" y="379"/>
                    </a:cubicBezTo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5" name="Oval 14"/>
              <p:cNvSpPr>
                <a:spLocks noChangeArrowheads="1"/>
              </p:cNvSpPr>
              <p:nvPr/>
            </p:nvSpPr>
            <p:spPr bwMode="auto">
              <a:xfrm>
                <a:off x="2962" y="2084"/>
                <a:ext cx="182" cy="181"/>
              </a:xfrm>
              <a:prstGeom prst="ellipse">
                <a:avLst/>
              </a:prstGeom>
              <a:solidFill>
                <a:srgbClr val="F2547D">
                  <a:alpha val="70979"/>
                </a:srgbClr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6" name="Freeform 15"/>
              <p:cNvSpPr>
                <a:spLocks/>
              </p:cNvSpPr>
              <p:nvPr/>
            </p:nvSpPr>
            <p:spPr bwMode="auto">
              <a:xfrm>
                <a:off x="3144" y="2185"/>
                <a:ext cx="476" cy="407"/>
              </a:xfrm>
              <a:custGeom>
                <a:avLst/>
                <a:gdLst>
                  <a:gd name="T0" fmla="*/ 0 w 476"/>
                  <a:gd name="T1" fmla="*/ 7 h 407"/>
                  <a:gd name="T2" fmla="*/ 49 w 476"/>
                  <a:gd name="T3" fmla="*/ 35 h 407"/>
                  <a:gd name="T4" fmla="*/ 150 w 476"/>
                  <a:gd name="T5" fmla="*/ 217 h 407"/>
                  <a:gd name="T6" fmla="*/ 476 w 476"/>
                  <a:gd name="T7" fmla="*/ 407 h 4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6" h="407">
                    <a:moveTo>
                      <a:pt x="0" y="7"/>
                    </a:moveTo>
                    <a:cubicBezTo>
                      <a:pt x="7" y="12"/>
                      <a:pt x="24" y="0"/>
                      <a:pt x="49" y="35"/>
                    </a:cubicBezTo>
                    <a:cubicBezTo>
                      <a:pt x="74" y="70"/>
                      <a:pt x="79" y="155"/>
                      <a:pt x="150" y="217"/>
                    </a:cubicBezTo>
                    <a:cubicBezTo>
                      <a:pt x="221" y="279"/>
                      <a:pt x="408" y="368"/>
                      <a:pt x="476" y="40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7" name="Freeform 16"/>
              <p:cNvSpPr>
                <a:spLocks/>
              </p:cNvSpPr>
              <p:nvPr/>
            </p:nvSpPr>
            <p:spPr bwMode="auto">
              <a:xfrm>
                <a:off x="3597" y="2583"/>
                <a:ext cx="272" cy="136"/>
              </a:xfrm>
              <a:custGeom>
                <a:avLst/>
                <a:gdLst>
                  <a:gd name="T0" fmla="*/ 0 w 272"/>
                  <a:gd name="T1" fmla="*/ 0 h 136"/>
                  <a:gd name="T2" fmla="*/ 136 w 272"/>
                  <a:gd name="T3" fmla="*/ 91 h 136"/>
                  <a:gd name="T4" fmla="*/ 272 w 272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136">
                    <a:moveTo>
                      <a:pt x="0" y="0"/>
                    </a:moveTo>
                    <a:cubicBezTo>
                      <a:pt x="45" y="34"/>
                      <a:pt x="91" y="68"/>
                      <a:pt x="136" y="91"/>
                    </a:cubicBezTo>
                    <a:cubicBezTo>
                      <a:pt x="181" y="114"/>
                      <a:pt x="226" y="125"/>
                      <a:pt x="272" y="13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8" name="Freeform 17"/>
              <p:cNvSpPr>
                <a:spLocks/>
              </p:cNvSpPr>
              <p:nvPr/>
            </p:nvSpPr>
            <p:spPr bwMode="auto">
              <a:xfrm>
                <a:off x="3597" y="2492"/>
                <a:ext cx="227" cy="97"/>
              </a:xfrm>
              <a:custGeom>
                <a:avLst/>
                <a:gdLst>
                  <a:gd name="T0" fmla="*/ 0 w 227"/>
                  <a:gd name="T1" fmla="*/ 90 h 97"/>
                  <a:gd name="T2" fmla="*/ 45 w 227"/>
                  <a:gd name="T3" fmla="*/ 90 h 97"/>
                  <a:gd name="T4" fmla="*/ 136 w 227"/>
                  <a:gd name="T5" fmla="*/ 45 h 97"/>
                  <a:gd name="T6" fmla="*/ 227 w 227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97">
                    <a:moveTo>
                      <a:pt x="0" y="90"/>
                    </a:moveTo>
                    <a:cubicBezTo>
                      <a:pt x="11" y="93"/>
                      <a:pt x="22" y="97"/>
                      <a:pt x="45" y="90"/>
                    </a:cubicBezTo>
                    <a:cubicBezTo>
                      <a:pt x="68" y="83"/>
                      <a:pt x="106" y="60"/>
                      <a:pt x="136" y="45"/>
                    </a:cubicBezTo>
                    <a:cubicBezTo>
                      <a:pt x="166" y="30"/>
                      <a:pt x="212" y="7"/>
                      <a:pt x="227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9" name="Freeform 18"/>
              <p:cNvSpPr>
                <a:spLocks/>
              </p:cNvSpPr>
              <p:nvPr/>
            </p:nvSpPr>
            <p:spPr bwMode="auto">
              <a:xfrm>
                <a:off x="2188" y="2402"/>
                <a:ext cx="185" cy="154"/>
              </a:xfrm>
              <a:custGeom>
                <a:avLst/>
                <a:gdLst>
                  <a:gd name="T0" fmla="*/ 185 w 185"/>
                  <a:gd name="T1" fmla="*/ 0 h 154"/>
                  <a:gd name="T2" fmla="*/ 94 w 185"/>
                  <a:gd name="T3" fmla="*/ 45 h 154"/>
                  <a:gd name="T4" fmla="*/ 0 w 185"/>
                  <a:gd name="T5" fmla="*/ 154 h 1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" h="154">
                    <a:moveTo>
                      <a:pt x="185" y="0"/>
                    </a:moveTo>
                    <a:cubicBezTo>
                      <a:pt x="151" y="11"/>
                      <a:pt x="125" y="19"/>
                      <a:pt x="94" y="45"/>
                    </a:cubicBezTo>
                    <a:cubicBezTo>
                      <a:pt x="63" y="71"/>
                      <a:pt x="20" y="131"/>
                      <a:pt x="0" y="15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0" name="Freeform 19"/>
              <p:cNvSpPr>
                <a:spLocks/>
              </p:cNvSpPr>
              <p:nvPr/>
            </p:nvSpPr>
            <p:spPr bwMode="auto">
              <a:xfrm>
                <a:off x="2282" y="2402"/>
                <a:ext cx="99" cy="226"/>
              </a:xfrm>
              <a:custGeom>
                <a:avLst/>
                <a:gdLst>
                  <a:gd name="T0" fmla="*/ 91 w 99"/>
                  <a:gd name="T1" fmla="*/ 0 h 226"/>
                  <a:gd name="T2" fmla="*/ 91 w 99"/>
                  <a:gd name="T3" fmla="*/ 90 h 226"/>
                  <a:gd name="T4" fmla="*/ 91 w 99"/>
                  <a:gd name="T5" fmla="*/ 136 h 226"/>
                  <a:gd name="T6" fmla="*/ 45 w 99"/>
                  <a:gd name="T7" fmla="*/ 181 h 226"/>
                  <a:gd name="T8" fmla="*/ 0 w 99"/>
                  <a:gd name="T9" fmla="*/ 226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26">
                    <a:moveTo>
                      <a:pt x="91" y="0"/>
                    </a:moveTo>
                    <a:cubicBezTo>
                      <a:pt x="91" y="33"/>
                      <a:pt x="91" y="67"/>
                      <a:pt x="91" y="90"/>
                    </a:cubicBezTo>
                    <a:cubicBezTo>
                      <a:pt x="91" y="113"/>
                      <a:pt x="99" y="121"/>
                      <a:pt x="91" y="136"/>
                    </a:cubicBezTo>
                    <a:cubicBezTo>
                      <a:pt x="83" y="151"/>
                      <a:pt x="60" y="166"/>
                      <a:pt x="45" y="181"/>
                    </a:cubicBezTo>
                    <a:cubicBezTo>
                      <a:pt x="30" y="196"/>
                      <a:pt x="7" y="219"/>
                      <a:pt x="0" y="22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1" name="Freeform 20"/>
              <p:cNvSpPr>
                <a:spLocks/>
              </p:cNvSpPr>
              <p:nvPr/>
            </p:nvSpPr>
            <p:spPr bwMode="auto">
              <a:xfrm>
                <a:off x="2055" y="2531"/>
                <a:ext cx="136" cy="52"/>
              </a:xfrm>
              <a:custGeom>
                <a:avLst/>
                <a:gdLst>
                  <a:gd name="T0" fmla="*/ 136 w 136"/>
                  <a:gd name="T1" fmla="*/ 7 h 52"/>
                  <a:gd name="T2" fmla="*/ 46 w 136"/>
                  <a:gd name="T3" fmla="*/ 7 h 52"/>
                  <a:gd name="T4" fmla="*/ 0 w 13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2">
                    <a:moveTo>
                      <a:pt x="136" y="7"/>
                    </a:moveTo>
                    <a:cubicBezTo>
                      <a:pt x="102" y="3"/>
                      <a:pt x="69" y="0"/>
                      <a:pt x="46" y="7"/>
                    </a:cubicBezTo>
                    <a:cubicBezTo>
                      <a:pt x="23" y="14"/>
                      <a:pt x="11" y="33"/>
                      <a:pt x="0" y="5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2" name="Freeform 21"/>
              <p:cNvSpPr>
                <a:spLocks/>
              </p:cNvSpPr>
              <p:nvPr/>
            </p:nvSpPr>
            <p:spPr bwMode="auto">
              <a:xfrm rot="9990256">
                <a:off x="2067" y="2568"/>
                <a:ext cx="136" cy="52"/>
              </a:xfrm>
              <a:custGeom>
                <a:avLst/>
                <a:gdLst>
                  <a:gd name="T0" fmla="*/ 136 w 136"/>
                  <a:gd name="T1" fmla="*/ 7 h 52"/>
                  <a:gd name="T2" fmla="*/ 46 w 136"/>
                  <a:gd name="T3" fmla="*/ 7 h 52"/>
                  <a:gd name="T4" fmla="*/ 0 w 13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2">
                    <a:moveTo>
                      <a:pt x="136" y="7"/>
                    </a:moveTo>
                    <a:cubicBezTo>
                      <a:pt x="102" y="3"/>
                      <a:pt x="69" y="0"/>
                      <a:pt x="46" y="7"/>
                    </a:cubicBezTo>
                    <a:cubicBezTo>
                      <a:pt x="23" y="14"/>
                      <a:pt x="11" y="33"/>
                      <a:pt x="0" y="5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3" name="Freeform 22"/>
              <p:cNvSpPr>
                <a:spLocks/>
              </p:cNvSpPr>
              <p:nvPr/>
            </p:nvSpPr>
            <p:spPr bwMode="auto">
              <a:xfrm>
                <a:off x="2237" y="2628"/>
                <a:ext cx="52" cy="136"/>
              </a:xfrm>
              <a:custGeom>
                <a:avLst/>
                <a:gdLst>
                  <a:gd name="T0" fmla="*/ 45 w 52"/>
                  <a:gd name="T1" fmla="*/ 0 h 136"/>
                  <a:gd name="T2" fmla="*/ 45 w 52"/>
                  <a:gd name="T3" fmla="*/ 91 h 136"/>
                  <a:gd name="T4" fmla="*/ 0 w 52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36">
                    <a:moveTo>
                      <a:pt x="45" y="0"/>
                    </a:moveTo>
                    <a:cubicBezTo>
                      <a:pt x="48" y="34"/>
                      <a:pt x="52" y="68"/>
                      <a:pt x="45" y="91"/>
                    </a:cubicBezTo>
                    <a:cubicBezTo>
                      <a:pt x="38" y="114"/>
                      <a:pt x="19" y="125"/>
                      <a:pt x="0" y="13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4" name="Freeform 23"/>
              <p:cNvSpPr>
                <a:spLocks/>
              </p:cNvSpPr>
              <p:nvPr/>
            </p:nvSpPr>
            <p:spPr bwMode="auto">
              <a:xfrm>
                <a:off x="2146" y="2620"/>
                <a:ext cx="136" cy="99"/>
              </a:xfrm>
              <a:custGeom>
                <a:avLst/>
                <a:gdLst>
                  <a:gd name="T0" fmla="*/ 136 w 136"/>
                  <a:gd name="T1" fmla="*/ 8 h 99"/>
                  <a:gd name="T2" fmla="*/ 91 w 136"/>
                  <a:gd name="T3" fmla="*/ 8 h 99"/>
                  <a:gd name="T4" fmla="*/ 45 w 136"/>
                  <a:gd name="T5" fmla="*/ 54 h 99"/>
                  <a:gd name="T6" fmla="*/ 0 w 136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" h="99">
                    <a:moveTo>
                      <a:pt x="136" y="8"/>
                    </a:moveTo>
                    <a:cubicBezTo>
                      <a:pt x="121" y="4"/>
                      <a:pt x="106" y="0"/>
                      <a:pt x="91" y="8"/>
                    </a:cubicBezTo>
                    <a:cubicBezTo>
                      <a:pt x="76" y="16"/>
                      <a:pt x="60" y="39"/>
                      <a:pt x="45" y="54"/>
                    </a:cubicBezTo>
                    <a:cubicBezTo>
                      <a:pt x="30" y="69"/>
                      <a:pt x="15" y="8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5" name="Freeform 24"/>
              <p:cNvSpPr>
                <a:spLocks/>
              </p:cNvSpPr>
              <p:nvPr/>
            </p:nvSpPr>
            <p:spPr bwMode="auto">
              <a:xfrm>
                <a:off x="3824" y="2440"/>
                <a:ext cx="91" cy="52"/>
              </a:xfrm>
              <a:custGeom>
                <a:avLst/>
                <a:gdLst>
                  <a:gd name="T0" fmla="*/ 0 w 91"/>
                  <a:gd name="T1" fmla="*/ 52 h 52"/>
                  <a:gd name="T2" fmla="*/ 46 w 91"/>
                  <a:gd name="T3" fmla="*/ 7 h 52"/>
                  <a:gd name="T4" fmla="*/ 91 w 91"/>
                  <a:gd name="T5" fmla="*/ 7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52">
                    <a:moveTo>
                      <a:pt x="0" y="52"/>
                    </a:moveTo>
                    <a:cubicBezTo>
                      <a:pt x="15" y="33"/>
                      <a:pt x="31" y="14"/>
                      <a:pt x="46" y="7"/>
                    </a:cubicBezTo>
                    <a:cubicBezTo>
                      <a:pt x="61" y="0"/>
                      <a:pt x="76" y="3"/>
                      <a:pt x="91" y="7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6" name="Freeform 25"/>
              <p:cNvSpPr>
                <a:spLocks/>
              </p:cNvSpPr>
              <p:nvPr/>
            </p:nvSpPr>
            <p:spPr bwMode="auto">
              <a:xfrm>
                <a:off x="3824" y="2492"/>
                <a:ext cx="136" cy="54"/>
              </a:xfrm>
              <a:custGeom>
                <a:avLst/>
                <a:gdLst>
                  <a:gd name="T0" fmla="*/ 0 w 136"/>
                  <a:gd name="T1" fmla="*/ 0 h 54"/>
                  <a:gd name="T2" fmla="*/ 46 w 136"/>
                  <a:gd name="T3" fmla="*/ 46 h 54"/>
                  <a:gd name="T4" fmla="*/ 136 w 136"/>
                  <a:gd name="T5" fmla="*/ 46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54">
                    <a:moveTo>
                      <a:pt x="0" y="0"/>
                    </a:moveTo>
                    <a:cubicBezTo>
                      <a:pt x="11" y="19"/>
                      <a:pt x="23" y="38"/>
                      <a:pt x="46" y="46"/>
                    </a:cubicBezTo>
                    <a:cubicBezTo>
                      <a:pt x="69" y="54"/>
                      <a:pt x="102" y="50"/>
                      <a:pt x="136" y="4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7" name="Freeform 26"/>
              <p:cNvSpPr>
                <a:spLocks/>
              </p:cNvSpPr>
              <p:nvPr/>
            </p:nvSpPr>
            <p:spPr bwMode="auto">
              <a:xfrm>
                <a:off x="3863" y="2719"/>
                <a:ext cx="52" cy="91"/>
              </a:xfrm>
              <a:custGeom>
                <a:avLst/>
                <a:gdLst>
                  <a:gd name="T0" fmla="*/ 7 w 52"/>
                  <a:gd name="T1" fmla="*/ 0 h 91"/>
                  <a:gd name="T2" fmla="*/ 7 w 52"/>
                  <a:gd name="T3" fmla="*/ 45 h 91"/>
                  <a:gd name="T4" fmla="*/ 52 w 52"/>
                  <a:gd name="T5" fmla="*/ 91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3" y="15"/>
                      <a:pt x="0" y="30"/>
                      <a:pt x="7" y="45"/>
                    </a:cubicBezTo>
                    <a:cubicBezTo>
                      <a:pt x="14" y="60"/>
                      <a:pt x="33" y="75"/>
                      <a:pt x="52" y="9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8" name="Freeform 27"/>
              <p:cNvSpPr>
                <a:spLocks/>
              </p:cNvSpPr>
              <p:nvPr/>
            </p:nvSpPr>
            <p:spPr bwMode="auto">
              <a:xfrm>
                <a:off x="3870" y="2715"/>
                <a:ext cx="102" cy="21"/>
              </a:xfrm>
              <a:custGeom>
                <a:avLst/>
                <a:gdLst>
                  <a:gd name="T0" fmla="*/ 0 w 102"/>
                  <a:gd name="T1" fmla="*/ 4 h 21"/>
                  <a:gd name="T2" fmla="*/ 45 w 102"/>
                  <a:gd name="T3" fmla="*/ 4 h 21"/>
                  <a:gd name="T4" fmla="*/ 102 w 102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21">
                    <a:moveTo>
                      <a:pt x="0" y="4"/>
                    </a:moveTo>
                    <a:cubicBezTo>
                      <a:pt x="11" y="0"/>
                      <a:pt x="28" y="1"/>
                      <a:pt x="45" y="4"/>
                    </a:cubicBezTo>
                    <a:cubicBezTo>
                      <a:pt x="62" y="7"/>
                      <a:pt x="90" y="18"/>
                      <a:pt x="102" y="2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9" name="Freeform 28"/>
              <p:cNvSpPr>
                <a:spLocks/>
              </p:cNvSpPr>
              <p:nvPr/>
            </p:nvSpPr>
            <p:spPr bwMode="auto">
              <a:xfrm>
                <a:off x="2300" y="2129"/>
                <a:ext cx="380" cy="263"/>
              </a:xfrm>
              <a:custGeom>
                <a:avLst/>
                <a:gdLst>
                  <a:gd name="T0" fmla="*/ 380 w 380"/>
                  <a:gd name="T1" fmla="*/ 3 h 263"/>
                  <a:gd name="T2" fmla="*/ 299 w 380"/>
                  <a:gd name="T3" fmla="*/ 8 h 263"/>
                  <a:gd name="T4" fmla="*/ 209 w 380"/>
                  <a:gd name="T5" fmla="*/ 51 h 263"/>
                  <a:gd name="T6" fmla="*/ 144 w 380"/>
                  <a:gd name="T7" fmla="*/ 87 h 263"/>
                  <a:gd name="T8" fmla="*/ 0 w 380"/>
                  <a:gd name="T9" fmla="*/ 263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0" h="263">
                    <a:moveTo>
                      <a:pt x="380" y="3"/>
                    </a:moveTo>
                    <a:cubicBezTo>
                      <a:pt x="366" y="4"/>
                      <a:pt x="327" y="0"/>
                      <a:pt x="299" y="8"/>
                    </a:cubicBezTo>
                    <a:cubicBezTo>
                      <a:pt x="271" y="16"/>
                      <a:pt x="235" y="38"/>
                      <a:pt x="209" y="51"/>
                    </a:cubicBezTo>
                    <a:cubicBezTo>
                      <a:pt x="183" y="64"/>
                      <a:pt x="179" y="52"/>
                      <a:pt x="144" y="87"/>
                    </a:cubicBezTo>
                    <a:cubicBezTo>
                      <a:pt x="109" y="122"/>
                      <a:pt x="30" y="226"/>
                      <a:pt x="0" y="263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0" name="Oval 29"/>
              <p:cNvSpPr>
                <a:spLocks noChangeArrowheads="1"/>
              </p:cNvSpPr>
              <p:nvPr/>
            </p:nvSpPr>
            <p:spPr bwMode="auto">
              <a:xfrm rot="-1772327">
                <a:off x="2633" y="1951"/>
                <a:ext cx="317" cy="191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71" name="Freeform 30"/>
              <p:cNvSpPr>
                <a:spLocks/>
              </p:cNvSpPr>
              <p:nvPr/>
            </p:nvSpPr>
            <p:spPr bwMode="auto">
              <a:xfrm>
                <a:off x="2963" y="1993"/>
                <a:ext cx="673" cy="559"/>
              </a:xfrm>
              <a:custGeom>
                <a:avLst/>
                <a:gdLst>
                  <a:gd name="T0" fmla="*/ 673 w 673"/>
                  <a:gd name="T1" fmla="*/ 559 h 559"/>
                  <a:gd name="T2" fmla="*/ 405 w 673"/>
                  <a:gd name="T3" fmla="*/ 375 h 559"/>
                  <a:gd name="T4" fmla="*/ 333 w 673"/>
                  <a:gd name="T5" fmla="*/ 295 h 559"/>
                  <a:gd name="T6" fmla="*/ 253 w 673"/>
                  <a:gd name="T7" fmla="*/ 111 h 559"/>
                  <a:gd name="T8" fmla="*/ 0 w 673"/>
                  <a:gd name="T9" fmla="*/ 0 h 5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3" h="559">
                    <a:moveTo>
                      <a:pt x="673" y="559"/>
                    </a:moveTo>
                    <a:cubicBezTo>
                      <a:pt x="628" y="528"/>
                      <a:pt x="462" y="419"/>
                      <a:pt x="405" y="375"/>
                    </a:cubicBezTo>
                    <a:cubicBezTo>
                      <a:pt x="348" y="331"/>
                      <a:pt x="358" y="339"/>
                      <a:pt x="333" y="295"/>
                    </a:cubicBezTo>
                    <a:cubicBezTo>
                      <a:pt x="308" y="251"/>
                      <a:pt x="309" y="160"/>
                      <a:pt x="253" y="111"/>
                    </a:cubicBezTo>
                    <a:cubicBezTo>
                      <a:pt x="197" y="62"/>
                      <a:pt x="53" y="23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2" name="Freeform 31"/>
              <p:cNvSpPr>
                <a:spLocks/>
              </p:cNvSpPr>
              <p:nvPr/>
            </p:nvSpPr>
            <p:spPr bwMode="auto">
              <a:xfrm>
                <a:off x="2264" y="1488"/>
                <a:ext cx="381" cy="585"/>
              </a:xfrm>
              <a:custGeom>
                <a:avLst/>
                <a:gdLst>
                  <a:gd name="T0" fmla="*/ 224 w 381"/>
                  <a:gd name="T1" fmla="*/ 540 h 585"/>
                  <a:gd name="T2" fmla="*/ 154 w 381"/>
                  <a:gd name="T3" fmla="*/ 460 h 585"/>
                  <a:gd name="T4" fmla="*/ 63 w 381"/>
                  <a:gd name="T5" fmla="*/ 324 h 585"/>
                  <a:gd name="T6" fmla="*/ 0 w 381"/>
                  <a:gd name="T7" fmla="*/ 60 h 585"/>
                  <a:gd name="T8" fmla="*/ 63 w 381"/>
                  <a:gd name="T9" fmla="*/ 6 h 585"/>
                  <a:gd name="T10" fmla="*/ 199 w 381"/>
                  <a:gd name="T11" fmla="*/ 97 h 585"/>
                  <a:gd name="T12" fmla="*/ 335 w 381"/>
                  <a:gd name="T13" fmla="*/ 324 h 585"/>
                  <a:gd name="T14" fmla="*/ 381 w 381"/>
                  <a:gd name="T15" fmla="*/ 505 h 585"/>
                  <a:gd name="T16" fmla="*/ 336 w 381"/>
                  <a:gd name="T17" fmla="*/ 572 h 585"/>
                  <a:gd name="T18" fmla="*/ 276 w 381"/>
                  <a:gd name="T19" fmla="*/ 580 h 585"/>
                  <a:gd name="T20" fmla="*/ 224 w 381"/>
                  <a:gd name="T21" fmla="*/ 540 h 5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1" h="585">
                    <a:moveTo>
                      <a:pt x="224" y="540"/>
                    </a:moveTo>
                    <a:cubicBezTo>
                      <a:pt x="209" y="517"/>
                      <a:pt x="181" y="496"/>
                      <a:pt x="154" y="460"/>
                    </a:cubicBezTo>
                    <a:cubicBezTo>
                      <a:pt x="127" y="424"/>
                      <a:pt x="89" y="391"/>
                      <a:pt x="63" y="324"/>
                    </a:cubicBezTo>
                    <a:cubicBezTo>
                      <a:pt x="37" y="257"/>
                      <a:pt x="0" y="113"/>
                      <a:pt x="0" y="60"/>
                    </a:cubicBezTo>
                    <a:cubicBezTo>
                      <a:pt x="0" y="7"/>
                      <a:pt x="30" y="0"/>
                      <a:pt x="63" y="6"/>
                    </a:cubicBezTo>
                    <a:cubicBezTo>
                      <a:pt x="96" y="12"/>
                      <a:pt x="154" y="44"/>
                      <a:pt x="199" y="97"/>
                    </a:cubicBezTo>
                    <a:cubicBezTo>
                      <a:pt x="244" y="150"/>
                      <a:pt x="305" y="256"/>
                      <a:pt x="335" y="324"/>
                    </a:cubicBezTo>
                    <a:cubicBezTo>
                      <a:pt x="365" y="392"/>
                      <a:pt x="381" y="464"/>
                      <a:pt x="381" y="505"/>
                    </a:cubicBezTo>
                    <a:cubicBezTo>
                      <a:pt x="381" y="546"/>
                      <a:pt x="353" y="560"/>
                      <a:pt x="336" y="572"/>
                    </a:cubicBezTo>
                    <a:cubicBezTo>
                      <a:pt x="319" y="584"/>
                      <a:pt x="295" y="585"/>
                      <a:pt x="276" y="580"/>
                    </a:cubicBezTo>
                    <a:cubicBezTo>
                      <a:pt x="257" y="575"/>
                      <a:pt x="235" y="548"/>
                      <a:pt x="224" y="5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3" name="Oval 32"/>
              <p:cNvSpPr>
                <a:spLocks noChangeArrowheads="1"/>
              </p:cNvSpPr>
              <p:nvPr/>
            </p:nvSpPr>
            <p:spPr bwMode="auto">
              <a:xfrm>
                <a:off x="3008" y="1903"/>
                <a:ext cx="90" cy="91"/>
              </a:xfrm>
              <a:prstGeom prst="ellipse">
                <a:avLst/>
              </a:prstGeom>
              <a:solidFill>
                <a:srgbClr val="F2547D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74" name="Oval 33"/>
              <p:cNvSpPr>
                <a:spLocks noChangeArrowheads="1"/>
              </p:cNvSpPr>
              <p:nvPr/>
            </p:nvSpPr>
            <p:spPr bwMode="auto">
              <a:xfrm>
                <a:off x="2872" y="1812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75" name="Freeform 34" descr="Papier lettre"/>
              <p:cNvSpPr>
                <a:spLocks/>
              </p:cNvSpPr>
              <p:nvPr/>
            </p:nvSpPr>
            <p:spPr bwMode="auto">
              <a:xfrm>
                <a:off x="2722" y="1653"/>
                <a:ext cx="476" cy="280"/>
              </a:xfrm>
              <a:custGeom>
                <a:avLst/>
                <a:gdLst>
                  <a:gd name="T0" fmla="*/ 0 w 476"/>
                  <a:gd name="T1" fmla="*/ 53 h 280"/>
                  <a:gd name="T2" fmla="*/ 136 w 476"/>
                  <a:gd name="T3" fmla="*/ 98 h 280"/>
                  <a:gd name="T4" fmla="*/ 272 w 476"/>
                  <a:gd name="T5" fmla="*/ 98 h 280"/>
                  <a:gd name="T6" fmla="*/ 408 w 476"/>
                  <a:gd name="T7" fmla="*/ 280 h 280"/>
                  <a:gd name="T8" fmla="*/ 453 w 476"/>
                  <a:gd name="T9" fmla="*/ 98 h 280"/>
                  <a:gd name="T10" fmla="*/ 272 w 476"/>
                  <a:gd name="T11" fmla="*/ 7 h 280"/>
                  <a:gd name="T12" fmla="*/ 136 w 476"/>
                  <a:gd name="T13" fmla="*/ 53 h 280"/>
                  <a:gd name="T14" fmla="*/ 0 w 476"/>
                  <a:gd name="T15" fmla="*/ 53 h 2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6" h="280">
                    <a:moveTo>
                      <a:pt x="0" y="53"/>
                    </a:moveTo>
                    <a:cubicBezTo>
                      <a:pt x="0" y="60"/>
                      <a:pt x="91" y="91"/>
                      <a:pt x="136" y="98"/>
                    </a:cubicBezTo>
                    <a:cubicBezTo>
                      <a:pt x="181" y="105"/>
                      <a:pt x="227" y="68"/>
                      <a:pt x="272" y="98"/>
                    </a:cubicBezTo>
                    <a:cubicBezTo>
                      <a:pt x="317" y="128"/>
                      <a:pt x="378" y="280"/>
                      <a:pt x="408" y="280"/>
                    </a:cubicBezTo>
                    <a:cubicBezTo>
                      <a:pt x="438" y="280"/>
                      <a:pt x="476" y="143"/>
                      <a:pt x="453" y="98"/>
                    </a:cubicBezTo>
                    <a:cubicBezTo>
                      <a:pt x="430" y="53"/>
                      <a:pt x="325" y="14"/>
                      <a:pt x="272" y="7"/>
                    </a:cubicBezTo>
                    <a:cubicBezTo>
                      <a:pt x="219" y="0"/>
                      <a:pt x="181" y="45"/>
                      <a:pt x="136" y="53"/>
                    </a:cubicBezTo>
                    <a:cubicBezTo>
                      <a:pt x="91" y="61"/>
                      <a:pt x="0" y="46"/>
                      <a:pt x="0" y="53"/>
                    </a:cubicBezTo>
                    <a:close/>
                  </a:path>
                </a:pathLst>
              </a:custGeom>
              <a:blipFill dpi="0" rotWithShape="1">
                <a:blip r:embed="rId9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6" name="Freeform 35" descr="blanc)"/>
              <p:cNvSpPr>
                <a:spLocks/>
              </p:cNvSpPr>
              <p:nvPr/>
            </p:nvSpPr>
            <p:spPr bwMode="auto">
              <a:xfrm>
                <a:off x="1431" y="980"/>
                <a:ext cx="1712" cy="2080"/>
              </a:xfrm>
              <a:custGeom>
                <a:avLst/>
                <a:gdLst>
                  <a:gd name="T0" fmla="*/ 1441 w 1712"/>
                  <a:gd name="T1" fmla="*/ 1285 h 2080"/>
                  <a:gd name="T2" fmla="*/ 1395 w 1712"/>
                  <a:gd name="T3" fmla="*/ 1285 h 2080"/>
                  <a:gd name="T4" fmla="*/ 1350 w 1712"/>
                  <a:gd name="T5" fmla="*/ 1331 h 2080"/>
                  <a:gd name="T6" fmla="*/ 1259 w 1712"/>
                  <a:gd name="T7" fmla="*/ 1467 h 2080"/>
                  <a:gd name="T8" fmla="*/ 1259 w 1712"/>
                  <a:gd name="T9" fmla="*/ 1648 h 2080"/>
                  <a:gd name="T10" fmla="*/ 1168 w 1712"/>
                  <a:gd name="T11" fmla="*/ 1694 h 2080"/>
                  <a:gd name="T12" fmla="*/ 1123 w 1712"/>
                  <a:gd name="T13" fmla="*/ 1784 h 2080"/>
                  <a:gd name="T14" fmla="*/ 1078 w 1712"/>
                  <a:gd name="T15" fmla="*/ 1784 h 2080"/>
                  <a:gd name="T16" fmla="*/ 1078 w 1712"/>
                  <a:gd name="T17" fmla="*/ 1830 h 2080"/>
                  <a:gd name="T18" fmla="*/ 1168 w 1712"/>
                  <a:gd name="T19" fmla="*/ 1875 h 2080"/>
                  <a:gd name="T20" fmla="*/ 1259 w 1712"/>
                  <a:gd name="T21" fmla="*/ 1830 h 2080"/>
                  <a:gd name="T22" fmla="*/ 1395 w 1712"/>
                  <a:gd name="T23" fmla="*/ 1875 h 2080"/>
                  <a:gd name="T24" fmla="*/ 1441 w 1712"/>
                  <a:gd name="T25" fmla="*/ 1966 h 2080"/>
                  <a:gd name="T26" fmla="*/ 1395 w 1712"/>
                  <a:gd name="T27" fmla="*/ 2011 h 2080"/>
                  <a:gd name="T28" fmla="*/ 1305 w 1712"/>
                  <a:gd name="T29" fmla="*/ 2057 h 2080"/>
                  <a:gd name="T30" fmla="*/ 1032 w 1712"/>
                  <a:gd name="T31" fmla="*/ 2057 h 2080"/>
                  <a:gd name="T32" fmla="*/ 624 w 1712"/>
                  <a:gd name="T33" fmla="*/ 1920 h 2080"/>
                  <a:gd name="T34" fmla="*/ 237 w 1712"/>
                  <a:gd name="T35" fmla="*/ 1674 h 2080"/>
                  <a:gd name="T36" fmla="*/ 34 w 1712"/>
                  <a:gd name="T37" fmla="*/ 1059 h 2080"/>
                  <a:gd name="T38" fmla="*/ 443 w 1712"/>
                  <a:gd name="T39" fmla="*/ 288 h 2080"/>
                  <a:gd name="T40" fmla="*/ 806 w 1712"/>
                  <a:gd name="T41" fmla="*/ 61 h 2080"/>
                  <a:gd name="T42" fmla="*/ 1214 w 1712"/>
                  <a:gd name="T43" fmla="*/ 15 h 2080"/>
                  <a:gd name="T44" fmla="*/ 1667 w 1712"/>
                  <a:gd name="T45" fmla="*/ 15 h 2080"/>
                  <a:gd name="T46" fmla="*/ 1486 w 1712"/>
                  <a:gd name="T47" fmla="*/ 15 h 2080"/>
                  <a:gd name="T48" fmla="*/ 1032 w 1712"/>
                  <a:gd name="T49" fmla="*/ 106 h 2080"/>
                  <a:gd name="T50" fmla="*/ 753 w 1712"/>
                  <a:gd name="T51" fmla="*/ 198 h 2080"/>
                  <a:gd name="T52" fmla="*/ 549 w 1712"/>
                  <a:gd name="T53" fmla="*/ 378 h 2080"/>
                  <a:gd name="T54" fmla="*/ 352 w 1712"/>
                  <a:gd name="T55" fmla="*/ 650 h 2080"/>
                  <a:gd name="T56" fmla="*/ 225 w 1712"/>
                  <a:gd name="T57" fmla="*/ 894 h 2080"/>
                  <a:gd name="T58" fmla="*/ 291 w 1712"/>
                  <a:gd name="T59" fmla="*/ 1440 h 2080"/>
                  <a:gd name="T60" fmla="*/ 533 w 1712"/>
                  <a:gd name="T61" fmla="*/ 1739 h 2080"/>
                  <a:gd name="T62" fmla="*/ 851 w 1712"/>
                  <a:gd name="T63" fmla="*/ 1875 h 2080"/>
                  <a:gd name="T64" fmla="*/ 1032 w 1712"/>
                  <a:gd name="T65" fmla="*/ 1784 h 2080"/>
                  <a:gd name="T66" fmla="*/ 1168 w 1712"/>
                  <a:gd name="T67" fmla="*/ 1603 h 2080"/>
                  <a:gd name="T68" fmla="*/ 1214 w 1712"/>
                  <a:gd name="T69" fmla="*/ 1422 h 2080"/>
                  <a:gd name="T70" fmla="*/ 1395 w 1712"/>
                  <a:gd name="T71" fmla="*/ 1240 h 2080"/>
                  <a:gd name="T72" fmla="*/ 1486 w 1712"/>
                  <a:gd name="T73" fmla="*/ 1240 h 2080"/>
                  <a:gd name="T74" fmla="*/ 1441 w 1712"/>
                  <a:gd name="T75" fmla="*/ 1285 h 20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12" h="2080">
                    <a:moveTo>
                      <a:pt x="1441" y="1285"/>
                    </a:moveTo>
                    <a:cubicBezTo>
                      <a:pt x="1426" y="1292"/>
                      <a:pt x="1410" y="1277"/>
                      <a:pt x="1395" y="1285"/>
                    </a:cubicBezTo>
                    <a:cubicBezTo>
                      <a:pt x="1380" y="1293"/>
                      <a:pt x="1373" y="1301"/>
                      <a:pt x="1350" y="1331"/>
                    </a:cubicBezTo>
                    <a:cubicBezTo>
                      <a:pt x="1327" y="1361"/>
                      <a:pt x="1274" y="1414"/>
                      <a:pt x="1259" y="1467"/>
                    </a:cubicBezTo>
                    <a:cubicBezTo>
                      <a:pt x="1244" y="1520"/>
                      <a:pt x="1274" y="1610"/>
                      <a:pt x="1259" y="1648"/>
                    </a:cubicBezTo>
                    <a:cubicBezTo>
                      <a:pt x="1244" y="1686"/>
                      <a:pt x="1191" y="1671"/>
                      <a:pt x="1168" y="1694"/>
                    </a:cubicBezTo>
                    <a:cubicBezTo>
                      <a:pt x="1145" y="1717"/>
                      <a:pt x="1138" y="1769"/>
                      <a:pt x="1123" y="1784"/>
                    </a:cubicBezTo>
                    <a:cubicBezTo>
                      <a:pt x="1108" y="1799"/>
                      <a:pt x="1085" y="1776"/>
                      <a:pt x="1078" y="1784"/>
                    </a:cubicBezTo>
                    <a:cubicBezTo>
                      <a:pt x="1071" y="1792"/>
                      <a:pt x="1063" y="1815"/>
                      <a:pt x="1078" y="1830"/>
                    </a:cubicBezTo>
                    <a:cubicBezTo>
                      <a:pt x="1093" y="1845"/>
                      <a:pt x="1138" y="1875"/>
                      <a:pt x="1168" y="1875"/>
                    </a:cubicBezTo>
                    <a:cubicBezTo>
                      <a:pt x="1198" y="1875"/>
                      <a:pt x="1221" y="1830"/>
                      <a:pt x="1259" y="1830"/>
                    </a:cubicBezTo>
                    <a:cubicBezTo>
                      <a:pt x="1297" y="1830"/>
                      <a:pt x="1365" y="1852"/>
                      <a:pt x="1395" y="1875"/>
                    </a:cubicBezTo>
                    <a:cubicBezTo>
                      <a:pt x="1425" y="1898"/>
                      <a:pt x="1441" y="1943"/>
                      <a:pt x="1441" y="1966"/>
                    </a:cubicBezTo>
                    <a:cubicBezTo>
                      <a:pt x="1441" y="1989"/>
                      <a:pt x="1418" y="1996"/>
                      <a:pt x="1395" y="2011"/>
                    </a:cubicBezTo>
                    <a:cubicBezTo>
                      <a:pt x="1372" y="2026"/>
                      <a:pt x="1365" y="2049"/>
                      <a:pt x="1305" y="2057"/>
                    </a:cubicBezTo>
                    <a:cubicBezTo>
                      <a:pt x="1245" y="2065"/>
                      <a:pt x="1145" y="2080"/>
                      <a:pt x="1032" y="2057"/>
                    </a:cubicBezTo>
                    <a:cubicBezTo>
                      <a:pt x="919" y="2034"/>
                      <a:pt x="757" y="1984"/>
                      <a:pt x="624" y="1920"/>
                    </a:cubicBezTo>
                    <a:cubicBezTo>
                      <a:pt x="491" y="1856"/>
                      <a:pt x="335" y="1818"/>
                      <a:pt x="237" y="1674"/>
                    </a:cubicBezTo>
                    <a:cubicBezTo>
                      <a:pt x="139" y="1530"/>
                      <a:pt x="0" y="1290"/>
                      <a:pt x="34" y="1059"/>
                    </a:cubicBezTo>
                    <a:cubicBezTo>
                      <a:pt x="68" y="828"/>
                      <a:pt x="314" y="454"/>
                      <a:pt x="443" y="288"/>
                    </a:cubicBezTo>
                    <a:cubicBezTo>
                      <a:pt x="572" y="122"/>
                      <a:pt x="678" y="106"/>
                      <a:pt x="806" y="61"/>
                    </a:cubicBezTo>
                    <a:cubicBezTo>
                      <a:pt x="934" y="16"/>
                      <a:pt x="1071" y="23"/>
                      <a:pt x="1214" y="15"/>
                    </a:cubicBezTo>
                    <a:cubicBezTo>
                      <a:pt x="1357" y="7"/>
                      <a:pt x="1622" y="15"/>
                      <a:pt x="1667" y="15"/>
                    </a:cubicBezTo>
                    <a:cubicBezTo>
                      <a:pt x="1712" y="15"/>
                      <a:pt x="1592" y="0"/>
                      <a:pt x="1486" y="15"/>
                    </a:cubicBezTo>
                    <a:cubicBezTo>
                      <a:pt x="1380" y="30"/>
                      <a:pt x="1154" y="76"/>
                      <a:pt x="1032" y="106"/>
                    </a:cubicBezTo>
                    <a:cubicBezTo>
                      <a:pt x="910" y="136"/>
                      <a:pt x="833" y="153"/>
                      <a:pt x="753" y="198"/>
                    </a:cubicBezTo>
                    <a:cubicBezTo>
                      <a:pt x="673" y="243"/>
                      <a:pt x="616" y="303"/>
                      <a:pt x="549" y="378"/>
                    </a:cubicBezTo>
                    <a:cubicBezTo>
                      <a:pt x="482" y="453"/>
                      <a:pt x="406" y="564"/>
                      <a:pt x="352" y="650"/>
                    </a:cubicBezTo>
                    <a:cubicBezTo>
                      <a:pt x="298" y="736"/>
                      <a:pt x="235" y="762"/>
                      <a:pt x="225" y="894"/>
                    </a:cubicBezTo>
                    <a:cubicBezTo>
                      <a:pt x="215" y="1026"/>
                      <a:pt x="240" y="1299"/>
                      <a:pt x="291" y="1440"/>
                    </a:cubicBezTo>
                    <a:cubicBezTo>
                      <a:pt x="342" y="1581"/>
                      <a:pt x="440" y="1666"/>
                      <a:pt x="533" y="1739"/>
                    </a:cubicBezTo>
                    <a:cubicBezTo>
                      <a:pt x="626" y="1812"/>
                      <a:pt x="768" y="1868"/>
                      <a:pt x="851" y="1875"/>
                    </a:cubicBezTo>
                    <a:cubicBezTo>
                      <a:pt x="934" y="1882"/>
                      <a:pt x="979" y="1829"/>
                      <a:pt x="1032" y="1784"/>
                    </a:cubicBezTo>
                    <a:cubicBezTo>
                      <a:pt x="1085" y="1739"/>
                      <a:pt x="1138" y="1663"/>
                      <a:pt x="1168" y="1603"/>
                    </a:cubicBezTo>
                    <a:cubicBezTo>
                      <a:pt x="1198" y="1543"/>
                      <a:pt x="1176" y="1482"/>
                      <a:pt x="1214" y="1422"/>
                    </a:cubicBezTo>
                    <a:cubicBezTo>
                      <a:pt x="1252" y="1362"/>
                      <a:pt x="1350" y="1270"/>
                      <a:pt x="1395" y="1240"/>
                    </a:cubicBezTo>
                    <a:cubicBezTo>
                      <a:pt x="1440" y="1210"/>
                      <a:pt x="1478" y="1233"/>
                      <a:pt x="1486" y="1240"/>
                    </a:cubicBezTo>
                    <a:cubicBezTo>
                      <a:pt x="1494" y="1247"/>
                      <a:pt x="1456" y="1278"/>
                      <a:pt x="1441" y="1285"/>
                    </a:cubicBezTo>
                    <a:close/>
                  </a:path>
                </a:pathLst>
              </a:custGeom>
              <a:pattFill prst="dkUpDiag">
                <a:fgClr>
                  <a:srgbClr val="F2547D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7" name="Freeform 36" descr="blanc)"/>
              <p:cNvSpPr>
                <a:spLocks/>
              </p:cNvSpPr>
              <p:nvPr/>
            </p:nvSpPr>
            <p:spPr bwMode="auto">
              <a:xfrm>
                <a:off x="2749" y="975"/>
                <a:ext cx="1735" cy="2088"/>
              </a:xfrm>
              <a:custGeom>
                <a:avLst/>
                <a:gdLst>
                  <a:gd name="T0" fmla="*/ 269 w 1735"/>
                  <a:gd name="T1" fmla="*/ 1305 h 2088"/>
                  <a:gd name="T2" fmla="*/ 315 w 1735"/>
                  <a:gd name="T3" fmla="*/ 1305 h 2088"/>
                  <a:gd name="T4" fmla="*/ 360 w 1735"/>
                  <a:gd name="T5" fmla="*/ 1351 h 2088"/>
                  <a:gd name="T6" fmla="*/ 451 w 1735"/>
                  <a:gd name="T7" fmla="*/ 1487 h 2088"/>
                  <a:gd name="T8" fmla="*/ 451 w 1735"/>
                  <a:gd name="T9" fmla="*/ 1668 h 2088"/>
                  <a:gd name="T10" fmla="*/ 542 w 1735"/>
                  <a:gd name="T11" fmla="*/ 1714 h 2088"/>
                  <a:gd name="T12" fmla="*/ 587 w 1735"/>
                  <a:gd name="T13" fmla="*/ 1804 h 2088"/>
                  <a:gd name="T14" fmla="*/ 632 w 1735"/>
                  <a:gd name="T15" fmla="*/ 1804 h 2088"/>
                  <a:gd name="T16" fmla="*/ 632 w 1735"/>
                  <a:gd name="T17" fmla="*/ 1850 h 2088"/>
                  <a:gd name="T18" fmla="*/ 542 w 1735"/>
                  <a:gd name="T19" fmla="*/ 1895 h 2088"/>
                  <a:gd name="T20" fmla="*/ 451 w 1735"/>
                  <a:gd name="T21" fmla="*/ 1850 h 2088"/>
                  <a:gd name="T22" fmla="*/ 315 w 1735"/>
                  <a:gd name="T23" fmla="*/ 1895 h 2088"/>
                  <a:gd name="T24" fmla="*/ 269 w 1735"/>
                  <a:gd name="T25" fmla="*/ 1986 h 2088"/>
                  <a:gd name="T26" fmla="*/ 315 w 1735"/>
                  <a:gd name="T27" fmla="*/ 2031 h 2088"/>
                  <a:gd name="T28" fmla="*/ 405 w 1735"/>
                  <a:gd name="T29" fmla="*/ 2077 h 2088"/>
                  <a:gd name="T30" fmla="*/ 678 w 1735"/>
                  <a:gd name="T31" fmla="*/ 2077 h 2088"/>
                  <a:gd name="T32" fmla="*/ 1091 w 1735"/>
                  <a:gd name="T33" fmla="*/ 2009 h 2088"/>
                  <a:gd name="T34" fmla="*/ 1505 w 1735"/>
                  <a:gd name="T35" fmla="*/ 1775 h 2088"/>
                  <a:gd name="T36" fmla="*/ 1727 w 1735"/>
                  <a:gd name="T37" fmla="*/ 1091 h 2088"/>
                  <a:gd name="T38" fmla="*/ 1457 w 1735"/>
                  <a:gd name="T39" fmla="*/ 293 h 2088"/>
                  <a:gd name="T40" fmla="*/ 904 w 1735"/>
                  <a:gd name="T41" fmla="*/ 81 h 2088"/>
                  <a:gd name="T42" fmla="*/ 496 w 1735"/>
                  <a:gd name="T43" fmla="*/ 35 h 2088"/>
                  <a:gd name="T44" fmla="*/ 43 w 1735"/>
                  <a:gd name="T45" fmla="*/ 35 h 2088"/>
                  <a:gd name="T46" fmla="*/ 239 w 1735"/>
                  <a:gd name="T47" fmla="*/ 5 h 2088"/>
                  <a:gd name="T48" fmla="*/ 587 w 1735"/>
                  <a:gd name="T49" fmla="*/ 65 h 2088"/>
                  <a:gd name="T50" fmla="*/ 695 w 1735"/>
                  <a:gd name="T51" fmla="*/ 107 h 2088"/>
                  <a:gd name="T52" fmla="*/ 1007 w 1735"/>
                  <a:gd name="T53" fmla="*/ 179 h 2088"/>
                  <a:gd name="T54" fmla="*/ 1313 w 1735"/>
                  <a:gd name="T55" fmla="*/ 347 h 2088"/>
                  <a:gd name="T56" fmla="*/ 1475 w 1735"/>
                  <a:gd name="T57" fmla="*/ 575 h 2088"/>
                  <a:gd name="T58" fmla="*/ 1595 w 1735"/>
                  <a:gd name="T59" fmla="*/ 1037 h 2088"/>
                  <a:gd name="T60" fmla="*/ 1511 w 1735"/>
                  <a:gd name="T61" fmla="*/ 1547 h 2088"/>
                  <a:gd name="T62" fmla="*/ 1229 w 1735"/>
                  <a:gd name="T63" fmla="*/ 1871 h 2088"/>
                  <a:gd name="T64" fmla="*/ 859 w 1735"/>
                  <a:gd name="T65" fmla="*/ 1895 h 2088"/>
                  <a:gd name="T66" fmla="*/ 678 w 1735"/>
                  <a:gd name="T67" fmla="*/ 1804 h 2088"/>
                  <a:gd name="T68" fmla="*/ 542 w 1735"/>
                  <a:gd name="T69" fmla="*/ 1623 h 2088"/>
                  <a:gd name="T70" fmla="*/ 496 w 1735"/>
                  <a:gd name="T71" fmla="*/ 1442 h 2088"/>
                  <a:gd name="T72" fmla="*/ 315 w 1735"/>
                  <a:gd name="T73" fmla="*/ 1260 h 2088"/>
                  <a:gd name="T74" fmla="*/ 224 w 1735"/>
                  <a:gd name="T75" fmla="*/ 1260 h 2088"/>
                  <a:gd name="T76" fmla="*/ 269 w 1735"/>
                  <a:gd name="T77" fmla="*/ 1305 h 20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5" h="2088">
                    <a:moveTo>
                      <a:pt x="269" y="1305"/>
                    </a:moveTo>
                    <a:cubicBezTo>
                      <a:pt x="284" y="1312"/>
                      <a:pt x="300" y="1297"/>
                      <a:pt x="315" y="1305"/>
                    </a:cubicBezTo>
                    <a:cubicBezTo>
                      <a:pt x="330" y="1313"/>
                      <a:pt x="337" y="1321"/>
                      <a:pt x="360" y="1351"/>
                    </a:cubicBezTo>
                    <a:cubicBezTo>
                      <a:pt x="383" y="1381"/>
                      <a:pt x="436" y="1434"/>
                      <a:pt x="451" y="1487"/>
                    </a:cubicBezTo>
                    <a:cubicBezTo>
                      <a:pt x="466" y="1540"/>
                      <a:pt x="436" y="1630"/>
                      <a:pt x="451" y="1668"/>
                    </a:cubicBezTo>
                    <a:cubicBezTo>
                      <a:pt x="466" y="1706"/>
                      <a:pt x="519" y="1691"/>
                      <a:pt x="542" y="1714"/>
                    </a:cubicBezTo>
                    <a:cubicBezTo>
                      <a:pt x="565" y="1737"/>
                      <a:pt x="572" y="1789"/>
                      <a:pt x="587" y="1804"/>
                    </a:cubicBezTo>
                    <a:cubicBezTo>
                      <a:pt x="602" y="1819"/>
                      <a:pt x="625" y="1796"/>
                      <a:pt x="632" y="1804"/>
                    </a:cubicBezTo>
                    <a:cubicBezTo>
                      <a:pt x="639" y="1812"/>
                      <a:pt x="647" y="1835"/>
                      <a:pt x="632" y="1850"/>
                    </a:cubicBezTo>
                    <a:cubicBezTo>
                      <a:pt x="617" y="1865"/>
                      <a:pt x="572" y="1895"/>
                      <a:pt x="542" y="1895"/>
                    </a:cubicBezTo>
                    <a:cubicBezTo>
                      <a:pt x="512" y="1895"/>
                      <a:pt x="489" y="1850"/>
                      <a:pt x="451" y="1850"/>
                    </a:cubicBezTo>
                    <a:cubicBezTo>
                      <a:pt x="413" y="1850"/>
                      <a:pt x="345" y="1872"/>
                      <a:pt x="315" y="1895"/>
                    </a:cubicBezTo>
                    <a:cubicBezTo>
                      <a:pt x="285" y="1918"/>
                      <a:pt x="269" y="1963"/>
                      <a:pt x="269" y="1986"/>
                    </a:cubicBezTo>
                    <a:cubicBezTo>
                      <a:pt x="269" y="2009"/>
                      <a:pt x="292" y="2016"/>
                      <a:pt x="315" y="2031"/>
                    </a:cubicBezTo>
                    <a:cubicBezTo>
                      <a:pt x="338" y="2046"/>
                      <a:pt x="345" y="2069"/>
                      <a:pt x="405" y="2077"/>
                    </a:cubicBezTo>
                    <a:cubicBezTo>
                      <a:pt x="465" y="2085"/>
                      <a:pt x="564" y="2088"/>
                      <a:pt x="678" y="2077"/>
                    </a:cubicBezTo>
                    <a:cubicBezTo>
                      <a:pt x="792" y="2066"/>
                      <a:pt x="953" y="2059"/>
                      <a:pt x="1091" y="2009"/>
                    </a:cubicBezTo>
                    <a:cubicBezTo>
                      <a:pt x="1229" y="1959"/>
                      <a:pt x="1399" y="1928"/>
                      <a:pt x="1505" y="1775"/>
                    </a:cubicBezTo>
                    <a:cubicBezTo>
                      <a:pt x="1611" y="1622"/>
                      <a:pt x="1735" y="1338"/>
                      <a:pt x="1727" y="1091"/>
                    </a:cubicBezTo>
                    <a:cubicBezTo>
                      <a:pt x="1719" y="844"/>
                      <a:pt x="1594" y="461"/>
                      <a:pt x="1457" y="293"/>
                    </a:cubicBezTo>
                    <a:cubicBezTo>
                      <a:pt x="1320" y="125"/>
                      <a:pt x="1064" y="124"/>
                      <a:pt x="904" y="81"/>
                    </a:cubicBezTo>
                    <a:cubicBezTo>
                      <a:pt x="744" y="38"/>
                      <a:pt x="639" y="43"/>
                      <a:pt x="496" y="35"/>
                    </a:cubicBezTo>
                    <a:cubicBezTo>
                      <a:pt x="353" y="27"/>
                      <a:pt x="86" y="40"/>
                      <a:pt x="43" y="35"/>
                    </a:cubicBezTo>
                    <a:cubicBezTo>
                      <a:pt x="0" y="30"/>
                      <a:pt x="148" y="0"/>
                      <a:pt x="239" y="5"/>
                    </a:cubicBezTo>
                    <a:cubicBezTo>
                      <a:pt x="330" y="10"/>
                      <a:pt x="511" y="48"/>
                      <a:pt x="587" y="65"/>
                    </a:cubicBezTo>
                    <a:cubicBezTo>
                      <a:pt x="663" y="82"/>
                      <a:pt x="625" y="88"/>
                      <a:pt x="695" y="107"/>
                    </a:cubicBezTo>
                    <a:cubicBezTo>
                      <a:pt x="765" y="126"/>
                      <a:pt x="904" y="139"/>
                      <a:pt x="1007" y="179"/>
                    </a:cubicBezTo>
                    <a:cubicBezTo>
                      <a:pt x="1110" y="219"/>
                      <a:pt x="1235" y="281"/>
                      <a:pt x="1313" y="347"/>
                    </a:cubicBezTo>
                    <a:cubicBezTo>
                      <a:pt x="1391" y="413"/>
                      <a:pt x="1428" y="460"/>
                      <a:pt x="1475" y="575"/>
                    </a:cubicBezTo>
                    <a:cubicBezTo>
                      <a:pt x="1522" y="690"/>
                      <a:pt x="1589" y="875"/>
                      <a:pt x="1595" y="1037"/>
                    </a:cubicBezTo>
                    <a:cubicBezTo>
                      <a:pt x="1601" y="1199"/>
                      <a:pt x="1572" y="1408"/>
                      <a:pt x="1511" y="1547"/>
                    </a:cubicBezTo>
                    <a:cubicBezTo>
                      <a:pt x="1450" y="1686"/>
                      <a:pt x="1338" y="1813"/>
                      <a:pt x="1229" y="1871"/>
                    </a:cubicBezTo>
                    <a:cubicBezTo>
                      <a:pt x="1120" y="1929"/>
                      <a:pt x="951" y="1906"/>
                      <a:pt x="859" y="1895"/>
                    </a:cubicBezTo>
                    <a:cubicBezTo>
                      <a:pt x="767" y="1884"/>
                      <a:pt x="731" y="1849"/>
                      <a:pt x="678" y="1804"/>
                    </a:cubicBezTo>
                    <a:cubicBezTo>
                      <a:pt x="625" y="1759"/>
                      <a:pt x="572" y="1683"/>
                      <a:pt x="542" y="1623"/>
                    </a:cubicBezTo>
                    <a:cubicBezTo>
                      <a:pt x="512" y="1563"/>
                      <a:pt x="534" y="1502"/>
                      <a:pt x="496" y="1442"/>
                    </a:cubicBezTo>
                    <a:cubicBezTo>
                      <a:pt x="458" y="1382"/>
                      <a:pt x="360" y="1290"/>
                      <a:pt x="315" y="1260"/>
                    </a:cubicBezTo>
                    <a:cubicBezTo>
                      <a:pt x="270" y="1230"/>
                      <a:pt x="232" y="1253"/>
                      <a:pt x="224" y="1260"/>
                    </a:cubicBezTo>
                    <a:cubicBezTo>
                      <a:pt x="216" y="1267"/>
                      <a:pt x="254" y="1298"/>
                      <a:pt x="269" y="1305"/>
                    </a:cubicBezTo>
                    <a:close/>
                  </a:path>
                </a:pathLst>
              </a:custGeom>
              <a:pattFill prst="dkUpDiag">
                <a:fgClr>
                  <a:srgbClr val="F2547D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8" name="Oval 37"/>
              <p:cNvSpPr>
                <a:spLocks noChangeArrowheads="1"/>
              </p:cNvSpPr>
              <p:nvPr/>
            </p:nvSpPr>
            <p:spPr bwMode="auto">
              <a:xfrm rot="7014748">
                <a:off x="4210" y="2515"/>
                <a:ext cx="182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79" name="Oval 38" descr="Papier journal"/>
              <p:cNvSpPr>
                <a:spLocks noChangeArrowheads="1"/>
              </p:cNvSpPr>
              <p:nvPr/>
            </p:nvSpPr>
            <p:spPr bwMode="auto">
              <a:xfrm rot="3463461">
                <a:off x="4096" y="1313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0" name="Oval 39" descr="Papier journal"/>
              <p:cNvSpPr>
                <a:spLocks noChangeArrowheads="1"/>
              </p:cNvSpPr>
              <p:nvPr/>
            </p:nvSpPr>
            <p:spPr bwMode="auto">
              <a:xfrm rot="4110519">
                <a:off x="4255" y="1653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1" name="Oval 40" descr="Papier journal"/>
              <p:cNvSpPr>
                <a:spLocks noChangeArrowheads="1"/>
              </p:cNvSpPr>
              <p:nvPr/>
            </p:nvSpPr>
            <p:spPr bwMode="auto">
              <a:xfrm rot="5128974">
                <a:off x="4300" y="2107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2" name="Oval 41" descr="Papier journal"/>
              <p:cNvSpPr>
                <a:spLocks noChangeArrowheads="1"/>
              </p:cNvSpPr>
              <p:nvPr/>
            </p:nvSpPr>
            <p:spPr bwMode="auto">
              <a:xfrm rot="7014748">
                <a:off x="4210" y="2515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3" name="Oval 42" descr="Papier journal"/>
              <p:cNvSpPr>
                <a:spLocks noChangeArrowheads="1"/>
              </p:cNvSpPr>
              <p:nvPr/>
            </p:nvSpPr>
            <p:spPr bwMode="auto">
              <a:xfrm rot="7971471">
                <a:off x="4029" y="2786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4" name="Oval 43" descr="Papier journal"/>
              <p:cNvSpPr>
                <a:spLocks noChangeArrowheads="1"/>
              </p:cNvSpPr>
              <p:nvPr/>
            </p:nvSpPr>
            <p:spPr bwMode="auto">
              <a:xfrm rot="18136539" flipH="1">
                <a:off x="1851" y="1290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5" name="Oval 44" descr="Papier journal"/>
              <p:cNvSpPr>
                <a:spLocks noChangeArrowheads="1"/>
              </p:cNvSpPr>
              <p:nvPr/>
            </p:nvSpPr>
            <p:spPr bwMode="auto">
              <a:xfrm rot="17489481" flipH="1">
                <a:off x="1579" y="1630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6" name="Oval 45" descr="Papier journal"/>
              <p:cNvSpPr>
                <a:spLocks noChangeArrowheads="1"/>
              </p:cNvSpPr>
              <p:nvPr/>
            </p:nvSpPr>
            <p:spPr bwMode="auto">
              <a:xfrm rot="16471026" flipH="1">
                <a:off x="1488" y="2084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7" name="Oval 46" descr="Papier journal"/>
              <p:cNvSpPr>
                <a:spLocks noChangeArrowheads="1"/>
              </p:cNvSpPr>
              <p:nvPr/>
            </p:nvSpPr>
            <p:spPr bwMode="auto">
              <a:xfrm rot="14585252" flipH="1">
                <a:off x="1578" y="2492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8" name="Oval 47" descr="Papier journal"/>
              <p:cNvSpPr>
                <a:spLocks noChangeArrowheads="1"/>
              </p:cNvSpPr>
              <p:nvPr/>
            </p:nvSpPr>
            <p:spPr bwMode="auto">
              <a:xfrm rot="13628529" flipH="1">
                <a:off x="1801" y="2709"/>
                <a:ext cx="182" cy="45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89" name="Freeform 48" descr="Marbre blanc"/>
              <p:cNvSpPr>
                <a:spLocks/>
              </p:cNvSpPr>
              <p:nvPr/>
            </p:nvSpPr>
            <p:spPr bwMode="auto">
              <a:xfrm>
                <a:off x="3181" y="1630"/>
                <a:ext cx="613" cy="688"/>
              </a:xfrm>
              <a:custGeom>
                <a:avLst/>
                <a:gdLst>
                  <a:gd name="T0" fmla="*/ 99 w 613"/>
                  <a:gd name="T1" fmla="*/ 46 h 688"/>
                  <a:gd name="T2" fmla="*/ 8 w 613"/>
                  <a:gd name="T3" fmla="*/ 227 h 688"/>
                  <a:gd name="T4" fmla="*/ 53 w 613"/>
                  <a:gd name="T5" fmla="*/ 454 h 688"/>
                  <a:gd name="T6" fmla="*/ 144 w 613"/>
                  <a:gd name="T7" fmla="*/ 499 h 688"/>
                  <a:gd name="T8" fmla="*/ 326 w 613"/>
                  <a:gd name="T9" fmla="*/ 363 h 688"/>
                  <a:gd name="T10" fmla="*/ 280 w 613"/>
                  <a:gd name="T11" fmla="*/ 454 h 688"/>
                  <a:gd name="T12" fmla="*/ 190 w 613"/>
                  <a:gd name="T13" fmla="*/ 590 h 688"/>
                  <a:gd name="T14" fmla="*/ 280 w 613"/>
                  <a:gd name="T15" fmla="*/ 681 h 688"/>
                  <a:gd name="T16" fmla="*/ 507 w 613"/>
                  <a:gd name="T17" fmla="*/ 635 h 688"/>
                  <a:gd name="T18" fmla="*/ 598 w 613"/>
                  <a:gd name="T19" fmla="*/ 454 h 688"/>
                  <a:gd name="T20" fmla="*/ 598 w 613"/>
                  <a:gd name="T21" fmla="*/ 273 h 688"/>
                  <a:gd name="T22" fmla="*/ 507 w 613"/>
                  <a:gd name="T23" fmla="*/ 91 h 688"/>
                  <a:gd name="T24" fmla="*/ 462 w 613"/>
                  <a:gd name="T25" fmla="*/ 46 h 688"/>
                  <a:gd name="T26" fmla="*/ 235 w 613"/>
                  <a:gd name="T27" fmla="*/ 0 h 688"/>
                  <a:gd name="T28" fmla="*/ 99 w 613"/>
                  <a:gd name="T29" fmla="*/ 46 h 6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3" h="688">
                    <a:moveTo>
                      <a:pt x="99" y="46"/>
                    </a:moveTo>
                    <a:cubicBezTo>
                      <a:pt x="61" y="84"/>
                      <a:pt x="16" y="159"/>
                      <a:pt x="8" y="227"/>
                    </a:cubicBezTo>
                    <a:cubicBezTo>
                      <a:pt x="0" y="295"/>
                      <a:pt x="30" y="409"/>
                      <a:pt x="53" y="454"/>
                    </a:cubicBezTo>
                    <a:cubicBezTo>
                      <a:pt x="76" y="499"/>
                      <a:pt x="99" y="514"/>
                      <a:pt x="144" y="499"/>
                    </a:cubicBezTo>
                    <a:cubicBezTo>
                      <a:pt x="189" y="484"/>
                      <a:pt x="303" y="370"/>
                      <a:pt x="326" y="363"/>
                    </a:cubicBezTo>
                    <a:cubicBezTo>
                      <a:pt x="349" y="356"/>
                      <a:pt x="303" y="416"/>
                      <a:pt x="280" y="454"/>
                    </a:cubicBezTo>
                    <a:cubicBezTo>
                      <a:pt x="257" y="492"/>
                      <a:pt x="190" y="552"/>
                      <a:pt x="190" y="590"/>
                    </a:cubicBezTo>
                    <a:cubicBezTo>
                      <a:pt x="190" y="628"/>
                      <a:pt x="227" y="674"/>
                      <a:pt x="280" y="681"/>
                    </a:cubicBezTo>
                    <a:cubicBezTo>
                      <a:pt x="333" y="688"/>
                      <a:pt x="454" y="673"/>
                      <a:pt x="507" y="635"/>
                    </a:cubicBezTo>
                    <a:cubicBezTo>
                      <a:pt x="560" y="597"/>
                      <a:pt x="583" y="514"/>
                      <a:pt x="598" y="454"/>
                    </a:cubicBezTo>
                    <a:cubicBezTo>
                      <a:pt x="613" y="394"/>
                      <a:pt x="613" y="333"/>
                      <a:pt x="598" y="273"/>
                    </a:cubicBezTo>
                    <a:cubicBezTo>
                      <a:pt x="583" y="213"/>
                      <a:pt x="530" y="129"/>
                      <a:pt x="507" y="91"/>
                    </a:cubicBezTo>
                    <a:cubicBezTo>
                      <a:pt x="484" y="53"/>
                      <a:pt x="507" y="61"/>
                      <a:pt x="462" y="46"/>
                    </a:cubicBezTo>
                    <a:cubicBezTo>
                      <a:pt x="417" y="31"/>
                      <a:pt x="295" y="0"/>
                      <a:pt x="235" y="0"/>
                    </a:cubicBezTo>
                    <a:cubicBezTo>
                      <a:pt x="175" y="0"/>
                      <a:pt x="137" y="8"/>
                      <a:pt x="99" y="46"/>
                    </a:cubicBezTo>
                    <a:close/>
                  </a:path>
                </a:pathLst>
              </a:custGeom>
              <a:blipFill dpi="0" rotWithShape="1">
                <a:blip r:embed="rId10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0" name="Freeform 49" descr="Marbre blanc"/>
              <p:cNvSpPr>
                <a:spLocks/>
              </p:cNvSpPr>
              <p:nvPr/>
            </p:nvSpPr>
            <p:spPr bwMode="auto">
              <a:xfrm>
                <a:off x="2772" y="1249"/>
                <a:ext cx="627" cy="397"/>
              </a:xfrm>
              <a:custGeom>
                <a:avLst/>
                <a:gdLst>
                  <a:gd name="T0" fmla="*/ 168 w 627"/>
                  <a:gd name="T1" fmla="*/ 115 h 397"/>
                  <a:gd name="T2" fmla="*/ 18 w 627"/>
                  <a:gd name="T3" fmla="*/ 235 h 397"/>
                  <a:gd name="T4" fmla="*/ 62 w 627"/>
                  <a:gd name="T5" fmla="*/ 336 h 397"/>
                  <a:gd name="T6" fmla="*/ 153 w 627"/>
                  <a:gd name="T7" fmla="*/ 381 h 397"/>
                  <a:gd name="T8" fmla="*/ 132 w 627"/>
                  <a:gd name="T9" fmla="*/ 397 h 397"/>
                  <a:gd name="T10" fmla="*/ 366 w 627"/>
                  <a:gd name="T11" fmla="*/ 379 h 397"/>
                  <a:gd name="T12" fmla="*/ 486 w 627"/>
                  <a:gd name="T13" fmla="*/ 361 h 397"/>
                  <a:gd name="T14" fmla="*/ 607 w 627"/>
                  <a:gd name="T15" fmla="*/ 336 h 397"/>
                  <a:gd name="T16" fmla="*/ 607 w 627"/>
                  <a:gd name="T17" fmla="*/ 155 h 397"/>
                  <a:gd name="T18" fmla="*/ 516 w 627"/>
                  <a:gd name="T19" fmla="*/ 121 h 397"/>
                  <a:gd name="T20" fmla="*/ 462 w 627"/>
                  <a:gd name="T21" fmla="*/ 1 h 397"/>
                  <a:gd name="T22" fmla="*/ 168 w 627"/>
                  <a:gd name="T23" fmla="*/ 1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7" h="397">
                    <a:moveTo>
                      <a:pt x="168" y="115"/>
                    </a:moveTo>
                    <a:cubicBezTo>
                      <a:pt x="81" y="154"/>
                      <a:pt x="36" y="198"/>
                      <a:pt x="18" y="235"/>
                    </a:cubicBezTo>
                    <a:cubicBezTo>
                      <a:pt x="0" y="272"/>
                      <a:pt x="39" y="312"/>
                      <a:pt x="62" y="336"/>
                    </a:cubicBezTo>
                    <a:cubicBezTo>
                      <a:pt x="85" y="360"/>
                      <a:pt x="141" y="371"/>
                      <a:pt x="153" y="381"/>
                    </a:cubicBezTo>
                    <a:cubicBezTo>
                      <a:pt x="165" y="391"/>
                      <a:pt x="97" y="397"/>
                      <a:pt x="132" y="397"/>
                    </a:cubicBezTo>
                    <a:cubicBezTo>
                      <a:pt x="167" y="397"/>
                      <a:pt x="307" y="385"/>
                      <a:pt x="366" y="379"/>
                    </a:cubicBezTo>
                    <a:cubicBezTo>
                      <a:pt x="425" y="373"/>
                      <a:pt x="446" y="368"/>
                      <a:pt x="486" y="361"/>
                    </a:cubicBezTo>
                    <a:cubicBezTo>
                      <a:pt x="526" y="354"/>
                      <a:pt x="587" y="370"/>
                      <a:pt x="607" y="336"/>
                    </a:cubicBezTo>
                    <a:cubicBezTo>
                      <a:pt x="627" y="302"/>
                      <a:pt x="622" y="191"/>
                      <a:pt x="607" y="155"/>
                    </a:cubicBezTo>
                    <a:cubicBezTo>
                      <a:pt x="592" y="119"/>
                      <a:pt x="540" y="147"/>
                      <a:pt x="516" y="121"/>
                    </a:cubicBezTo>
                    <a:cubicBezTo>
                      <a:pt x="492" y="95"/>
                      <a:pt x="520" y="2"/>
                      <a:pt x="462" y="1"/>
                    </a:cubicBezTo>
                    <a:cubicBezTo>
                      <a:pt x="404" y="0"/>
                      <a:pt x="229" y="91"/>
                      <a:pt x="168" y="115"/>
                    </a:cubicBezTo>
                    <a:close/>
                  </a:path>
                </a:pathLst>
              </a:custGeom>
              <a:blipFill dpi="0" rotWithShape="1">
                <a:blip r:embed="rId10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1" name="Freeform 50" descr="Marbre blanc"/>
              <p:cNvSpPr>
                <a:spLocks/>
              </p:cNvSpPr>
              <p:nvPr/>
            </p:nvSpPr>
            <p:spPr bwMode="auto">
              <a:xfrm>
                <a:off x="3801" y="1621"/>
                <a:ext cx="452" cy="917"/>
              </a:xfrm>
              <a:custGeom>
                <a:avLst/>
                <a:gdLst>
                  <a:gd name="T0" fmla="*/ 21 w 452"/>
                  <a:gd name="T1" fmla="*/ 124 h 807"/>
                  <a:gd name="T2" fmla="*/ 39 w 452"/>
                  <a:gd name="T3" fmla="*/ 267 h 807"/>
                  <a:gd name="T4" fmla="*/ 76 w 452"/>
                  <a:gd name="T5" fmla="*/ 577 h 807"/>
                  <a:gd name="T6" fmla="*/ 212 w 452"/>
                  <a:gd name="T7" fmla="*/ 784 h 807"/>
                  <a:gd name="T8" fmla="*/ 333 w 452"/>
                  <a:gd name="T9" fmla="*/ 908 h 807"/>
                  <a:gd name="T10" fmla="*/ 439 w 452"/>
                  <a:gd name="T11" fmla="*/ 732 h 807"/>
                  <a:gd name="T12" fmla="*/ 411 w 452"/>
                  <a:gd name="T13" fmla="*/ 567 h 807"/>
                  <a:gd name="T14" fmla="*/ 417 w 452"/>
                  <a:gd name="T15" fmla="*/ 287 h 807"/>
                  <a:gd name="T16" fmla="*/ 394 w 452"/>
                  <a:gd name="T17" fmla="*/ 62 h 807"/>
                  <a:gd name="T18" fmla="*/ 167 w 452"/>
                  <a:gd name="T19" fmla="*/ 10 h 807"/>
                  <a:gd name="T20" fmla="*/ 21 w 452"/>
                  <a:gd name="T21" fmla="*/ 124 h 8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2" h="807">
                    <a:moveTo>
                      <a:pt x="21" y="109"/>
                    </a:moveTo>
                    <a:cubicBezTo>
                      <a:pt x="0" y="147"/>
                      <a:pt x="30" y="169"/>
                      <a:pt x="39" y="235"/>
                    </a:cubicBezTo>
                    <a:cubicBezTo>
                      <a:pt x="48" y="301"/>
                      <a:pt x="47" y="432"/>
                      <a:pt x="76" y="508"/>
                    </a:cubicBezTo>
                    <a:cubicBezTo>
                      <a:pt x="105" y="584"/>
                      <a:pt x="169" y="641"/>
                      <a:pt x="212" y="690"/>
                    </a:cubicBezTo>
                    <a:cubicBezTo>
                      <a:pt x="255" y="739"/>
                      <a:pt x="295" y="807"/>
                      <a:pt x="333" y="799"/>
                    </a:cubicBezTo>
                    <a:cubicBezTo>
                      <a:pt x="371" y="791"/>
                      <a:pt x="426" y="694"/>
                      <a:pt x="439" y="644"/>
                    </a:cubicBezTo>
                    <a:cubicBezTo>
                      <a:pt x="452" y="594"/>
                      <a:pt x="415" y="564"/>
                      <a:pt x="411" y="499"/>
                    </a:cubicBezTo>
                    <a:cubicBezTo>
                      <a:pt x="407" y="434"/>
                      <a:pt x="420" y="327"/>
                      <a:pt x="417" y="253"/>
                    </a:cubicBezTo>
                    <a:cubicBezTo>
                      <a:pt x="414" y="179"/>
                      <a:pt x="435" y="95"/>
                      <a:pt x="394" y="55"/>
                    </a:cubicBezTo>
                    <a:cubicBezTo>
                      <a:pt x="353" y="15"/>
                      <a:pt x="229" y="0"/>
                      <a:pt x="167" y="9"/>
                    </a:cubicBezTo>
                    <a:cubicBezTo>
                      <a:pt x="105" y="18"/>
                      <a:pt x="42" y="71"/>
                      <a:pt x="21" y="109"/>
                    </a:cubicBezTo>
                    <a:close/>
                  </a:path>
                </a:pathLst>
              </a:custGeom>
              <a:blipFill dpi="0" rotWithShape="1">
                <a:blip r:embed="rId10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2" name="Freeform 51" descr="Marbre blanc"/>
              <p:cNvSpPr>
                <a:spLocks/>
              </p:cNvSpPr>
              <p:nvPr/>
            </p:nvSpPr>
            <p:spPr bwMode="auto">
              <a:xfrm rot="2467907">
                <a:off x="3507" y="1249"/>
                <a:ext cx="444" cy="397"/>
              </a:xfrm>
              <a:custGeom>
                <a:avLst/>
                <a:gdLst>
                  <a:gd name="T0" fmla="*/ 119 w 627"/>
                  <a:gd name="T1" fmla="*/ 115 h 397"/>
                  <a:gd name="T2" fmla="*/ 13 w 627"/>
                  <a:gd name="T3" fmla="*/ 235 h 397"/>
                  <a:gd name="T4" fmla="*/ 44 w 627"/>
                  <a:gd name="T5" fmla="*/ 336 h 397"/>
                  <a:gd name="T6" fmla="*/ 108 w 627"/>
                  <a:gd name="T7" fmla="*/ 381 h 397"/>
                  <a:gd name="T8" fmla="*/ 93 w 627"/>
                  <a:gd name="T9" fmla="*/ 397 h 397"/>
                  <a:gd name="T10" fmla="*/ 259 w 627"/>
                  <a:gd name="T11" fmla="*/ 379 h 397"/>
                  <a:gd name="T12" fmla="*/ 344 w 627"/>
                  <a:gd name="T13" fmla="*/ 361 h 397"/>
                  <a:gd name="T14" fmla="*/ 430 w 627"/>
                  <a:gd name="T15" fmla="*/ 336 h 397"/>
                  <a:gd name="T16" fmla="*/ 430 w 627"/>
                  <a:gd name="T17" fmla="*/ 155 h 397"/>
                  <a:gd name="T18" fmla="*/ 365 w 627"/>
                  <a:gd name="T19" fmla="*/ 121 h 397"/>
                  <a:gd name="T20" fmla="*/ 327 w 627"/>
                  <a:gd name="T21" fmla="*/ 1 h 397"/>
                  <a:gd name="T22" fmla="*/ 119 w 627"/>
                  <a:gd name="T23" fmla="*/ 1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7" h="397">
                    <a:moveTo>
                      <a:pt x="168" y="115"/>
                    </a:moveTo>
                    <a:cubicBezTo>
                      <a:pt x="81" y="154"/>
                      <a:pt x="36" y="198"/>
                      <a:pt x="18" y="235"/>
                    </a:cubicBezTo>
                    <a:cubicBezTo>
                      <a:pt x="0" y="272"/>
                      <a:pt x="39" y="312"/>
                      <a:pt x="62" y="336"/>
                    </a:cubicBezTo>
                    <a:cubicBezTo>
                      <a:pt x="85" y="360"/>
                      <a:pt x="141" y="371"/>
                      <a:pt x="153" y="381"/>
                    </a:cubicBezTo>
                    <a:cubicBezTo>
                      <a:pt x="165" y="391"/>
                      <a:pt x="97" y="397"/>
                      <a:pt x="132" y="397"/>
                    </a:cubicBezTo>
                    <a:cubicBezTo>
                      <a:pt x="167" y="397"/>
                      <a:pt x="307" y="385"/>
                      <a:pt x="366" y="379"/>
                    </a:cubicBezTo>
                    <a:cubicBezTo>
                      <a:pt x="425" y="373"/>
                      <a:pt x="446" y="368"/>
                      <a:pt x="486" y="361"/>
                    </a:cubicBezTo>
                    <a:cubicBezTo>
                      <a:pt x="526" y="354"/>
                      <a:pt x="587" y="370"/>
                      <a:pt x="607" y="336"/>
                    </a:cubicBezTo>
                    <a:cubicBezTo>
                      <a:pt x="627" y="302"/>
                      <a:pt x="622" y="191"/>
                      <a:pt x="607" y="155"/>
                    </a:cubicBezTo>
                    <a:cubicBezTo>
                      <a:pt x="592" y="119"/>
                      <a:pt x="540" y="147"/>
                      <a:pt x="516" y="121"/>
                    </a:cubicBezTo>
                    <a:cubicBezTo>
                      <a:pt x="492" y="95"/>
                      <a:pt x="520" y="2"/>
                      <a:pt x="462" y="1"/>
                    </a:cubicBezTo>
                    <a:cubicBezTo>
                      <a:pt x="404" y="0"/>
                      <a:pt x="229" y="91"/>
                      <a:pt x="168" y="115"/>
                    </a:cubicBezTo>
                    <a:close/>
                  </a:path>
                </a:pathLst>
              </a:custGeom>
              <a:blipFill dpi="0" rotWithShape="1">
                <a:blip r:embed="rId10" cstate="print"/>
                <a:srcRect/>
                <a:tile tx="0" ty="0" sx="100000" sy="100000" flip="none" algn="tl"/>
              </a:blipFill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9943" name="Group 52"/>
            <p:cNvGrpSpPr>
              <a:grpSpLocks/>
            </p:cNvGrpSpPr>
            <p:nvPr/>
          </p:nvGrpSpPr>
          <p:grpSpPr bwMode="auto">
            <a:xfrm>
              <a:off x="1307" y="767"/>
              <a:ext cx="1573" cy="1121"/>
              <a:chOff x="1307" y="767"/>
              <a:chExt cx="1573" cy="1121"/>
            </a:xfrm>
          </p:grpSpPr>
          <p:grpSp>
            <p:nvGrpSpPr>
              <p:cNvPr id="39944" name="Group 53"/>
              <p:cNvGrpSpPr>
                <a:grpSpLocks/>
              </p:cNvGrpSpPr>
              <p:nvPr/>
            </p:nvGrpSpPr>
            <p:grpSpPr bwMode="auto">
              <a:xfrm rot="199387">
                <a:off x="1307" y="1664"/>
                <a:ext cx="841" cy="224"/>
                <a:chOff x="496" y="3249"/>
                <a:chExt cx="1522" cy="309"/>
              </a:xfrm>
            </p:grpSpPr>
            <p:pic>
              <p:nvPicPr>
                <p:cNvPr id="39946" name="Picture 54" descr="KIF_055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23529" t="65018" r="30232" b="24947"/>
                <a:stretch>
                  <a:fillRect/>
                </a:stretch>
              </p:blipFill>
              <p:spPr bwMode="auto">
                <a:xfrm rot="-2290435">
                  <a:off x="536" y="3250"/>
                  <a:ext cx="1463" cy="28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9947" name="Freeform 55"/>
                <p:cNvSpPr>
                  <a:spLocks/>
                </p:cNvSpPr>
                <p:nvPr/>
              </p:nvSpPr>
              <p:spPr bwMode="auto">
                <a:xfrm rot="-7690435">
                  <a:off x="1102" y="2643"/>
                  <a:ext cx="309" cy="1522"/>
                </a:xfrm>
                <a:custGeom>
                  <a:avLst/>
                  <a:gdLst>
                    <a:gd name="T0" fmla="*/ 307 w 536"/>
                    <a:gd name="T1" fmla="*/ 0 h 1794"/>
                    <a:gd name="T2" fmla="*/ 309 w 536"/>
                    <a:gd name="T3" fmla="*/ 1519 h 1794"/>
                    <a:gd name="T4" fmla="*/ 7 w 536"/>
                    <a:gd name="T5" fmla="*/ 1522 h 1794"/>
                    <a:gd name="T6" fmla="*/ 0 w 536"/>
                    <a:gd name="T7" fmla="*/ 19 h 1794"/>
                    <a:gd name="T8" fmla="*/ 141 w 536"/>
                    <a:gd name="T9" fmla="*/ 22 h 1794"/>
                    <a:gd name="T10" fmla="*/ 141 w 536"/>
                    <a:gd name="T11" fmla="*/ 237 h 1794"/>
                    <a:gd name="T12" fmla="*/ 141 w 536"/>
                    <a:gd name="T13" fmla="*/ 313 h 1794"/>
                    <a:gd name="T14" fmla="*/ 141 w 536"/>
                    <a:gd name="T15" fmla="*/ 428 h 1794"/>
                    <a:gd name="T16" fmla="*/ 103 w 536"/>
                    <a:gd name="T17" fmla="*/ 494 h 1794"/>
                    <a:gd name="T18" fmla="*/ 78 w 536"/>
                    <a:gd name="T19" fmla="*/ 708 h 1794"/>
                    <a:gd name="T20" fmla="*/ 63 w 536"/>
                    <a:gd name="T21" fmla="*/ 929 h 1794"/>
                    <a:gd name="T22" fmla="*/ 63 w 536"/>
                    <a:gd name="T23" fmla="*/ 1044 h 1794"/>
                    <a:gd name="T24" fmla="*/ 63 w 536"/>
                    <a:gd name="T25" fmla="*/ 1122 h 1794"/>
                    <a:gd name="T26" fmla="*/ 63 w 536"/>
                    <a:gd name="T27" fmla="*/ 1237 h 1794"/>
                    <a:gd name="T28" fmla="*/ 47 w 536"/>
                    <a:gd name="T29" fmla="*/ 1318 h 1794"/>
                    <a:gd name="T30" fmla="*/ 55 w 536"/>
                    <a:gd name="T31" fmla="*/ 1424 h 1794"/>
                    <a:gd name="T32" fmla="*/ 94 w 536"/>
                    <a:gd name="T33" fmla="*/ 1474 h 1794"/>
                    <a:gd name="T34" fmla="*/ 249 w 536"/>
                    <a:gd name="T35" fmla="*/ 1471 h 1794"/>
                    <a:gd name="T36" fmla="*/ 284 w 536"/>
                    <a:gd name="T37" fmla="*/ 1437 h 1794"/>
                    <a:gd name="T38" fmla="*/ 291 w 536"/>
                    <a:gd name="T39" fmla="*/ 1351 h 1794"/>
                    <a:gd name="T40" fmla="*/ 272 w 536"/>
                    <a:gd name="T41" fmla="*/ 1196 h 1794"/>
                    <a:gd name="T42" fmla="*/ 265 w 536"/>
                    <a:gd name="T43" fmla="*/ 1069 h 1794"/>
                    <a:gd name="T44" fmla="*/ 258 w 536"/>
                    <a:gd name="T45" fmla="*/ 794 h 1794"/>
                    <a:gd name="T46" fmla="*/ 234 w 536"/>
                    <a:gd name="T47" fmla="*/ 519 h 1794"/>
                    <a:gd name="T48" fmla="*/ 194 w 536"/>
                    <a:gd name="T49" fmla="*/ 450 h 1794"/>
                    <a:gd name="T50" fmla="*/ 193 w 536"/>
                    <a:gd name="T51" fmla="*/ 387 h 1794"/>
                    <a:gd name="T52" fmla="*/ 203 w 536"/>
                    <a:gd name="T53" fmla="*/ 15 h 179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36" h="1794">
                      <a:moveTo>
                        <a:pt x="532" y="0"/>
                      </a:moveTo>
                      <a:lnTo>
                        <a:pt x="536" y="1790"/>
                      </a:lnTo>
                      <a:lnTo>
                        <a:pt x="12" y="1794"/>
                      </a:lnTo>
                      <a:lnTo>
                        <a:pt x="0" y="22"/>
                      </a:lnTo>
                      <a:lnTo>
                        <a:pt x="244" y="26"/>
                      </a:lnTo>
                      <a:cubicBezTo>
                        <a:pt x="285" y="69"/>
                        <a:pt x="245" y="222"/>
                        <a:pt x="245" y="279"/>
                      </a:cubicBezTo>
                      <a:cubicBezTo>
                        <a:pt x="245" y="336"/>
                        <a:pt x="245" y="331"/>
                        <a:pt x="245" y="369"/>
                      </a:cubicBezTo>
                      <a:cubicBezTo>
                        <a:pt x="245" y="407"/>
                        <a:pt x="256" y="470"/>
                        <a:pt x="245" y="505"/>
                      </a:cubicBezTo>
                      <a:cubicBezTo>
                        <a:pt x="234" y="540"/>
                        <a:pt x="196" y="527"/>
                        <a:pt x="178" y="582"/>
                      </a:cubicBezTo>
                      <a:cubicBezTo>
                        <a:pt x="160" y="637"/>
                        <a:pt x="147" y="749"/>
                        <a:pt x="136" y="834"/>
                      </a:cubicBezTo>
                      <a:cubicBezTo>
                        <a:pt x="125" y="919"/>
                        <a:pt x="113" y="1029"/>
                        <a:pt x="109" y="1095"/>
                      </a:cubicBezTo>
                      <a:cubicBezTo>
                        <a:pt x="105" y="1161"/>
                        <a:pt x="109" y="1193"/>
                        <a:pt x="109" y="1231"/>
                      </a:cubicBezTo>
                      <a:cubicBezTo>
                        <a:pt x="109" y="1269"/>
                        <a:pt x="109" y="1284"/>
                        <a:pt x="109" y="1322"/>
                      </a:cubicBezTo>
                      <a:cubicBezTo>
                        <a:pt x="109" y="1360"/>
                        <a:pt x="113" y="1419"/>
                        <a:pt x="109" y="1458"/>
                      </a:cubicBezTo>
                      <a:cubicBezTo>
                        <a:pt x="105" y="1497"/>
                        <a:pt x="84" y="1517"/>
                        <a:pt x="82" y="1554"/>
                      </a:cubicBezTo>
                      <a:cubicBezTo>
                        <a:pt x="80" y="1591"/>
                        <a:pt x="83" y="1648"/>
                        <a:pt x="96" y="1678"/>
                      </a:cubicBezTo>
                      <a:cubicBezTo>
                        <a:pt x="109" y="1708"/>
                        <a:pt x="107" y="1728"/>
                        <a:pt x="163" y="1737"/>
                      </a:cubicBezTo>
                      <a:cubicBezTo>
                        <a:pt x="219" y="1746"/>
                        <a:pt x="377" y="1741"/>
                        <a:pt x="432" y="1734"/>
                      </a:cubicBezTo>
                      <a:cubicBezTo>
                        <a:pt x="487" y="1727"/>
                        <a:pt x="480" y="1717"/>
                        <a:pt x="492" y="1694"/>
                      </a:cubicBezTo>
                      <a:cubicBezTo>
                        <a:pt x="504" y="1671"/>
                        <a:pt x="508" y="1640"/>
                        <a:pt x="505" y="1593"/>
                      </a:cubicBezTo>
                      <a:cubicBezTo>
                        <a:pt x="502" y="1546"/>
                        <a:pt x="479" y="1465"/>
                        <a:pt x="472" y="1410"/>
                      </a:cubicBezTo>
                      <a:cubicBezTo>
                        <a:pt x="465" y="1355"/>
                        <a:pt x="464" y="1339"/>
                        <a:pt x="460" y="1260"/>
                      </a:cubicBezTo>
                      <a:cubicBezTo>
                        <a:pt x="456" y="1181"/>
                        <a:pt x="457" y="1044"/>
                        <a:pt x="448" y="936"/>
                      </a:cubicBezTo>
                      <a:cubicBezTo>
                        <a:pt x="439" y="828"/>
                        <a:pt x="424" y="679"/>
                        <a:pt x="406" y="612"/>
                      </a:cubicBezTo>
                      <a:cubicBezTo>
                        <a:pt x="388" y="545"/>
                        <a:pt x="349" y="557"/>
                        <a:pt x="337" y="531"/>
                      </a:cubicBezTo>
                      <a:cubicBezTo>
                        <a:pt x="325" y="505"/>
                        <a:pt x="332" y="541"/>
                        <a:pt x="334" y="456"/>
                      </a:cubicBezTo>
                      <a:cubicBezTo>
                        <a:pt x="336" y="371"/>
                        <a:pt x="348" y="109"/>
                        <a:pt x="352" y="18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945" name="Freeform 56"/>
              <p:cNvSpPr>
                <a:spLocks/>
              </p:cNvSpPr>
              <p:nvPr/>
            </p:nvSpPr>
            <p:spPr bwMode="auto">
              <a:xfrm>
                <a:off x="1882" y="767"/>
                <a:ext cx="998" cy="907"/>
              </a:xfrm>
              <a:custGeom>
                <a:avLst/>
                <a:gdLst>
                  <a:gd name="T0" fmla="*/ 613 w 1426"/>
                  <a:gd name="T1" fmla="*/ 62 h 1186"/>
                  <a:gd name="T2" fmla="*/ 0 w 1426"/>
                  <a:gd name="T3" fmla="*/ 814 h 1186"/>
                  <a:gd name="T4" fmla="*/ 87 w 1426"/>
                  <a:gd name="T5" fmla="*/ 907 h 1186"/>
                  <a:gd name="T6" fmla="*/ 911 w 1426"/>
                  <a:gd name="T7" fmla="*/ 478 h 1186"/>
                  <a:gd name="T8" fmla="*/ 613 w 1426"/>
                  <a:gd name="T9" fmla="*/ 62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6" h="1186">
                    <a:moveTo>
                      <a:pt x="876" y="81"/>
                    </a:moveTo>
                    <a:lnTo>
                      <a:pt x="0" y="1065"/>
                    </a:lnTo>
                    <a:lnTo>
                      <a:pt x="124" y="1186"/>
                    </a:lnTo>
                    <a:lnTo>
                      <a:pt x="1301" y="625"/>
                    </a:lnTo>
                    <a:cubicBezTo>
                      <a:pt x="1426" y="441"/>
                      <a:pt x="1081" y="0"/>
                      <a:pt x="876" y="81"/>
                    </a:cubicBezTo>
                    <a:close/>
                  </a:path>
                </a:pathLst>
              </a:custGeom>
              <a:solidFill>
                <a:schemeClr val="accent1">
                  <a:alpha val="4901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IF_0574"/>
          <p:cNvPicPr>
            <a:picLocks noChangeAspect="1" noChangeArrowheads="1"/>
          </p:cNvPicPr>
          <p:nvPr/>
        </p:nvPicPr>
        <p:blipFill>
          <a:blip r:embed="rId3" cstate="print"/>
          <a:srcRect r="32851" b="18102"/>
          <a:stretch>
            <a:fillRect/>
          </a:stretch>
        </p:blipFill>
        <p:spPr bwMode="auto">
          <a:xfrm>
            <a:off x="5651500" y="115888"/>
            <a:ext cx="29527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KIF_0574"/>
          <p:cNvPicPr>
            <a:picLocks noChangeAspect="1" noChangeArrowheads="1"/>
          </p:cNvPicPr>
          <p:nvPr/>
        </p:nvPicPr>
        <p:blipFill>
          <a:blip r:embed="rId4" cstate="print"/>
          <a:srcRect l="35716"/>
          <a:stretch>
            <a:fillRect/>
          </a:stretch>
        </p:blipFill>
        <p:spPr bwMode="auto">
          <a:xfrm>
            <a:off x="1763713" y="115888"/>
            <a:ext cx="29527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95513" y="2887663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>
                <a:solidFill>
                  <a:schemeClr val="bg1"/>
                </a:solidFill>
                <a:latin typeface="Arial" charset="0"/>
              </a:rPr>
              <a:t>Voie TRE ARD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614988" y="2852738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>
                <a:solidFill>
                  <a:schemeClr val="bg1"/>
                </a:solidFill>
                <a:latin typeface="Arial" charset="0"/>
              </a:rPr>
              <a:t>Voie TRE ARG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0825" y="3346450"/>
            <a:ext cx="86042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La voie TRE devrait rendre</a:t>
            </a:r>
          </a:p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-plus faisable, </a:t>
            </a:r>
          </a:p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-plus facile et </a:t>
            </a:r>
          </a:p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-plus fiable </a:t>
            </a:r>
          </a:p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Arial" charset="0"/>
              </a:rPr>
              <a:t>l’exploration de la vascularisation du rein et le diagnostic des sténoses de l’artère rénale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0000"/>
                </a:solidFill>
              </a:rPr>
              <a:t>NO!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 err="1">
                <a:solidFill>
                  <a:schemeClr val="bg1"/>
                </a:solidFill>
              </a:rPr>
              <a:t>Doppo</a:t>
            </a:r>
            <a:r>
              <a:rPr lang="fr-FR" altLang="fr-FR" sz="4000" dirty="0">
                <a:solidFill>
                  <a:schemeClr val="bg1"/>
                </a:solidFill>
              </a:rPr>
              <a:t> ASTRAL, CORAL </a:t>
            </a:r>
            <a:r>
              <a:rPr lang="fr-FR" altLang="fr-FR" sz="4000" dirty="0" err="1">
                <a:solidFill>
                  <a:schemeClr val="bg1"/>
                </a:solidFill>
              </a:rPr>
              <a:t>study</a:t>
            </a:r>
            <a:r>
              <a:rPr lang="fr-FR" altLang="fr-FR" sz="4000" dirty="0">
                <a:solidFill>
                  <a:schemeClr val="bg1"/>
                </a:solidFill>
              </a:rPr>
              <a:t> ( AHA 2013)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«</a:t>
            </a:r>
            <a:r>
              <a:rPr lang="fr-FR" altLang="fr-FR" sz="4000" dirty="0">
                <a:solidFill>
                  <a:srgbClr val="FF0000"/>
                </a:solidFill>
              </a:rPr>
              <a:t> </a:t>
            </a:r>
            <a:r>
              <a:rPr lang="fr-FR" altLang="fr-FR" sz="4000" dirty="0" err="1">
                <a:solidFill>
                  <a:srgbClr val="FF0000"/>
                </a:solidFill>
              </a:rPr>
              <a:t>Renal</a:t>
            </a:r>
            <a:r>
              <a:rPr lang="fr-FR" altLang="fr-FR" sz="4000" dirty="0">
                <a:solidFill>
                  <a:srgbClr val="FF0000"/>
                </a:solidFill>
              </a:rPr>
              <a:t> </a:t>
            </a:r>
            <a:r>
              <a:rPr lang="fr-FR" altLang="fr-FR" sz="4000" dirty="0" err="1">
                <a:solidFill>
                  <a:srgbClr val="FF0000"/>
                </a:solidFill>
              </a:rPr>
              <a:t>artery</a:t>
            </a:r>
            <a:r>
              <a:rPr lang="fr-FR" altLang="fr-FR" sz="4000" dirty="0">
                <a:solidFill>
                  <a:srgbClr val="FF0000"/>
                </a:solidFill>
              </a:rPr>
              <a:t> </a:t>
            </a:r>
            <a:r>
              <a:rPr lang="fr-FR" altLang="fr-FR" sz="4000" dirty="0" err="1">
                <a:solidFill>
                  <a:srgbClr val="FF0000"/>
                </a:solidFill>
              </a:rPr>
              <a:t>stenting</a:t>
            </a:r>
            <a:r>
              <a:rPr lang="fr-FR" altLang="fr-FR" sz="4000" dirty="0">
                <a:solidFill>
                  <a:srgbClr val="FF0000"/>
                </a:solidFill>
              </a:rPr>
              <a:t> no </a:t>
            </a:r>
            <a:r>
              <a:rPr lang="fr-FR" altLang="fr-FR" sz="4000" dirty="0" err="1">
                <a:solidFill>
                  <a:srgbClr val="FF0000"/>
                </a:solidFill>
              </a:rPr>
              <a:t>better</a:t>
            </a:r>
            <a:r>
              <a:rPr lang="fr-FR" altLang="fr-FR" sz="4000" dirty="0">
                <a:solidFill>
                  <a:srgbClr val="FF0000"/>
                </a:solidFill>
              </a:rPr>
              <a:t> </a:t>
            </a:r>
            <a:r>
              <a:rPr lang="fr-FR" altLang="fr-FR" sz="4000" dirty="0" err="1">
                <a:solidFill>
                  <a:srgbClr val="FF0000"/>
                </a:solidFill>
              </a:rPr>
              <a:t>than</a:t>
            </a:r>
            <a:r>
              <a:rPr lang="fr-FR" altLang="fr-FR" sz="4000" dirty="0">
                <a:solidFill>
                  <a:srgbClr val="FF0000"/>
                </a:solidFill>
              </a:rPr>
              <a:t> </a:t>
            </a:r>
            <a:r>
              <a:rPr lang="fr-FR" altLang="fr-FR" sz="4000" dirty="0" err="1">
                <a:solidFill>
                  <a:srgbClr val="FF0000"/>
                </a:solidFill>
              </a:rPr>
              <a:t>medical</a:t>
            </a:r>
            <a:r>
              <a:rPr lang="fr-FR" altLang="fr-FR" sz="4000" dirty="0">
                <a:solidFill>
                  <a:srgbClr val="FF0000"/>
                </a:solidFill>
              </a:rPr>
              <a:t> </a:t>
            </a:r>
            <a:r>
              <a:rPr lang="fr-FR" altLang="fr-FR" sz="4000" dirty="0" err="1">
                <a:solidFill>
                  <a:srgbClr val="FF0000"/>
                </a:solidFill>
              </a:rPr>
              <a:t>therapy</a:t>
            </a:r>
            <a:r>
              <a:rPr lang="fr-FR" altLang="fr-FR" sz="4000" dirty="0">
                <a:solidFill>
                  <a:srgbClr val="FF0000"/>
                </a:solidFill>
              </a:rPr>
              <a:t> </a:t>
            </a:r>
            <a:r>
              <a:rPr lang="fr-FR" altLang="fr-FR" sz="4000" dirty="0" err="1">
                <a:solidFill>
                  <a:srgbClr val="FF0000"/>
                </a:solidFill>
              </a:rPr>
              <a:t>alone</a:t>
            </a:r>
            <a:r>
              <a:rPr lang="fr-FR" altLang="fr-FR" sz="4000" dirty="0">
                <a:solidFill>
                  <a:srgbClr val="FF0000"/>
                </a:solidFill>
              </a:rPr>
              <a:t> </a:t>
            </a:r>
            <a:r>
              <a:rPr lang="fr-FR" altLang="fr-FR" sz="4000" dirty="0">
                <a:solidFill>
                  <a:schemeClr val="bg1"/>
                </a:solidFill>
              </a:rPr>
              <a:t>»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947 pz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 err="1">
                <a:solidFill>
                  <a:schemeClr val="bg1"/>
                </a:solidFill>
              </a:rPr>
              <a:t>Stenosi</a:t>
            </a:r>
            <a:r>
              <a:rPr lang="fr-FR" altLang="fr-FR" sz="4000" dirty="0">
                <a:solidFill>
                  <a:schemeClr val="bg1"/>
                </a:solidFill>
              </a:rPr>
              <a:t> ≥ 60%  </a:t>
            </a:r>
            <a:r>
              <a:rPr lang="fr-FR" altLang="fr-FR" sz="4000" dirty="0" err="1">
                <a:solidFill>
                  <a:schemeClr val="bg1"/>
                </a:solidFill>
              </a:rPr>
              <a:t>età</a:t>
            </a:r>
            <a:r>
              <a:rPr lang="fr-FR" altLang="fr-FR" sz="4000" dirty="0">
                <a:solidFill>
                  <a:schemeClr val="bg1"/>
                </a:solidFill>
              </a:rPr>
              <a:t> media 69 </a:t>
            </a:r>
            <a:r>
              <a:rPr lang="fr-FR" altLang="fr-FR" sz="4000" dirty="0" err="1">
                <a:solidFill>
                  <a:schemeClr val="bg1"/>
                </a:solidFill>
              </a:rPr>
              <a:t>anni</a:t>
            </a:r>
            <a:endParaRPr lang="fr-FR" altLang="fr-FR" sz="4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2 o &gt; </a:t>
            </a:r>
            <a:r>
              <a:rPr lang="fr-FR" altLang="fr-FR" sz="4000" dirty="0" err="1">
                <a:solidFill>
                  <a:schemeClr val="bg1"/>
                </a:solidFill>
              </a:rPr>
              <a:t>medicinali</a:t>
            </a:r>
            <a:r>
              <a:rPr lang="fr-FR" altLang="fr-FR" sz="4000" dirty="0">
                <a:solidFill>
                  <a:schemeClr val="bg1"/>
                </a:solidFill>
              </a:rPr>
              <a:t> 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IR </a:t>
            </a:r>
            <a:r>
              <a:rPr lang="fr-FR" altLang="fr-FR" sz="4000" dirty="0" err="1">
                <a:solidFill>
                  <a:schemeClr val="bg1"/>
                </a:solidFill>
              </a:rPr>
              <a:t>moderata</a:t>
            </a:r>
            <a:endParaRPr lang="fr-FR" alt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0000"/>
                </a:solidFill>
              </a:rPr>
              <a:t>LA PERCENTUALE DI STENOSI </a:t>
            </a:r>
            <a:r>
              <a:rPr lang="fr-FR" altLang="fr-FR" sz="4000" dirty="0">
                <a:solidFill>
                  <a:schemeClr val="bg1"/>
                </a:solidFill>
              </a:rPr>
              <a:t>NON E UN CRITERIO EMODINAMICO VALIDO 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0000"/>
                </a:solidFill>
              </a:rPr>
              <a:t>NO!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LA </a:t>
            </a:r>
            <a:r>
              <a:rPr lang="fr-FR" altLang="fr-FR" sz="4000" dirty="0">
                <a:solidFill>
                  <a:srgbClr val="FF0000"/>
                </a:solidFill>
              </a:rPr>
              <a:t>SIGNIFICAVITA</a:t>
            </a:r>
            <a:r>
              <a:rPr lang="fr-FR" altLang="fr-FR" sz="4000" dirty="0">
                <a:solidFill>
                  <a:schemeClr val="bg1"/>
                </a:solidFill>
              </a:rPr>
              <a:t> EMODINAICA, DIPENDE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 err="1">
                <a:solidFill>
                  <a:schemeClr val="bg1"/>
                </a:solidFill>
              </a:rPr>
              <a:t>della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>
                <a:solidFill>
                  <a:srgbClr val="FF0000"/>
                </a:solidFill>
              </a:rPr>
              <a:t>PERDITA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0000"/>
                </a:solidFill>
              </a:rPr>
              <a:t>di CARICO PRESSORIO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del</a:t>
            </a:r>
            <a:r>
              <a:rPr lang="fr-FR" altLang="fr-FR" sz="4000" dirty="0">
                <a:solidFill>
                  <a:schemeClr val="bg1"/>
                </a:solidFill>
              </a:rPr>
              <a:t> FLUSSO ARTERIOSO.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0825" y="116632"/>
            <a:ext cx="8569325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C000"/>
                </a:solidFill>
              </a:rPr>
              <a:t>LA PERDITA DI CARICO DEL FLUSSO ARTERIOSO </a:t>
            </a:r>
            <a:r>
              <a:rPr lang="fr-FR" altLang="fr-FR" sz="4000" dirty="0" err="1">
                <a:solidFill>
                  <a:srgbClr val="FFC000"/>
                </a:solidFill>
              </a:rPr>
              <a:t>aumenta</a:t>
            </a:r>
            <a:r>
              <a:rPr lang="fr-FR" altLang="fr-FR" sz="4000" dirty="0">
                <a:solidFill>
                  <a:srgbClr val="FFC000"/>
                </a:solidFill>
              </a:rPr>
              <a:t> con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4000" dirty="0">
                <a:solidFill>
                  <a:srgbClr val="FF9933"/>
                </a:solidFill>
              </a:rPr>
              <a:t> </a:t>
            </a:r>
            <a:r>
              <a:rPr lang="fr-FR" altLang="fr-FR" sz="4000" dirty="0">
                <a:solidFill>
                  <a:srgbClr val="FFC000"/>
                </a:solidFill>
              </a:rPr>
              <a:t>1-la</a:t>
            </a:r>
            <a:r>
              <a:rPr lang="fr-FR" altLang="fr-FR" sz="4000" dirty="0">
                <a:solidFill>
                  <a:srgbClr val="FF9933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reduzione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del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calibro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del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lume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>
                <a:solidFill>
                  <a:srgbClr val="FFC000"/>
                </a:solidFill>
              </a:rPr>
              <a:t>2-la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lungueza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del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lume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qualche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sia</a:t>
            </a:r>
            <a:r>
              <a:rPr lang="fr-FR" altLang="fr-FR" sz="4000" dirty="0">
                <a:solidFill>
                  <a:schemeClr val="bg1"/>
                </a:solidFill>
              </a:rPr>
              <a:t> il </a:t>
            </a:r>
            <a:r>
              <a:rPr lang="fr-FR" altLang="fr-FR" sz="4000" dirty="0" err="1">
                <a:solidFill>
                  <a:schemeClr val="bg1"/>
                </a:solidFill>
              </a:rPr>
              <a:t>calibro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dell’arteria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4000" dirty="0" err="1">
                <a:solidFill>
                  <a:srgbClr val="FFC000"/>
                </a:solidFill>
              </a:rPr>
              <a:t>dunque</a:t>
            </a:r>
            <a:r>
              <a:rPr lang="fr-FR" altLang="fr-FR" sz="4000" dirty="0">
                <a:solidFill>
                  <a:srgbClr val="FFC000"/>
                </a:solidFill>
              </a:rPr>
              <a:t> non </a:t>
            </a:r>
            <a:r>
              <a:rPr lang="fr-FR" altLang="fr-FR" sz="4000" dirty="0" err="1">
                <a:solidFill>
                  <a:srgbClr val="FFC000"/>
                </a:solidFill>
              </a:rPr>
              <a:t>della</a:t>
            </a:r>
            <a:r>
              <a:rPr lang="fr-FR" altLang="fr-FR" sz="4000" dirty="0">
                <a:solidFill>
                  <a:srgbClr val="FFC000"/>
                </a:solidFill>
              </a:rPr>
              <a:t> </a:t>
            </a:r>
            <a:r>
              <a:rPr lang="fr-FR" altLang="fr-FR" sz="4000" dirty="0" err="1">
                <a:solidFill>
                  <a:srgbClr val="FFC000"/>
                </a:solidFill>
              </a:rPr>
              <a:t>percentuale</a:t>
            </a:r>
            <a:r>
              <a:rPr lang="fr-FR" altLang="fr-FR" sz="4000" dirty="0">
                <a:solidFill>
                  <a:srgbClr val="FFC000"/>
                </a:solidFill>
              </a:rPr>
              <a:t> di </a:t>
            </a:r>
            <a:r>
              <a:rPr lang="fr-FR" altLang="fr-FR" sz="4000" dirty="0" err="1">
                <a:solidFill>
                  <a:srgbClr val="FFC000"/>
                </a:solidFill>
              </a:rPr>
              <a:t>stenosi</a:t>
            </a:r>
            <a:r>
              <a:rPr lang="fr-FR" altLang="fr-FR" sz="4000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C000"/>
                </a:solidFill>
              </a:rPr>
              <a:t>3- La </a:t>
            </a:r>
            <a:r>
              <a:rPr lang="fr-FR" altLang="fr-FR" sz="4000" dirty="0" err="1">
                <a:solidFill>
                  <a:schemeClr val="bg1"/>
                </a:solidFill>
              </a:rPr>
              <a:t>reduzione</a:t>
            </a:r>
            <a:r>
              <a:rPr lang="fr-FR" altLang="fr-FR" sz="4000" dirty="0">
                <a:solidFill>
                  <a:schemeClr val="bg1"/>
                </a:solidFill>
              </a:rPr>
              <a:t> delle </a:t>
            </a:r>
            <a:r>
              <a:rPr lang="fr-FR" altLang="fr-FR" sz="4000" dirty="0" err="1">
                <a:solidFill>
                  <a:schemeClr val="bg1"/>
                </a:solidFill>
              </a:rPr>
              <a:t>resistenze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distali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C000"/>
                </a:solidFill>
              </a:rPr>
              <a:t>4- La </a:t>
            </a:r>
            <a:r>
              <a:rPr lang="fr-FR" altLang="fr-FR" sz="4000" dirty="0" err="1">
                <a:solidFill>
                  <a:schemeClr val="bg1"/>
                </a:solidFill>
              </a:rPr>
              <a:t>velocità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del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flussso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nella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stenosi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endParaRPr lang="fr-FR" altLang="fr-FR" sz="1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dirty="0">
                <a:solidFill>
                  <a:schemeClr val="bg1"/>
                </a:solidFill>
              </a:rPr>
              <a:t>POISEUILLE </a:t>
            </a:r>
            <a:r>
              <a:rPr lang="fr-FR" sz="1800" i="1" dirty="0" err="1">
                <a:solidFill>
                  <a:schemeClr val="bg1"/>
                </a:solidFill>
              </a:rPr>
              <a:t>Perdita</a:t>
            </a:r>
            <a:r>
              <a:rPr lang="fr-FR" sz="1800" i="1" dirty="0">
                <a:solidFill>
                  <a:schemeClr val="bg1"/>
                </a:solidFill>
              </a:rPr>
              <a:t>  di </a:t>
            </a:r>
            <a:r>
              <a:rPr lang="fr-FR" sz="1800" i="1" dirty="0" err="1">
                <a:solidFill>
                  <a:schemeClr val="bg1"/>
                </a:solidFill>
              </a:rPr>
              <a:t>carico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el-GR" sz="1800" i="1" dirty="0">
                <a:solidFill>
                  <a:schemeClr val="bg1"/>
                </a:solidFill>
              </a:rPr>
              <a:t>∆p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altLang="fr-FR" sz="1800" dirty="0">
                <a:solidFill>
                  <a:schemeClr val="bg1"/>
                </a:solidFill>
              </a:rPr>
              <a:t>=</a:t>
            </a:r>
            <a:r>
              <a:rPr lang="el-G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>
                <a:solidFill>
                  <a:schemeClr val="bg1"/>
                </a:solidFill>
              </a:rPr>
              <a:t>v </a:t>
            </a:r>
            <a:r>
              <a:rPr lang="el-GR" sz="1800" i="1" dirty="0">
                <a:solidFill>
                  <a:schemeClr val="bg1"/>
                </a:solidFill>
              </a:rPr>
              <a:t>8 l η  /π r </a:t>
            </a:r>
            <a:r>
              <a:rPr lang="el-GR" sz="1800" i="1" baseline="30000" dirty="0">
                <a:solidFill>
                  <a:schemeClr val="bg1"/>
                </a:solidFill>
              </a:rPr>
              <a:t>4</a:t>
            </a:r>
            <a:r>
              <a:rPr lang="el-GR" sz="1800" i="1" dirty="0">
                <a:solidFill>
                  <a:schemeClr val="bg1"/>
                </a:solidFill>
              </a:rPr>
              <a:t> </a:t>
            </a:r>
            <a:endParaRPr lang="fr-FR" sz="18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800" i="1" dirty="0">
                <a:solidFill>
                  <a:schemeClr val="bg1"/>
                </a:solidFill>
              </a:rPr>
              <a:t>v= VELOCITA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1800" i="1" dirty="0">
                <a:solidFill>
                  <a:schemeClr val="bg1"/>
                </a:solidFill>
              </a:rPr>
              <a:t>l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altLang="fr-FR" sz="1800" dirty="0">
                <a:solidFill>
                  <a:schemeClr val="bg1"/>
                </a:solidFill>
              </a:rPr>
              <a:t>= </a:t>
            </a:r>
            <a:r>
              <a:rPr lang="fr-FR" altLang="fr-FR" sz="1800" i="1" dirty="0" err="1">
                <a:solidFill>
                  <a:schemeClr val="bg1"/>
                </a:solidFill>
              </a:rPr>
              <a:t>lunguezza</a:t>
            </a:r>
            <a:r>
              <a:rPr lang="fr-FR" altLang="fr-FR" sz="1800" i="1" dirty="0">
                <a:solidFill>
                  <a:schemeClr val="bg1"/>
                </a:solidFill>
              </a:rPr>
              <a:t> </a:t>
            </a:r>
            <a:r>
              <a:rPr lang="fr-FR" altLang="fr-FR" sz="1800" i="1" dirty="0" err="1">
                <a:solidFill>
                  <a:schemeClr val="bg1"/>
                </a:solidFill>
              </a:rPr>
              <a:t>della</a:t>
            </a:r>
            <a:r>
              <a:rPr lang="fr-FR" altLang="fr-FR" sz="1800" i="1" dirty="0">
                <a:solidFill>
                  <a:schemeClr val="bg1"/>
                </a:solidFill>
              </a:rPr>
              <a:t> </a:t>
            </a:r>
            <a:r>
              <a:rPr lang="fr-FR" altLang="fr-FR" sz="1800" i="1" dirty="0" err="1">
                <a:solidFill>
                  <a:schemeClr val="bg1"/>
                </a:solidFill>
              </a:rPr>
              <a:t>stenosi</a:t>
            </a:r>
            <a:endParaRPr lang="fr-FR" altLang="fr-FR" sz="18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1800" i="1" dirty="0">
                <a:solidFill>
                  <a:schemeClr val="bg1"/>
                </a:solidFill>
              </a:rPr>
              <a:t>η</a:t>
            </a:r>
            <a:r>
              <a:rPr lang="fr-FR" sz="1800" i="1" dirty="0">
                <a:solidFill>
                  <a:schemeClr val="bg1"/>
                </a:solidFill>
              </a:rPr>
              <a:t>= VISCOSITA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1800" i="1" dirty="0">
                <a:solidFill>
                  <a:schemeClr val="bg1"/>
                </a:solidFill>
              </a:rPr>
              <a:t>r</a:t>
            </a:r>
            <a:r>
              <a:rPr lang="fr-FR" sz="1800" i="1" dirty="0">
                <a:solidFill>
                  <a:schemeClr val="bg1"/>
                </a:solidFill>
              </a:rPr>
              <a:t>= </a:t>
            </a:r>
            <a:r>
              <a:rPr lang="fr-FR" sz="1800" i="1" dirty="0" err="1">
                <a:solidFill>
                  <a:schemeClr val="bg1"/>
                </a:solidFill>
              </a:rPr>
              <a:t>raggio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della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stenosi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endParaRPr lang="fr-FR" alt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4000" i="1">
                <a:solidFill>
                  <a:schemeClr val="bg1"/>
                </a:solidFill>
              </a:rPr>
              <a:t>Perdita  di carico </a:t>
            </a:r>
            <a:r>
              <a:rPr lang="el-GR" sz="4000" i="1">
                <a:solidFill>
                  <a:schemeClr val="bg1"/>
                </a:solidFill>
              </a:rPr>
              <a:t>∆p</a:t>
            </a:r>
            <a:r>
              <a:rPr lang="fr-FR" sz="4000" i="1">
                <a:solidFill>
                  <a:schemeClr val="bg1"/>
                </a:solidFill>
              </a:rPr>
              <a:t> </a:t>
            </a:r>
            <a:r>
              <a:rPr lang="fr-FR" altLang="fr-FR" sz="4000">
                <a:solidFill>
                  <a:schemeClr val="bg1"/>
                </a:solidFill>
              </a:rPr>
              <a:t>=</a:t>
            </a:r>
            <a:r>
              <a:rPr lang="el-GR" sz="4000" i="1">
                <a:solidFill>
                  <a:schemeClr val="bg1"/>
                </a:solidFill>
              </a:rPr>
              <a:t> </a:t>
            </a:r>
            <a:r>
              <a:rPr lang="fr-FR" sz="4000" i="1">
                <a:solidFill>
                  <a:schemeClr val="bg1"/>
                </a:solidFill>
              </a:rPr>
              <a:t>v </a:t>
            </a:r>
            <a:r>
              <a:rPr lang="el-GR" sz="4000" i="1">
                <a:solidFill>
                  <a:schemeClr val="bg1"/>
                </a:solidFill>
              </a:rPr>
              <a:t>8 l η  /π r </a:t>
            </a:r>
            <a:r>
              <a:rPr lang="el-GR" sz="4000" i="1" baseline="30000">
                <a:solidFill>
                  <a:schemeClr val="bg1"/>
                </a:solidFill>
              </a:rPr>
              <a:t>4</a:t>
            </a:r>
            <a:r>
              <a:rPr lang="el-GR" sz="4000" i="1">
                <a:solidFill>
                  <a:schemeClr val="bg1"/>
                </a:solidFill>
              </a:rPr>
              <a:t> </a:t>
            </a:r>
            <a:endParaRPr lang="fr-FR" sz="40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4000" i="1">
                <a:solidFill>
                  <a:schemeClr val="bg1"/>
                </a:solidFill>
              </a:rPr>
              <a:t>v= VELOCITA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4000" i="1">
                <a:solidFill>
                  <a:schemeClr val="bg1"/>
                </a:solidFill>
              </a:rPr>
              <a:t>l</a:t>
            </a:r>
            <a:r>
              <a:rPr lang="fr-FR" sz="4000" i="1">
                <a:solidFill>
                  <a:schemeClr val="bg1"/>
                </a:solidFill>
              </a:rPr>
              <a:t> </a:t>
            </a:r>
            <a:r>
              <a:rPr lang="fr-FR" altLang="fr-FR" sz="4000">
                <a:solidFill>
                  <a:schemeClr val="bg1"/>
                </a:solidFill>
              </a:rPr>
              <a:t>= </a:t>
            </a:r>
            <a:r>
              <a:rPr lang="fr-FR" altLang="fr-FR" sz="4000" i="1">
                <a:solidFill>
                  <a:schemeClr val="bg1"/>
                </a:solidFill>
              </a:rPr>
              <a:t>lunguezza della stenosi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4000" i="1">
                <a:solidFill>
                  <a:schemeClr val="bg1"/>
                </a:solidFill>
              </a:rPr>
              <a:t>η</a:t>
            </a:r>
            <a:r>
              <a:rPr lang="fr-FR" sz="4000" i="1">
                <a:solidFill>
                  <a:schemeClr val="bg1"/>
                </a:solidFill>
              </a:rPr>
              <a:t>= VISCOSITA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4000" i="1">
                <a:solidFill>
                  <a:schemeClr val="bg1"/>
                </a:solidFill>
              </a:rPr>
              <a:t>r</a:t>
            </a:r>
            <a:r>
              <a:rPr lang="fr-FR" sz="4000" i="1">
                <a:solidFill>
                  <a:schemeClr val="bg1"/>
                </a:solidFill>
              </a:rPr>
              <a:t>= raggio della stenosi </a:t>
            </a:r>
            <a:endParaRPr lang="fr-FR" altLang="fr-FR" sz="4000">
              <a:solidFill>
                <a:schemeClr val="bg1"/>
              </a:solidFill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0825" y="3778250"/>
            <a:ext cx="85693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C000"/>
                </a:solidFill>
              </a:rPr>
              <a:t>La </a:t>
            </a:r>
            <a:r>
              <a:rPr lang="fr-FR" altLang="fr-FR" sz="4000" dirty="0" err="1">
                <a:solidFill>
                  <a:srgbClr val="FFC000"/>
                </a:solidFill>
              </a:rPr>
              <a:t>velocità</a:t>
            </a:r>
            <a:r>
              <a:rPr lang="fr-FR" altLang="fr-FR" sz="4000" dirty="0">
                <a:solidFill>
                  <a:srgbClr val="FFC000"/>
                </a:solidFill>
              </a:rPr>
              <a:t> </a:t>
            </a:r>
            <a:r>
              <a:rPr lang="fr-FR" altLang="fr-FR" sz="4000" dirty="0" err="1">
                <a:solidFill>
                  <a:srgbClr val="FFC000"/>
                </a:solidFill>
              </a:rPr>
              <a:t>aumenta</a:t>
            </a:r>
            <a:r>
              <a:rPr lang="fr-FR" altLang="fr-FR" sz="4000" dirty="0">
                <a:solidFill>
                  <a:srgbClr val="FFC000"/>
                </a:solidFill>
              </a:rPr>
              <a:t> </a:t>
            </a:r>
            <a:r>
              <a:rPr lang="fr-FR" altLang="fr-FR" sz="4000" dirty="0" err="1">
                <a:solidFill>
                  <a:srgbClr val="FFC000"/>
                </a:solidFill>
              </a:rPr>
              <a:t>quando</a:t>
            </a:r>
            <a:r>
              <a:rPr lang="fr-FR" altLang="fr-FR" sz="4000" dirty="0">
                <a:solidFill>
                  <a:srgbClr val="FFC000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C000"/>
                </a:solidFill>
              </a:rPr>
              <a:t>	</a:t>
            </a:r>
            <a:r>
              <a:rPr lang="fr-FR" altLang="fr-FR" sz="4000" dirty="0" err="1">
                <a:solidFill>
                  <a:srgbClr val="FFC000"/>
                </a:solidFill>
              </a:rPr>
              <a:t>Cresce</a:t>
            </a:r>
            <a:r>
              <a:rPr lang="fr-FR" altLang="fr-FR" sz="4000" dirty="0">
                <a:solidFill>
                  <a:srgbClr val="FFC000"/>
                </a:solidFill>
              </a:rPr>
              <a:t> la </a:t>
            </a:r>
            <a:r>
              <a:rPr lang="fr-FR" altLang="fr-FR" sz="4000" dirty="0" err="1">
                <a:solidFill>
                  <a:srgbClr val="FFC000"/>
                </a:solidFill>
              </a:rPr>
              <a:t>pressione</a:t>
            </a:r>
            <a:r>
              <a:rPr lang="fr-FR" altLang="fr-FR" sz="4000" dirty="0">
                <a:solidFill>
                  <a:srgbClr val="FFC000"/>
                </a:solidFill>
              </a:rPr>
              <a:t> </a:t>
            </a:r>
            <a:r>
              <a:rPr lang="fr-FR" altLang="fr-FR" sz="4000" dirty="0" err="1">
                <a:solidFill>
                  <a:srgbClr val="FFC000"/>
                </a:solidFill>
              </a:rPr>
              <a:t>amonte</a:t>
            </a:r>
            <a:r>
              <a:rPr lang="fr-FR" altLang="fr-FR" sz="4000" dirty="0">
                <a:solidFill>
                  <a:srgbClr val="FFC000"/>
                </a:solidFill>
              </a:rPr>
              <a:t> 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C000"/>
                </a:solidFill>
              </a:rPr>
              <a:t>	Si </a:t>
            </a:r>
            <a:r>
              <a:rPr lang="fr-FR" altLang="fr-FR" sz="4000" dirty="0" err="1">
                <a:solidFill>
                  <a:srgbClr val="FFC000"/>
                </a:solidFill>
              </a:rPr>
              <a:t>abbassa</a:t>
            </a:r>
            <a:r>
              <a:rPr lang="fr-FR" altLang="fr-FR" sz="4000" dirty="0">
                <a:solidFill>
                  <a:srgbClr val="FFC000"/>
                </a:solidFill>
              </a:rPr>
              <a:t> la </a:t>
            </a:r>
            <a:r>
              <a:rPr lang="fr-FR" altLang="fr-FR" sz="4000" dirty="0" err="1">
                <a:solidFill>
                  <a:srgbClr val="FFC000"/>
                </a:solidFill>
              </a:rPr>
              <a:t>resitenza</a:t>
            </a:r>
            <a:r>
              <a:rPr lang="fr-FR" altLang="fr-FR" sz="4000" dirty="0">
                <a:solidFill>
                  <a:srgbClr val="FFC000"/>
                </a:solidFill>
              </a:rPr>
              <a:t> </a:t>
            </a:r>
            <a:r>
              <a:rPr lang="fr-FR" altLang="fr-FR" sz="4000" dirty="0" err="1">
                <a:solidFill>
                  <a:srgbClr val="FFC000"/>
                </a:solidFill>
              </a:rPr>
              <a:t>avalle</a:t>
            </a:r>
            <a:endParaRPr lang="fr-FR" altLang="fr-FR" sz="40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FF9933"/>
                </a:solidFill>
              </a:rPr>
              <a:t>	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56932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chemeClr val="bg1"/>
                </a:solidFill>
              </a:rPr>
              <a:t>CIOE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altLang="fr-FR" sz="4000" dirty="0">
                <a:solidFill>
                  <a:schemeClr val="bg1"/>
                </a:solidFill>
              </a:rPr>
              <a:t>Per lo </a:t>
            </a:r>
            <a:r>
              <a:rPr lang="it-IT" altLang="fr-FR" sz="4000" dirty="0">
                <a:solidFill>
                  <a:srgbClr val="FFC000"/>
                </a:solidFill>
              </a:rPr>
              <a:t>stesso calibro residuo, </a:t>
            </a:r>
            <a:r>
              <a:rPr lang="it-IT" altLang="fr-FR" sz="4000" dirty="0">
                <a:solidFill>
                  <a:schemeClr val="bg1"/>
                </a:solidFill>
              </a:rPr>
              <a:t>la perdita di carico si ridura con l’aumento delle resistenze micro-circolatorie</a:t>
            </a:r>
            <a:r>
              <a:rPr lang="it-IT" altLang="fr-FR" sz="4000" dirty="0">
                <a:solidFill>
                  <a:srgbClr val="FF9933"/>
                </a:solidFill>
              </a:rPr>
              <a:t> </a:t>
            </a:r>
            <a:r>
              <a:rPr lang="it-IT" altLang="fr-FR" sz="4000" dirty="0">
                <a:solidFill>
                  <a:schemeClr val="bg1"/>
                </a:solidFill>
              </a:rPr>
              <a:t>corticalid’avalle</a:t>
            </a:r>
            <a:r>
              <a:rPr lang="it-IT" altLang="fr-FR" sz="4000" dirty="0">
                <a:solidFill>
                  <a:srgbClr val="FF9933"/>
                </a:solidFill>
              </a:rPr>
              <a:t> </a:t>
            </a:r>
            <a:r>
              <a:rPr lang="it-IT" altLang="fr-FR" sz="4000" dirty="0">
                <a:solidFill>
                  <a:srgbClr val="FFC000"/>
                </a:solidFill>
              </a:rPr>
              <a:t>, cosi anche se molto serrata una stenosi puo non essere emodinamicamente significativa.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i="1" dirty="0" err="1">
                <a:solidFill>
                  <a:schemeClr val="bg1"/>
                </a:solidFill>
              </a:rPr>
              <a:t>Perdita</a:t>
            </a:r>
            <a:r>
              <a:rPr lang="fr-FR" i="1" dirty="0">
                <a:solidFill>
                  <a:schemeClr val="bg1"/>
                </a:solidFill>
              </a:rPr>
              <a:t>  di </a:t>
            </a:r>
            <a:r>
              <a:rPr lang="fr-FR" i="1" dirty="0" err="1">
                <a:solidFill>
                  <a:schemeClr val="bg1"/>
                </a:solidFill>
              </a:rPr>
              <a:t>carico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el-GR" i="1" dirty="0">
                <a:solidFill>
                  <a:schemeClr val="bg1"/>
                </a:solidFill>
              </a:rPr>
              <a:t>∆p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altLang="fr-FR" dirty="0">
                <a:solidFill>
                  <a:schemeClr val="bg1"/>
                </a:solidFill>
              </a:rPr>
              <a:t>=</a:t>
            </a:r>
            <a:r>
              <a:rPr lang="el-GR" i="1" dirty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v </a:t>
            </a:r>
            <a:r>
              <a:rPr lang="el-GR" i="1" dirty="0">
                <a:solidFill>
                  <a:schemeClr val="bg1"/>
                </a:solidFill>
              </a:rPr>
              <a:t>8 l η  /π r </a:t>
            </a:r>
            <a:r>
              <a:rPr lang="el-GR" i="1" baseline="30000" dirty="0">
                <a:solidFill>
                  <a:schemeClr val="bg1"/>
                </a:solidFill>
              </a:rPr>
              <a:t>4</a:t>
            </a:r>
            <a:r>
              <a:rPr lang="el-GR" i="1" dirty="0">
                <a:solidFill>
                  <a:schemeClr val="bg1"/>
                </a:solidFill>
              </a:rPr>
              <a:t> </a:t>
            </a:r>
            <a:endParaRPr lang="fr-FR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1" dirty="0">
                <a:solidFill>
                  <a:schemeClr val="bg1"/>
                </a:solidFill>
              </a:rPr>
              <a:t>v= VELOCITA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i="1" dirty="0">
                <a:solidFill>
                  <a:schemeClr val="bg1"/>
                </a:solidFill>
              </a:rPr>
              <a:t>l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altLang="fr-FR" dirty="0">
                <a:solidFill>
                  <a:schemeClr val="bg1"/>
                </a:solidFill>
              </a:rPr>
              <a:t>= </a:t>
            </a:r>
            <a:r>
              <a:rPr lang="fr-FR" altLang="fr-FR" i="1" dirty="0" err="1">
                <a:solidFill>
                  <a:schemeClr val="bg1"/>
                </a:solidFill>
              </a:rPr>
              <a:t>lunguezza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i="1" dirty="0" err="1">
                <a:solidFill>
                  <a:schemeClr val="bg1"/>
                </a:solidFill>
              </a:rPr>
              <a:t>della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i="1" dirty="0" err="1">
                <a:solidFill>
                  <a:schemeClr val="bg1"/>
                </a:solidFill>
              </a:rPr>
              <a:t>stenosi</a:t>
            </a:r>
            <a:endParaRPr lang="fr-FR" altLang="fr-FR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i="1" dirty="0">
                <a:solidFill>
                  <a:schemeClr val="bg1"/>
                </a:solidFill>
              </a:rPr>
              <a:t>η</a:t>
            </a:r>
            <a:r>
              <a:rPr lang="fr-FR" i="1" dirty="0">
                <a:solidFill>
                  <a:schemeClr val="bg1"/>
                </a:solidFill>
              </a:rPr>
              <a:t>= VISCOSITA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i="1" dirty="0">
                <a:solidFill>
                  <a:schemeClr val="bg1"/>
                </a:solidFill>
              </a:rPr>
              <a:t>r</a:t>
            </a:r>
            <a:r>
              <a:rPr lang="fr-FR" i="1" dirty="0">
                <a:solidFill>
                  <a:schemeClr val="bg1"/>
                </a:solidFill>
              </a:rPr>
              <a:t>= </a:t>
            </a:r>
            <a:r>
              <a:rPr lang="fr-FR" i="1" dirty="0" err="1">
                <a:solidFill>
                  <a:schemeClr val="bg1"/>
                </a:solidFill>
              </a:rPr>
              <a:t>raggio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err="1">
                <a:solidFill>
                  <a:schemeClr val="bg1"/>
                </a:solidFill>
              </a:rPr>
              <a:t>della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err="1">
                <a:solidFill>
                  <a:schemeClr val="bg1"/>
                </a:solidFill>
              </a:rPr>
              <a:t>stenosi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endParaRPr lang="fr-FR" alt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758</Words>
  <Application>Microsoft Office PowerPoint</Application>
  <PresentationFormat>Affichage à l'écran (4:3)</PresentationFormat>
  <Paragraphs>201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Tahoma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TORBOLENZE</vt:lpstr>
      <vt:lpstr>Valutazione quantitativa della perdita di carico avalle della stenosi (all’ ilo). </vt:lpstr>
      <vt:lpstr>Tempo di salita aumentato</vt:lpstr>
      <vt:lpstr>Tempo di salita aumentato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franceschi</dc:creator>
  <cp:lastModifiedBy>Claude Franceschi</cp:lastModifiedBy>
  <cp:revision>62</cp:revision>
  <dcterms:created xsi:type="dcterms:W3CDTF">1601-01-01T00:00:00Z</dcterms:created>
  <dcterms:modified xsi:type="dcterms:W3CDTF">2021-10-16T13:31:11Z</dcterms:modified>
</cp:coreProperties>
</file>